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86" r:id="rId2"/>
    <p:sldId id="391" r:id="rId3"/>
    <p:sldId id="390" r:id="rId4"/>
    <p:sldId id="387" r:id="rId5"/>
    <p:sldId id="388"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22" r:id="rId23"/>
    <p:sldId id="423" r:id="rId24"/>
    <p:sldId id="424" r:id="rId25"/>
    <p:sldId id="425" r:id="rId26"/>
    <p:sldId id="426" r:id="rId27"/>
    <p:sldId id="427" r:id="rId28"/>
    <p:sldId id="428" r:id="rId29"/>
    <p:sldId id="429" r:id="rId30"/>
    <p:sldId id="430" r:id="rId31"/>
    <p:sldId id="431" r:id="rId32"/>
    <p:sldId id="432"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33" r:id="rId46"/>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na.norris" initials="l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01T14:20:22.784" idx="2">
    <p:pos x="4381" y="1737"/>
    <p:text>Are you looking to approve the amendment to the terms of reference at this meeting?</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txBox="1">
            <a:spLocks noGrp="1"/>
          </p:cNvSpPr>
          <p:nvPr>
            <p:ph type="hdr" sz="quarter"/>
          </p:nvPr>
        </p:nvSpPr>
        <p:spPr bwMode="auto">
          <a:xfrm>
            <a:off x="0" y="0"/>
            <a:ext cx="29511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95" tIns="45802" rIns="91595" bIns="45802" numCol="1" anchor="t" anchorCtr="0" compatLnSpc="1">
            <a:prstTxWarp prst="textNoShape">
              <a:avLst/>
            </a:prstTxWarp>
          </a:bodyPr>
          <a:lstStyle>
            <a:lvl1pPr hangingPunct="0">
              <a:defRPr>
                <a:solidFill>
                  <a:srgbClr val="000000"/>
                </a:solidFill>
                <a:latin typeface="Times" pitchFamily="18" charset="0"/>
                <a:ea typeface="MS PGothic" pitchFamily="34" charset="-128"/>
              </a:defRPr>
            </a:lvl1pPr>
          </a:lstStyle>
          <a:p>
            <a:pPr>
              <a:defRPr/>
            </a:pPr>
            <a:endParaRPr lang="en-US" altLang="en-US"/>
          </a:p>
        </p:txBody>
      </p:sp>
      <p:sp>
        <p:nvSpPr>
          <p:cNvPr id="15363" name="Rectangle 3"/>
          <p:cNvSpPr txBox="1">
            <a:spLocks noGrp="1"/>
          </p:cNvSpPr>
          <p:nvPr>
            <p:ph type="dt" sz="quarter" idx="1"/>
          </p:nvPr>
        </p:nvSpPr>
        <p:spPr bwMode="auto">
          <a:xfrm>
            <a:off x="3859213" y="0"/>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95" tIns="45802" rIns="91595" bIns="45802" numCol="1" anchor="t" anchorCtr="0" compatLnSpc="1">
            <a:prstTxWarp prst="textNoShape">
              <a:avLst/>
            </a:prstTxWarp>
          </a:bodyPr>
          <a:lstStyle>
            <a:lvl1pPr algn="r" hangingPunct="0">
              <a:defRPr>
                <a:solidFill>
                  <a:srgbClr val="000000"/>
                </a:solidFill>
                <a:latin typeface="Times" pitchFamily="18" charset="0"/>
                <a:ea typeface="MS PGothic" pitchFamily="34" charset="-128"/>
              </a:defRPr>
            </a:lvl1pPr>
          </a:lstStyle>
          <a:p>
            <a:pPr>
              <a:defRPr/>
            </a:pPr>
            <a:endParaRPr lang="en-US" altLang="en-US"/>
          </a:p>
        </p:txBody>
      </p:sp>
      <p:sp>
        <p:nvSpPr>
          <p:cNvPr id="15364" name="Rectangle 4"/>
          <p:cNvSpPr txBox="1">
            <a:spLocks noGrp="1"/>
          </p:cNvSpPr>
          <p:nvPr>
            <p:ph type="ftr" sz="quarter" idx="2"/>
          </p:nvPr>
        </p:nvSpPr>
        <p:spPr bwMode="auto">
          <a:xfrm>
            <a:off x="0" y="9445625"/>
            <a:ext cx="29511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95" tIns="45802" rIns="91595" bIns="45802" numCol="1" anchor="b" anchorCtr="0" compatLnSpc="1">
            <a:prstTxWarp prst="textNoShape">
              <a:avLst/>
            </a:prstTxWarp>
          </a:bodyPr>
          <a:lstStyle>
            <a:lvl1pPr hangingPunct="0">
              <a:defRPr>
                <a:solidFill>
                  <a:srgbClr val="000000"/>
                </a:solidFill>
                <a:latin typeface="Times" pitchFamily="18" charset="0"/>
                <a:ea typeface="MS PGothic" pitchFamily="34" charset="-128"/>
              </a:defRPr>
            </a:lvl1pPr>
          </a:lstStyle>
          <a:p>
            <a:pPr>
              <a:defRPr/>
            </a:pPr>
            <a:endParaRPr lang="en-US" altLang="en-US"/>
          </a:p>
        </p:txBody>
      </p:sp>
      <p:sp>
        <p:nvSpPr>
          <p:cNvPr id="15365" name="Rectangle 5"/>
          <p:cNvSpPr txBox="1">
            <a:spLocks noGrp="1"/>
          </p:cNvSpPr>
          <p:nvPr>
            <p:ph type="sldNum" sz="quarter" idx="3"/>
          </p:nvPr>
        </p:nvSpPr>
        <p:spPr bwMode="auto">
          <a:xfrm>
            <a:off x="3859213" y="9445625"/>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95" tIns="45802" rIns="91595" bIns="45802" numCol="1" anchor="b" anchorCtr="0" compatLnSpc="1">
            <a:prstTxWarp prst="textNoShape">
              <a:avLst/>
            </a:prstTxWarp>
          </a:bodyPr>
          <a:lstStyle>
            <a:lvl1pPr algn="r" hangingPunct="0">
              <a:defRPr>
                <a:solidFill>
                  <a:srgbClr val="000000"/>
                </a:solidFill>
                <a:latin typeface="Times" pitchFamily="18" charset="0"/>
                <a:ea typeface="MS PGothic" pitchFamily="34" charset="-128"/>
              </a:defRPr>
            </a:lvl1pPr>
          </a:lstStyle>
          <a:p>
            <a:pPr>
              <a:defRPr/>
            </a:pPr>
            <a:fld id="{343B6B12-40C2-4710-BD82-8074C903D1AD}" type="slidenum">
              <a:rPr lang="en-US" altLang="en-US"/>
              <a:pPr>
                <a:defRPr/>
              </a:pPr>
              <a:t>‹#›</a:t>
            </a:fld>
            <a:endParaRPr lang="en-US" altLang="en-US"/>
          </a:p>
        </p:txBody>
      </p:sp>
    </p:spTree>
    <p:extLst>
      <p:ext uri="{BB962C8B-B14F-4D97-AF65-F5344CB8AC3E}">
        <p14:creationId xmlns:p14="http://schemas.microsoft.com/office/powerpoint/2010/main" val="382713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51163" cy="496888"/>
          </a:xfrm>
          <a:prstGeom prst="rect">
            <a:avLst/>
          </a:prstGeom>
          <a:noFill/>
          <a:ln>
            <a:noFill/>
          </a:ln>
        </p:spPr>
        <p:txBody>
          <a:bodyPr vert="horz" wrap="square" lIns="91595" tIns="45802" rIns="91595" bIns="45802" anchor="t" anchorCtr="0" compatLnSpc="1"/>
          <a:lstStyle>
            <a:lvl1pPr marL="0" marR="0" lvl="0" indent="0" algn="l" defTabSz="914400"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Times"/>
                <a:ea typeface="ＭＳ Ｐゴシック"/>
                <a:cs typeface="+mn-cs"/>
              </a:defRPr>
            </a:lvl1pPr>
          </a:lstStyle>
          <a:p>
            <a:pPr>
              <a:defRPr/>
            </a:pPr>
            <a:endParaRPr/>
          </a:p>
        </p:txBody>
      </p:sp>
      <p:sp>
        <p:nvSpPr>
          <p:cNvPr id="3" name="Rectangle 3"/>
          <p:cNvSpPr txBox="1">
            <a:spLocks noGrp="1"/>
          </p:cNvSpPr>
          <p:nvPr>
            <p:ph type="dt" idx="1"/>
          </p:nvPr>
        </p:nvSpPr>
        <p:spPr>
          <a:xfrm>
            <a:off x="3859213" y="0"/>
            <a:ext cx="2951162" cy="496888"/>
          </a:xfrm>
          <a:prstGeom prst="rect">
            <a:avLst/>
          </a:prstGeom>
          <a:noFill/>
          <a:ln>
            <a:noFill/>
          </a:ln>
        </p:spPr>
        <p:txBody>
          <a:bodyPr vert="horz" wrap="square" lIns="91595" tIns="45802" rIns="91595" bIns="45802" anchor="t" anchorCtr="0" compatLnSpc="1"/>
          <a:lstStyle>
            <a:lvl1pPr marL="0" marR="0" lvl="0" indent="0" algn="r" defTabSz="914400"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Times"/>
                <a:ea typeface="ＭＳ Ｐゴシック"/>
                <a:cs typeface="+mn-cs"/>
              </a:defRPr>
            </a:lvl1pPr>
          </a:lstStyle>
          <a:p>
            <a:pPr>
              <a:defRPr/>
            </a:pPr>
            <a:endParaRPr/>
          </a:p>
        </p:txBody>
      </p:sp>
      <p:sp>
        <p:nvSpPr>
          <p:cNvPr id="27652" name="Rectangle 4"/>
          <p:cNvSpPr>
            <a:spLocks noGrp="1" noRot="1" noChangeAspect="1"/>
          </p:cNvSpPr>
          <p:nvPr>
            <p:ph type="sldImg" idx="2"/>
          </p:nvPr>
        </p:nvSpPr>
        <p:spPr bwMode="auto">
          <a:xfrm>
            <a:off x="919163" y="746125"/>
            <a:ext cx="4972050" cy="3729038"/>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Rectangle 5"/>
          <p:cNvSpPr txBox="1">
            <a:spLocks noGrp="1"/>
          </p:cNvSpPr>
          <p:nvPr>
            <p:ph type="body" sz="quarter" idx="3"/>
          </p:nvPr>
        </p:nvSpPr>
        <p:spPr>
          <a:xfrm>
            <a:off x="908050" y="4722813"/>
            <a:ext cx="4994275" cy="4473575"/>
          </a:xfrm>
          <a:prstGeom prst="rect">
            <a:avLst/>
          </a:prstGeom>
          <a:noFill/>
          <a:ln>
            <a:noFill/>
          </a:ln>
        </p:spPr>
        <p:txBody>
          <a:bodyPr vert="horz" wrap="square" lIns="91595" tIns="45802" rIns="91595" bIns="45802"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Rectangle 6"/>
          <p:cNvSpPr txBox="1">
            <a:spLocks noGrp="1"/>
          </p:cNvSpPr>
          <p:nvPr>
            <p:ph type="ftr" sz="quarter" idx="4"/>
          </p:nvPr>
        </p:nvSpPr>
        <p:spPr>
          <a:xfrm>
            <a:off x="0" y="9445625"/>
            <a:ext cx="2951163" cy="496888"/>
          </a:xfrm>
          <a:prstGeom prst="rect">
            <a:avLst/>
          </a:prstGeom>
          <a:noFill/>
          <a:ln>
            <a:noFill/>
          </a:ln>
        </p:spPr>
        <p:txBody>
          <a:bodyPr vert="horz" wrap="square" lIns="91595" tIns="45802" rIns="91595" bIns="45802" anchor="b" anchorCtr="0" compatLnSpc="1"/>
          <a:lstStyle>
            <a:lvl1pPr marL="0" marR="0" lvl="0" indent="0" algn="l" defTabSz="914400"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Times"/>
                <a:ea typeface="ＭＳ Ｐゴシック"/>
                <a:cs typeface="+mn-cs"/>
              </a:defRPr>
            </a:lvl1pPr>
          </a:lstStyle>
          <a:p>
            <a:pPr>
              <a:defRPr/>
            </a:pPr>
            <a:endParaRPr/>
          </a:p>
        </p:txBody>
      </p:sp>
      <p:sp>
        <p:nvSpPr>
          <p:cNvPr id="7" name="Rectangle 7"/>
          <p:cNvSpPr txBox="1">
            <a:spLocks noGrp="1"/>
          </p:cNvSpPr>
          <p:nvPr>
            <p:ph type="sldNum" sz="quarter" idx="5"/>
          </p:nvPr>
        </p:nvSpPr>
        <p:spPr>
          <a:xfrm>
            <a:off x="3859213" y="9445625"/>
            <a:ext cx="2951162" cy="496888"/>
          </a:xfrm>
          <a:prstGeom prst="rect">
            <a:avLst/>
          </a:prstGeom>
          <a:noFill/>
          <a:ln>
            <a:noFill/>
          </a:ln>
        </p:spPr>
        <p:txBody>
          <a:bodyPr vert="horz" wrap="square" lIns="91595" tIns="45802" rIns="91595" bIns="45802" anchor="b" anchorCtr="0" compatLnSpc="1"/>
          <a:lstStyle>
            <a:lvl1pPr marL="0" marR="0" lvl="0" indent="0" algn="r" defTabSz="914400"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Times"/>
                <a:ea typeface="MS PGothic" pitchFamily="34"/>
                <a:cs typeface="+mn-cs"/>
              </a:defRPr>
            </a:lvl1pPr>
          </a:lstStyle>
          <a:p>
            <a:pPr>
              <a:defRPr/>
            </a:pPr>
            <a:fld id="{3E6D7AB1-7FAF-43BE-87B2-C6A3160889A4}" type="slidenum">
              <a:rPr/>
              <a:pPr>
                <a:defRPr/>
              </a:pPr>
              <a:t>‹#›</a:t>
            </a:fld>
            <a:endParaRPr/>
          </a:p>
        </p:txBody>
      </p:sp>
    </p:spTree>
    <p:extLst>
      <p:ext uri="{BB962C8B-B14F-4D97-AF65-F5344CB8AC3E}">
        <p14:creationId xmlns:p14="http://schemas.microsoft.com/office/powerpoint/2010/main" val="2980036387"/>
      </p:ext>
    </p:extLst>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Times"/>
        <a:ea typeface="MS PGothic" pitchFamily="34"/>
      </a:defRPr>
    </a:lvl1pPr>
    <a:lvl2pPr marL="457200" lvl="1" algn="l" rtl="0" eaLnBrk="0" fontAlgn="base" hangingPunct="0">
      <a:spcBef>
        <a:spcPts val="400"/>
      </a:spcBef>
      <a:spcAft>
        <a:spcPct val="0"/>
      </a:spcAft>
      <a:defRPr lang="en-US" sz="1200" kern="1200">
        <a:solidFill>
          <a:srgbClr val="000000"/>
        </a:solidFill>
        <a:latin typeface="Times"/>
        <a:ea typeface="MS PGothic" pitchFamily="34"/>
      </a:defRPr>
    </a:lvl2pPr>
    <a:lvl3pPr marL="914400" lvl="2" algn="l" rtl="0" eaLnBrk="0" fontAlgn="base" hangingPunct="0">
      <a:spcBef>
        <a:spcPts val="400"/>
      </a:spcBef>
      <a:spcAft>
        <a:spcPct val="0"/>
      </a:spcAft>
      <a:defRPr lang="en-US" sz="1200" kern="1200">
        <a:solidFill>
          <a:srgbClr val="000000"/>
        </a:solidFill>
        <a:latin typeface="Times"/>
        <a:ea typeface="MS PGothic" pitchFamily="34"/>
      </a:defRPr>
    </a:lvl3pPr>
    <a:lvl4pPr marL="1371600" lvl="3" algn="l" rtl="0" eaLnBrk="0" fontAlgn="base" hangingPunct="0">
      <a:spcBef>
        <a:spcPts val="400"/>
      </a:spcBef>
      <a:spcAft>
        <a:spcPct val="0"/>
      </a:spcAft>
      <a:defRPr lang="en-US" sz="1200" kern="1200">
        <a:solidFill>
          <a:srgbClr val="000000"/>
        </a:solidFill>
        <a:latin typeface="Times"/>
        <a:ea typeface="MS PGothic" pitchFamily="34"/>
      </a:defRPr>
    </a:lvl4pPr>
    <a:lvl5pPr marL="1828800" lvl="4" algn="l" rtl="0" eaLnBrk="0" fontAlgn="base" hangingPunct="0">
      <a:spcBef>
        <a:spcPts val="400"/>
      </a:spcBef>
      <a:spcAft>
        <a:spcPct val="0"/>
      </a:spcAft>
      <a:defRPr lang="en-US" sz="1200" kern="1200">
        <a:solidFill>
          <a:srgbClr val="000000"/>
        </a:solidFill>
        <a:latin typeface="Times"/>
        <a:ea typeface="MS PGothic" pitchFamily="3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GB" altLang="en-US" smtClean="0">
                <a:latin typeface="Times" pitchFamily="18" charset="0"/>
                <a:ea typeface="MS PGothic" pitchFamily="34" charset="-128"/>
              </a:rPr>
              <a:t>Voting Quorum  - </a:t>
            </a:r>
          </a:p>
        </p:txBody>
      </p:sp>
      <p:sp>
        <p:nvSpPr>
          <p:cNvPr id="28676" name="Slide Number Placeholder 3"/>
          <p:cNvSpPr txBox="1">
            <a:spLocks noChangeArrowheads="1"/>
          </p:cNvSpPr>
          <p:nvPr/>
        </p:nvSpPr>
        <p:spPr bwMode="auto">
          <a:xfrm>
            <a:off x="3859213" y="9445625"/>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802" rIns="91595" bIns="45802" anchor="b"/>
          <a:lstStyle>
            <a:lvl1pPr eaLnBrk="0" hangingPunct="0">
              <a:spcBef>
                <a:spcPts val="400"/>
              </a:spcBef>
              <a:defRPr sz="1200">
                <a:solidFill>
                  <a:srgbClr val="000000"/>
                </a:solidFill>
                <a:latin typeface="Times" pitchFamily="18" charset="0"/>
                <a:ea typeface="MS PGothic" pitchFamily="34" charset="-128"/>
              </a:defRPr>
            </a:lvl1pPr>
            <a:lvl2pPr marL="742950" indent="-285750" eaLnBrk="0" hangingPunct="0">
              <a:spcBef>
                <a:spcPts val="400"/>
              </a:spcBef>
              <a:defRPr sz="1200">
                <a:solidFill>
                  <a:srgbClr val="000000"/>
                </a:solidFill>
                <a:latin typeface="Times" pitchFamily="18" charset="0"/>
                <a:ea typeface="MS PGothic" pitchFamily="34" charset="-128"/>
              </a:defRPr>
            </a:lvl2pPr>
            <a:lvl3pPr marL="1143000" indent="-228600" eaLnBrk="0" hangingPunct="0">
              <a:spcBef>
                <a:spcPts val="400"/>
              </a:spcBef>
              <a:defRPr sz="1200">
                <a:solidFill>
                  <a:srgbClr val="000000"/>
                </a:solidFill>
                <a:latin typeface="Times" pitchFamily="18" charset="0"/>
                <a:ea typeface="MS PGothic" pitchFamily="34" charset="-128"/>
              </a:defRPr>
            </a:lvl3pPr>
            <a:lvl4pPr marL="1600200" indent="-228600" eaLnBrk="0" hangingPunct="0">
              <a:spcBef>
                <a:spcPts val="400"/>
              </a:spcBef>
              <a:defRPr sz="1200">
                <a:solidFill>
                  <a:srgbClr val="000000"/>
                </a:solidFill>
                <a:latin typeface="Times" pitchFamily="18" charset="0"/>
                <a:ea typeface="MS PGothic" pitchFamily="34" charset="-128"/>
              </a:defRPr>
            </a:lvl4pPr>
            <a:lvl5pPr marL="2057400" indent="-228600" eaLnBrk="0" hangingPunct="0">
              <a:spcBef>
                <a:spcPts val="400"/>
              </a:spcBef>
              <a:defRPr sz="1200">
                <a:solidFill>
                  <a:srgbClr val="000000"/>
                </a:solidFill>
                <a:latin typeface="Times" pitchFamily="18" charset="0"/>
                <a:ea typeface="MS PGothic" pitchFamily="34" charset="-128"/>
              </a:defRPr>
            </a:lvl5pPr>
            <a:lvl6pPr marL="2514600" indent="-228600" eaLnBrk="0" fontAlgn="base" hangingPunct="0">
              <a:spcBef>
                <a:spcPts val="400"/>
              </a:spcBef>
              <a:spcAft>
                <a:spcPct val="0"/>
              </a:spcAft>
              <a:defRPr sz="1200">
                <a:solidFill>
                  <a:srgbClr val="000000"/>
                </a:solidFill>
                <a:latin typeface="Times" pitchFamily="18" charset="0"/>
                <a:ea typeface="MS PGothic" pitchFamily="34" charset="-128"/>
              </a:defRPr>
            </a:lvl6pPr>
            <a:lvl7pPr marL="2971800" indent="-228600" eaLnBrk="0" fontAlgn="base" hangingPunct="0">
              <a:spcBef>
                <a:spcPts val="400"/>
              </a:spcBef>
              <a:spcAft>
                <a:spcPct val="0"/>
              </a:spcAft>
              <a:defRPr sz="1200">
                <a:solidFill>
                  <a:srgbClr val="000000"/>
                </a:solidFill>
                <a:latin typeface="Times" pitchFamily="18" charset="0"/>
                <a:ea typeface="MS PGothic" pitchFamily="34" charset="-128"/>
              </a:defRPr>
            </a:lvl7pPr>
            <a:lvl8pPr marL="3429000" indent="-228600" eaLnBrk="0" fontAlgn="base" hangingPunct="0">
              <a:spcBef>
                <a:spcPts val="400"/>
              </a:spcBef>
              <a:spcAft>
                <a:spcPct val="0"/>
              </a:spcAft>
              <a:defRPr sz="1200">
                <a:solidFill>
                  <a:srgbClr val="000000"/>
                </a:solidFill>
                <a:latin typeface="Times" pitchFamily="18" charset="0"/>
                <a:ea typeface="MS PGothic" pitchFamily="34" charset="-128"/>
              </a:defRPr>
            </a:lvl8pPr>
            <a:lvl9pPr marL="3886200" indent="-228600" eaLnBrk="0" fontAlgn="base" hangingPunct="0">
              <a:spcBef>
                <a:spcPts val="400"/>
              </a:spcBef>
              <a:spcAft>
                <a:spcPct val="0"/>
              </a:spcAft>
              <a:defRPr sz="1200">
                <a:solidFill>
                  <a:srgbClr val="000000"/>
                </a:solidFill>
                <a:latin typeface="Times" pitchFamily="18" charset="0"/>
                <a:ea typeface="MS PGothic" pitchFamily="34" charset="-128"/>
              </a:defRPr>
            </a:lvl9pPr>
          </a:lstStyle>
          <a:p>
            <a:pPr algn="r" eaLnBrk="1">
              <a:spcBef>
                <a:spcPct val="0"/>
              </a:spcBef>
            </a:pPr>
            <a:fld id="{DD63CFED-C351-4591-BA71-CFF5A017AA80}" type="slidenum">
              <a:rPr lang="en-GB" altLang="en-US"/>
              <a:pPr algn="r" eaLnBrk="1">
                <a:spcBef>
                  <a:spcPct val="0"/>
                </a:spcBef>
              </a:pPr>
              <a:t>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en-GB" altLang="en-US" smtClean="0">
                <a:latin typeface="Times" pitchFamily="18" charset="0"/>
                <a:ea typeface="MS PGothic" pitchFamily="34" charset="-128"/>
              </a:rPr>
              <a:t>Accountable Body approval of Accountability Board reports - And that the reason for this is that the Accountable Body are required to ensure that decisions and activities of the SELEP conform with all relevant law and are responsible for its management if challenged; any they are required to ensure that the SELEP Assurance Framework is adhered to.</a:t>
            </a:r>
          </a:p>
        </p:txBody>
      </p:sp>
      <p:sp>
        <p:nvSpPr>
          <p:cNvPr id="4" name="Slide Number Placeholder 3"/>
          <p:cNvSpPr>
            <a:spLocks noGrp="1"/>
          </p:cNvSpPr>
          <p:nvPr>
            <p:ph type="sldNum" sz="quarter" idx="5"/>
          </p:nvPr>
        </p:nvSpPr>
        <p:spPr/>
        <p:txBody>
          <a:bodyPr/>
          <a:lstStyle/>
          <a:p>
            <a:pPr>
              <a:defRPr/>
            </a:pPr>
            <a:fld id="{7544276B-3BEB-46B5-B7D8-199D379145A9}" type="slidenum">
              <a:rPr lang="en-GB" smtClean="0"/>
              <a:pPr>
                <a:defRPr/>
              </a:pPr>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descr="Description: \\Chesfs50\EUCHomedirs\Adam.Bryan\Desktop\South East local Enterprise Partnership logo no boundari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311150"/>
            <a:ext cx="280987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p:cNvSpPr>
            <a:spLocks noChangeArrowheads="1"/>
          </p:cNvSpPr>
          <p:nvPr/>
        </p:nvSpPr>
        <p:spPr bwMode="auto">
          <a:xfrm>
            <a:off x="0" y="6308725"/>
            <a:ext cx="9150350" cy="549275"/>
          </a:xfrm>
          <a:prstGeom prst="rect">
            <a:avLst/>
          </a:prstGeom>
          <a:gradFill rotWithShape="0">
            <a:gsLst>
              <a:gs pos="0">
                <a:srgbClr val="4BACC6"/>
              </a:gs>
              <a:gs pos="100000">
                <a:srgbClr val="FFFFFF"/>
              </a:gs>
            </a:gsLst>
            <a:lin ang="16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hangingPunct="0">
              <a:defRPr/>
            </a:pPr>
            <a:endParaRPr lang="en-GB" altLang="en-US" sz="2400" smtClean="0">
              <a:solidFill>
                <a:srgbClr val="000000"/>
              </a:solidFill>
              <a:latin typeface="Times" pitchFamily="18" charset="0"/>
              <a:ea typeface="MS PGothic" pitchFamily="34" charset="-128"/>
            </a:endParaRPr>
          </a:p>
        </p:txBody>
      </p:sp>
      <p:sp>
        <p:nvSpPr>
          <p:cNvPr id="4" name="Title 15"/>
          <p:cNvSpPr txBox="1">
            <a:spLocks noGrp="1"/>
          </p:cNvSpPr>
          <p:nvPr>
            <p:ph type="title"/>
          </p:nvPr>
        </p:nvSpPr>
        <p:spPr>
          <a:xfrm>
            <a:off x="549929" y="2983641"/>
            <a:ext cx="8229600" cy="490063"/>
          </a:xfrm>
        </p:spPr>
        <p:txBody>
          <a:bodyPr/>
          <a:lstStyle>
            <a:lvl1pPr>
              <a:defRPr sz="3200"/>
            </a:lvl1pPr>
          </a:lstStyle>
          <a:p>
            <a:pPr lvl="0"/>
            <a:r>
              <a:rPr lang="en-US" smtClean="0"/>
              <a:t>Click to edit Master title style</a:t>
            </a:r>
            <a:endParaRPr lang="en-GB"/>
          </a:p>
        </p:txBody>
      </p:sp>
      <p:sp>
        <p:nvSpPr>
          <p:cNvPr id="5" name="Content Placeholder 18"/>
          <p:cNvSpPr txBox="1">
            <a:spLocks noGrp="1"/>
          </p:cNvSpPr>
          <p:nvPr>
            <p:ph idx="4294967295"/>
          </p:nvPr>
        </p:nvSpPr>
        <p:spPr>
          <a:xfrm>
            <a:off x="552754" y="4149080"/>
            <a:ext cx="5040309" cy="431797"/>
          </a:xfrm>
        </p:spPr>
        <p:txBody>
          <a:bodyPr/>
          <a:lstStyle>
            <a:lvl1pPr marL="0" indent="0">
              <a:buNone/>
              <a:defRPr sz="2400"/>
            </a:lvl1pPr>
          </a:lstStyle>
          <a:p>
            <a:pPr lvl="0"/>
            <a:r>
              <a:rPr lang="en-US" smtClean="0"/>
              <a:t>Click to edit Master text styles</a:t>
            </a:r>
          </a:p>
        </p:txBody>
      </p:sp>
      <p:sp>
        <p:nvSpPr>
          <p:cNvPr id="6" name="Content Placeholder 20"/>
          <p:cNvSpPr txBox="1">
            <a:spLocks noGrp="1"/>
          </p:cNvSpPr>
          <p:nvPr>
            <p:ph idx="4294967295"/>
          </p:nvPr>
        </p:nvSpPr>
        <p:spPr>
          <a:xfrm>
            <a:off x="539752" y="4797427"/>
            <a:ext cx="5040309" cy="431797"/>
          </a:xfrm>
        </p:spPr>
        <p:txBody>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101209683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Placeholder 1"/>
          <p:cNvSpPr txBox="1">
            <a:spLocks noGrp="1"/>
          </p:cNvSpPr>
          <p:nvPr>
            <p:ph type="title"/>
          </p:nvPr>
        </p:nvSpPr>
        <p:spPr/>
        <p:txBody>
          <a:bodyPr/>
          <a:lstStyle>
            <a:lvl1pPr>
              <a:defRPr/>
            </a:lvl1pPr>
          </a:lstStyle>
          <a:p>
            <a:pPr lvl="0"/>
            <a:r>
              <a:rPr lang="en-US" smtClean="0"/>
              <a:t>Click to edit Master title style</a:t>
            </a:r>
            <a:endParaRPr lang="en-GB"/>
          </a:p>
        </p:txBody>
      </p:sp>
      <p:sp>
        <p:nvSpPr>
          <p:cNvPr id="4" name="Rectangle 30"/>
          <p:cNvSpPr txBox="1">
            <a:spLocks noGrp="1"/>
          </p:cNvSpPr>
          <p:nvPr>
            <p:ph type="sldNum" sz="quarter" idx="10"/>
          </p:nvPr>
        </p:nvSpPr>
        <p:spPr/>
        <p:txBody>
          <a:bodyPr/>
          <a:lstStyle>
            <a:lvl1pPr>
              <a:defRPr>
                <a:latin typeface="Calibri"/>
              </a:defRPr>
            </a:lvl1pPr>
          </a:lstStyle>
          <a:p>
            <a:pPr>
              <a:defRPr/>
            </a:pPr>
            <a:fld id="{2CFDF048-0CEA-47FA-AA71-18D0240EE4B1}" type="slidenum">
              <a:rPr/>
              <a:pPr>
                <a:defRPr/>
              </a:pPr>
              <a:t>‹#›</a:t>
            </a:fld>
            <a:endParaRPr/>
          </a:p>
        </p:txBody>
      </p:sp>
    </p:spTree>
    <p:extLst>
      <p:ext uri="{BB962C8B-B14F-4D97-AF65-F5344CB8AC3E}">
        <p14:creationId xmlns:p14="http://schemas.microsoft.com/office/powerpoint/2010/main" val="838820801"/>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Rectangle 30"/>
          <p:cNvSpPr txBox="1">
            <a:spLocks noGrp="1"/>
          </p:cNvSpPr>
          <p:nvPr>
            <p:ph type="sldNum" sz="quarter" idx="10"/>
          </p:nvPr>
        </p:nvSpPr>
        <p:spPr>
          <a:ln/>
        </p:spPr>
        <p:txBody>
          <a:bodyPr/>
          <a:lstStyle>
            <a:lvl1pPr>
              <a:defRPr/>
            </a:lvl1pPr>
          </a:lstStyle>
          <a:p>
            <a:pPr>
              <a:defRPr/>
            </a:pPr>
            <a:fld id="{9F1CD1E0-5B13-4FFF-801E-1755C1886FD6}" type="slidenum">
              <a:rPr/>
              <a:pPr>
                <a:defRPr/>
              </a:pPr>
              <a:t>‹#›</a:t>
            </a:fld>
            <a:endParaRPr/>
          </a:p>
        </p:txBody>
      </p:sp>
    </p:spTree>
    <p:extLst>
      <p:ext uri="{BB962C8B-B14F-4D97-AF65-F5344CB8AC3E}">
        <p14:creationId xmlns:p14="http://schemas.microsoft.com/office/powerpoint/2010/main" val="146236737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Rectangle 30"/>
          <p:cNvSpPr txBox="1">
            <a:spLocks noGrp="1"/>
          </p:cNvSpPr>
          <p:nvPr>
            <p:ph type="sldNum" sz="quarter" idx="10"/>
          </p:nvPr>
        </p:nvSpPr>
        <p:spPr>
          <a:ln/>
        </p:spPr>
        <p:txBody>
          <a:bodyPr/>
          <a:lstStyle>
            <a:lvl1pPr>
              <a:defRPr/>
            </a:lvl1pPr>
          </a:lstStyle>
          <a:p>
            <a:pPr>
              <a:defRPr/>
            </a:pPr>
            <a:fld id="{705AEE4D-FD86-4411-8935-A7DAA1F8162A}" type="slidenum">
              <a:rPr/>
              <a:pPr>
                <a:defRPr/>
              </a:pPr>
              <a:t>‹#›</a:t>
            </a:fld>
            <a:endParaRPr/>
          </a:p>
        </p:txBody>
      </p:sp>
    </p:spTree>
    <p:extLst>
      <p:ext uri="{BB962C8B-B14F-4D97-AF65-F5344CB8AC3E}">
        <p14:creationId xmlns:p14="http://schemas.microsoft.com/office/powerpoint/2010/main" val="106299013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30"/>
          <p:cNvSpPr txBox="1">
            <a:spLocks noGrp="1"/>
          </p:cNvSpPr>
          <p:nvPr>
            <p:ph type="sldNum" sz="quarter" idx="10"/>
          </p:nvPr>
        </p:nvSpPr>
        <p:spPr>
          <a:ln/>
        </p:spPr>
        <p:txBody>
          <a:bodyPr/>
          <a:lstStyle>
            <a:lvl1pPr>
              <a:defRPr/>
            </a:lvl1pPr>
          </a:lstStyle>
          <a:p>
            <a:pPr>
              <a:defRPr/>
            </a:pPr>
            <a:fld id="{09E692F5-5D1E-4CBC-B94E-6064E3B172AF}" type="slidenum">
              <a:rPr/>
              <a:pPr>
                <a:defRPr/>
              </a:pPr>
              <a:t>‹#›</a:t>
            </a:fld>
            <a:endParaRPr/>
          </a:p>
        </p:txBody>
      </p:sp>
    </p:spTree>
    <p:extLst>
      <p:ext uri="{BB962C8B-B14F-4D97-AF65-F5344CB8AC3E}">
        <p14:creationId xmlns:p14="http://schemas.microsoft.com/office/powerpoint/2010/main" val="241931421"/>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30"/>
          <p:cNvSpPr txBox="1">
            <a:spLocks noGrp="1"/>
          </p:cNvSpPr>
          <p:nvPr>
            <p:ph type="sldNum" sz="quarter" idx="4"/>
          </p:nvPr>
        </p:nvSpPr>
        <p:spPr>
          <a:xfrm>
            <a:off x="685800" y="6400800"/>
            <a:ext cx="1905000" cy="304800"/>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en-US" sz="1400" b="0" i="0" u="none" strike="noStrike" kern="1200" cap="none" spc="0" baseline="0">
                <a:solidFill>
                  <a:srgbClr val="D00F44"/>
                </a:solidFill>
                <a:uFillTx/>
                <a:latin typeface="Arial" pitchFamily="34"/>
                <a:ea typeface="MS PGothic" pitchFamily="34"/>
                <a:cs typeface="+mn-cs"/>
              </a:defRPr>
            </a:lvl1pPr>
          </a:lstStyle>
          <a:p>
            <a:pPr>
              <a:defRPr/>
            </a:pPr>
            <a:fld id="{21B316F4-64F9-4459-9392-97EFF6ED6677}" type="slidenum">
              <a:rPr/>
              <a:pPr>
                <a:defRPr/>
              </a:pPr>
              <a:t>‹#›</a:t>
            </a:fld>
            <a:endParaRPr/>
          </a:p>
        </p:txBody>
      </p:sp>
      <p:pic>
        <p:nvPicPr>
          <p:cNvPr id="1027" name="Picture 1" descr="Description: \\Chesfs50\EUCHomedirs\Adam.Bryan\Desktop\South East local Enterprise Partnership logo no boundaries.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950" y="188913"/>
            <a:ext cx="18859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ChangeArrowheads="1"/>
          </p:cNvSpPr>
          <p:nvPr/>
        </p:nvSpPr>
        <p:spPr bwMode="auto">
          <a:xfrm>
            <a:off x="0" y="6308725"/>
            <a:ext cx="9150350" cy="549275"/>
          </a:xfrm>
          <a:prstGeom prst="rect">
            <a:avLst/>
          </a:prstGeom>
          <a:gradFill rotWithShape="0">
            <a:gsLst>
              <a:gs pos="0">
                <a:srgbClr val="FFC000"/>
              </a:gs>
              <a:gs pos="100000">
                <a:srgbClr val="FFFFFF"/>
              </a:gs>
            </a:gsLst>
            <a:lin ang="16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hangingPunct="0">
              <a:defRPr/>
            </a:pPr>
            <a:endParaRPr lang="en-GB" altLang="en-US" sz="2400" smtClean="0">
              <a:solidFill>
                <a:srgbClr val="000000"/>
              </a:solidFill>
              <a:latin typeface="Times" pitchFamily="18" charset="0"/>
              <a:ea typeface="MS PGothic" pitchFamily="34" charset="-128"/>
            </a:endParaRPr>
          </a:p>
        </p:txBody>
      </p:sp>
      <p:sp>
        <p:nvSpPr>
          <p:cNvPr id="1029" name="Title Placeholder 1"/>
          <p:cNvSpPr txBox="1">
            <a:spLocks noGrp="1"/>
          </p:cNvSpPr>
          <p:nvPr>
            <p:ph type="title"/>
          </p:nvPr>
        </p:nvSpPr>
        <p:spPr bwMode="auto">
          <a:xfrm>
            <a:off x="34925"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30" name="Text Placeholder 3"/>
          <p:cNvSpPr txBox="1">
            <a:spLocks noGrp="1"/>
          </p:cNvSpPr>
          <p:nvPr>
            <p:ph type="body" idx="1"/>
          </p:nvPr>
        </p:nvSpPr>
        <p:spPr bwMode="auto">
          <a:xfrm>
            <a:off x="107950" y="1066800"/>
            <a:ext cx="887095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1" r:id="rId3"/>
    <p:sldLayoutId id="2147483692" r:id="rId4"/>
    <p:sldLayoutId id="2147483693" r:id="rId5"/>
  </p:sldLayoutIdLst>
  <p:transition spd="slow"/>
  <p:txStyles>
    <p:titleStyle>
      <a:lvl1pPr algn="l" rtl="0" eaLnBrk="1" fontAlgn="base" hangingPunct="1">
        <a:spcBef>
          <a:spcPct val="0"/>
        </a:spcBef>
        <a:spcAft>
          <a:spcPct val="0"/>
        </a:spcAft>
        <a:defRPr lang="en-US" sz="3500" b="1">
          <a:solidFill>
            <a:srgbClr val="0070C0"/>
          </a:solidFill>
          <a:latin typeface="Calibri" pitchFamily="34"/>
          <a:ea typeface="MS PGothic" pitchFamily="34"/>
        </a:defRPr>
      </a:lvl1pPr>
      <a:lvl2pPr algn="l" rtl="0" eaLnBrk="1" fontAlgn="base" hangingPunct="1">
        <a:spcBef>
          <a:spcPct val="0"/>
        </a:spcBef>
        <a:spcAft>
          <a:spcPct val="0"/>
        </a:spcAft>
        <a:defRPr sz="3500" b="1">
          <a:solidFill>
            <a:srgbClr val="0070C0"/>
          </a:solidFill>
          <a:latin typeface="Calibri" pitchFamily="34" charset="0"/>
          <a:ea typeface="MS PGothic" pitchFamily="34" charset="-128"/>
        </a:defRPr>
      </a:lvl2pPr>
      <a:lvl3pPr algn="l" rtl="0" eaLnBrk="1" fontAlgn="base" hangingPunct="1">
        <a:spcBef>
          <a:spcPct val="0"/>
        </a:spcBef>
        <a:spcAft>
          <a:spcPct val="0"/>
        </a:spcAft>
        <a:defRPr sz="3500" b="1">
          <a:solidFill>
            <a:srgbClr val="0070C0"/>
          </a:solidFill>
          <a:latin typeface="Calibri" pitchFamily="34" charset="0"/>
          <a:ea typeface="MS PGothic" pitchFamily="34" charset="-128"/>
        </a:defRPr>
      </a:lvl3pPr>
      <a:lvl4pPr algn="l" rtl="0" eaLnBrk="1" fontAlgn="base" hangingPunct="1">
        <a:spcBef>
          <a:spcPct val="0"/>
        </a:spcBef>
        <a:spcAft>
          <a:spcPct val="0"/>
        </a:spcAft>
        <a:defRPr sz="3500" b="1">
          <a:solidFill>
            <a:srgbClr val="0070C0"/>
          </a:solidFill>
          <a:latin typeface="Calibri" pitchFamily="34" charset="0"/>
          <a:ea typeface="MS PGothic" pitchFamily="34" charset="-128"/>
        </a:defRPr>
      </a:lvl4pPr>
      <a:lvl5pPr algn="l" rtl="0" eaLnBrk="1" fontAlgn="base" hangingPunct="1">
        <a:spcBef>
          <a:spcPct val="0"/>
        </a:spcBef>
        <a:spcAft>
          <a:spcPct val="0"/>
        </a:spcAft>
        <a:defRPr sz="3500" b="1">
          <a:solidFill>
            <a:srgbClr val="0070C0"/>
          </a:solidFill>
          <a:latin typeface="Calibri" pitchFamily="34" charset="0"/>
          <a:ea typeface="MS PGothic" pitchFamily="34" charset="-128"/>
        </a:defRPr>
      </a:lvl5pPr>
      <a:lvl6pPr marL="457200" algn="l" rtl="0" eaLnBrk="1" fontAlgn="base" hangingPunct="1">
        <a:spcBef>
          <a:spcPct val="0"/>
        </a:spcBef>
        <a:spcAft>
          <a:spcPct val="0"/>
        </a:spcAft>
        <a:defRPr sz="3500" b="1">
          <a:solidFill>
            <a:srgbClr val="0070C0"/>
          </a:solidFill>
          <a:latin typeface="Calibri" pitchFamily="34" charset="0"/>
          <a:ea typeface="MS PGothic" pitchFamily="34" charset="-128"/>
        </a:defRPr>
      </a:lvl6pPr>
      <a:lvl7pPr marL="914400" algn="l" rtl="0" eaLnBrk="1" fontAlgn="base" hangingPunct="1">
        <a:spcBef>
          <a:spcPct val="0"/>
        </a:spcBef>
        <a:spcAft>
          <a:spcPct val="0"/>
        </a:spcAft>
        <a:defRPr sz="3500" b="1">
          <a:solidFill>
            <a:srgbClr val="0070C0"/>
          </a:solidFill>
          <a:latin typeface="Calibri" pitchFamily="34" charset="0"/>
          <a:ea typeface="MS PGothic" pitchFamily="34" charset="-128"/>
        </a:defRPr>
      </a:lvl7pPr>
      <a:lvl8pPr marL="1371600" algn="l" rtl="0" eaLnBrk="1" fontAlgn="base" hangingPunct="1">
        <a:spcBef>
          <a:spcPct val="0"/>
        </a:spcBef>
        <a:spcAft>
          <a:spcPct val="0"/>
        </a:spcAft>
        <a:defRPr sz="3500" b="1">
          <a:solidFill>
            <a:srgbClr val="0070C0"/>
          </a:solidFill>
          <a:latin typeface="Calibri" pitchFamily="34" charset="0"/>
          <a:ea typeface="MS PGothic" pitchFamily="34" charset="-128"/>
        </a:defRPr>
      </a:lvl8pPr>
      <a:lvl9pPr marL="1828800" algn="l" rtl="0" eaLnBrk="1" fontAlgn="base" hangingPunct="1">
        <a:spcBef>
          <a:spcPct val="0"/>
        </a:spcBef>
        <a:spcAft>
          <a:spcPct val="0"/>
        </a:spcAft>
        <a:defRPr sz="3500" b="1">
          <a:solidFill>
            <a:srgbClr val="0070C0"/>
          </a:solidFill>
          <a:latin typeface="Calibri" pitchFamily="34" charset="0"/>
          <a:ea typeface="MS PGothic" pitchFamily="34" charset="-128"/>
        </a:defRPr>
      </a:lvl9pPr>
    </p:titleStyle>
    <p:bodyStyle>
      <a:lvl1pPr marL="342900" indent="-342900" algn="l" rtl="0" eaLnBrk="1" fontAlgn="base" hangingPunct="1">
        <a:spcBef>
          <a:spcPct val="0"/>
        </a:spcBef>
        <a:spcAft>
          <a:spcPct val="0"/>
        </a:spcAft>
        <a:buSzPct val="100000"/>
        <a:buChar char="•"/>
        <a:defRPr lang="en-US" sz="2200">
          <a:solidFill>
            <a:srgbClr val="000000"/>
          </a:solidFill>
          <a:latin typeface="Calibri" pitchFamily="34"/>
          <a:ea typeface="MS PGothic" pitchFamily="34"/>
        </a:defRPr>
      </a:lvl1pPr>
      <a:lvl2pPr marL="742950" lvl="1" indent="-285750" algn="l" rtl="0" eaLnBrk="1" fontAlgn="base" hangingPunct="1">
        <a:spcBef>
          <a:spcPct val="0"/>
        </a:spcBef>
        <a:spcAft>
          <a:spcPct val="0"/>
        </a:spcAft>
        <a:buSzPct val="100000"/>
        <a:buChar char="–"/>
        <a:defRPr lang="en-US" sz="2200">
          <a:solidFill>
            <a:srgbClr val="000000"/>
          </a:solidFill>
          <a:latin typeface="Calibri" pitchFamily="34"/>
          <a:ea typeface="MS PGothic" pitchFamily="34"/>
        </a:defRPr>
      </a:lvl2pPr>
      <a:lvl3pPr marL="1143000" lvl="2" indent="-228600" algn="l" rtl="0" eaLnBrk="1" fontAlgn="base" hangingPunct="1">
        <a:spcBef>
          <a:spcPct val="0"/>
        </a:spcBef>
        <a:spcAft>
          <a:spcPct val="0"/>
        </a:spcAft>
        <a:buSzPct val="100000"/>
        <a:buChar char="•"/>
        <a:defRPr lang="en-US" sz="2200">
          <a:solidFill>
            <a:srgbClr val="000000"/>
          </a:solidFill>
          <a:latin typeface="Calibri" pitchFamily="34"/>
          <a:ea typeface="MS PGothic" pitchFamily="34"/>
        </a:defRPr>
      </a:lvl3pPr>
      <a:lvl4pPr marL="1560513" lvl="3" indent="-228600" algn="l" rtl="0" eaLnBrk="1" fontAlgn="base" hangingPunct="1">
        <a:spcBef>
          <a:spcPct val="0"/>
        </a:spcBef>
        <a:spcAft>
          <a:spcPct val="0"/>
        </a:spcAft>
        <a:buSzPct val="100000"/>
        <a:buChar char="–"/>
        <a:defRPr lang="en-US" sz="2200">
          <a:solidFill>
            <a:srgbClr val="000000"/>
          </a:solidFill>
          <a:latin typeface="Calibri" pitchFamily="34"/>
          <a:ea typeface="MS PGothic" pitchFamily="34"/>
        </a:defRPr>
      </a:lvl4pPr>
      <a:lvl5pPr marL="1981200" lvl="4" indent="-228600" algn="l" rtl="0" eaLnBrk="1" fontAlgn="base" hangingPunct="1">
        <a:spcBef>
          <a:spcPct val="0"/>
        </a:spcBef>
        <a:spcAft>
          <a:spcPct val="0"/>
        </a:spcAft>
        <a:buSzPct val="100000"/>
        <a:buChar char="»"/>
        <a:defRPr lang="en-US" sz="2200">
          <a:solidFill>
            <a:srgbClr val="000000"/>
          </a:solidFill>
          <a:latin typeface="Calibri" pitchFamily="34"/>
          <a:ea typeface="MS PGothic" pitchFamily="34"/>
        </a:defRPr>
      </a:lvl5pPr>
      <a:lvl6pPr marL="2438400" indent="-228600" algn="l" rtl="0" eaLnBrk="1" fontAlgn="base" hangingPunct="1">
        <a:spcBef>
          <a:spcPct val="0"/>
        </a:spcBef>
        <a:spcAft>
          <a:spcPct val="0"/>
        </a:spcAft>
        <a:buSzPct val="100000"/>
        <a:buChar char="»"/>
        <a:defRPr lang="en-US" sz="2200">
          <a:solidFill>
            <a:srgbClr val="000000"/>
          </a:solidFill>
          <a:latin typeface="Calibri" pitchFamily="34"/>
          <a:ea typeface="MS PGothic" pitchFamily="34"/>
        </a:defRPr>
      </a:lvl6pPr>
      <a:lvl7pPr marL="2895600" indent="-228600" algn="l" rtl="0" eaLnBrk="1" fontAlgn="base" hangingPunct="1">
        <a:spcBef>
          <a:spcPct val="0"/>
        </a:spcBef>
        <a:spcAft>
          <a:spcPct val="0"/>
        </a:spcAft>
        <a:buSzPct val="100000"/>
        <a:buChar char="»"/>
        <a:defRPr lang="en-US" sz="2200">
          <a:solidFill>
            <a:srgbClr val="000000"/>
          </a:solidFill>
          <a:latin typeface="Calibri" pitchFamily="34"/>
          <a:ea typeface="MS PGothic" pitchFamily="34"/>
        </a:defRPr>
      </a:lvl7pPr>
      <a:lvl8pPr marL="3352800" indent="-228600" algn="l" rtl="0" eaLnBrk="1" fontAlgn="base" hangingPunct="1">
        <a:spcBef>
          <a:spcPct val="0"/>
        </a:spcBef>
        <a:spcAft>
          <a:spcPct val="0"/>
        </a:spcAft>
        <a:buSzPct val="100000"/>
        <a:buChar char="»"/>
        <a:defRPr lang="en-US" sz="2200">
          <a:solidFill>
            <a:srgbClr val="000000"/>
          </a:solidFill>
          <a:latin typeface="Calibri" pitchFamily="34"/>
          <a:ea typeface="MS PGothic" pitchFamily="34"/>
        </a:defRPr>
      </a:lvl8pPr>
      <a:lvl9pPr marL="3810000" indent="-228600" algn="l" rtl="0" eaLnBrk="1" fontAlgn="base" hangingPunct="1">
        <a:spcBef>
          <a:spcPct val="0"/>
        </a:spcBef>
        <a:spcAft>
          <a:spcPct val="0"/>
        </a:spcAft>
        <a:buSzPct val="100000"/>
        <a:buChar char="»"/>
        <a:defRPr lang="en-US" sz="2200">
          <a:solidFill>
            <a:srgbClr val="000000"/>
          </a:solidFill>
          <a:latin typeface="Calibri" pitchFamily="34"/>
          <a:ea typeface="MS PGothic" pitchFamily="34"/>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takeholders@beis.gov.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31">
    <p:spTree>
      <p:nvGrpSpPr>
        <p:cNvPr id="1" name=""/>
        <p:cNvGrpSpPr/>
        <p:nvPr/>
      </p:nvGrpSpPr>
      <p:grpSpPr>
        <a:xfrm>
          <a:off x="0" y="0"/>
          <a:ext cx="0" cy="0"/>
          <a:chOff x="0" y="0"/>
          <a:chExt cx="0" cy="0"/>
        </a:xfrm>
      </p:grpSpPr>
      <p:sp>
        <p:nvSpPr>
          <p:cNvPr id="4098" name="Slide Number Placeholder 1"/>
          <p:cNvSpPr txBox="1">
            <a:spLocks noChangeArrowheads="1"/>
          </p:cNvSpPr>
          <p:nvPr/>
        </p:nvSpPr>
        <p:spPr bwMode="auto">
          <a:xfrm>
            <a:off x="7239000" y="659765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SzPct val="100000"/>
              <a:buChar char="•"/>
              <a:defRPr sz="2200">
                <a:solidFill>
                  <a:srgbClr val="000000"/>
                </a:solidFill>
                <a:latin typeface="Calibri" pitchFamily="34" charset="0"/>
                <a:ea typeface="MS PGothic" pitchFamily="34" charset="-128"/>
              </a:defRPr>
            </a:lvl1pPr>
            <a:lvl2pPr marL="742950" indent="-285750" eaLnBrk="0" hangingPunct="0">
              <a:buSzPct val="100000"/>
              <a:buChar char="–"/>
              <a:defRPr sz="2200">
                <a:solidFill>
                  <a:srgbClr val="000000"/>
                </a:solidFill>
                <a:latin typeface="Calibri" pitchFamily="34" charset="0"/>
                <a:ea typeface="MS PGothic" pitchFamily="34" charset="-128"/>
              </a:defRPr>
            </a:lvl2pPr>
            <a:lvl3pPr marL="1143000" indent="-228600" eaLnBrk="0" hangingPunct="0">
              <a:buSzPct val="100000"/>
              <a:buChar char="•"/>
              <a:defRPr sz="2200">
                <a:solidFill>
                  <a:srgbClr val="000000"/>
                </a:solidFill>
                <a:latin typeface="Calibri" pitchFamily="34" charset="0"/>
                <a:ea typeface="MS PGothic" pitchFamily="34" charset="-128"/>
              </a:defRPr>
            </a:lvl3pPr>
            <a:lvl4pPr marL="1600200" indent="-228600" eaLnBrk="0" hangingPunct="0">
              <a:buSzPct val="100000"/>
              <a:buChar char="–"/>
              <a:defRPr sz="2200">
                <a:solidFill>
                  <a:srgbClr val="000000"/>
                </a:solidFill>
                <a:latin typeface="Calibri" pitchFamily="34" charset="0"/>
                <a:ea typeface="MS PGothic" pitchFamily="34" charset="-128"/>
              </a:defRPr>
            </a:lvl4pPr>
            <a:lvl5pPr marL="2057400" indent="-228600" eaLnBrk="0" hangingPunct="0">
              <a:buSzPct val="100000"/>
              <a:buChar char="»"/>
              <a:defRPr sz="22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9pPr>
          </a:lstStyle>
          <a:p>
            <a:pPr algn="r" eaLnBrk="1">
              <a:buSzTx/>
              <a:buFontTx/>
              <a:buNone/>
            </a:pPr>
            <a:fld id="{669D006C-CF30-43F9-AA9D-D48E77C4D18C}" type="slidenum">
              <a:rPr lang="en-GB" altLang="en-US" sz="1100">
                <a:solidFill>
                  <a:srgbClr val="FFFFFF"/>
                </a:solidFill>
              </a:rPr>
              <a:pPr algn="r" eaLnBrk="1">
                <a:buSzTx/>
                <a:buFontTx/>
                <a:buNone/>
              </a:pPr>
              <a:t>1</a:t>
            </a:fld>
            <a:endParaRPr lang="en-GB" altLang="en-US" sz="1100">
              <a:solidFill>
                <a:srgbClr val="FFFFFF"/>
              </a:solidFill>
            </a:endParaRPr>
          </a:p>
        </p:txBody>
      </p:sp>
      <p:sp>
        <p:nvSpPr>
          <p:cNvPr id="4099" name="Title Placeholder 1"/>
          <p:cNvSpPr txBox="1">
            <a:spLocks noChangeArrowheads="1"/>
          </p:cNvSpPr>
          <p:nvPr/>
        </p:nvSpPr>
        <p:spPr bwMode="auto">
          <a:xfrm>
            <a:off x="590550" y="1557338"/>
            <a:ext cx="83740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SzPct val="100000"/>
              <a:buChar char="•"/>
              <a:defRPr sz="2200">
                <a:solidFill>
                  <a:srgbClr val="000000"/>
                </a:solidFill>
                <a:latin typeface="Calibri" pitchFamily="34" charset="0"/>
                <a:ea typeface="MS PGothic" pitchFamily="34" charset="-128"/>
              </a:defRPr>
            </a:lvl1pPr>
            <a:lvl2pPr marL="742950" indent="-285750" eaLnBrk="0" hangingPunct="0">
              <a:buSzPct val="100000"/>
              <a:buChar char="–"/>
              <a:defRPr sz="2200">
                <a:solidFill>
                  <a:srgbClr val="000000"/>
                </a:solidFill>
                <a:latin typeface="Calibri" pitchFamily="34" charset="0"/>
                <a:ea typeface="MS PGothic" pitchFamily="34" charset="-128"/>
              </a:defRPr>
            </a:lvl2pPr>
            <a:lvl3pPr marL="1143000" indent="-228600" eaLnBrk="0" hangingPunct="0">
              <a:buSzPct val="100000"/>
              <a:buChar char="•"/>
              <a:defRPr sz="2200">
                <a:solidFill>
                  <a:srgbClr val="000000"/>
                </a:solidFill>
                <a:latin typeface="Calibri" pitchFamily="34" charset="0"/>
                <a:ea typeface="MS PGothic" pitchFamily="34" charset="-128"/>
              </a:defRPr>
            </a:lvl3pPr>
            <a:lvl4pPr marL="1600200" indent="-228600" eaLnBrk="0" hangingPunct="0">
              <a:buSzPct val="100000"/>
              <a:buChar char="–"/>
              <a:defRPr sz="2200">
                <a:solidFill>
                  <a:srgbClr val="000000"/>
                </a:solidFill>
                <a:latin typeface="Calibri" pitchFamily="34" charset="0"/>
                <a:ea typeface="MS PGothic" pitchFamily="34" charset="-128"/>
              </a:defRPr>
            </a:lvl4pPr>
            <a:lvl5pPr marL="2057400" indent="-228600" eaLnBrk="0" hangingPunct="0">
              <a:buSzPct val="100000"/>
              <a:buChar char="»"/>
              <a:defRPr sz="22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9pPr>
          </a:lstStyle>
          <a:p>
            <a:pPr eaLnBrk="1" hangingPunct="1">
              <a:buSzTx/>
              <a:buFontTx/>
              <a:buNone/>
            </a:pPr>
            <a:r>
              <a:rPr lang="en-GB" altLang="en-US" sz="4000" b="1">
                <a:solidFill>
                  <a:srgbClr val="0070C0"/>
                </a:solidFill>
              </a:rPr>
              <a:t>SELEP Assurance Framework</a:t>
            </a:r>
          </a:p>
        </p:txBody>
      </p:sp>
      <p:sp>
        <p:nvSpPr>
          <p:cNvPr id="4" name="Text Placeholder 3"/>
          <p:cNvSpPr txBox="1"/>
          <p:nvPr/>
        </p:nvSpPr>
        <p:spPr>
          <a:xfrm>
            <a:off x="611188" y="4667250"/>
            <a:ext cx="6697662" cy="2001838"/>
          </a:xfrm>
          <a:prstGeom prst="rect">
            <a:avLst/>
          </a:prstGeom>
          <a:noFill/>
          <a:ln>
            <a:noFill/>
          </a:ln>
        </p:spPr>
        <p:txBody>
          <a:bodyPr/>
          <a:lstStyle/>
          <a:p>
            <a:pPr fontAlgn="auto">
              <a:spcBef>
                <a:spcPts val="0"/>
              </a:spcBef>
              <a:spcAft>
                <a:spcPts val="0"/>
              </a:spcAft>
              <a:defRPr sz="1800" b="0" i="0" u="none" strike="noStrike" kern="0" cap="none" spc="0" baseline="0">
                <a:solidFill>
                  <a:srgbClr val="000000"/>
                </a:solidFill>
                <a:uFillTx/>
              </a:defRPr>
            </a:pPr>
            <a:endParaRPr lang="en-US" sz="2200" kern="0">
              <a:solidFill>
                <a:srgbClr val="000000"/>
              </a:solidFill>
              <a:latin typeface="Calibri" pitchFamily="34"/>
              <a:ea typeface="MS PGothic" pitchFamily="34"/>
              <a:cs typeface="+mn-cs"/>
            </a:endParaRPr>
          </a:p>
        </p:txBody>
      </p:sp>
      <p:sp>
        <p:nvSpPr>
          <p:cNvPr id="5" name="Text Placeholder 3"/>
          <p:cNvSpPr txBox="1"/>
          <p:nvPr/>
        </p:nvSpPr>
        <p:spPr>
          <a:xfrm>
            <a:off x="611188" y="4652963"/>
            <a:ext cx="5329237" cy="1871662"/>
          </a:xfrm>
          <a:prstGeom prst="rect">
            <a:avLst/>
          </a:prstGeom>
          <a:noFill/>
          <a:ln>
            <a:noFill/>
          </a:ln>
        </p:spPr>
        <p:txBody>
          <a:bodyPr/>
          <a:lstStyle/>
          <a:p>
            <a:pPr fontAlgn="auto">
              <a:spcBef>
                <a:spcPts val="0"/>
              </a:spcBef>
              <a:spcAft>
                <a:spcPts val="0"/>
              </a:spcAft>
              <a:defRPr sz="1800" b="0" i="0" u="none" strike="noStrike" kern="0" cap="none" spc="0" baseline="0">
                <a:solidFill>
                  <a:srgbClr val="000000"/>
                </a:solidFill>
                <a:uFillTx/>
              </a:defRPr>
            </a:pPr>
            <a:r>
              <a:rPr lang="en-US" sz="2400" b="1" kern="0" dirty="0">
                <a:solidFill>
                  <a:srgbClr val="000000"/>
                </a:solidFill>
                <a:latin typeface="Calibri" pitchFamily="34"/>
                <a:ea typeface="MS PGothic" pitchFamily="34"/>
                <a:cs typeface="+mn-cs"/>
              </a:rPr>
              <a:t>Adam Bryan</a:t>
            </a:r>
          </a:p>
          <a:p>
            <a:pPr fontAlgn="auto">
              <a:spcBef>
                <a:spcPts val="0"/>
              </a:spcBef>
              <a:spcAft>
                <a:spcPts val="0"/>
              </a:spcAft>
              <a:defRPr sz="1800" b="0" i="0" u="none" strike="noStrike" kern="0" cap="none" spc="0" baseline="0">
                <a:solidFill>
                  <a:srgbClr val="000000"/>
                </a:solidFill>
                <a:uFillTx/>
              </a:defRPr>
            </a:pPr>
            <a:r>
              <a:rPr lang="en-US" sz="2400" b="1" kern="0" dirty="0">
                <a:solidFill>
                  <a:srgbClr val="000000"/>
                </a:solidFill>
                <a:latin typeface="Calibri" pitchFamily="34"/>
                <a:ea typeface="MS PGothic" pitchFamily="34"/>
                <a:cs typeface="+mn-cs"/>
              </a:rPr>
              <a:t>Managing Director</a:t>
            </a:r>
          </a:p>
          <a:p>
            <a:pPr fontAlgn="auto">
              <a:spcBef>
                <a:spcPts val="0"/>
              </a:spcBef>
              <a:spcAft>
                <a:spcPts val="0"/>
              </a:spcAft>
              <a:defRPr sz="1800" b="0" i="0" u="none" strike="noStrike" kern="0" cap="none" spc="0" baseline="0">
                <a:solidFill>
                  <a:srgbClr val="000000"/>
                </a:solidFill>
                <a:uFillTx/>
              </a:defRPr>
            </a:pPr>
            <a:r>
              <a:rPr lang="en-US" sz="2400" b="1" kern="0" dirty="0">
                <a:solidFill>
                  <a:srgbClr val="000000"/>
                </a:solidFill>
                <a:latin typeface="Calibri" pitchFamily="34"/>
                <a:ea typeface="MS PGothic" pitchFamily="34"/>
                <a:cs typeface="+mn-cs"/>
              </a:rPr>
              <a:t>Strategic Board Meeting</a:t>
            </a:r>
          </a:p>
          <a:p>
            <a:pPr fontAlgn="auto">
              <a:spcBef>
                <a:spcPts val="0"/>
              </a:spcBef>
              <a:spcAft>
                <a:spcPts val="0"/>
              </a:spcAft>
              <a:defRPr sz="1800" b="0" i="0" u="none" strike="noStrike" kern="0" cap="none" spc="0" baseline="0">
                <a:solidFill>
                  <a:srgbClr val="000000"/>
                </a:solidFill>
                <a:uFillTx/>
              </a:defRPr>
            </a:pPr>
            <a:r>
              <a:rPr lang="en-US" sz="2400" b="1" kern="0" dirty="0">
                <a:solidFill>
                  <a:srgbClr val="000000"/>
                </a:solidFill>
                <a:latin typeface="Calibri" pitchFamily="34"/>
                <a:ea typeface="MS PGothic" pitchFamily="34"/>
                <a:cs typeface="+mn-cs"/>
              </a:rPr>
              <a:t>3rd March 2017</a:t>
            </a:r>
            <a:endParaRPr lang="en-US" sz="2000" b="1" kern="0" dirty="0">
              <a:solidFill>
                <a:srgbClr val="000000"/>
              </a:solidFill>
              <a:latin typeface="Calibri" pitchFamily="34"/>
              <a:ea typeface="MS PGothic" pitchFamily="34"/>
              <a:cs typeface="+mn-cs"/>
            </a:endParaRPr>
          </a:p>
          <a:p>
            <a:pPr marL="342900" indent="-342900" fontAlgn="auto">
              <a:spcBef>
                <a:spcPts val="0"/>
              </a:spcBef>
              <a:spcAft>
                <a:spcPts val="600"/>
              </a:spcAft>
              <a:buSzPct val="100000"/>
              <a:buFontTx/>
              <a:buChar char="•"/>
              <a:defRPr sz="1800" b="0" i="0" u="none" strike="noStrike" kern="0" cap="none" spc="0" baseline="0">
                <a:solidFill>
                  <a:srgbClr val="000000"/>
                </a:solidFill>
                <a:uFillTx/>
              </a:defRPr>
            </a:pPr>
            <a:endParaRPr lang="en-US" sz="3100" kern="0" dirty="0">
              <a:solidFill>
                <a:srgbClr val="000000"/>
              </a:solidFill>
              <a:latin typeface="Calibri" pitchFamily="34"/>
              <a:ea typeface="MS PGothic" pitchFamily="34"/>
              <a:cs typeface="+mn-cs"/>
            </a:endParaRPr>
          </a:p>
          <a:p>
            <a:pPr fontAlgn="auto">
              <a:spcBef>
                <a:spcPts val="0"/>
              </a:spcBef>
              <a:spcAft>
                <a:spcPts val="600"/>
              </a:spcAft>
              <a:defRPr sz="1800" b="0" i="0" u="none" strike="noStrike" kern="0" cap="none" spc="0" baseline="0">
                <a:solidFill>
                  <a:srgbClr val="000000"/>
                </a:solidFill>
                <a:uFillTx/>
              </a:defRPr>
            </a:pPr>
            <a:endParaRPr lang="en-US" sz="2200" kern="0" dirty="0">
              <a:solidFill>
                <a:srgbClr val="000000"/>
              </a:solidFill>
              <a:latin typeface="Calibri" pitchFamily="34"/>
              <a:ea typeface="MS PGothic" pitchFamily="34"/>
              <a:cs typeface="+mn-cs"/>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55B5DF8-C25B-49A2-89DE-DEE7FFD67A54}" type="slidenum">
              <a:rPr smtClean="0"/>
              <a:pPr>
                <a:defRPr/>
              </a:pPr>
              <a:t>10</a:t>
            </a:fld>
            <a:endParaRPr dirty="0">
              <a:solidFill>
                <a:schemeClr val="tx1"/>
              </a:solidFill>
            </a:endParaRPr>
          </a:p>
        </p:txBody>
      </p:sp>
      <p:sp>
        <p:nvSpPr>
          <p:cNvPr id="13315" name="Title 2"/>
          <p:cNvSpPr txBox="1">
            <a:spLocks noGrp="1"/>
          </p:cNvSpPr>
          <p:nvPr>
            <p:ph type="title"/>
          </p:nvPr>
        </p:nvSpPr>
        <p:spPr/>
        <p:txBody>
          <a:bodyPr/>
          <a:lstStyle/>
          <a:p>
            <a:endParaRPr altLang="en-US" smtClean="0">
              <a:latin typeface="Calibri" pitchFamily="34" charset="0"/>
              <a:ea typeface="MS PGothic" pitchFamily="34" charset="-128"/>
            </a:endParaRP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33338"/>
            <a:ext cx="4819651" cy="682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Placeholder 1"/>
          <p:cNvSpPr txBox="1">
            <a:spLocks/>
          </p:cNvSpPr>
          <p:nvPr/>
        </p:nvSpPr>
        <p:spPr>
          <a:xfrm>
            <a:off x="4792663" y="1341438"/>
            <a:ext cx="4171950" cy="3159125"/>
          </a:xfrm>
          <a:prstGeom prst="rect">
            <a:avLst/>
          </a:prstGeom>
        </p:spPr>
        <p:txBody>
          <a:bodyPr anchor="ctr">
            <a:normAutofit/>
          </a:bodyPr>
          <a:lstStyle>
            <a:lvl1pPr algn="l" rtl="0" eaLnBrk="1" fontAlgn="base" hangingPunct="1">
              <a:spcBef>
                <a:spcPct val="0"/>
              </a:spcBef>
              <a:spcAft>
                <a:spcPct val="0"/>
              </a:spcAft>
              <a:defRPr sz="3500" b="1" baseline="0">
                <a:solidFill>
                  <a:srgbClr val="0070C0"/>
                </a:solidFill>
                <a:latin typeface="Calibri" panose="020F0502020204030204" pitchFamily="34" charset="0"/>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a:defRPr/>
            </a:pPr>
            <a:r>
              <a:rPr lang="en-US" kern="0" dirty="0" smtClean="0"/>
              <a:t>Government’s Industrial Strategy </a:t>
            </a:r>
          </a:p>
          <a:p>
            <a:pPr>
              <a:defRPr/>
            </a:pPr>
            <a:r>
              <a:rPr lang="en-US" kern="0" dirty="0" smtClean="0"/>
              <a:t>Green Paper – the 10 pillars</a:t>
            </a:r>
            <a:endParaRPr lang="en-GB" kern="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B19D824-4481-4EDA-89C2-ABE3FEB24878}" type="slidenum">
              <a:rPr smtClean="0"/>
              <a:pPr>
                <a:defRPr/>
              </a:pPr>
              <a:t>11</a:t>
            </a:fld>
            <a:endParaRPr dirty="0">
              <a:solidFill>
                <a:schemeClr val="tx1"/>
              </a:solidFill>
            </a:endParaRPr>
          </a:p>
        </p:txBody>
      </p:sp>
      <p:sp>
        <p:nvSpPr>
          <p:cNvPr id="3" name="Title 2"/>
          <p:cNvSpPr>
            <a:spLocks noGrp="1"/>
          </p:cNvSpPr>
          <p:nvPr>
            <p:ph type="title"/>
          </p:nvPr>
        </p:nvSpPr>
        <p:spPr>
          <a:xfrm>
            <a:off x="34925" y="549275"/>
            <a:ext cx="8229600" cy="935038"/>
          </a:xfrm>
        </p:spPr>
        <p:txBody>
          <a:bodyPr>
            <a:normAutofit fontScale="90000"/>
          </a:bodyPr>
          <a:lstStyle/>
          <a:p>
            <a:pPr>
              <a:defRPr/>
            </a:pPr>
            <a:r>
              <a:rPr sz="3600" dirty="0"/>
              <a:t>Responding to the </a:t>
            </a:r>
            <a:r>
              <a:rPr sz="3600" dirty="0" smtClean="0"/>
              <a:t>consultation </a:t>
            </a:r>
            <a:br>
              <a:rPr sz="3600" dirty="0" smtClean="0"/>
            </a:br>
            <a:r>
              <a:rPr sz="3600" dirty="0"/>
              <a:t/>
            </a:r>
            <a:br>
              <a:rPr sz="3600" dirty="0"/>
            </a:br>
            <a:endParaRPr lang="en-GB" dirty="0"/>
          </a:p>
        </p:txBody>
      </p:sp>
      <p:sp>
        <p:nvSpPr>
          <p:cNvPr id="4" name="Text Placeholder 3"/>
          <p:cNvSpPr txBox="1">
            <a:spLocks/>
          </p:cNvSpPr>
          <p:nvPr/>
        </p:nvSpPr>
        <p:spPr>
          <a:xfrm>
            <a:off x="179388" y="981075"/>
            <a:ext cx="8856662" cy="5589588"/>
          </a:xfrm>
          <a:prstGeom prst="rect">
            <a:avLst/>
          </a:prstGeom>
        </p:spPr>
        <p:txBody>
          <a:bodyPr>
            <a:normAutofit fontScale="85000" lnSpcReduction="20000"/>
          </a:bodyPr>
          <a:lstStyle>
            <a:lvl1pPr marL="342900" indent="-3429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cs typeface="+mn-cs"/>
              </a:defRPr>
            </a:lvl1pPr>
            <a:lvl2pPr marL="742950" indent="-28575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2pPr>
            <a:lvl3pPr marL="11430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3pPr>
            <a:lvl4pPr marL="15621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4pPr>
            <a:lvl5pPr marL="19812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spcAft>
                <a:spcPts val="600"/>
              </a:spcAft>
              <a:defRPr/>
            </a:pPr>
            <a:r>
              <a:rPr lang="en-US" sz="3100" kern="0" dirty="0" smtClean="0"/>
              <a:t>Awareness raising:</a:t>
            </a:r>
          </a:p>
          <a:p>
            <a:pPr lvl="1">
              <a:spcAft>
                <a:spcPts val="600"/>
              </a:spcAft>
              <a:defRPr/>
            </a:pPr>
            <a:r>
              <a:rPr lang="en-US" sz="3100" kern="0" dirty="0" smtClean="0"/>
              <a:t>SELEP website</a:t>
            </a:r>
          </a:p>
          <a:p>
            <a:pPr lvl="1">
              <a:spcAft>
                <a:spcPts val="600"/>
              </a:spcAft>
              <a:defRPr/>
            </a:pPr>
            <a:r>
              <a:rPr lang="en-US" sz="3100" kern="0" dirty="0" smtClean="0"/>
              <a:t>Weekly mail-outs to end March</a:t>
            </a:r>
          </a:p>
          <a:p>
            <a:pPr lvl="1">
              <a:spcAft>
                <a:spcPts val="600"/>
              </a:spcAft>
              <a:defRPr/>
            </a:pPr>
            <a:r>
              <a:rPr lang="en-US" sz="3100" kern="0" dirty="0" smtClean="0"/>
              <a:t>Twitter</a:t>
            </a:r>
          </a:p>
          <a:p>
            <a:pPr marL="457200" lvl="1" indent="0">
              <a:spcAft>
                <a:spcPts val="600"/>
              </a:spcAft>
              <a:buFontTx/>
              <a:buNone/>
              <a:defRPr/>
            </a:pPr>
            <a:endParaRPr lang="en-US" sz="3100" kern="0" dirty="0" smtClean="0"/>
          </a:p>
          <a:p>
            <a:pPr>
              <a:spcAft>
                <a:spcPts val="600"/>
              </a:spcAft>
              <a:defRPr/>
            </a:pPr>
            <a:r>
              <a:rPr lang="en-US" sz="3100" kern="0" dirty="0" smtClean="0"/>
              <a:t>Response development:</a:t>
            </a:r>
          </a:p>
          <a:p>
            <a:pPr lvl="1">
              <a:spcAft>
                <a:spcPts val="600"/>
              </a:spcAft>
              <a:defRPr/>
            </a:pPr>
            <a:r>
              <a:rPr lang="en-US" sz="3100" kern="0" dirty="0" smtClean="0"/>
              <a:t>Align with local areas where possible and co-signed by Chair and Vice Chairs to reflect</a:t>
            </a:r>
          </a:p>
          <a:p>
            <a:pPr lvl="1">
              <a:spcAft>
                <a:spcPts val="600"/>
              </a:spcAft>
              <a:defRPr/>
            </a:pPr>
            <a:r>
              <a:rPr lang="en-US" sz="3100" kern="0" dirty="0" smtClean="0"/>
              <a:t>Formation of T&amp;F group led by SELEP Director, to meet virtually twice and once in person before end of March to formulate response. Suggestion to have maximum 8 reps with at least 50% business. Senior officers to ensure consistency with local positions</a:t>
            </a:r>
          </a:p>
          <a:p>
            <a:pPr lvl="1">
              <a:spcAft>
                <a:spcPts val="600"/>
              </a:spcAft>
              <a:defRPr/>
            </a:pPr>
            <a:r>
              <a:rPr lang="en-US" sz="3100" kern="0" dirty="0" smtClean="0"/>
              <a:t>Draft final version circulated to SELEP Board for comments by </a:t>
            </a:r>
            <a:r>
              <a:rPr lang="en-US" sz="3100" b="1" u="sng" kern="0" dirty="0" smtClean="0"/>
              <a:t>3</a:t>
            </a:r>
            <a:r>
              <a:rPr lang="en-US" sz="3100" b="1" u="sng" kern="0" baseline="30000" dirty="0" smtClean="0"/>
              <a:t>rd</a:t>
            </a:r>
            <a:r>
              <a:rPr lang="en-US" sz="3100" b="1" u="sng" kern="0" dirty="0" smtClean="0"/>
              <a:t> April</a:t>
            </a:r>
          </a:p>
          <a:p>
            <a:pPr marL="0" indent="0">
              <a:spcAft>
                <a:spcPts val="600"/>
              </a:spcAft>
              <a:buFontTx/>
              <a:buNone/>
              <a:defRPr/>
            </a:pPr>
            <a:endParaRPr lang="en-US" kern="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2525"/>
            <a:ext cx="9144000" cy="573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5C03D97D-BC58-4FF0-9B96-F6E670711937}" type="slidenum">
              <a:rPr smtClean="0"/>
              <a:pPr>
                <a:defRPr/>
              </a:pPr>
              <a:t>12</a:t>
            </a:fld>
            <a:endParaRPr dirty="0">
              <a:solidFill>
                <a:schemeClr val="tx1"/>
              </a:solidFill>
            </a:endParaRPr>
          </a:p>
        </p:txBody>
      </p:sp>
      <p:sp>
        <p:nvSpPr>
          <p:cNvPr id="3" name="Title 2"/>
          <p:cNvSpPr>
            <a:spLocks noGrp="1"/>
          </p:cNvSpPr>
          <p:nvPr>
            <p:ph type="title"/>
          </p:nvPr>
        </p:nvSpPr>
        <p:spPr>
          <a:xfrm>
            <a:off x="34925" y="404813"/>
            <a:ext cx="8229600" cy="936625"/>
          </a:xfrm>
        </p:spPr>
        <p:txBody>
          <a:bodyPr>
            <a:normAutofit fontScale="90000"/>
          </a:bodyPr>
          <a:lstStyle/>
          <a:p>
            <a:pPr>
              <a:defRPr/>
            </a:pPr>
            <a:r>
              <a:rPr sz="3600" dirty="0" smtClean="0"/>
              <a:t>SEP: why?</a:t>
            </a:r>
            <a:r>
              <a:rPr sz="3600" dirty="0"/>
              <a:t/>
            </a:r>
            <a:br>
              <a:rPr sz="3600" dirty="0"/>
            </a:br>
            <a:endParaRPr lang="en-GB" dirty="0"/>
          </a:p>
        </p:txBody>
      </p:sp>
      <p:sp>
        <p:nvSpPr>
          <p:cNvPr id="4" name="Text Placeholder 3"/>
          <p:cNvSpPr txBox="1">
            <a:spLocks/>
          </p:cNvSpPr>
          <p:nvPr/>
        </p:nvSpPr>
        <p:spPr>
          <a:xfrm>
            <a:off x="107950" y="1196975"/>
            <a:ext cx="3816350" cy="5761038"/>
          </a:xfrm>
          <a:prstGeom prst="rect">
            <a:avLst/>
          </a:prstGeom>
        </p:spPr>
        <p:txBody>
          <a:bodyPr>
            <a:normAutofit/>
          </a:bodyPr>
          <a:lstStyle>
            <a:lvl1pPr marL="342900" indent="-3429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cs typeface="+mn-cs"/>
              </a:defRPr>
            </a:lvl1pPr>
            <a:lvl2pPr marL="742950" indent="-28575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2pPr>
            <a:lvl3pPr marL="11430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3pPr>
            <a:lvl4pPr marL="15621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4pPr>
            <a:lvl5pPr marL="19812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spcAft>
                <a:spcPts val="600"/>
              </a:spcAft>
              <a:defRPr/>
            </a:pPr>
            <a:r>
              <a:rPr lang="en-US" sz="2800" kern="0" dirty="0" smtClean="0">
                <a:solidFill>
                  <a:schemeClr val="bg1"/>
                </a:solidFill>
              </a:rPr>
              <a:t>No further Local Growth Fund in this Parliament… an opportunity to be less reactive. An opportunity to push for what we want.</a:t>
            </a:r>
          </a:p>
          <a:p>
            <a:pPr>
              <a:spcAft>
                <a:spcPts val="600"/>
              </a:spcAft>
              <a:defRPr/>
            </a:pPr>
            <a:r>
              <a:rPr lang="en-US" sz="2800" kern="0" dirty="0" smtClean="0">
                <a:solidFill>
                  <a:schemeClr val="bg1"/>
                </a:solidFill>
              </a:rPr>
              <a:t>A manifestation of a shift in approach</a:t>
            </a:r>
          </a:p>
          <a:p>
            <a:pPr marL="0" indent="0">
              <a:spcAft>
                <a:spcPts val="600"/>
              </a:spcAft>
              <a:buFontTx/>
              <a:buNone/>
              <a:defRPr/>
            </a:pPr>
            <a:endParaRPr lang="en-US" kern="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7E428EF-0307-4A19-9832-FDD6614BC17B}" type="slidenum">
              <a:rPr smtClean="0"/>
              <a:pPr>
                <a:defRPr/>
              </a:pPr>
              <a:t>13</a:t>
            </a:fld>
            <a:endParaRPr dirty="0">
              <a:solidFill>
                <a:schemeClr val="tx1"/>
              </a:solidFill>
            </a:endParaRPr>
          </a:p>
        </p:txBody>
      </p:sp>
      <p:sp>
        <p:nvSpPr>
          <p:cNvPr id="3" name="Title 2"/>
          <p:cNvSpPr>
            <a:spLocks noGrp="1"/>
          </p:cNvSpPr>
          <p:nvPr>
            <p:ph type="title"/>
          </p:nvPr>
        </p:nvSpPr>
        <p:spPr>
          <a:xfrm>
            <a:off x="34925" y="115888"/>
            <a:ext cx="8229600" cy="936625"/>
          </a:xfrm>
        </p:spPr>
        <p:txBody>
          <a:bodyPr>
            <a:normAutofit fontScale="90000"/>
          </a:bodyPr>
          <a:lstStyle/>
          <a:p>
            <a:pPr>
              <a:defRPr/>
            </a:pPr>
            <a:r>
              <a:rPr sz="3600" dirty="0" smtClean="0"/>
              <a:t>SEP: why?</a:t>
            </a:r>
            <a:r>
              <a:rPr sz="3600" dirty="0"/>
              <a:t/>
            </a:r>
            <a:br>
              <a:rPr sz="3600" dirty="0"/>
            </a:br>
            <a:endParaRPr lang="en-GB" dirty="0"/>
          </a:p>
        </p:txBody>
      </p:sp>
      <p:sp>
        <p:nvSpPr>
          <p:cNvPr id="4" name="Text Placeholder 3"/>
          <p:cNvSpPr txBox="1">
            <a:spLocks/>
          </p:cNvSpPr>
          <p:nvPr/>
        </p:nvSpPr>
        <p:spPr>
          <a:xfrm>
            <a:off x="107504" y="620688"/>
            <a:ext cx="8856984" cy="6480720"/>
          </a:xfrm>
          <a:prstGeom prst="rect">
            <a:avLst/>
          </a:prstGeom>
        </p:spPr>
        <p:txBody>
          <a:bodyPr>
            <a:normAutofit fontScale="85000" lnSpcReduction="20000"/>
          </a:bodyPr>
          <a:lstStyle>
            <a:lvl1pPr marL="342900" indent="-3429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cs typeface="+mn-cs"/>
              </a:defRPr>
            </a:lvl1pPr>
            <a:lvl2pPr marL="742950" indent="-28575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2pPr>
            <a:lvl3pPr marL="11430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3pPr>
            <a:lvl4pPr marL="15621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4pPr>
            <a:lvl5pPr marL="19812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spcAft>
                <a:spcPts val="600"/>
              </a:spcAft>
              <a:defRPr/>
            </a:pPr>
            <a:r>
              <a:rPr lang="en-US" sz="3100" kern="0" dirty="0" smtClean="0"/>
              <a:t>Existing SEP is three years old. Major change since</a:t>
            </a:r>
          </a:p>
          <a:p>
            <a:pPr>
              <a:spcAft>
                <a:spcPts val="600"/>
              </a:spcAft>
              <a:defRPr/>
            </a:pPr>
            <a:r>
              <a:rPr lang="en-US" sz="3100" kern="0" dirty="0" smtClean="0"/>
              <a:t>Existing SEP written as a bidding document and not as a strategy with a clear vision for the whole place</a:t>
            </a:r>
          </a:p>
          <a:p>
            <a:pPr>
              <a:spcAft>
                <a:spcPts val="600"/>
              </a:spcAft>
              <a:defRPr/>
            </a:pPr>
            <a:r>
              <a:rPr lang="en-US" sz="3100" kern="0" dirty="0" smtClean="0"/>
              <a:t>Existing SEP came together from four separate documents </a:t>
            </a:r>
          </a:p>
          <a:p>
            <a:pPr>
              <a:spcAft>
                <a:spcPts val="600"/>
              </a:spcAft>
              <a:defRPr/>
            </a:pPr>
            <a:r>
              <a:rPr lang="en-US" sz="3100" kern="0" dirty="0" smtClean="0"/>
              <a:t>SEFUND is obsolete</a:t>
            </a:r>
          </a:p>
          <a:p>
            <a:pPr>
              <a:spcAft>
                <a:spcPts val="600"/>
              </a:spcAft>
              <a:defRPr/>
            </a:pPr>
            <a:r>
              <a:rPr lang="en-US" sz="3100" kern="0" dirty="0" smtClean="0"/>
              <a:t>We have made investments which need to be reflected</a:t>
            </a:r>
          </a:p>
          <a:p>
            <a:pPr>
              <a:spcAft>
                <a:spcPts val="600"/>
              </a:spcAft>
              <a:defRPr/>
            </a:pPr>
            <a:r>
              <a:rPr lang="en-US" sz="3100" kern="0" dirty="0" smtClean="0"/>
              <a:t>There are newer local strategies to amplify</a:t>
            </a:r>
          </a:p>
          <a:p>
            <a:pPr>
              <a:spcAft>
                <a:spcPts val="600"/>
              </a:spcAft>
              <a:defRPr/>
            </a:pPr>
            <a:r>
              <a:rPr lang="en-US" sz="3100" kern="0" dirty="0" smtClean="0"/>
              <a:t>Brexit; global </a:t>
            </a:r>
            <a:r>
              <a:rPr lang="en-US" sz="3100" kern="0" dirty="0" smtClean="0"/>
              <a:t>economics</a:t>
            </a:r>
          </a:p>
          <a:p>
            <a:pPr>
              <a:spcAft>
                <a:spcPts val="600"/>
              </a:spcAft>
              <a:defRPr/>
            </a:pPr>
            <a:r>
              <a:rPr lang="en-US" sz="3100" kern="0" dirty="0" smtClean="0"/>
              <a:t>Need </a:t>
            </a:r>
            <a:r>
              <a:rPr lang="en-US" sz="3100" kern="0" dirty="0" smtClean="0"/>
              <a:t>to have a narrative on the broader agenda, incorporating innovation, 5G, and the enabling role of our universities</a:t>
            </a:r>
          </a:p>
          <a:p>
            <a:pPr>
              <a:spcAft>
                <a:spcPts val="600"/>
              </a:spcAft>
              <a:defRPr/>
            </a:pPr>
            <a:r>
              <a:rPr lang="en-US" sz="3100" kern="0" dirty="0" smtClean="0"/>
              <a:t>Combined voice on TEGC 2050; Lower Thames Crossing</a:t>
            </a:r>
          </a:p>
          <a:p>
            <a:pPr>
              <a:spcAft>
                <a:spcPts val="600"/>
              </a:spcAft>
              <a:defRPr/>
            </a:pPr>
            <a:r>
              <a:rPr lang="en-US" sz="3100" kern="0" dirty="0" smtClean="0"/>
              <a:t>Say what we cannot say individually </a:t>
            </a:r>
          </a:p>
          <a:p>
            <a:pPr>
              <a:spcAft>
                <a:spcPts val="600"/>
              </a:spcAft>
              <a:defRPr/>
            </a:pPr>
            <a:r>
              <a:rPr lang="en-US" sz="3100" kern="0" dirty="0" smtClean="0"/>
              <a:t>Address the Housing White Paper</a:t>
            </a:r>
          </a:p>
          <a:p>
            <a:pPr>
              <a:spcAft>
                <a:spcPts val="600"/>
              </a:spcAft>
              <a:defRPr/>
            </a:pPr>
            <a:r>
              <a:rPr lang="en-US" sz="3100" b="1" kern="0" dirty="0" smtClean="0"/>
              <a:t>Align with the Industrial Strategy</a:t>
            </a:r>
          </a:p>
          <a:p>
            <a:pPr>
              <a:spcAft>
                <a:spcPts val="600"/>
              </a:spcAft>
              <a:defRPr/>
            </a:pPr>
            <a:r>
              <a:rPr lang="en-US" sz="3100" b="1" kern="0" dirty="0" smtClean="0">
                <a:solidFill>
                  <a:srgbClr val="FF0000"/>
                </a:solidFill>
              </a:rPr>
              <a:t>Get </a:t>
            </a:r>
            <a:r>
              <a:rPr lang="en-US" sz="3300" b="1" kern="0" dirty="0" smtClean="0">
                <a:solidFill>
                  <a:srgbClr val="FF0000"/>
                </a:solidFill>
              </a:rPr>
              <a:t>more </a:t>
            </a:r>
            <a:r>
              <a:rPr lang="en-US" sz="3800" b="1" kern="0" dirty="0" smtClean="0">
                <a:solidFill>
                  <a:srgbClr val="FF0000"/>
                </a:solidFill>
              </a:rPr>
              <a:t>money</a:t>
            </a:r>
            <a:r>
              <a:rPr lang="en-US" sz="4200" b="1" kern="0" dirty="0" smtClean="0">
                <a:solidFill>
                  <a:srgbClr val="FF0000"/>
                </a:solidFill>
              </a:rPr>
              <a:t>!</a:t>
            </a:r>
            <a:endParaRPr lang="en-US" sz="3100" b="1" kern="0" dirty="0" smtClean="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DED9E0F-9F86-4FD8-884E-6432DADE1150}" type="slidenum">
              <a:rPr smtClean="0"/>
              <a:pPr>
                <a:defRPr/>
              </a:pPr>
              <a:t>14</a:t>
            </a:fld>
            <a:endParaRPr dirty="0">
              <a:solidFill>
                <a:schemeClr val="tx1"/>
              </a:solidFill>
            </a:endParaRPr>
          </a:p>
        </p:txBody>
      </p:sp>
      <p:sp>
        <p:nvSpPr>
          <p:cNvPr id="3" name="Title 2"/>
          <p:cNvSpPr>
            <a:spLocks noGrp="1"/>
          </p:cNvSpPr>
          <p:nvPr>
            <p:ph type="title"/>
          </p:nvPr>
        </p:nvSpPr>
        <p:spPr>
          <a:xfrm>
            <a:off x="34925" y="115888"/>
            <a:ext cx="8229600" cy="936625"/>
          </a:xfrm>
        </p:spPr>
        <p:txBody>
          <a:bodyPr>
            <a:normAutofit fontScale="90000"/>
          </a:bodyPr>
          <a:lstStyle/>
          <a:p>
            <a:pPr>
              <a:defRPr/>
            </a:pPr>
            <a:r>
              <a:rPr sz="3600" dirty="0" smtClean="0"/>
              <a:t>SEP: why?</a:t>
            </a:r>
            <a:r>
              <a:rPr sz="3600" dirty="0"/>
              <a:t/>
            </a:r>
            <a:br>
              <a:rPr sz="3600" dirty="0"/>
            </a:br>
            <a:endParaRPr lang="en-GB" dirty="0"/>
          </a:p>
        </p:txBody>
      </p:sp>
      <p:sp>
        <p:nvSpPr>
          <p:cNvPr id="4" name="Text Placeholder 3"/>
          <p:cNvSpPr txBox="1">
            <a:spLocks/>
          </p:cNvSpPr>
          <p:nvPr/>
        </p:nvSpPr>
        <p:spPr>
          <a:xfrm>
            <a:off x="107950" y="620713"/>
            <a:ext cx="8856663" cy="6480175"/>
          </a:xfrm>
          <a:prstGeom prst="rect">
            <a:avLst/>
          </a:prstGeom>
        </p:spPr>
        <p:txBody>
          <a:bodyPr>
            <a:normAutofit/>
          </a:bodyPr>
          <a:lstStyle>
            <a:lvl1pPr marL="342900" indent="-3429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cs typeface="+mn-cs"/>
              </a:defRPr>
            </a:lvl1pPr>
            <a:lvl2pPr marL="742950" indent="-28575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2pPr>
            <a:lvl3pPr marL="11430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3pPr>
            <a:lvl4pPr marL="15621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4pPr>
            <a:lvl5pPr marL="19812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spcAft>
                <a:spcPts val="600"/>
              </a:spcAft>
              <a:defRPr/>
            </a:pPr>
            <a:endParaRPr lang="en-US" sz="3100" b="1" kern="0" dirty="0" smtClean="0"/>
          </a:p>
        </p:txBody>
      </p:sp>
      <p:pic>
        <p:nvPicPr>
          <p:cNvPr id="174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733425"/>
            <a:ext cx="763905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C7351EF-FCEA-4253-B5F0-7BF8EC7BF742}" type="slidenum">
              <a:rPr smtClean="0"/>
              <a:pPr>
                <a:defRPr/>
              </a:pPr>
              <a:t>15</a:t>
            </a:fld>
            <a:endParaRPr dirty="0">
              <a:solidFill>
                <a:schemeClr val="tx1"/>
              </a:solidFill>
            </a:endParaRPr>
          </a:p>
        </p:txBody>
      </p:sp>
      <p:sp>
        <p:nvSpPr>
          <p:cNvPr id="3" name="Title 2"/>
          <p:cNvSpPr>
            <a:spLocks noGrp="1"/>
          </p:cNvSpPr>
          <p:nvPr>
            <p:ph type="title"/>
          </p:nvPr>
        </p:nvSpPr>
        <p:spPr>
          <a:xfrm>
            <a:off x="34925" y="404813"/>
            <a:ext cx="8229600" cy="936625"/>
          </a:xfrm>
        </p:spPr>
        <p:txBody>
          <a:bodyPr>
            <a:normAutofit fontScale="90000"/>
          </a:bodyPr>
          <a:lstStyle/>
          <a:p>
            <a:pPr>
              <a:defRPr/>
            </a:pPr>
            <a:r>
              <a:rPr sz="3600" dirty="0" smtClean="0"/>
              <a:t>A new Strategic Economic Plan</a:t>
            </a:r>
            <a:r>
              <a:rPr sz="3600" dirty="0"/>
              <a:t/>
            </a:r>
            <a:br>
              <a:rPr sz="3600" dirty="0"/>
            </a:br>
            <a:endParaRPr lang="en-GB" dirty="0"/>
          </a:p>
        </p:txBody>
      </p:sp>
      <p:sp>
        <p:nvSpPr>
          <p:cNvPr id="4" name="Text Placeholder 3"/>
          <p:cNvSpPr txBox="1">
            <a:spLocks/>
          </p:cNvSpPr>
          <p:nvPr/>
        </p:nvSpPr>
        <p:spPr>
          <a:xfrm>
            <a:off x="107950" y="1125538"/>
            <a:ext cx="8856663" cy="5256212"/>
          </a:xfrm>
          <a:prstGeom prst="rect">
            <a:avLst/>
          </a:prstGeom>
        </p:spPr>
        <p:txBody>
          <a:bodyPr>
            <a:normAutofit fontScale="92500" lnSpcReduction="10000"/>
          </a:bodyPr>
          <a:lstStyle>
            <a:lvl1pPr marL="342900" indent="-3429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cs typeface="+mn-cs"/>
              </a:defRPr>
            </a:lvl1pPr>
            <a:lvl2pPr marL="742950" indent="-28575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2pPr>
            <a:lvl3pPr marL="11430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3pPr>
            <a:lvl4pPr marL="15621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4pPr>
            <a:lvl5pPr marL="19812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spcAft>
                <a:spcPts val="600"/>
              </a:spcAft>
              <a:defRPr/>
            </a:pPr>
            <a:r>
              <a:rPr lang="en-US" sz="3100" kern="0" dirty="0" smtClean="0"/>
              <a:t>Concise</a:t>
            </a:r>
          </a:p>
          <a:p>
            <a:pPr>
              <a:spcAft>
                <a:spcPts val="600"/>
              </a:spcAft>
              <a:defRPr/>
            </a:pPr>
            <a:r>
              <a:rPr lang="en-US" sz="3100" kern="0" dirty="0" smtClean="0"/>
              <a:t>Cohesive</a:t>
            </a:r>
          </a:p>
          <a:p>
            <a:pPr>
              <a:spcAft>
                <a:spcPts val="600"/>
              </a:spcAft>
              <a:defRPr/>
            </a:pPr>
            <a:r>
              <a:rPr lang="en-US" sz="3100" kern="0" dirty="0" smtClean="0"/>
              <a:t>Consistent with policy</a:t>
            </a:r>
          </a:p>
          <a:p>
            <a:pPr>
              <a:spcAft>
                <a:spcPts val="600"/>
              </a:spcAft>
              <a:defRPr/>
            </a:pPr>
            <a:r>
              <a:rPr lang="en-US" sz="3100" kern="0" dirty="0" smtClean="0"/>
              <a:t>Concrete outcomes</a:t>
            </a:r>
          </a:p>
          <a:p>
            <a:pPr>
              <a:spcAft>
                <a:spcPts val="600"/>
              </a:spcAft>
              <a:defRPr/>
            </a:pPr>
            <a:r>
              <a:rPr lang="en-US" sz="3100" kern="0" dirty="0" err="1" smtClean="0"/>
              <a:t>Cognisant</a:t>
            </a:r>
            <a:r>
              <a:rPr lang="en-US" sz="3100" kern="0" dirty="0" smtClean="0"/>
              <a:t> of federated area priorities</a:t>
            </a:r>
          </a:p>
          <a:p>
            <a:pPr marL="0" indent="0">
              <a:spcAft>
                <a:spcPts val="600"/>
              </a:spcAft>
              <a:buFontTx/>
              <a:buNone/>
              <a:defRPr/>
            </a:pPr>
            <a:endParaRPr lang="en-US" sz="3100" kern="0" dirty="0" smtClean="0"/>
          </a:p>
          <a:p>
            <a:pPr>
              <a:spcAft>
                <a:spcPts val="600"/>
              </a:spcAft>
              <a:defRPr/>
            </a:pPr>
            <a:r>
              <a:rPr lang="en-US" sz="3100" kern="0" dirty="0" smtClean="0">
                <a:solidFill>
                  <a:srgbClr val="FFC000"/>
                </a:solidFill>
              </a:rPr>
              <a:t>Big hitting, proactive; much more than LGF at stake</a:t>
            </a:r>
          </a:p>
          <a:p>
            <a:pPr>
              <a:spcAft>
                <a:spcPts val="600"/>
              </a:spcAft>
              <a:defRPr/>
            </a:pPr>
            <a:r>
              <a:rPr lang="en-US" sz="3100" kern="0" dirty="0" smtClean="0">
                <a:solidFill>
                  <a:srgbClr val="FFC000"/>
                </a:solidFill>
              </a:rPr>
              <a:t>Visionary</a:t>
            </a:r>
          </a:p>
          <a:p>
            <a:pPr>
              <a:spcAft>
                <a:spcPts val="600"/>
              </a:spcAft>
              <a:defRPr/>
            </a:pPr>
            <a:r>
              <a:rPr lang="en-US" sz="3100" kern="0" dirty="0" smtClean="0">
                <a:solidFill>
                  <a:srgbClr val="FFC000"/>
                </a:solidFill>
              </a:rPr>
              <a:t>Building on momentum; using our aggregate power to best effect</a:t>
            </a:r>
          </a:p>
          <a:p>
            <a:pPr>
              <a:spcAft>
                <a:spcPts val="600"/>
              </a:spcAft>
              <a:defRPr/>
            </a:pPr>
            <a:r>
              <a:rPr lang="en-US" sz="3100" kern="0" dirty="0" smtClean="0">
                <a:solidFill>
                  <a:srgbClr val="FFC000"/>
                </a:solidFill>
              </a:rPr>
              <a:t>…our Productivity Statement?</a:t>
            </a:r>
          </a:p>
          <a:p>
            <a:pPr marL="0" indent="0">
              <a:spcAft>
                <a:spcPts val="600"/>
              </a:spcAft>
              <a:buFontTx/>
              <a:buNone/>
              <a:defRPr/>
            </a:pPr>
            <a:endParaRPr lang="en-US" kern="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3323C90-7209-4E73-92B6-ACECF020C364}" type="slidenum">
              <a:rPr smtClean="0"/>
              <a:pPr>
                <a:defRPr/>
              </a:pPr>
              <a:t>16</a:t>
            </a:fld>
            <a:endParaRPr dirty="0">
              <a:solidFill>
                <a:schemeClr val="tx1"/>
              </a:solidFill>
            </a:endParaRPr>
          </a:p>
        </p:txBody>
      </p:sp>
      <p:sp>
        <p:nvSpPr>
          <p:cNvPr id="19459" name="Title 2"/>
          <p:cNvSpPr txBox="1">
            <a:spLocks noGrp="1"/>
          </p:cNvSpPr>
          <p:nvPr>
            <p:ph type="title"/>
          </p:nvPr>
        </p:nvSpPr>
        <p:spPr>
          <a:xfrm>
            <a:off x="34925" y="-100013"/>
            <a:ext cx="8229600" cy="936626"/>
          </a:xfrm>
        </p:spPr>
        <p:txBody>
          <a:bodyPr/>
          <a:lstStyle/>
          <a:p>
            <a:r>
              <a:rPr altLang="en-US" sz="3600" smtClean="0">
                <a:latin typeface="Calibri" pitchFamily="34" charset="0"/>
                <a:ea typeface="MS PGothic" pitchFamily="34" charset="-128"/>
              </a:rPr>
              <a:t>SEP: engagement</a:t>
            </a:r>
            <a:endParaRPr lang="en-GB" altLang="en-US" smtClean="0">
              <a:latin typeface="Calibri" pitchFamily="34" charset="0"/>
              <a:ea typeface="MS PGothic" pitchFamily="34" charset="-128"/>
            </a:endParaRPr>
          </a:p>
        </p:txBody>
      </p:sp>
      <p:sp>
        <p:nvSpPr>
          <p:cNvPr id="4" name="Text Placeholder 3"/>
          <p:cNvSpPr txBox="1">
            <a:spLocks/>
          </p:cNvSpPr>
          <p:nvPr/>
        </p:nvSpPr>
        <p:spPr>
          <a:xfrm>
            <a:off x="107950" y="692150"/>
            <a:ext cx="8280400" cy="5761038"/>
          </a:xfrm>
          <a:prstGeom prst="rect">
            <a:avLst/>
          </a:prstGeom>
        </p:spPr>
        <p:txBody>
          <a:bodyPr>
            <a:normAutofit/>
          </a:bodyPr>
          <a:lstStyle>
            <a:lvl1pPr marL="342900" indent="-3429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cs typeface="+mn-cs"/>
              </a:defRPr>
            </a:lvl1pPr>
            <a:lvl2pPr marL="742950" indent="-28575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2pPr>
            <a:lvl3pPr marL="11430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3pPr>
            <a:lvl4pPr marL="15621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4pPr>
            <a:lvl5pPr marL="19812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spcAft>
                <a:spcPts val="600"/>
              </a:spcAft>
              <a:defRPr/>
            </a:pPr>
            <a:r>
              <a:rPr lang="en-US" sz="2800" kern="0" dirty="0" smtClean="0"/>
              <a:t>It’s what matters the most</a:t>
            </a:r>
          </a:p>
          <a:p>
            <a:pPr>
              <a:spcAft>
                <a:spcPts val="600"/>
              </a:spcAft>
              <a:defRPr/>
            </a:pPr>
            <a:r>
              <a:rPr lang="en-US" sz="2800" kern="0" dirty="0" smtClean="0"/>
              <a:t>Two phases of engagement, either side of June board</a:t>
            </a:r>
          </a:p>
          <a:p>
            <a:pPr>
              <a:spcAft>
                <a:spcPts val="600"/>
              </a:spcAft>
              <a:defRPr/>
            </a:pPr>
            <a:r>
              <a:rPr lang="en-US" sz="2800" kern="0" dirty="0" smtClean="0"/>
              <a:t>Is this the right approach?</a:t>
            </a:r>
          </a:p>
          <a:p>
            <a:pPr marL="0" indent="0">
              <a:spcAft>
                <a:spcPts val="600"/>
              </a:spcAft>
              <a:buFontTx/>
              <a:buNone/>
              <a:defRPr/>
            </a:pPr>
            <a:endParaRPr lang="en-US" sz="2800" kern="0" dirty="0" smtClean="0"/>
          </a:p>
        </p:txBody>
      </p:sp>
      <p:graphicFrame>
        <p:nvGraphicFramePr>
          <p:cNvPr id="6" name="Table 5"/>
          <p:cNvGraphicFramePr>
            <a:graphicFrameLocks noGrp="1"/>
          </p:cNvGraphicFramePr>
          <p:nvPr/>
        </p:nvGraphicFramePr>
        <p:xfrm>
          <a:off x="468313" y="2246313"/>
          <a:ext cx="8280400" cy="4370478"/>
        </p:xfrm>
        <a:graphic>
          <a:graphicData uri="http://schemas.openxmlformats.org/drawingml/2006/table">
            <a:tbl>
              <a:tblPr firstRow="1" bandRow="1">
                <a:tableStyleId>{93296810-A885-4BE3-A3E7-6D5BEEA58F35}</a:tableStyleId>
              </a:tblPr>
              <a:tblGrid>
                <a:gridCol w="4140200"/>
                <a:gridCol w="4140200"/>
              </a:tblGrid>
              <a:tr h="405653">
                <a:tc>
                  <a:txBody>
                    <a:bodyPr/>
                    <a:lstStyle/>
                    <a:p>
                      <a:r>
                        <a:rPr lang="en-GB" sz="1800" dirty="0" smtClean="0"/>
                        <a:t>SELEP side </a:t>
                      </a:r>
                      <a:endParaRPr lang="en-GB" sz="1800" dirty="0"/>
                    </a:p>
                  </a:txBody>
                  <a:tcPr marL="91434" marR="91434" marT="45713" marB="45713"/>
                </a:tc>
                <a:tc>
                  <a:txBody>
                    <a:bodyPr/>
                    <a:lstStyle/>
                    <a:p>
                      <a:r>
                        <a:rPr lang="en-GB" sz="1800" dirty="0" smtClean="0"/>
                        <a:t>Industry</a:t>
                      </a:r>
                      <a:r>
                        <a:rPr lang="en-GB" sz="1800" baseline="0" dirty="0" smtClean="0"/>
                        <a:t> side</a:t>
                      </a:r>
                      <a:endParaRPr lang="en-GB" sz="1800" dirty="0"/>
                    </a:p>
                  </a:txBody>
                  <a:tcPr marL="91434" marR="91434" marT="45713" marB="45713"/>
                </a:tc>
              </a:tr>
              <a:tr h="405653">
                <a:tc>
                  <a:txBody>
                    <a:bodyPr/>
                    <a:lstStyle/>
                    <a:p>
                      <a:r>
                        <a:rPr lang="en-GB" sz="1800" dirty="0" smtClean="0"/>
                        <a:t>Strategic Board</a:t>
                      </a:r>
                      <a:endParaRPr lang="en-GB" sz="1800" dirty="0"/>
                    </a:p>
                  </a:txBody>
                  <a:tcPr marL="91434" marR="91434" marT="45713" marB="45713"/>
                </a:tc>
                <a:tc>
                  <a:txBody>
                    <a:bodyPr/>
                    <a:lstStyle/>
                    <a:p>
                      <a:r>
                        <a:rPr lang="en-GB" sz="1800" dirty="0" smtClean="0"/>
                        <a:t>Local Chambers of Commerce workshops</a:t>
                      </a:r>
                      <a:endParaRPr lang="en-GB" sz="1800" dirty="0"/>
                    </a:p>
                  </a:txBody>
                  <a:tcPr marL="91434" marR="91434" marT="45713" marB="45713"/>
                </a:tc>
              </a:tr>
              <a:tr h="405653">
                <a:tc>
                  <a:txBody>
                    <a:bodyPr/>
                    <a:lstStyle/>
                    <a:p>
                      <a:r>
                        <a:rPr lang="en-GB" sz="1800" dirty="0" smtClean="0"/>
                        <a:t>Federated boards</a:t>
                      </a:r>
                      <a:endParaRPr lang="en-GB" sz="1800" dirty="0"/>
                    </a:p>
                  </a:txBody>
                  <a:tcPr marL="91434" marR="91434" marT="45713" marB="45713"/>
                </a:tc>
                <a:tc>
                  <a:txBody>
                    <a:bodyPr/>
                    <a:lstStyle/>
                    <a:p>
                      <a:r>
                        <a:rPr lang="en-GB" sz="1800" dirty="0" smtClean="0"/>
                        <a:t>FSB, CBI or</a:t>
                      </a:r>
                      <a:r>
                        <a:rPr lang="en-GB" sz="1800" baseline="0" dirty="0" smtClean="0"/>
                        <a:t> </a:t>
                      </a:r>
                      <a:r>
                        <a:rPr lang="en-GB" sz="1800" baseline="0" dirty="0" err="1" smtClean="0"/>
                        <a:t>IoD</a:t>
                      </a:r>
                      <a:r>
                        <a:rPr lang="en-GB" sz="1800" baseline="0" dirty="0" smtClean="0"/>
                        <a:t> consultation</a:t>
                      </a:r>
                      <a:endParaRPr lang="en-GB" sz="1800" dirty="0"/>
                    </a:p>
                  </a:txBody>
                  <a:tcPr marL="91434" marR="91434" marT="45713" marB="45713"/>
                </a:tc>
              </a:tr>
              <a:tr h="405653">
                <a:tc>
                  <a:txBody>
                    <a:bodyPr/>
                    <a:lstStyle/>
                    <a:p>
                      <a:r>
                        <a:rPr lang="en-GB" sz="1800" dirty="0" smtClean="0"/>
                        <a:t>Chairman and Vice Chairmen group</a:t>
                      </a:r>
                      <a:endParaRPr lang="en-GB" sz="1800" dirty="0"/>
                    </a:p>
                  </a:txBody>
                  <a:tcPr marL="91434" marR="91434" marT="45713" marB="45713"/>
                </a:tc>
                <a:tc>
                  <a:txBody>
                    <a:bodyPr/>
                    <a:lstStyle/>
                    <a:p>
                      <a:r>
                        <a:rPr lang="en-GB" sz="1800" dirty="0" smtClean="0"/>
                        <a:t>Open</a:t>
                      </a:r>
                      <a:r>
                        <a:rPr lang="en-GB" sz="1800" baseline="0" dirty="0" smtClean="0"/>
                        <a:t> business events/workshops</a:t>
                      </a:r>
                      <a:endParaRPr lang="en-GB" sz="1800" dirty="0"/>
                    </a:p>
                  </a:txBody>
                  <a:tcPr marL="91434" marR="91434" marT="45713" marB="45713"/>
                </a:tc>
              </a:tr>
              <a:tr h="639977">
                <a:tc>
                  <a:txBody>
                    <a:bodyPr/>
                    <a:lstStyle/>
                    <a:p>
                      <a:r>
                        <a:rPr lang="en-GB" sz="1800" dirty="0" smtClean="0"/>
                        <a:t>Leaders</a:t>
                      </a:r>
                      <a:r>
                        <a:rPr lang="en-GB" sz="1800" baseline="0" dirty="0" smtClean="0"/>
                        <a:t> and Executive Leadership teams at local authorities </a:t>
                      </a:r>
                      <a:endParaRPr lang="en-GB" sz="1800" dirty="0"/>
                    </a:p>
                  </a:txBody>
                  <a:tcPr marL="91434" marR="9143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t>Chairs and leading</a:t>
                      </a:r>
                      <a:r>
                        <a:rPr lang="en-GB" sz="1800" baseline="0" dirty="0" smtClean="0"/>
                        <a:t> businesses from neighbouring LEPs</a:t>
                      </a:r>
                      <a:endParaRPr lang="en-GB" sz="1800" dirty="0" smtClean="0"/>
                    </a:p>
                  </a:txBody>
                  <a:tcPr marL="91434" marR="91434" marT="45713" marB="45713"/>
                </a:tc>
              </a:tr>
              <a:tr h="405653">
                <a:tc>
                  <a:txBody>
                    <a:bodyPr/>
                    <a:lstStyle/>
                    <a:p>
                      <a:r>
                        <a:rPr lang="en-GB" sz="1800" dirty="0" smtClean="0"/>
                        <a:t>Existing SELEP working groups</a:t>
                      </a:r>
                      <a:endParaRPr lang="en-GB" sz="1800" dirty="0"/>
                    </a:p>
                  </a:txBody>
                  <a:tcPr marL="91434" marR="91434" marT="45713" marB="45713"/>
                </a:tc>
                <a:tc>
                  <a:txBody>
                    <a:bodyPr/>
                    <a:lstStyle/>
                    <a:p>
                      <a:r>
                        <a:rPr lang="en-GB" sz="1800" dirty="0" smtClean="0"/>
                        <a:t>Developer sessions</a:t>
                      </a:r>
                      <a:endParaRPr lang="en-GB" sz="1800" dirty="0"/>
                    </a:p>
                  </a:txBody>
                  <a:tcPr marL="91434" marR="91434" marT="45713" marB="45713"/>
                </a:tc>
              </a:tr>
              <a:tr h="405653">
                <a:tc>
                  <a:txBody>
                    <a:bodyPr/>
                    <a:lstStyle/>
                    <a:p>
                      <a:r>
                        <a:rPr lang="en-GB" sz="1800" dirty="0" smtClean="0"/>
                        <a:t>Secretariat &amp; Senior Officer Group</a:t>
                      </a:r>
                      <a:endParaRPr lang="en-GB" sz="1800" dirty="0"/>
                    </a:p>
                  </a:txBody>
                  <a:tcPr marL="91434" marR="9143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t>Utility providers</a:t>
                      </a:r>
                    </a:p>
                  </a:txBody>
                  <a:tcPr marL="91434" marR="91434" marT="45713" marB="45713"/>
                </a:tc>
              </a:tr>
              <a:tr h="4851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t>U9 group and University</a:t>
                      </a:r>
                      <a:r>
                        <a:rPr lang="en-GB" sz="1800" baseline="0" dirty="0" smtClean="0"/>
                        <a:t> Vice Chancellors</a:t>
                      </a:r>
                      <a:endParaRPr lang="en-GB" sz="1800" dirty="0" smtClean="0"/>
                    </a:p>
                  </a:txBody>
                  <a:tcPr marL="91434" marR="9143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dirty="0" smtClean="0"/>
                    </a:p>
                  </a:txBody>
                  <a:tcPr marL="91434" marR="91434" marT="45713" marB="45713"/>
                </a:tc>
              </a:tr>
              <a:tr h="405653">
                <a:tc>
                  <a:txBody>
                    <a:bodyPr/>
                    <a:lstStyle/>
                    <a:p>
                      <a:r>
                        <a:rPr lang="en-GB" sz="1800" dirty="0" smtClean="0"/>
                        <a:t>Local MPs</a:t>
                      </a:r>
                      <a:endParaRPr lang="en-GB" sz="1800" dirty="0"/>
                    </a:p>
                  </a:txBody>
                  <a:tcPr marL="91434" marR="91434" marT="45713" marB="45713"/>
                </a:tc>
                <a:tc>
                  <a:txBody>
                    <a:bodyPr/>
                    <a:lstStyle/>
                    <a:p>
                      <a:endParaRPr lang="en-GB" sz="1800" dirty="0"/>
                    </a:p>
                  </a:txBody>
                  <a:tcPr marL="91434" marR="91434" marT="45713" marB="45713"/>
                </a:tc>
              </a:tr>
              <a:tr h="405653">
                <a:tc>
                  <a:txBody>
                    <a:bodyPr/>
                    <a:lstStyle/>
                    <a:p>
                      <a:r>
                        <a:rPr lang="en-GB" sz="1800" dirty="0" smtClean="0"/>
                        <a:t>Whitehall</a:t>
                      </a:r>
                      <a:r>
                        <a:rPr lang="en-GB" sz="1800" baseline="0" dirty="0" smtClean="0"/>
                        <a:t> leads</a:t>
                      </a:r>
                      <a:endParaRPr lang="en-GB" sz="1800" dirty="0"/>
                    </a:p>
                  </a:txBody>
                  <a:tcPr marL="91434" marR="91434" marT="45713" marB="45713"/>
                </a:tc>
                <a:tc>
                  <a:txBody>
                    <a:bodyPr/>
                    <a:lstStyle/>
                    <a:p>
                      <a:endParaRPr lang="en-GB" sz="1800" dirty="0"/>
                    </a:p>
                  </a:txBody>
                  <a:tcPr marL="91434" marR="91434" marT="45713" marB="45713"/>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8E5E780-AC5E-448B-891F-14A5E7880AE9}" type="slidenum">
              <a:rPr smtClean="0"/>
              <a:pPr>
                <a:defRPr/>
              </a:pPr>
              <a:t>17</a:t>
            </a:fld>
            <a:endParaRPr dirty="0">
              <a:solidFill>
                <a:schemeClr val="tx1"/>
              </a:solidFill>
            </a:endParaRPr>
          </a:p>
        </p:txBody>
      </p:sp>
      <p:sp>
        <p:nvSpPr>
          <p:cNvPr id="3" name="Title 2"/>
          <p:cNvSpPr>
            <a:spLocks noGrp="1"/>
          </p:cNvSpPr>
          <p:nvPr>
            <p:ph type="title"/>
          </p:nvPr>
        </p:nvSpPr>
        <p:spPr>
          <a:xfrm>
            <a:off x="34925" y="260350"/>
            <a:ext cx="6913563" cy="936625"/>
          </a:xfrm>
        </p:spPr>
        <p:txBody>
          <a:bodyPr>
            <a:normAutofit fontScale="90000"/>
          </a:bodyPr>
          <a:lstStyle/>
          <a:p>
            <a:pPr>
              <a:defRPr/>
            </a:pPr>
            <a:r>
              <a:rPr sz="3600" dirty="0" smtClean="0"/>
              <a:t>SEP: pieces of the jigsaw</a:t>
            </a:r>
            <a:r>
              <a:rPr sz="3600" dirty="0"/>
              <a:t/>
            </a:r>
            <a:br>
              <a:rPr sz="3600" dirty="0"/>
            </a:br>
            <a:endParaRPr lang="en-GB" dirty="0"/>
          </a:p>
        </p:txBody>
      </p:sp>
      <p:sp>
        <p:nvSpPr>
          <p:cNvPr id="4" name="Text Placeholder 3"/>
          <p:cNvSpPr txBox="1">
            <a:spLocks/>
          </p:cNvSpPr>
          <p:nvPr/>
        </p:nvSpPr>
        <p:spPr>
          <a:xfrm>
            <a:off x="179388" y="765175"/>
            <a:ext cx="8280400" cy="5759450"/>
          </a:xfrm>
          <a:prstGeom prst="rect">
            <a:avLst/>
          </a:prstGeom>
        </p:spPr>
        <p:txBody>
          <a:bodyPr>
            <a:normAutofit lnSpcReduction="10000"/>
          </a:bodyPr>
          <a:lstStyle>
            <a:lvl1pPr marL="342900" indent="-3429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cs typeface="+mn-cs"/>
              </a:defRPr>
            </a:lvl1pPr>
            <a:lvl2pPr marL="742950" indent="-28575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2pPr>
            <a:lvl3pPr marL="11430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3pPr>
            <a:lvl4pPr marL="15621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4pPr>
            <a:lvl5pPr marL="19812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spcAft>
                <a:spcPts val="600"/>
              </a:spcAft>
              <a:buFont typeface="Wingdings" panose="05000000000000000000" pitchFamily="2" charset="2"/>
              <a:buChar char="ü"/>
              <a:defRPr/>
            </a:pPr>
            <a:r>
              <a:rPr lang="en-US" sz="3100" kern="0" dirty="0" smtClean="0"/>
              <a:t>Shared Foreword</a:t>
            </a:r>
            <a:endParaRPr lang="en-US" sz="3100" kern="0" dirty="0"/>
          </a:p>
          <a:p>
            <a:pPr>
              <a:spcAft>
                <a:spcPts val="600"/>
              </a:spcAft>
              <a:buFont typeface="Wingdings" panose="05000000000000000000" pitchFamily="2" charset="2"/>
              <a:buChar char="ü"/>
              <a:defRPr/>
            </a:pPr>
            <a:r>
              <a:rPr lang="en-US" sz="3100" kern="0" dirty="0" smtClean="0"/>
              <a:t>Report on </a:t>
            </a:r>
            <a:r>
              <a:rPr lang="en-US" sz="3100" b="1" u="sng" kern="0" dirty="0" smtClean="0"/>
              <a:t>delivery</a:t>
            </a:r>
            <a:r>
              <a:rPr lang="en-US" sz="3100" kern="0" dirty="0" smtClean="0"/>
              <a:t> to date</a:t>
            </a:r>
          </a:p>
          <a:p>
            <a:pPr>
              <a:spcAft>
                <a:spcPts val="600"/>
              </a:spcAft>
              <a:buFont typeface="Wingdings" panose="05000000000000000000" pitchFamily="2" charset="2"/>
              <a:buChar char="ü"/>
              <a:defRPr/>
            </a:pPr>
            <a:r>
              <a:rPr lang="en-US" sz="3100" kern="0" dirty="0" smtClean="0"/>
              <a:t>Example of how we manage the </a:t>
            </a:r>
            <a:r>
              <a:rPr lang="en-US" sz="3100" b="1" u="sng" kern="0" dirty="0" smtClean="0"/>
              <a:t>Growth Fund </a:t>
            </a:r>
            <a:r>
              <a:rPr lang="en-US" sz="3100" kern="0" dirty="0" smtClean="0"/>
              <a:t>effectively</a:t>
            </a:r>
          </a:p>
          <a:p>
            <a:pPr>
              <a:spcAft>
                <a:spcPts val="600"/>
              </a:spcAft>
              <a:buFont typeface="Wingdings" panose="05000000000000000000" pitchFamily="2" charset="2"/>
              <a:buChar char="ü"/>
              <a:defRPr/>
            </a:pPr>
            <a:r>
              <a:rPr lang="en-US" sz="3100" b="1" u="sng" kern="0" dirty="0"/>
              <a:t>Strategic priorities </a:t>
            </a:r>
            <a:r>
              <a:rPr lang="en-US" sz="3100" kern="0" dirty="0"/>
              <a:t>– SELEP’s hit list for </a:t>
            </a:r>
            <a:r>
              <a:rPr lang="en-US" sz="3100" kern="0" dirty="0" smtClean="0"/>
              <a:t>action – the common agenda</a:t>
            </a:r>
            <a:endParaRPr lang="en-US" sz="3100" kern="0" dirty="0"/>
          </a:p>
          <a:p>
            <a:pPr>
              <a:spcAft>
                <a:spcPts val="600"/>
              </a:spcAft>
              <a:buFont typeface="Wingdings" panose="05000000000000000000" pitchFamily="2" charset="2"/>
              <a:buChar char="ü"/>
              <a:defRPr/>
            </a:pPr>
            <a:r>
              <a:rPr lang="en-US" sz="3100" b="1" u="sng" kern="0" dirty="0" smtClean="0"/>
              <a:t>Place focus</a:t>
            </a:r>
            <a:r>
              <a:rPr lang="en-US" sz="3100" kern="0" dirty="0" smtClean="0"/>
              <a:t>: the federal boards, our universities, and their role in supporting the success of the LEP</a:t>
            </a:r>
          </a:p>
          <a:p>
            <a:pPr>
              <a:spcAft>
                <a:spcPts val="600"/>
              </a:spcAft>
              <a:buFont typeface="Wingdings" panose="05000000000000000000" pitchFamily="2" charset="2"/>
              <a:buChar char="ü"/>
              <a:defRPr/>
            </a:pPr>
            <a:r>
              <a:rPr lang="en-US" sz="3100" kern="0" dirty="0" smtClean="0"/>
              <a:t>How we will deliver the </a:t>
            </a:r>
            <a:r>
              <a:rPr lang="en-US" sz="3100" b="1" u="sng" kern="0" dirty="0" smtClean="0"/>
              <a:t>Industrial Strategy </a:t>
            </a:r>
            <a:r>
              <a:rPr lang="en-US" sz="3100" kern="0" dirty="0" smtClean="0"/>
              <a:t>locally </a:t>
            </a:r>
          </a:p>
          <a:p>
            <a:pPr>
              <a:spcAft>
                <a:spcPts val="600"/>
              </a:spcAft>
              <a:buFont typeface="Wingdings" panose="05000000000000000000" pitchFamily="2" charset="2"/>
              <a:buChar char="ü"/>
              <a:defRPr/>
            </a:pPr>
            <a:r>
              <a:rPr lang="en-US" sz="3100" kern="0" dirty="0" smtClean="0"/>
              <a:t>A </a:t>
            </a:r>
            <a:r>
              <a:rPr lang="en-US" sz="3100" b="1" u="sng" kern="0" dirty="0" smtClean="0"/>
              <a:t>vision</a:t>
            </a:r>
            <a:r>
              <a:rPr lang="en-US" sz="3100" kern="0" dirty="0" smtClean="0"/>
              <a:t> of the economy in 2022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B88C5A1-93EC-46EF-A535-C75889E45F90}" type="slidenum">
              <a:rPr smtClean="0"/>
              <a:pPr>
                <a:defRPr/>
              </a:pPr>
              <a:t>18</a:t>
            </a:fld>
            <a:endParaRPr dirty="0">
              <a:solidFill>
                <a:schemeClr val="tx1"/>
              </a:solidFill>
            </a:endParaRPr>
          </a:p>
        </p:txBody>
      </p:sp>
      <p:sp>
        <p:nvSpPr>
          <p:cNvPr id="3" name="Title 2"/>
          <p:cNvSpPr>
            <a:spLocks noGrp="1"/>
          </p:cNvSpPr>
          <p:nvPr>
            <p:ph type="title"/>
          </p:nvPr>
        </p:nvSpPr>
        <p:spPr>
          <a:xfrm>
            <a:off x="34925" y="260350"/>
            <a:ext cx="6913563" cy="936625"/>
          </a:xfrm>
        </p:spPr>
        <p:txBody>
          <a:bodyPr>
            <a:normAutofit fontScale="90000"/>
          </a:bodyPr>
          <a:lstStyle/>
          <a:p>
            <a:pPr>
              <a:defRPr/>
            </a:pPr>
            <a:r>
              <a:rPr sz="3600" dirty="0" smtClean="0"/>
              <a:t>SEP: pieces of the jigsaw</a:t>
            </a:r>
            <a:r>
              <a:rPr sz="3600" dirty="0"/>
              <a:t/>
            </a:r>
            <a:br>
              <a:rPr sz="3600" dirty="0"/>
            </a:br>
            <a:endParaRPr lang="en-GB" dirty="0"/>
          </a:p>
        </p:txBody>
      </p:sp>
      <p:sp>
        <p:nvSpPr>
          <p:cNvPr id="4" name="Text Placeholder 3"/>
          <p:cNvSpPr txBox="1">
            <a:spLocks/>
          </p:cNvSpPr>
          <p:nvPr/>
        </p:nvSpPr>
        <p:spPr>
          <a:xfrm>
            <a:off x="179388" y="981075"/>
            <a:ext cx="8280400" cy="5761038"/>
          </a:xfrm>
          <a:prstGeom prst="rect">
            <a:avLst/>
          </a:prstGeom>
        </p:spPr>
        <p:txBody>
          <a:bodyPr>
            <a:normAutofit/>
          </a:bodyPr>
          <a:lstStyle>
            <a:lvl1pPr marL="342900" indent="-3429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cs typeface="+mn-cs"/>
              </a:defRPr>
            </a:lvl1pPr>
            <a:lvl2pPr marL="742950" indent="-28575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2pPr>
            <a:lvl3pPr marL="11430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3pPr>
            <a:lvl4pPr marL="15621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4pPr>
            <a:lvl5pPr marL="19812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spcAft>
                <a:spcPts val="600"/>
              </a:spcAft>
              <a:buFont typeface="Wingdings" panose="05000000000000000000" pitchFamily="2" charset="2"/>
              <a:buChar char="ü"/>
              <a:defRPr/>
            </a:pPr>
            <a:r>
              <a:rPr lang="en-US" sz="3100" b="1" u="sng" kern="0" dirty="0" smtClean="0"/>
              <a:t>Cross-cutting themes </a:t>
            </a:r>
            <a:r>
              <a:rPr lang="en-US" sz="3100" kern="0" dirty="0" smtClean="0"/>
              <a:t>– sector based? Sector based plans? Think-piece/issue papers?</a:t>
            </a:r>
          </a:p>
          <a:p>
            <a:pPr>
              <a:spcAft>
                <a:spcPts val="600"/>
              </a:spcAft>
              <a:buFont typeface="Wingdings" panose="05000000000000000000" pitchFamily="2" charset="2"/>
              <a:buChar char="ü"/>
              <a:defRPr/>
            </a:pPr>
            <a:r>
              <a:rPr lang="en-US" sz="3100" kern="0" dirty="0" smtClean="0"/>
              <a:t>Joint work with </a:t>
            </a:r>
            <a:r>
              <a:rPr lang="en-US" sz="3100" b="1" u="sng" kern="0" dirty="0" err="1" smtClean="0"/>
              <a:t>neighbouring</a:t>
            </a:r>
            <a:r>
              <a:rPr lang="en-US" sz="3100" b="1" u="sng" kern="0" dirty="0" smtClean="0"/>
              <a:t> LEPs</a:t>
            </a:r>
            <a:r>
              <a:rPr lang="en-US" sz="3100" kern="0" dirty="0" smtClean="0"/>
              <a:t>/areas</a:t>
            </a:r>
          </a:p>
          <a:p>
            <a:pPr>
              <a:spcAft>
                <a:spcPts val="600"/>
              </a:spcAft>
              <a:buFont typeface="Wingdings" panose="05000000000000000000" pitchFamily="2" charset="2"/>
              <a:buChar char="ü"/>
              <a:defRPr/>
            </a:pPr>
            <a:r>
              <a:rPr lang="en-US" sz="3100" kern="0" dirty="0" smtClean="0"/>
              <a:t>Response to </a:t>
            </a:r>
            <a:r>
              <a:rPr lang="en-US" sz="3100" b="1" u="sng" kern="0" dirty="0" smtClean="0"/>
              <a:t>London</a:t>
            </a:r>
            <a:r>
              <a:rPr lang="en-US" sz="3100" kern="0" dirty="0" smtClean="0"/>
              <a:t>’s growth. Shared position?</a:t>
            </a:r>
          </a:p>
          <a:p>
            <a:pPr>
              <a:spcAft>
                <a:spcPts val="600"/>
              </a:spcAft>
              <a:buFont typeface="Wingdings" panose="05000000000000000000" pitchFamily="2" charset="2"/>
              <a:buChar char="ü"/>
              <a:defRPr/>
            </a:pPr>
            <a:r>
              <a:rPr lang="en-US" sz="3100" kern="0" dirty="0" smtClean="0"/>
              <a:t>Packages of skills, housing or transport interventions? </a:t>
            </a:r>
            <a:r>
              <a:rPr lang="en-US" sz="3100" b="1" u="sng" kern="0" dirty="0" smtClean="0"/>
              <a:t>Defining our own deal</a:t>
            </a:r>
            <a:r>
              <a:rPr lang="en-US" sz="3100" kern="0" dirty="0" smtClean="0"/>
              <a:t>?</a:t>
            </a:r>
          </a:p>
          <a:p>
            <a:pPr>
              <a:spcAft>
                <a:spcPts val="600"/>
              </a:spcAft>
              <a:buFont typeface="Wingdings" panose="05000000000000000000" pitchFamily="2" charset="2"/>
              <a:buChar char="ü"/>
              <a:defRPr/>
            </a:pPr>
            <a:r>
              <a:rPr lang="en-US" sz="3100" kern="0" dirty="0" smtClean="0"/>
              <a:t>Impact of </a:t>
            </a:r>
            <a:r>
              <a:rPr lang="en-US" sz="3100" b="1" u="sng" kern="0" dirty="0" smtClean="0"/>
              <a:t>Brexit</a:t>
            </a:r>
          </a:p>
          <a:p>
            <a:pPr>
              <a:spcAft>
                <a:spcPts val="600"/>
              </a:spcAft>
              <a:buFont typeface="Wingdings" panose="05000000000000000000" pitchFamily="2" charset="2"/>
              <a:buChar char="ü"/>
              <a:defRPr/>
            </a:pPr>
            <a:r>
              <a:rPr lang="en-US" sz="3100" b="1" u="sng" kern="0" dirty="0" smtClean="0"/>
              <a:t>Innovation</a:t>
            </a:r>
            <a:r>
              <a:rPr lang="en-US" sz="3100" kern="0" dirty="0" smtClean="0"/>
              <a:t> and supporting the knowledge economy</a:t>
            </a:r>
          </a:p>
          <a:p>
            <a:pPr>
              <a:spcAft>
                <a:spcPts val="600"/>
              </a:spcAft>
              <a:buFont typeface="Wingdings" panose="05000000000000000000" pitchFamily="2" charset="2"/>
              <a:buChar char="ü"/>
              <a:defRPr/>
            </a:pPr>
            <a:r>
              <a:rPr lang="en-US" sz="3100" kern="0" dirty="0" smtClean="0"/>
              <a:t>Policy positions </a:t>
            </a:r>
            <a:r>
              <a:rPr lang="en-US" sz="3100" b="1" u="sng" kern="0" dirty="0" smtClean="0"/>
              <a:t>– STBs, devolution</a:t>
            </a:r>
            <a:r>
              <a:rPr lang="en-US" sz="3100" kern="0" dirty="0" smtClean="0"/>
              <a:t>, ISCF</a:t>
            </a:r>
          </a:p>
          <a:p>
            <a:pPr marL="0" indent="0">
              <a:spcAft>
                <a:spcPts val="600"/>
              </a:spcAft>
              <a:buFontTx/>
              <a:buNone/>
              <a:defRPr/>
            </a:pPr>
            <a:endParaRPr lang="en-US" sz="3100" kern="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5751953-1D45-4702-B860-3BC16119BD93}" type="slidenum">
              <a:rPr smtClean="0"/>
              <a:pPr>
                <a:defRPr/>
              </a:pPr>
              <a:t>19</a:t>
            </a:fld>
            <a:endParaRPr dirty="0">
              <a:solidFill>
                <a:schemeClr val="tx1"/>
              </a:solidFill>
            </a:endParaRPr>
          </a:p>
        </p:txBody>
      </p:sp>
      <p:sp>
        <p:nvSpPr>
          <p:cNvPr id="22531" name="Title 2"/>
          <p:cNvSpPr txBox="1">
            <a:spLocks noGrp="1"/>
          </p:cNvSpPr>
          <p:nvPr>
            <p:ph type="title"/>
          </p:nvPr>
        </p:nvSpPr>
        <p:spPr/>
        <p:txBody>
          <a:bodyPr/>
          <a:lstStyle/>
          <a:p>
            <a:r>
              <a:rPr lang="en-GB" altLang="en-US" smtClean="0">
                <a:latin typeface="Calibri" pitchFamily="34" charset="0"/>
                <a:ea typeface="MS PGothic" pitchFamily="34" charset="-128"/>
              </a:rPr>
              <a:t>SEP: notional timeline</a:t>
            </a:r>
          </a:p>
        </p:txBody>
      </p:sp>
      <p:graphicFrame>
        <p:nvGraphicFramePr>
          <p:cNvPr id="4" name="Table 3"/>
          <p:cNvGraphicFramePr>
            <a:graphicFrameLocks noGrp="1"/>
          </p:cNvGraphicFramePr>
          <p:nvPr/>
        </p:nvGraphicFramePr>
        <p:xfrm>
          <a:off x="457200" y="1268413"/>
          <a:ext cx="8075613" cy="5165838"/>
        </p:xfrm>
        <a:graphic>
          <a:graphicData uri="http://schemas.openxmlformats.org/drawingml/2006/table">
            <a:tbl>
              <a:tblPr firstRow="1" bandRow="1">
                <a:tableStyleId>{10A1B5D5-9B99-4C35-A422-299274C87663}</a:tableStyleId>
              </a:tblPr>
              <a:tblGrid>
                <a:gridCol w="5339183"/>
                <a:gridCol w="2736430"/>
              </a:tblGrid>
              <a:tr h="587998">
                <a:tc>
                  <a:txBody>
                    <a:bodyPr/>
                    <a:lstStyle/>
                    <a:p>
                      <a:r>
                        <a:rPr lang="en-GB" sz="2400" dirty="0" smtClean="0"/>
                        <a:t>Description</a:t>
                      </a:r>
                      <a:endParaRPr lang="en-GB" sz="2400" dirty="0"/>
                    </a:p>
                  </a:txBody>
                  <a:tcPr marL="91444" marR="91444" marT="45716" marB="45716"/>
                </a:tc>
                <a:tc>
                  <a:txBody>
                    <a:bodyPr/>
                    <a:lstStyle/>
                    <a:p>
                      <a:r>
                        <a:rPr lang="en-GB" sz="2400" dirty="0" smtClean="0"/>
                        <a:t>Deadline</a:t>
                      </a:r>
                      <a:endParaRPr lang="en-GB" sz="2400" dirty="0"/>
                    </a:p>
                  </a:txBody>
                  <a:tcPr marL="91444" marR="91444" marT="45716" marB="45716"/>
                </a:tc>
              </a:tr>
              <a:tr h="587998">
                <a:tc>
                  <a:txBody>
                    <a:bodyPr/>
                    <a:lstStyle/>
                    <a:p>
                      <a:r>
                        <a:rPr lang="en-GB" sz="2400" dirty="0" smtClean="0"/>
                        <a:t>Commence procurement of consultants</a:t>
                      </a:r>
                      <a:endParaRPr lang="en-GB" sz="2400" dirty="0"/>
                    </a:p>
                  </a:txBody>
                  <a:tcPr marL="91444" marR="91444" marT="45716" marB="45716"/>
                </a:tc>
                <a:tc>
                  <a:txBody>
                    <a:bodyPr/>
                    <a:lstStyle/>
                    <a:p>
                      <a:pPr algn="l"/>
                      <a:r>
                        <a:rPr lang="en-GB" sz="2400" dirty="0" smtClean="0"/>
                        <a:t>March</a:t>
                      </a:r>
                      <a:endParaRPr lang="en-GB" sz="2400" dirty="0"/>
                    </a:p>
                  </a:txBody>
                  <a:tcPr marL="91444" marR="91444" marT="45716" marB="45716"/>
                </a:tc>
              </a:tr>
              <a:tr h="579944">
                <a:tc>
                  <a:txBody>
                    <a:bodyPr/>
                    <a:lstStyle/>
                    <a:p>
                      <a:r>
                        <a:rPr lang="en-GB" sz="2400" dirty="0" smtClean="0"/>
                        <a:t>Award of contract</a:t>
                      </a:r>
                      <a:endParaRPr lang="en-GB" sz="2400" dirty="0"/>
                    </a:p>
                  </a:txBody>
                  <a:tcPr marL="91444" marR="91444" marT="45716" marB="45716"/>
                </a:tc>
                <a:tc>
                  <a:txBody>
                    <a:bodyPr/>
                    <a:lstStyle/>
                    <a:p>
                      <a:r>
                        <a:rPr lang="en-GB" sz="2400" dirty="0" smtClean="0"/>
                        <a:t>March/</a:t>
                      </a:r>
                      <a:r>
                        <a:rPr lang="en-GB" sz="2400" baseline="0" dirty="0" smtClean="0"/>
                        <a:t>April</a:t>
                      </a:r>
                      <a:endParaRPr lang="en-GB" sz="2400" dirty="0"/>
                    </a:p>
                  </a:txBody>
                  <a:tcPr marL="91444" marR="91444" marT="45716" marB="45716"/>
                </a:tc>
              </a:tr>
              <a:tr h="587998">
                <a:tc>
                  <a:txBody>
                    <a:bodyPr/>
                    <a:lstStyle/>
                    <a:p>
                      <a:r>
                        <a:rPr lang="en-GB" sz="2400" dirty="0" smtClean="0"/>
                        <a:t>First</a:t>
                      </a:r>
                      <a:r>
                        <a:rPr lang="en-GB" sz="2400" baseline="0" dirty="0" smtClean="0"/>
                        <a:t> round of engagement</a:t>
                      </a:r>
                      <a:endParaRPr lang="en-GB" sz="2400" dirty="0"/>
                    </a:p>
                  </a:txBody>
                  <a:tcPr marL="91444" marR="91444" marT="45716" marB="45716"/>
                </a:tc>
                <a:tc>
                  <a:txBody>
                    <a:bodyPr/>
                    <a:lstStyle/>
                    <a:p>
                      <a:r>
                        <a:rPr lang="en-GB" sz="2400" dirty="0" smtClean="0"/>
                        <a:t>April - May</a:t>
                      </a:r>
                      <a:endParaRPr lang="en-GB" sz="2400" dirty="0"/>
                    </a:p>
                  </a:txBody>
                  <a:tcPr marL="91444" marR="91444" marT="45716" marB="45716"/>
                </a:tc>
              </a:tr>
              <a:tr h="587998">
                <a:tc>
                  <a:txBody>
                    <a:bodyPr/>
                    <a:lstStyle/>
                    <a:p>
                      <a:r>
                        <a:rPr lang="en-GB" sz="2400" dirty="0" smtClean="0"/>
                        <a:t>Receipt of progress report</a:t>
                      </a:r>
                      <a:endParaRPr lang="en-GB" sz="2400" dirty="0"/>
                    </a:p>
                  </a:txBody>
                  <a:tcPr marL="91444" marR="91444" marT="45716" marB="45716"/>
                </a:tc>
                <a:tc>
                  <a:txBody>
                    <a:bodyPr/>
                    <a:lstStyle/>
                    <a:p>
                      <a:r>
                        <a:rPr lang="en-GB" sz="2400" dirty="0" smtClean="0"/>
                        <a:t>June Strategic</a:t>
                      </a:r>
                      <a:r>
                        <a:rPr lang="en-GB" sz="2400" baseline="0" dirty="0" smtClean="0"/>
                        <a:t> Board</a:t>
                      </a:r>
                      <a:endParaRPr lang="en-GB" sz="2400" dirty="0"/>
                    </a:p>
                  </a:txBody>
                  <a:tcPr marL="91444" marR="91444" marT="45716" marB="45716"/>
                </a:tc>
              </a:tr>
              <a:tr h="587998">
                <a:tc>
                  <a:txBody>
                    <a:bodyPr/>
                    <a:lstStyle/>
                    <a:p>
                      <a:r>
                        <a:rPr lang="en-GB" sz="2400" dirty="0" smtClean="0"/>
                        <a:t>Second round</a:t>
                      </a:r>
                      <a:r>
                        <a:rPr lang="en-GB" sz="2400" baseline="0" dirty="0" smtClean="0"/>
                        <a:t> of engagement</a:t>
                      </a:r>
                      <a:endParaRPr lang="en-GB" sz="2400" dirty="0"/>
                    </a:p>
                  </a:txBody>
                  <a:tcPr marL="91444" marR="91444" marT="45716" marB="45716"/>
                </a:tc>
                <a:tc>
                  <a:txBody>
                    <a:bodyPr/>
                    <a:lstStyle/>
                    <a:p>
                      <a:r>
                        <a:rPr lang="en-GB" sz="2400" dirty="0" smtClean="0"/>
                        <a:t>June</a:t>
                      </a:r>
                      <a:r>
                        <a:rPr lang="en-GB" sz="2400" baseline="0" dirty="0" smtClean="0"/>
                        <a:t> - September</a:t>
                      </a:r>
                      <a:endParaRPr lang="en-GB" sz="2400" dirty="0"/>
                    </a:p>
                  </a:txBody>
                  <a:tcPr marL="91444" marR="91444" marT="45716" marB="45716"/>
                </a:tc>
              </a:tr>
              <a:tr h="822896">
                <a:tc>
                  <a:txBody>
                    <a:bodyPr/>
                    <a:lstStyle/>
                    <a:p>
                      <a:r>
                        <a:rPr lang="en-GB" sz="2400" dirty="0" smtClean="0"/>
                        <a:t>Sign-off</a:t>
                      </a:r>
                      <a:endParaRPr lang="en-GB" sz="2400" dirty="0"/>
                    </a:p>
                  </a:txBody>
                  <a:tcPr marL="91444" marR="91444" marT="45716" marB="45716"/>
                </a:tc>
                <a:tc>
                  <a:txBody>
                    <a:bodyPr/>
                    <a:lstStyle/>
                    <a:p>
                      <a:r>
                        <a:rPr lang="en-GB" sz="2400" dirty="0" smtClean="0"/>
                        <a:t>September Strategic Board</a:t>
                      </a:r>
                      <a:endParaRPr lang="en-GB" sz="2400" dirty="0"/>
                    </a:p>
                  </a:txBody>
                  <a:tcPr marL="91444" marR="91444" marT="45716" marB="45716"/>
                </a:tc>
              </a:tr>
              <a:tr h="822896">
                <a:tc>
                  <a:txBody>
                    <a:bodyPr/>
                    <a:lstStyle/>
                    <a:p>
                      <a:r>
                        <a:rPr lang="en-GB" sz="2400" dirty="0" smtClean="0"/>
                        <a:t>Launch</a:t>
                      </a:r>
                      <a:endParaRPr lang="en-GB" sz="2400" b="1" i="0" dirty="0">
                        <a:solidFill>
                          <a:srgbClr val="FFC000"/>
                        </a:solidFill>
                      </a:endParaRPr>
                    </a:p>
                  </a:txBody>
                  <a:tcPr marL="91444" marR="91444" marT="45716" marB="45716"/>
                </a:tc>
                <a:tc>
                  <a:txBody>
                    <a:bodyPr/>
                    <a:lstStyle/>
                    <a:p>
                      <a:r>
                        <a:rPr lang="en-GB" sz="2400" dirty="0" smtClean="0"/>
                        <a:t>September - October</a:t>
                      </a:r>
                      <a:endParaRPr lang="en-GB" sz="2400" dirty="0"/>
                    </a:p>
                  </a:txBody>
                  <a:tcPr marL="91444" marR="91444" marT="45716" marB="45716"/>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136">
    <p:spTree>
      <p:nvGrpSpPr>
        <p:cNvPr id="1" name=""/>
        <p:cNvGrpSpPr/>
        <p:nvPr/>
      </p:nvGrpSpPr>
      <p:grpSpPr>
        <a:xfrm>
          <a:off x="0" y="0"/>
          <a:ext cx="0" cy="0"/>
          <a:chOff x="0" y="0"/>
          <a:chExt cx="0" cy="0"/>
        </a:xfrm>
      </p:grpSpPr>
      <p:sp>
        <p:nvSpPr>
          <p:cNvPr id="5122" name="Slide Number Placeholder 1"/>
          <p:cNvSpPr txBox="1">
            <a:spLocks noChangeArrowheads="1"/>
          </p:cNvSpPr>
          <p:nvPr/>
        </p:nvSpPr>
        <p:spPr bwMode="auto">
          <a:xfrm>
            <a:off x="685800" y="6400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SzPct val="100000"/>
              <a:buChar char="•"/>
              <a:defRPr sz="2200">
                <a:solidFill>
                  <a:srgbClr val="000000"/>
                </a:solidFill>
                <a:latin typeface="Calibri" pitchFamily="34" charset="0"/>
                <a:ea typeface="MS PGothic" pitchFamily="34" charset="-128"/>
              </a:defRPr>
            </a:lvl1pPr>
            <a:lvl2pPr marL="742950" indent="-285750" eaLnBrk="0" hangingPunct="0">
              <a:buSzPct val="100000"/>
              <a:buChar char="–"/>
              <a:defRPr sz="2200">
                <a:solidFill>
                  <a:srgbClr val="000000"/>
                </a:solidFill>
                <a:latin typeface="Calibri" pitchFamily="34" charset="0"/>
                <a:ea typeface="MS PGothic" pitchFamily="34" charset="-128"/>
              </a:defRPr>
            </a:lvl2pPr>
            <a:lvl3pPr marL="1143000" indent="-228600" eaLnBrk="0" hangingPunct="0">
              <a:buSzPct val="100000"/>
              <a:buChar char="•"/>
              <a:defRPr sz="2200">
                <a:solidFill>
                  <a:srgbClr val="000000"/>
                </a:solidFill>
                <a:latin typeface="Calibri" pitchFamily="34" charset="0"/>
                <a:ea typeface="MS PGothic" pitchFamily="34" charset="-128"/>
              </a:defRPr>
            </a:lvl3pPr>
            <a:lvl4pPr marL="1600200" indent="-228600" eaLnBrk="0" hangingPunct="0">
              <a:buSzPct val="100000"/>
              <a:buChar char="–"/>
              <a:defRPr sz="2200">
                <a:solidFill>
                  <a:srgbClr val="000000"/>
                </a:solidFill>
                <a:latin typeface="Calibri" pitchFamily="34" charset="0"/>
                <a:ea typeface="MS PGothic" pitchFamily="34" charset="-128"/>
              </a:defRPr>
            </a:lvl4pPr>
            <a:lvl5pPr marL="2057400" indent="-228600" eaLnBrk="0" hangingPunct="0">
              <a:buSzPct val="100000"/>
              <a:buChar char="»"/>
              <a:defRPr sz="22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9pPr>
          </a:lstStyle>
          <a:p>
            <a:pPr eaLnBrk="1">
              <a:buSzTx/>
              <a:buFontTx/>
              <a:buNone/>
            </a:pPr>
            <a:fld id="{8C6139DE-D286-4506-B0BC-AD56A06250E7}" type="slidenum">
              <a:rPr lang="en-GB" altLang="en-US" sz="1400">
                <a:solidFill>
                  <a:srgbClr val="D00F44"/>
                </a:solidFill>
              </a:rPr>
              <a:pPr eaLnBrk="1">
                <a:buSzTx/>
                <a:buFontTx/>
                <a:buNone/>
              </a:pPr>
              <a:t>2</a:t>
            </a:fld>
            <a:endParaRPr lang="en-GB" altLang="en-US" sz="1400"/>
          </a:p>
        </p:txBody>
      </p:sp>
      <p:sp>
        <p:nvSpPr>
          <p:cNvPr id="5123" name="Title 2"/>
          <p:cNvSpPr txBox="1">
            <a:spLocks noGrp="1"/>
          </p:cNvSpPr>
          <p:nvPr>
            <p:ph type="title"/>
          </p:nvPr>
        </p:nvSpPr>
        <p:spPr>
          <a:xfrm>
            <a:off x="158750" y="476250"/>
            <a:ext cx="8229600" cy="936625"/>
          </a:xfrm>
        </p:spPr>
        <p:txBody>
          <a:bodyPr/>
          <a:lstStyle/>
          <a:p>
            <a:pPr eaLnBrk="1" hangingPunct="1"/>
            <a:r>
              <a:rPr lang="en-GB" altLang="en-US" sz="3200" smtClean="0">
                <a:latin typeface="Calibri" pitchFamily="34" charset="0"/>
                <a:ea typeface="MS PGothic" pitchFamily="34" charset="-128"/>
              </a:rPr>
              <a:t>Why we need a SELEP Assurance Framework?</a:t>
            </a:r>
          </a:p>
        </p:txBody>
      </p:sp>
      <p:sp>
        <p:nvSpPr>
          <p:cNvPr id="4" name="Rectangle 3"/>
          <p:cNvSpPr/>
          <p:nvPr/>
        </p:nvSpPr>
        <p:spPr>
          <a:xfrm>
            <a:off x="179388" y="1484313"/>
            <a:ext cx="8343900" cy="4402137"/>
          </a:xfrm>
          <a:prstGeom prst="rect">
            <a:avLst/>
          </a:prstGeom>
          <a:noFill/>
          <a:ln>
            <a:noFill/>
            <a:prstDash val="solid"/>
          </a:ln>
        </p:spPr>
        <p:txBody>
          <a:bodyPr>
            <a:spAutoFit/>
          </a:bodyPr>
          <a:lstStyle/>
          <a:p>
            <a:pPr marL="342900" indent="-342900" algn="just"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000" kern="0" dirty="0">
                <a:solidFill>
                  <a:srgbClr val="000000"/>
                </a:solidFill>
                <a:latin typeface="+mj-lt"/>
                <a:ea typeface="MS PGothic" pitchFamily="34"/>
                <a:cs typeface="+mn-cs"/>
              </a:rPr>
              <a:t>Set out the systems and processes which are necessary to manage the delegated funding from Central Government Budgets effectively.</a:t>
            </a:r>
          </a:p>
          <a:p>
            <a:pPr marL="342900" indent="-342900" algn="just"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endParaRPr lang="en-GB" sz="2000" kern="0" dirty="0">
              <a:solidFill>
                <a:srgbClr val="000000"/>
              </a:solidFill>
              <a:latin typeface="+mj-lt"/>
              <a:ea typeface="MS PGothic" pitchFamily="34"/>
              <a:cs typeface="+mn-cs"/>
            </a:endParaRPr>
          </a:p>
          <a:p>
            <a:pPr marL="342900" indent="-342900" algn="just"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000" kern="0" dirty="0">
                <a:solidFill>
                  <a:srgbClr val="000000"/>
                </a:solidFill>
                <a:latin typeface="+mj-lt"/>
                <a:ea typeface="MS PGothic" pitchFamily="34"/>
                <a:cs typeface="+mn-cs"/>
              </a:rPr>
              <a:t>Provides Government and local partners with assurance that decisions over funding are proper, transparent, and deliver value for money. </a:t>
            </a:r>
          </a:p>
          <a:p>
            <a:pPr algn="just" fontAlgn="auto" hangingPunct="0">
              <a:spcBef>
                <a:spcPts val="0"/>
              </a:spcBef>
              <a:spcAft>
                <a:spcPts val="0"/>
              </a:spcAft>
              <a:defRPr sz="1800" b="0" i="0" u="none" strike="noStrike" kern="0" cap="none" spc="0" baseline="0">
                <a:solidFill>
                  <a:srgbClr val="000000"/>
                </a:solidFill>
                <a:uFillTx/>
              </a:defRPr>
            </a:pPr>
            <a:endParaRPr lang="en-GB" sz="2000" kern="0" dirty="0">
              <a:solidFill>
                <a:srgbClr val="000000"/>
              </a:solidFill>
              <a:latin typeface="+mj-lt"/>
              <a:ea typeface="MS PGothic" pitchFamily="34"/>
              <a:cs typeface="+mn-cs"/>
            </a:endParaRPr>
          </a:p>
          <a:p>
            <a:pPr marL="342900" indent="-342900" algn="just"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000" kern="0" dirty="0">
                <a:solidFill>
                  <a:srgbClr val="000000"/>
                </a:solidFill>
                <a:latin typeface="+mj-lt"/>
                <a:ea typeface="MS PGothic" pitchFamily="34"/>
                <a:cs typeface="+mn-cs"/>
              </a:rPr>
              <a:t>To reflect changes to the National Assurance Framework, LEPs are required to review, refresh and sign off</a:t>
            </a:r>
            <a:r>
              <a:rPr lang="en-GB" sz="2000" kern="0" dirty="0">
                <a:solidFill>
                  <a:srgbClr val="FF0000"/>
                </a:solidFill>
                <a:latin typeface="+mj-lt"/>
                <a:ea typeface="MS PGothic" pitchFamily="34"/>
                <a:cs typeface="+mn-cs"/>
              </a:rPr>
              <a:t> </a:t>
            </a:r>
            <a:r>
              <a:rPr lang="en-GB" sz="2000" kern="0" dirty="0">
                <a:solidFill>
                  <a:srgbClr val="000000"/>
                </a:solidFill>
                <a:latin typeface="+mj-lt"/>
                <a:ea typeface="MS PGothic" pitchFamily="34"/>
                <a:cs typeface="+mn-cs"/>
              </a:rPr>
              <a:t>and implement their Local Assurance Framework.</a:t>
            </a:r>
          </a:p>
          <a:p>
            <a:pPr algn="just" fontAlgn="auto" hangingPunct="0">
              <a:spcBef>
                <a:spcPts val="0"/>
              </a:spcBef>
              <a:spcAft>
                <a:spcPts val="0"/>
              </a:spcAft>
              <a:defRPr sz="1800" b="0" i="0" u="none" strike="noStrike" kern="0" cap="none" spc="0" baseline="0">
                <a:solidFill>
                  <a:srgbClr val="000000"/>
                </a:solidFill>
                <a:uFillTx/>
              </a:defRPr>
            </a:pPr>
            <a:endParaRPr lang="en-GB" sz="2000" kern="0" dirty="0">
              <a:solidFill>
                <a:srgbClr val="000000"/>
              </a:solidFill>
              <a:latin typeface="+mj-lt"/>
              <a:ea typeface="MS PGothic" pitchFamily="34"/>
              <a:cs typeface="+mn-cs"/>
            </a:endParaRPr>
          </a:p>
          <a:p>
            <a:pPr marL="342900" indent="-342900" algn="just"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000" kern="0" dirty="0">
                <a:solidFill>
                  <a:srgbClr val="000000"/>
                </a:solidFill>
                <a:latin typeface="+mj-lt"/>
                <a:ea typeface="MS PGothic" pitchFamily="34"/>
                <a:cs typeface="+mn-cs"/>
              </a:rPr>
              <a:t>The requirements set out in the National Assurance Framework must be incorporated in SELEP’s Assurance Framework as a condition of funding in future Growth Deal grant offer letters. </a:t>
            </a:r>
          </a:p>
          <a:p>
            <a:pPr fontAlgn="auto" hangingPunct="0">
              <a:spcBef>
                <a:spcPts val="0"/>
              </a:spcBef>
              <a:spcAft>
                <a:spcPts val="0"/>
              </a:spcAft>
              <a:defRPr sz="1800" b="0" i="0" u="none" strike="noStrike" kern="0" cap="none" spc="0" baseline="0">
                <a:solidFill>
                  <a:srgbClr val="000000"/>
                </a:solidFill>
                <a:uFillTx/>
              </a:defRPr>
            </a:pPr>
            <a:endParaRPr lang="en-GB" sz="2000" kern="0" dirty="0">
              <a:solidFill>
                <a:srgbClr val="000000"/>
              </a:solidFill>
              <a:latin typeface="Times"/>
              <a:ea typeface="MS PGothic" pitchFamily="34"/>
              <a:cs typeface="+mn-cs"/>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2CF14C2-FF8C-4DD9-B112-91CE300B22F0}" type="slidenum">
              <a:rPr smtClean="0"/>
              <a:pPr>
                <a:defRPr/>
              </a:pPr>
              <a:t>20</a:t>
            </a:fld>
            <a:endParaRPr dirty="0">
              <a:solidFill>
                <a:schemeClr val="tx1"/>
              </a:solidFill>
            </a:endParaRPr>
          </a:p>
        </p:txBody>
      </p:sp>
      <p:sp>
        <p:nvSpPr>
          <p:cNvPr id="23555" name="Title 2"/>
          <p:cNvSpPr txBox="1">
            <a:spLocks noGrp="1"/>
          </p:cNvSpPr>
          <p:nvPr>
            <p:ph type="title"/>
          </p:nvPr>
        </p:nvSpPr>
        <p:spPr/>
        <p:txBody>
          <a:bodyPr/>
          <a:lstStyle/>
          <a:p>
            <a:r>
              <a:rPr altLang="en-US" sz="3600" smtClean="0">
                <a:latin typeface="Calibri" pitchFamily="34" charset="0"/>
                <a:ea typeface="MS PGothic" pitchFamily="34" charset="-128"/>
              </a:rPr>
              <a:t>Strategy suite…</a:t>
            </a:r>
            <a:endParaRPr lang="en-GB" altLang="en-US" smtClean="0">
              <a:latin typeface="Calibri" pitchFamily="34" charset="0"/>
              <a:ea typeface="MS PGothic" pitchFamily="34" charset="-128"/>
            </a:endParaRPr>
          </a:p>
        </p:txBody>
      </p:sp>
      <p:sp>
        <p:nvSpPr>
          <p:cNvPr id="4" name="Text Placeholder 3"/>
          <p:cNvSpPr txBox="1">
            <a:spLocks/>
          </p:cNvSpPr>
          <p:nvPr/>
        </p:nvSpPr>
        <p:spPr>
          <a:xfrm>
            <a:off x="539750" y="1268413"/>
            <a:ext cx="8604250" cy="5256212"/>
          </a:xfrm>
          <a:prstGeom prst="rect">
            <a:avLst/>
          </a:prstGeom>
        </p:spPr>
        <p:txBody>
          <a:bodyPr>
            <a:normAutofit/>
          </a:bodyPr>
          <a:lstStyle>
            <a:lvl1pPr marL="342900" indent="-3429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cs typeface="+mn-cs"/>
              </a:defRPr>
            </a:lvl1pPr>
            <a:lvl2pPr marL="742950" indent="-28575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2pPr>
            <a:lvl3pPr marL="11430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3pPr>
            <a:lvl4pPr marL="15621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4pPr>
            <a:lvl5pPr marL="19812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Aft>
                <a:spcPts val="600"/>
              </a:spcAft>
              <a:buFontTx/>
              <a:buNone/>
              <a:defRPr/>
            </a:pPr>
            <a:endParaRPr lang="en-US" kern="0" dirty="0" smtClean="0"/>
          </a:p>
        </p:txBody>
      </p:sp>
      <p:sp>
        <p:nvSpPr>
          <p:cNvPr id="5" name="Rectangle 4"/>
          <p:cNvSpPr/>
          <p:nvPr/>
        </p:nvSpPr>
        <p:spPr bwMode="auto">
          <a:xfrm>
            <a:off x="468313" y="979488"/>
            <a:ext cx="2808287" cy="3671887"/>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lstStyle/>
          <a:p>
            <a:pPr eaLnBrk="0" hangingPunct="0">
              <a:defRPr/>
            </a:pPr>
            <a:r>
              <a:rPr lang="en-GB" sz="2000" b="1" dirty="0">
                <a:solidFill>
                  <a:srgbClr val="FFC000"/>
                </a:solidFill>
                <a:ea typeface="ＭＳ Ｐゴシック" charset="0"/>
              </a:rPr>
              <a:t>Strategic Economic Plan</a:t>
            </a:r>
          </a:p>
          <a:p>
            <a:pPr marL="177800" indent="-177800" eaLnBrk="0" hangingPunct="0">
              <a:buFontTx/>
              <a:buChar char="-"/>
              <a:defRPr/>
            </a:pPr>
            <a:r>
              <a:rPr lang="en-GB" dirty="0">
                <a:solidFill>
                  <a:schemeClr val="tx1"/>
                </a:solidFill>
                <a:ea typeface="ＭＳ Ｐゴシック" charset="0"/>
              </a:rPr>
              <a:t>SELEP’s productivity statement</a:t>
            </a:r>
          </a:p>
          <a:p>
            <a:pPr marL="177800" indent="-177800" eaLnBrk="0" hangingPunct="0">
              <a:buFontTx/>
              <a:buChar char="-"/>
              <a:defRPr/>
            </a:pPr>
            <a:r>
              <a:rPr lang="en-GB" dirty="0">
                <a:solidFill>
                  <a:schemeClr val="tx1"/>
                </a:solidFill>
                <a:ea typeface="ＭＳ Ｐゴシック" charset="0"/>
              </a:rPr>
              <a:t>Driven by Strategic Board</a:t>
            </a:r>
          </a:p>
          <a:p>
            <a:pPr marL="177800" indent="-177800" eaLnBrk="0" hangingPunct="0">
              <a:buFontTx/>
              <a:buChar char="-"/>
              <a:defRPr/>
            </a:pPr>
            <a:r>
              <a:rPr lang="en-GB" dirty="0">
                <a:solidFill>
                  <a:schemeClr val="tx1"/>
                </a:solidFill>
                <a:ea typeface="ＭＳ Ｐゴシック" charset="0"/>
              </a:rPr>
              <a:t>Maximise investment interventions</a:t>
            </a:r>
          </a:p>
          <a:p>
            <a:pPr marL="177800" indent="-177800" eaLnBrk="0" hangingPunct="0">
              <a:buFontTx/>
              <a:buChar char="-"/>
              <a:defRPr/>
            </a:pPr>
            <a:r>
              <a:rPr lang="en-GB" dirty="0">
                <a:solidFill>
                  <a:schemeClr val="tx1"/>
                </a:solidFill>
                <a:ea typeface="ＭＳ Ｐゴシック" charset="0"/>
              </a:rPr>
              <a:t>Align with Industrial Strategy</a:t>
            </a:r>
          </a:p>
          <a:p>
            <a:pPr marL="177800" indent="-177800" eaLnBrk="0" hangingPunct="0">
              <a:buFontTx/>
              <a:buChar char="-"/>
              <a:defRPr/>
            </a:pPr>
            <a:r>
              <a:rPr lang="en-GB" dirty="0">
                <a:solidFill>
                  <a:schemeClr val="tx1"/>
                </a:solidFill>
                <a:ea typeface="ＭＳ Ｐゴシック" charset="0"/>
              </a:rPr>
              <a:t>Reflect local priorities</a:t>
            </a:r>
          </a:p>
          <a:p>
            <a:pPr marL="177800" indent="-177800" eaLnBrk="0" hangingPunct="0">
              <a:buFontTx/>
              <a:buChar char="-"/>
              <a:defRPr/>
            </a:pPr>
            <a:r>
              <a:rPr lang="en-GB" dirty="0">
                <a:solidFill>
                  <a:schemeClr val="tx1"/>
                </a:solidFill>
                <a:ea typeface="ＭＳ Ｐゴシック" charset="0"/>
              </a:rPr>
              <a:t>Amplify the shared agenda</a:t>
            </a:r>
          </a:p>
          <a:p>
            <a:pPr marL="177800" indent="-177800" eaLnBrk="0" hangingPunct="0">
              <a:buFontTx/>
              <a:buChar char="-"/>
              <a:defRPr/>
            </a:pPr>
            <a:r>
              <a:rPr lang="en-GB" dirty="0">
                <a:solidFill>
                  <a:schemeClr val="tx1"/>
                </a:solidFill>
                <a:ea typeface="ＭＳ Ｐゴシック" charset="0"/>
              </a:rPr>
              <a:t>Take clear policy positions</a:t>
            </a:r>
          </a:p>
          <a:p>
            <a:pPr marL="177800" indent="-177800" eaLnBrk="0" hangingPunct="0">
              <a:buFontTx/>
              <a:buChar char="-"/>
              <a:defRPr/>
            </a:pPr>
            <a:r>
              <a:rPr lang="en-GB" dirty="0">
                <a:solidFill>
                  <a:schemeClr val="tx1"/>
                </a:solidFill>
                <a:ea typeface="ＭＳ Ｐゴシック" charset="0"/>
              </a:rPr>
              <a:t>Provide a 5 year vision</a:t>
            </a:r>
          </a:p>
        </p:txBody>
      </p:sp>
      <p:sp>
        <p:nvSpPr>
          <p:cNvPr id="7" name="Rectangle 6"/>
          <p:cNvSpPr/>
          <p:nvPr/>
        </p:nvSpPr>
        <p:spPr bwMode="auto">
          <a:xfrm>
            <a:off x="3203575" y="1700213"/>
            <a:ext cx="2808288" cy="3673475"/>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lstStyle/>
          <a:p>
            <a:pPr eaLnBrk="0" hangingPunct="0">
              <a:defRPr/>
            </a:pPr>
            <a:r>
              <a:rPr lang="en-GB" sz="2000" b="1" dirty="0">
                <a:solidFill>
                  <a:srgbClr val="FFC000"/>
                </a:solidFill>
                <a:ea typeface="ＭＳ Ｐゴシック" charset="0"/>
              </a:rPr>
              <a:t>Skills Strategy</a:t>
            </a:r>
          </a:p>
          <a:p>
            <a:pPr marL="177800" indent="-177800" eaLnBrk="0" hangingPunct="0">
              <a:buFontTx/>
              <a:buChar char="-"/>
              <a:defRPr/>
            </a:pPr>
            <a:r>
              <a:rPr lang="en-GB" dirty="0">
                <a:solidFill>
                  <a:schemeClr val="tx1"/>
                </a:solidFill>
                <a:ea typeface="ＭＳ Ｐゴシック" charset="0"/>
              </a:rPr>
              <a:t>Articulate skills priorities to inform funding, drive activity and shape future</a:t>
            </a:r>
          </a:p>
          <a:p>
            <a:pPr marL="177800" indent="-177800" eaLnBrk="0" hangingPunct="0">
              <a:buFontTx/>
              <a:buChar char="-"/>
              <a:defRPr/>
            </a:pPr>
            <a:r>
              <a:rPr lang="en-GB" dirty="0">
                <a:solidFill>
                  <a:schemeClr val="tx1"/>
                </a:solidFill>
                <a:ea typeface="ＭＳ Ｐゴシック" charset="0"/>
              </a:rPr>
              <a:t>Employer-led</a:t>
            </a:r>
          </a:p>
          <a:p>
            <a:pPr marL="177800" indent="-177800" eaLnBrk="0" hangingPunct="0">
              <a:buFontTx/>
              <a:buChar char="-"/>
              <a:defRPr/>
            </a:pPr>
            <a:r>
              <a:rPr lang="en-GB" dirty="0">
                <a:solidFill>
                  <a:schemeClr val="tx1"/>
                </a:solidFill>
                <a:ea typeface="ＭＳ Ｐゴシック" charset="0"/>
              </a:rPr>
              <a:t>Define the volume of need</a:t>
            </a:r>
          </a:p>
          <a:p>
            <a:pPr marL="177800" indent="-177800" eaLnBrk="0" hangingPunct="0">
              <a:buFontTx/>
              <a:buChar char="-"/>
              <a:defRPr/>
            </a:pPr>
            <a:r>
              <a:rPr lang="en-GB" dirty="0">
                <a:solidFill>
                  <a:schemeClr val="tx1"/>
                </a:solidFill>
                <a:ea typeface="ＭＳ Ｐゴシック" charset="0"/>
              </a:rPr>
              <a:t>Convey the critical role of skills in economic growth</a:t>
            </a:r>
          </a:p>
          <a:p>
            <a:pPr marL="177800" indent="-177800" eaLnBrk="0" hangingPunct="0">
              <a:buFontTx/>
              <a:buChar char="-"/>
              <a:defRPr/>
            </a:pPr>
            <a:r>
              <a:rPr lang="en-GB" dirty="0">
                <a:solidFill>
                  <a:schemeClr val="tx1"/>
                </a:solidFill>
                <a:ea typeface="ＭＳ Ｐゴシック" charset="0"/>
              </a:rPr>
              <a:t>Show the positives and what has worked well</a:t>
            </a:r>
          </a:p>
          <a:p>
            <a:pPr marL="177800" indent="-177800" eaLnBrk="0" hangingPunct="0">
              <a:buFontTx/>
              <a:buChar char="-"/>
              <a:defRPr/>
            </a:pPr>
            <a:r>
              <a:rPr lang="en-GB" dirty="0">
                <a:solidFill>
                  <a:schemeClr val="tx1"/>
                </a:solidFill>
                <a:ea typeface="ＭＳ Ｐゴシック" charset="0"/>
              </a:rPr>
              <a:t>Shared evidence base; simplify the landscape</a:t>
            </a:r>
          </a:p>
        </p:txBody>
      </p:sp>
      <p:sp>
        <p:nvSpPr>
          <p:cNvPr id="8" name="Rectangle 7"/>
          <p:cNvSpPr/>
          <p:nvPr/>
        </p:nvSpPr>
        <p:spPr bwMode="auto">
          <a:xfrm>
            <a:off x="5940425" y="2492375"/>
            <a:ext cx="2808288" cy="3673475"/>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lstStyle/>
          <a:p>
            <a:pPr eaLnBrk="0" hangingPunct="0">
              <a:defRPr/>
            </a:pPr>
            <a:r>
              <a:rPr lang="en-GB" sz="2000" b="1" dirty="0">
                <a:solidFill>
                  <a:srgbClr val="FFC000"/>
                </a:solidFill>
                <a:ea typeface="ＭＳ Ｐゴシック" charset="0"/>
              </a:rPr>
              <a:t>Infrastructure and Investment Plan</a:t>
            </a:r>
          </a:p>
          <a:p>
            <a:pPr marL="177800" indent="-177800" eaLnBrk="0" hangingPunct="0">
              <a:buFontTx/>
              <a:buChar char="-"/>
              <a:defRPr/>
            </a:pPr>
            <a:r>
              <a:rPr lang="en-GB" dirty="0">
                <a:solidFill>
                  <a:schemeClr val="tx1"/>
                </a:solidFill>
                <a:ea typeface="ＭＳ Ｐゴシック" charset="0"/>
              </a:rPr>
              <a:t>Set out where future investment targeted</a:t>
            </a:r>
          </a:p>
          <a:p>
            <a:pPr marL="177800" indent="-177800" eaLnBrk="0" hangingPunct="0">
              <a:buFontTx/>
              <a:buChar char="-"/>
              <a:defRPr/>
            </a:pPr>
            <a:r>
              <a:rPr lang="en-GB" dirty="0">
                <a:solidFill>
                  <a:schemeClr val="tx1"/>
                </a:solidFill>
                <a:ea typeface="ＭＳ Ｐゴシック" charset="0"/>
              </a:rPr>
              <a:t>Define SELEP’s pipeline</a:t>
            </a:r>
          </a:p>
          <a:p>
            <a:pPr marL="177800" indent="-177800" eaLnBrk="0" hangingPunct="0">
              <a:buFontTx/>
              <a:buChar char="-"/>
              <a:defRPr/>
            </a:pPr>
            <a:r>
              <a:rPr lang="en-GB" dirty="0">
                <a:solidFill>
                  <a:schemeClr val="tx1"/>
                </a:solidFill>
                <a:ea typeface="ＭＳ Ｐゴシック" charset="0"/>
              </a:rPr>
              <a:t>Summary of delivery to date</a:t>
            </a:r>
          </a:p>
          <a:p>
            <a:pPr marL="177800" indent="-177800" eaLnBrk="0" hangingPunct="0">
              <a:buFontTx/>
              <a:buChar char="-"/>
              <a:defRPr/>
            </a:pPr>
            <a:r>
              <a:rPr lang="en-GB" dirty="0">
                <a:solidFill>
                  <a:schemeClr val="tx1"/>
                </a:solidFill>
                <a:ea typeface="ＭＳ Ｐゴシック" charset="0"/>
              </a:rPr>
              <a:t>Strengthening case for funding through other means</a:t>
            </a:r>
          </a:p>
          <a:p>
            <a:pPr marL="177800" indent="-177800" eaLnBrk="0" hangingPunct="0">
              <a:buFontTx/>
              <a:buChar char="-"/>
              <a:defRPr/>
            </a:pPr>
            <a:r>
              <a:rPr lang="en-GB" dirty="0">
                <a:solidFill>
                  <a:schemeClr val="tx1"/>
                </a:solidFill>
                <a:ea typeface="ＭＳ Ｐゴシック" charset="0"/>
              </a:rPr>
              <a:t>Priorities defined by federated areas</a:t>
            </a:r>
          </a:p>
          <a:p>
            <a:pPr marL="177800" indent="-177800" eaLnBrk="0" hangingPunct="0">
              <a:buFontTx/>
              <a:buChar char="-"/>
              <a:defRPr/>
            </a:pPr>
            <a:endParaRPr lang="en-GB" dirty="0">
              <a:solidFill>
                <a:schemeClr val="tx1"/>
              </a:solidFill>
              <a:ea typeface="ＭＳ Ｐゴシック" charset="0"/>
            </a:endParaRPr>
          </a:p>
        </p:txBody>
      </p:sp>
      <p:sp>
        <p:nvSpPr>
          <p:cNvPr id="9" name="Text Placeholder 3"/>
          <p:cNvSpPr txBox="1">
            <a:spLocks/>
          </p:cNvSpPr>
          <p:nvPr/>
        </p:nvSpPr>
        <p:spPr>
          <a:xfrm>
            <a:off x="5959475" y="6237288"/>
            <a:ext cx="4429125" cy="1655762"/>
          </a:xfrm>
          <a:prstGeom prst="rect">
            <a:avLst/>
          </a:prstGeom>
        </p:spPr>
        <p:txBody>
          <a:bodyPr>
            <a:normAutofit/>
          </a:bodyPr>
          <a:lstStyle>
            <a:lvl1pPr marL="342900" indent="-3429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cs typeface="+mn-cs"/>
              </a:defRPr>
            </a:lvl1pPr>
            <a:lvl2pPr marL="742950" indent="-28575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2pPr>
            <a:lvl3pPr marL="11430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3pPr>
            <a:lvl4pPr marL="15621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4pPr>
            <a:lvl5pPr marL="19812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Aft>
                <a:spcPts val="600"/>
              </a:spcAft>
              <a:buFontTx/>
              <a:buNone/>
              <a:defRPr/>
            </a:pPr>
            <a:r>
              <a:rPr lang="en-US" sz="1800" b="1" kern="0" dirty="0" smtClean="0"/>
              <a:t>Energy strategy</a:t>
            </a:r>
          </a:p>
          <a:p>
            <a:pPr marL="0" indent="0">
              <a:spcAft>
                <a:spcPts val="600"/>
              </a:spcAft>
              <a:buFontTx/>
              <a:buNone/>
              <a:defRPr/>
            </a:pPr>
            <a:endParaRPr lang="en-US" sz="3100" kern="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239000" y="6597650"/>
            <a:ext cx="1905000" cy="304800"/>
          </a:xfrm>
        </p:spPr>
        <p:txBody>
          <a:bodyPr/>
          <a:lstStyle/>
          <a:p>
            <a:pPr algn="r">
              <a:defRPr/>
            </a:pPr>
            <a:fld id="{287469D8-6456-46FE-97B2-6EF484C284FF}" type="slidenum">
              <a:rPr sz="1100" smtClean="0">
                <a:solidFill>
                  <a:schemeClr val="bg1"/>
                </a:solidFill>
                <a:latin typeface="+mj-lt"/>
              </a:rPr>
              <a:pPr algn="r">
                <a:defRPr/>
              </a:pPr>
              <a:t>21</a:t>
            </a:fld>
            <a:endParaRPr sz="1100" dirty="0">
              <a:solidFill>
                <a:schemeClr val="bg1"/>
              </a:solidFill>
              <a:latin typeface="+mj-lt"/>
            </a:endParaRPr>
          </a:p>
        </p:txBody>
      </p:sp>
      <p:sp>
        <p:nvSpPr>
          <p:cNvPr id="5" name="Rectangle 4"/>
          <p:cNvSpPr/>
          <p:nvPr/>
        </p:nvSpPr>
        <p:spPr>
          <a:xfrm>
            <a:off x="3131840" y="2583019"/>
            <a:ext cx="3024336" cy="1569660"/>
          </a:xfrm>
          <a:prstGeom prst="rect">
            <a:avLst/>
          </a:prstGeom>
          <a:noFill/>
        </p:spPr>
        <p:txBody>
          <a:bodyPr>
            <a:spAutoFit/>
          </a:bodyPr>
          <a:lstStyle/>
          <a:p>
            <a:pPr algn="ctr">
              <a:defRPr/>
            </a:pPr>
            <a:r>
              <a:rPr lang="en-US" sz="96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Q&amp;A</a:t>
            </a:r>
            <a:endParaRPr lang="en-GB"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188" y="1842542"/>
            <a:ext cx="8281292" cy="1200329"/>
          </a:xfrm>
          <a:prstGeom prst="rect">
            <a:avLst/>
          </a:prstGeom>
        </p:spPr>
        <p:txBody>
          <a:bodyPr wrap="square">
            <a:spAutoFit/>
          </a:bodyPr>
          <a:lstStyle/>
          <a:p>
            <a:r>
              <a:rPr lang="en-GB" sz="3600" b="1" dirty="0">
                <a:latin typeface="+mj-lt"/>
              </a:rPr>
              <a:t>South East LEP</a:t>
            </a:r>
            <a:br>
              <a:rPr lang="en-GB" sz="3600" b="1" dirty="0">
                <a:latin typeface="+mj-lt"/>
              </a:rPr>
            </a:br>
            <a:r>
              <a:rPr lang="en-GB" sz="3600" b="1" dirty="0" smtClean="0">
                <a:latin typeface="+mj-lt"/>
              </a:rPr>
              <a:t>Development of new logo and brand</a:t>
            </a:r>
            <a:endParaRPr lang="en-GB" sz="3600" dirty="0">
              <a:latin typeface="+mj-lt"/>
            </a:endParaRPr>
          </a:p>
        </p:txBody>
      </p:sp>
      <p:sp>
        <p:nvSpPr>
          <p:cNvPr id="5" name="Rectangle 4"/>
          <p:cNvSpPr/>
          <p:nvPr/>
        </p:nvSpPr>
        <p:spPr>
          <a:xfrm>
            <a:off x="611188" y="4291677"/>
            <a:ext cx="8281292" cy="954107"/>
          </a:xfrm>
          <a:prstGeom prst="rect">
            <a:avLst/>
          </a:prstGeom>
        </p:spPr>
        <p:txBody>
          <a:bodyPr wrap="square">
            <a:spAutoFit/>
          </a:bodyPr>
          <a:lstStyle/>
          <a:p>
            <a:r>
              <a:rPr lang="en-GB" sz="2800" dirty="0" smtClean="0">
                <a:latin typeface="+mj-lt"/>
              </a:rPr>
              <a:t>Zoe Gordon, </a:t>
            </a:r>
            <a:br>
              <a:rPr lang="en-GB" sz="2800" dirty="0" smtClean="0">
                <a:latin typeface="+mj-lt"/>
              </a:rPr>
            </a:br>
            <a:r>
              <a:rPr lang="en-GB" sz="2800" dirty="0" smtClean="0">
                <a:latin typeface="+mj-lt"/>
              </a:rPr>
              <a:t>Business Engagement &amp; Communications Manager</a:t>
            </a:r>
            <a:endParaRPr lang="en-GB" sz="2800" dirty="0">
              <a:latin typeface="+mj-lt"/>
            </a:endParaRPr>
          </a:p>
        </p:txBody>
      </p:sp>
    </p:spTree>
    <p:extLst>
      <p:ext uri="{BB962C8B-B14F-4D97-AF65-F5344CB8AC3E}">
        <p14:creationId xmlns:p14="http://schemas.microsoft.com/office/powerpoint/2010/main" val="1946718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188" y="2367292"/>
            <a:ext cx="8288188" cy="3139321"/>
          </a:xfrm>
          <a:prstGeom prst="rect">
            <a:avLst/>
          </a:prstGeom>
        </p:spPr>
        <p:txBody>
          <a:bodyPr wrap="square">
            <a:spAutoFit/>
          </a:bodyPr>
          <a:lstStyle/>
          <a:p>
            <a:pPr marL="342900" lvl="1" indent="-342900">
              <a:spcBef>
                <a:spcPts val="1200"/>
              </a:spcBef>
              <a:buFont typeface="Wingdings" panose="05000000000000000000" pitchFamily="2" charset="2"/>
              <a:buChar char="§"/>
            </a:pPr>
            <a:r>
              <a:rPr lang="en-GB" dirty="0">
                <a:latin typeface="+mn-lt"/>
              </a:rPr>
              <a:t>C</a:t>
            </a:r>
            <a:r>
              <a:rPr lang="en-GB" dirty="0" smtClean="0">
                <a:latin typeface="+mn-lt"/>
              </a:rPr>
              <a:t>urrent </a:t>
            </a:r>
            <a:r>
              <a:rPr lang="en-GB" dirty="0">
                <a:latin typeface="+mn-lt"/>
              </a:rPr>
              <a:t>logo </a:t>
            </a:r>
            <a:r>
              <a:rPr lang="en-GB" dirty="0" smtClean="0">
                <a:latin typeface="+mn-lt"/>
              </a:rPr>
              <a:t>developed </a:t>
            </a:r>
            <a:r>
              <a:rPr lang="en-GB" dirty="0">
                <a:latin typeface="+mn-lt"/>
              </a:rPr>
              <a:t>in </a:t>
            </a:r>
            <a:r>
              <a:rPr lang="en-GB" dirty="0" smtClean="0">
                <a:latin typeface="+mn-lt"/>
              </a:rPr>
              <a:t>2010, focussed </a:t>
            </a:r>
            <a:r>
              <a:rPr lang="en-GB" dirty="0">
                <a:latin typeface="+mn-lt"/>
              </a:rPr>
              <a:t>on the geographical </a:t>
            </a:r>
            <a:r>
              <a:rPr lang="en-GB" dirty="0" smtClean="0">
                <a:latin typeface="+mn-lt"/>
              </a:rPr>
              <a:t>area, lack of context</a:t>
            </a:r>
          </a:p>
          <a:p>
            <a:pPr marL="342900" lvl="1" indent="-342900">
              <a:spcBef>
                <a:spcPts val="1200"/>
              </a:spcBef>
              <a:buFont typeface="Wingdings" panose="05000000000000000000" pitchFamily="2" charset="2"/>
              <a:buChar char="§"/>
            </a:pPr>
            <a:r>
              <a:rPr lang="en-GB" dirty="0">
                <a:latin typeface="+mn-lt"/>
              </a:rPr>
              <a:t>Feedback is that this image does not </a:t>
            </a:r>
            <a:r>
              <a:rPr lang="en-GB" dirty="0" smtClean="0">
                <a:latin typeface="+mn-lt"/>
              </a:rPr>
              <a:t>translate well </a:t>
            </a:r>
            <a:endParaRPr lang="en-GB" dirty="0">
              <a:latin typeface="+mn-lt"/>
            </a:endParaRPr>
          </a:p>
          <a:p>
            <a:pPr marL="342900" lvl="1" indent="-342900">
              <a:spcBef>
                <a:spcPts val="1200"/>
              </a:spcBef>
              <a:buFont typeface="Wingdings" panose="05000000000000000000" pitchFamily="2" charset="2"/>
              <a:buChar char="§"/>
            </a:pPr>
            <a:r>
              <a:rPr lang="en-GB" dirty="0">
                <a:latin typeface="+mn-lt"/>
              </a:rPr>
              <a:t>SELEP does not have the original artwork for this </a:t>
            </a:r>
            <a:r>
              <a:rPr lang="en-GB" dirty="0" smtClean="0">
                <a:latin typeface="+mn-lt"/>
              </a:rPr>
              <a:t>logo</a:t>
            </a:r>
            <a:endParaRPr lang="en-GB" dirty="0">
              <a:latin typeface="+mn-lt"/>
            </a:endParaRPr>
          </a:p>
          <a:p>
            <a:pPr marL="342900" lvl="1" indent="-342900">
              <a:spcBef>
                <a:spcPts val="1200"/>
              </a:spcBef>
              <a:buFont typeface="Wingdings" panose="05000000000000000000" pitchFamily="2" charset="2"/>
              <a:buChar char="§"/>
            </a:pPr>
            <a:r>
              <a:rPr lang="en-GB" dirty="0">
                <a:latin typeface="+mn-lt"/>
              </a:rPr>
              <a:t>Change in landscape, roles, responsibilities and expectations of </a:t>
            </a:r>
            <a:r>
              <a:rPr lang="en-GB" dirty="0" err="1" smtClean="0">
                <a:latin typeface="+mn-lt"/>
              </a:rPr>
              <a:t>LEPs</a:t>
            </a:r>
            <a:endParaRPr lang="en-GB" dirty="0">
              <a:latin typeface="+mn-lt"/>
            </a:endParaRPr>
          </a:p>
          <a:p>
            <a:pPr marL="342900" indent="-342900">
              <a:buFont typeface="Wingdings" panose="05000000000000000000" pitchFamily="2" charset="2"/>
              <a:buChar char="§"/>
            </a:pPr>
            <a:endParaRPr lang="en-GB" dirty="0">
              <a:latin typeface="+mn-lt"/>
            </a:endParaRPr>
          </a:p>
        </p:txBody>
      </p:sp>
      <p:sp>
        <p:nvSpPr>
          <p:cNvPr id="5" name="Rectangle 4"/>
          <p:cNvSpPr/>
          <p:nvPr/>
        </p:nvSpPr>
        <p:spPr>
          <a:xfrm>
            <a:off x="591700" y="1365053"/>
            <a:ext cx="8281292" cy="584775"/>
          </a:xfrm>
          <a:prstGeom prst="rect">
            <a:avLst/>
          </a:prstGeom>
        </p:spPr>
        <p:txBody>
          <a:bodyPr wrap="square">
            <a:spAutoFit/>
          </a:bodyPr>
          <a:lstStyle/>
          <a:p>
            <a:r>
              <a:rPr lang="en-GB" sz="3200" b="1" dirty="0" smtClean="0">
                <a:latin typeface="+mj-lt"/>
              </a:rPr>
              <a:t>Why? </a:t>
            </a:r>
            <a:endParaRPr lang="en-GB" sz="3200" dirty="0">
              <a:latin typeface="+mj-lt"/>
            </a:endParaRPr>
          </a:p>
        </p:txBody>
      </p:sp>
    </p:spTree>
    <p:extLst>
      <p:ext uri="{BB962C8B-B14F-4D97-AF65-F5344CB8AC3E}">
        <p14:creationId xmlns:p14="http://schemas.microsoft.com/office/powerpoint/2010/main" val="357680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188" y="2367292"/>
            <a:ext cx="8288188" cy="4370427"/>
          </a:xfrm>
          <a:prstGeom prst="rect">
            <a:avLst/>
          </a:prstGeom>
        </p:spPr>
        <p:txBody>
          <a:bodyPr wrap="square">
            <a:spAutoFit/>
          </a:bodyPr>
          <a:lstStyle/>
          <a:p>
            <a:pPr marL="342900" lvl="1" indent="-342900">
              <a:spcBef>
                <a:spcPts val="1200"/>
              </a:spcBef>
              <a:buFont typeface="Wingdings" panose="05000000000000000000" pitchFamily="2" charset="2"/>
              <a:buChar char="§"/>
            </a:pPr>
            <a:r>
              <a:rPr lang="en-GB" dirty="0" smtClean="0">
                <a:latin typeface="+mn-lt"/>
              </a:rPr>
              <a:t>Approach based on a ‘design competition’ - working with </a:t>
            </a:r>
            <a:r>
              <a:rPr lang="en-GB" dirty="0">
                <a:latin typeface="+mn-lt"/>
              </a:rPr>
              <a:t>Universities and </a:t>
            </a:r>
            <a:r>
              <a:rPr lang="en-GB" dirty="0" smtClean="0">
                <a:latin typeface="+mn-lt"/>
              </a:rPr>
              <a:t>FE Colleges, to provide a ‘real </a:t>
            </a:r>
            <a:r>
              <a:rPr lang="en-GB" dirty="0">
                <a:latin typeface="+mn-lt"/>
              </a:rPr>
              <a:t>world’ </a:t>
            </a:r>
            <a:r>
              <a:rPr lang="en-GB" dirty="0" smtClean="0">
                <a:latin typeface="+mn-lt"/>
              </a:rPr>
              <a:t>opportunity for students to gain commercial experience </a:t>
            </a:r>
          </a:p>
          <a:p>
            <a:pPr marL="342900" lvl="1" indent="-342900">
              <a:spcBef>
                <a:spcPts val="1200"/>
              </a:spcBef>
              <a:buFont typeface="Wingdings" panose="05000000000000000000" pitchFamily="2" charset="2"/>
              <a:buChar char="§"/>
            </a:pPr>
            <a:r>
              <a:rPr lang="en-GB" dirty="0" smtClean="0">
                <a:latin typeface="+mn-lt"/>
              </a:rPr>
              <a:t>Support from external branding and design consultant </a:t>
            </a:r>
          </a:p>
          <a:p>
            <a:pPr marL="342900" lvl="1" indent="-342900">
              <a:spcBef>
                <a:spcPts val="1200"/>
              </a:spcBef>
              <a:buFont typeface="Wingdings" panose="05000000000000000000" pitchFamily="2" charset="2"/>
              <a:buChar char="§"/>
            </a:pPr>
            <a:r>
              <a:rPr lang="en-GB" dirty="0" smtClean="0">
                <a:latin typeface="+mn-lt"/>
              </a:rPr>
              <a:t>£1000 prize for winning design</a:t>
            </a:r>
          </a:p>
          <a:p>
            <a:pPr marL="342900" lvl="1" indent="-342900">
              <a:spcBef>
                <a:spcPts val="1200"/>
              </a:spcBef>
              <a:buFont typeface="Wingdings" panose="05000000000000000000" pitchFamily="2" charset="2"/>
              <a:buChar char="§"/>
            </a:pPr>
            <a:r>
              <a:rPr lang="en-GB" dirty="0">
                <a:latin typeface="+mn-lt"/>
              </a:rPr>
              <a:t>Cost of project </a:t>
            </a:r>
            <a:r>
              <a:rPr lang="en-GB" dirty="0" smtClean="0">
                <a:latin typeface="+mn-lt"/>
              </a:rPr>
              <a:t>– no more than £3000 </a:t>
            </a:r>
            <a:r>
              <a:rPr lang="en-GB" dirty="0">
                <a:latin typeface="+mn-lt"/>
              </a:rPr>
              <a:t>for prize fund and </a:t>
            </a:r>
            <a:r>
              <a:rPr lang="en-GB" dirty="0" smtClean="0">
                <a:latin typeface="+mn-lt"/>
              </a:rPr>
              <a:t>brand development. </a:t>
            </a:r>
            <a:endParaRPr lang="en-GB" dirty="0">
              <a:latin typeface="+mn-lt"/>
            </a:endParaRPr>
          </a:p>
          <a:p>
            <a:pPr marL="342900" lvl="1" indent="-342900">
              <a:buFont typeface="Wingdings" panose="05000000000000000000" pitchFamily="2" charset="2"/>
              <a:buChar char="§"/>
            </a:pPr>
            <a:endParaRPr lang="en-GB" sz="2800" dirty="0" smtClean="0">
              <a:latin typeface="+mn-lt"/>
            </a:endParaRPr>
          </a:p>
          <a:p>
            <a:pPr marL="0" lvl="1"/>
            <a:endParaRPr lang="en-GB" sz="2800" dirty="0" smtClean="0">
              <a:latin typeface="+mn-lt"/>
            </a:endParaRPr>
          </a:p>
          <a:p>
            <a:pPr marL="342900" lvl="1" indent="-342900">
              <a:buFont typeface="Wingdings" panose="05000000000000000000" pitchFamily="2" charset="2"/>
              <a:buChar char="§"/>
            </a:pPr>
            <a:endParaRPr lang="en-GB" dirty="0">
              <a:latin typeface="+mn-lt"/>
            </a:endParaRPr>
          </a:p>
        </p:txBody>
      </p:sp>
      <p:sp>
        <p:nvSpPr>
          <p:cNvPr id="5" name="Rectangle 4"/>
          <p:cNvSpPr/>
          <p:nvPr/>
        </p:nvSpPr>
        <p:spPr>
          <a:xfrm>
            <a:off x="591700" y="1365053"/>
            <a:ext cx="8281292" cy="584775"/>
          </a:xfrm>
          <a:prstGeom prst="rect">
            <a:avLst/>
          </a:prstGeom>
        </p:spPr>
        <p:txBody>
          <a:bodyPr wrap="square">
            <a:spAutoFit/>
          </a:bodyPr>
          <a:lstStyle/>
          <a:p>
            <a:r>
              <a:rPr lang="en-GB" sz="3200" b="1" dirty="0" smtClean="0">
                <a:latin typeface="+mj-lt"/>
              </a:rPr>
              <a:t>How? </a:t>
            </a:r>
            <a:endParaRPr lang="en-GB" sz="3200" dirty="0">
              <a:latin typeface="+mj-lt"/>
            </a:endParaRPr>
          </a:p>
        </p:txBody>
      </p:sp>
    </p:spTree>
    <p:extLst>
      <p:ext uri="{BB962C8B-B14F-4D97-AF65-F5344CB8AC3E}">
        <p14:creationId xmlns:p14="http://schemas.microsoft.com/office/powerpoint/2010/main" val="409300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188" y="2367292"/>
            <a:ext cx="8288188" cy="3600986"/>
          </a:xfrm>
          <a:prstGeom prst="rect">
            <a:avLst/>
          </a:prstGeom>
        </p:spPr>
        <p:txBody>
          <a:bodyPr wrap="square">
            <a:spAutoFit/>
          </a:bodyPr>
          <a:lstStyle/>
          <a:p>
            <a:pPr>
              <a:spcBef>
                <a:spcPts val="1200"/>
              </a:spcBef>
            </a:pPr>
            <a:r>
              <a:rPr lang="en-GB" b="1" dirty="0" smtClean="0">
                <a:latin typeface="+mn-lt"/>
              </a:rPr>
              <a:t>Brand values</a:t>
            </a:r>
            <a:r>
              <a:rPr lang="en-GB" dirty="0" smtClean="0">
                <a:latin typeface="+mn-lt"/>
              </a:rPr>
              <a:t> to </a:t>
            </a:r>
            <a:r>
              <a:rPr lang="en-GB" dirty="0">
                <a:latin typeface="+mn-lt"/>
              </a:rPr>
              <a:t>be attributed to the ‘new’ SELEP </a:t>
            </a:r>
            <a:r>
              <a:rPr lang="en-GB" dirty="0" smtClean="0">
                <a:latin typeface="+mn-lt"/>
              </a:rPr>
              <a:t>brand:</a:t>
            </a:r>
          </a:p>
          <a:p>
            <a:pPr marL="457200" indent="-457200">
              <a:spcBef>
                <a:spcPts val="1200"/>
              </a:spcBef>
              <a:buFont typeface="Arial" panose="020B0604020202020204" pitchFamily="34" charset="0"/>
              <a:buChar char="•"/>
            </a:pPr>
            <a:r>
              <a:rPr lang="en-GB" dirty="0" smtClean="0">
                <a:latin typeface="+mn-lt"/>
              </a:rPr>
              <a:t>Progressive</a:t>
            </a:r>
          </a:p>
          <a:p>
            <a:pPr marL="457200" indent="-457200">
              <a:spcBef>
                <a:spcPts val="1200"/>
              </a:spcBef>
              <a:buFont typeface="Arial" panose="020B0604020202020204" pitchFamily="34" charset="0"/>
              <a:buChar char="•"/>
            </a:pPr>
            <a:r>
              <a:rPr lang="en-GB" dirty="0" smtClean="0">
                <a:latin typeface="+mn-lt"/>
              </a:rPr>
              <a:t>A </a:t>
            </a:r>
            <a:r>
              <a:rPr lang="en-GB" dirty="0">
                <a:latin typeface="+mn-lt"/>
              </a:rPr>
              <a:t>true </a:t>
            </a:r>
            <a:r>
              <a:rPr lang="en-GB" dirty="0" smtClean="0">
                <a:latin typeface="+mn-lt"/>
              </a:rPr>
              <a:t>partnership</a:t>
            </a:r>
          </a:p>
          <a:p>
            <a:pPr marL="457200" indent="-457200">
              <a:spcBef>
                <a:spcPts val="1200"/>
              </a:spcBef>
              <a:buFont typeface="Arial" panose="020B0604020202020204" pitchFamily="34" charset="0"/>
              <a:buChar char="•"/>
            </a:pPr>
            <a:r>
              <a:rPr lang="en-GB" dirty="0" smtClean="0">
                <a:latin typeface="+mn-lt"/>
              </a:rPr>
              <a:t>Able </a:t>
            </a:r>
            <a:r>
              <a:rPr lang="en-GB" dirty="0">
                <a:latin typeface="+mn-lt"/>
              </a:rPr>
              <a:t>to attract investment and </a:t>
            </a:r>
            <a:r>
              <a:rPr lang="en-GB" dirty="0" smtClean="0">
                <a:latin typeface="+mn-lt"/>
              </a:rPr>
              <a:t>growth</a:t>
            </a:r>
          </a:p>
          <a:p>
            <a:pPr marL="457200" indent="-457200">
              <a:spcBef>
                <a:spcPts val="1200"/>
              </a:spcBef>
              <a:buFont typeface="Arial" panose="020B0604020202020204" pitchFamily="34" charset="0"/>
              <a:buChar char="•"/>
            </a:pPr>
            <a:r>
              <a:rPr lang="en-GB" dirty="0" smtClean="0">
                <a:latin typeface="+mn-lt"/>
              </a:rPr>
              <a:t>A </a:t>
            </a:r>
            <a:r>
              <a:rPr lang="en-GB" dirty="0">
                <a:latin typeface="+mn-lt"/>
              </a:rPr>
              <a:t>strong business </a:t>
            </a:r>
            <a:r>
              <a:rPr lang="en-GB" dirty="0" smtClean="0">
                <a:latin typeface="+mn-lt"/>
              </a:rPr>
              <a:t>voice</a:t>
            </a:r>
          </a:p>
          <a:p>
            <a:pPr marL="457200" indent="-457200">
              <a:spcBef>
                <a:spcPts val="1200"/>
              </a:spcBef>
              <a:buFont typeface="Arial" panose="020B0604020202020204" pitchFamily="34" charset="0"/>
              <a:buChar char="•"/>
            </a:pPr>
            <a:r>
              <a:rPr lang="en-GB" dirty="0" smtClean="0">
                <a:latin typeface="+mn-lt"/>
              </a:rPr>
              <a:t>A </a:t>
            </a:r>
            <a:r>
              <a:rPr lang="en-GB" dirty="0">
                <a:latin typeface="+mn-lt"/>
              </a:rPr>
              <a:t>positive </a:t>
            </a:r>
            <a:r>
              <a:rPr lang="en-GB" dirty="0" smtClean="0">
                <a:latin typeface="+mn-lt"/>
              </a:rPr>
              <a:t>influence</a:t>
            </a:r>
          </a:p>
          <a:p>
            <a:pPr marL="457200" indent="-457200">
              <a:spcBef>
                <a:spcPts val="1200"/>
              </a:spcBef>
              <a:buFont typeface="Arial" panose="020B0604020202020204" pitchFamily="34" charset="0"/>
              <a:buChar char="•"/>
            </a:pPr>
            <a:r>
              <a:rPr lang="en-GB" dirty="0" smtClean="0">
                <a:latin typeface="+mn-lt"/>
              </a:rPr>
              <a:t>Outward-looking</a:t>
            </a:r>
          </a:p>
        </p:txBody>
      </p:sp>
      <p:sp>
        <p:nvSpPr>
          <p:cNvPr id="5" name="Rectangle 4"/>
          <p:cNvSpPr/>
          <p:nvPr/>
        </p:nvSpPr>
        <p:spPr>
          <a:xfrm>
            <a:off x="591700" y="1365053"/>
            <a:ext cx="8281292" cy="1077218"/>
          </a:xfrm>
          <a:prstGeom prst="rect">
            <a:avLst/>
          </a:prstGeom>
        </p:spPr>
        <p:txBody>
          <a:bodyPr wrap="square">
            <a:spAutoFit/>
          </a:bodyPr>
          <a:lstStyle/>
          <a:p>
            <a:pPr marL="0" lvl="1"/>
            <a:r>
              <a:rPr lang="en-GB" sz="3200" b="1" dirty="0" smtClean="0">
                <a:latin typeface="+mj-lt"/>
              </a:rPr>
              <a:t>The </a:t>
            </a:r>
            <a:r>
              <a:rPr lang="en-GB" sz="3200" b="1" dirty="0">
                <a:latin typeface="+mj-lt"/>
              </a:rPr>
              <a:t>Creative </a:t>
            </a:r>
            <a:r>
              <a:rPr lang="en-GB" sz="3200" b="1" dirty="0" smtClean="0">
                <a:latin typeface="+mj-lt"/>
              </a:rPr>
              <a:t>Brief </a:t>
            </a:r>
            <a:endParaRPr lang="en-GB" sz="3200" b="1" dirty="0">
              <a:latin typeface="+mj-lt"/>
            </a:endParaRPr>
          </a:p>
          <a:p>
            <a:r>
              <a:rPr lang="en-GB" sz="3200" b="1" dirty="0" smtClean="0">
                <a:latin typeface="+mj-lt"/>
              </a:rPr>
              <a:t> </a:t>
            </a:r>
            <a:endParaRPr lang="en-GB" sz="3200" dirty="0">
              <a:latin typeface="+mj-lt"/>
            </a:endParaRPr>
          </a:p>
        </p:txBody>
      </p:sp>
    </p:spTree>
    <p:extLst>
      <p:ext uri="{BB962C8B-B14F-4D97-AF65-F5344CB8AC3E}">
        <p14:creationId xmlns:p14="http://schemas.microsoft.com/office/powerpoint/2010/main" val="529464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188" y="2367292"/>
            <a:ext cx="8288188" cy="3293209"/>
          </a:xfrm>
          <a:prstGeom prst="rect">
            <a:avLst/>
          </a:prstGeom>
        </p:spPr>
        <p:txBody>
          <a:bodyPr wrap="square">
            <a:spAutoFit/>
          </a:bodyPr>
          <a:lstStyle/>
          <a:p>
            <a:r>
              <a:rPr lang="en-GB" dirty="0" smtClean="0">
                <a:latin typeface="+mn-lt"/>
              </a:rPr>
              <a:t>New logo and brand guidelines to </a:t>
            </a:r>
            <a:r>
              <a:rPr lang="en-GB" dirty="0">
                <a:latin typeface="+mn-lt"/>
              </a:rPr>
              <a:t>be delivered across all media. </a:t>
            </a:r>
          </a:p>
          <a:p>
            <a:endParaRPr lang="en-GB" dirty="0">
              <a:latin typeface="+mn-lt"/>
            </a:endParaRPr>
          </a:p>
          <a:p>
            <a:pPr marL="457200" lvl="0" indent="-457200">
              <a:spcBef>
                <a:spcPts val="1200"/>
              </a:spcBef>
              <a:buFont typeface="Arial" panose="020B0604020202020204" pitchFamily="34" charset="0"/>
              <a:buChar char="•"/>
            </a:pPr>
            <a:r>
              <a:rPr lang="en-GB" dirty="0">
                <a:latin typeface="+mn-lt"/>
              </a:rPr>
              <a:t>Logo design (hi-res, multi-format, colour and mono versions)</a:t>
            </a:r>
          </a:p>
          <a:p>
            <a:pPr marL="457200" lvl="0" indent="-457200">
              <a:spcBef>
                <a:spcPts val="1200"/>
              </a:spcBef>
              <a:buFont typeface="Arial" panose="020B0604020202020204" pitchFamily="34" charset="0"/>
              <a:buChar char="•"/>
            </a:pPr>
            <a:r>
              <a:rPr lang="fr-FR" dirty="0">
                <a:latin typeface="+mn-lt"/>
              </a:rPr>
              <a:t>Brand guidelines </a:t>
            </a:r>
            <a:r>
              <a:rPr lang="fr-FR" dirty="0" err="1">
                <a:latin typeface="+mn-lt"/>
              </a:rPr>
              <a:t>inc.</a:t>
            </a:r>
            <a:r>
              <a:rPr lang="fr-FR" dirty="0">
                <a:latin typeface="+mn-lt"/>
              </a:rPr>
              <a:t> fonts, </a:t>
            </a:r>
            <a:r>
              <a:rPr lang="fr-FR" dirty="0" err="1">
                <a:latin typeface="+mn-lt"/>
              </a:rPr>
              <a:t>typeface</a:t>
            </a:r>
            <a:r>
              <a:rPr lang="fr-FR" dirty="0">
                <a:latin typeface="+mn-lt"/>
              </a:rPr>
              <a:t>, </a:t>
            </a:r>
            <a:r>
              <a:rPr lang="fr-FR" dirty="0" err="1">
                <a:latin typeface="+mn-lt"/>
              </a:rPr>
              <a:t>colour</a:t>
            </a:r>
            <a:r>
              <a:rPr lang="fr-FR" dirty="0">
                <a:latin typeface="+mn-lt"/>
              </a:rPr>
              <a:t> palette, page </a:t>
            </a:r>
            <a:r>
              <a:rPr lang="fr-FR" dirty="0" err="1">
                <a:latin typeface="+mn-lt"/>
              </a:rPr>
              <a:t>layouts</a:t>
            </a:r>
            <a:r>
              <a:rPr lang="fr-FR" dirty="0">
                <a:latin typeface="+mn-lt"/>
              </a:rPr>
              <a:t>, Power Point </a:t>
            </a:r>
            <a:r>
              <a:rPr lang="fr-FR" dirty="0" err="1">
                <a:latin typeface="+mn-lt"/>
              </a:rPr>
              <a:t>templates</a:t>
            </a:r>
            <a:r>
              <a:rPr lang="fr-FR" dirty="0">
                <a:latin typeface="+mn-lt"/>
              </a:rPr>
              <a:t> </a:t>
            </a:r>
            <a:r>
              <a:rPr lang="fr-FR" dirty="0" err="1" smtClean="0">
                <a:latin typeface="+mn-lt"/>
              </a:rPr>
              <a:t>etc</a:t>
            </a:r>
            <a:endParaRPr lang="en-GB" dirty="0" smtClean="0">
              <a:latin typeface="+mn-lt"/>
            </a:endParaRPr>
          </a:p>
          <a:p>
            <a:pPr marL="457200" lvl="0" indent="-457200">
              <a:spcBef>
                <a:spcPts val="1200"/>
              </a:spcBef>
              <a:buFont typeface="Arial" panose="020B0604020202020204" pitchFamily="34" charset="0"/>
              <a:buChar char="•"/>
            </a:pPr>
            <a:r>
              <a:rPr lang="en-GB" dirty="0" smtClean="0">
                <a:latin typeface="+mn-lt"/>
              </a:rPr>
              <a:t>Logo </a:t>
            </a:r>
            <a:r>
              <a:rPr lang="en-GB" dirty="0">
                <a:latin typeface="+mn-lt"/>
              </a:rPr>
              <a:t>usage restrictions and co-branding </a:t>
            </a:r>
            <a:r>
              <a:rPr lang="en-GB" dirty="0" smtClean="0">
                <a:latin typeface="+mn-lt"/>
              </a:rPr>
              <a:t>guidelines</a:t>
            </a:r>
          </a:p>
          <a:p>
            <a:pPr marL="457200" lvl="0" indent="-457200">
              <a:spcBef>
                <a:spcPts val="1200"/>
              </a:spcBef>
              <a:buFont typeface="Arial" panose="020B0604020202020204" pitchFamily="34" charset="0"/>
              <a:buChar char="•"/>
            </a:pPr>
            <a:r>
              <a:rPr lang="en-GB" dirty="0">
                <a:latin typeface="+mn-lt"/>
              </a:rPr>
              <a:t>I</a:t>
            </a:r>
            <a:r>
              <a:rPr lang="en-GB" dirty="0" smtClean="0">
                <a:latin typeface="+mn-lt"/>
              </a:rPr>
              <a:t>cons </a:t>
            </a:r>
            <a:r>
              <a:rPr lang="en-GB" dirty="0">
                <a:latin typeface="+mn-lt"/>
              </a:rPr>
              <a:t>to identify specific SELEP activity </a:t>
            </a:r>
            <a:r>
              <a:rPr lang="en-GB" dirty="0" smtClean="0">
                <a:latin typeface="+mn-lt"/>
              </a:rPr>
              <a:t>areas</a:t>
            </a:r>
            <a:endParaRPr lang="en-GB" sz="2000" dirty="0">
              <a:latin typeface="+mn-lt"/>
            </a:endParaRPr>
          </a:p>
        </p:txBody>
      </p:sp>
      <p:sp>
        <p:nvSpPr>
          <p:cNvPr id="5" name="Rectangle 4"/>
          <p:cNvSpPr/>
          <p:nvPr/>
        </p:nvSpPr>
        <p:spPr>
          <a:xfrm>
            <a:off x="591700" y="1365053"/>
            <a:ext cx="8281292" cy="1077218"/>
          </a:xfrm>
          <a:prstGeom prst="rect">
            <a:avLst/>
          </a:prstGeom>
        </p:spPr>
        <p:txBody>
          <a:bodyPr wrap="square">
            <a:spAutoFit/>
          </a:bodyPr>
          <a:lstStyle/>
          <a:p>
            <a:pPr marL="0" lvl="1"/>
            <a:r>
              <a:rPr lang="en-GB" sz="3200" b="1" dirty="0" smtClean="0">
                <a:latin typeface="+mj-lt"/>
              </a:rPr>
              <a:t>Creative requirements </a:t>
            </a:r>
            <a:endParaRPr lang="en-GB" sz="3200" b="1" dirty="0">
              <a:latin typeface="+mj-lt"/>
            </a:endParaRPr>
          </a:p>
          <a:p>
            <a:r>
              <a:rPr lang="en-GB" sz="3200" b="1" dirty="0" smtClean="0">
                <a:latin typeface="+mj-lt"/>
              </a:rPr>
              <a:t> </a:t>
            </a:r>
            <a:endParaRPr lang="en-GB" sz="3200" dirty="0">
              <a:latin typeface="+mj-lt"/>
            </a:endParaRPr>
          </a:p>
        </p:txBody>
      </p:sp>
    </p:spTree>
    <p:extLst>
      <p:ext uri="{BB962C8B-B14F-4D97-AF65-F5344CB8AC3E}">
        <p14:creationId xmlns:p14="http://schemas.microsoft.com/office/powerpoint/2010/main" val="3654323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188" y="2367292"/>
            <a:ext cx="8288188" cy="3939540"/>
          </a:xfrm>
          <a:prstGeom prst="rect">
            <a:avLst/>
          </a:prstGeom>
        </p:spPr>
        <p:txBody>
          <a:bodyPr wrap="square">
            <a:spAutoFit/>
          </a:bodyPr>
          <a:lstStyle/>
          <a:p>
            <a:pPr marL="342900" lvl="1" indent="-342900">
              <a:spcBef>
                <a:spcPts val="1200"/>
              </a:spcBef>
              <a:buFont typeface="Wingdings" panose="05000000000000000000" pitchFamily="2" charset="2"/>
              <a:buChar char="§"/>
            </a:pPr>
            <a:r>
              <a:rPr lang="en-GB" dirty="0" smtClean="0">
                <a:latin typeface="+mn-lt"/>
              </a:rPr>
              <a:t>24 submissions in total from across the geographical area </a:t>
            </a:r>
          </a:p>
          <a:p>
            <a:pPr marL="342900" lvl="1" indent="-342900">
              <a:spcBef>
                <a:spcPts val="1200"/>
              </a:spcBef>
              <a:buFont typeface="Wingdings" panose="05000000000000000000" pitchFamily="2" charset="2"/>
              <a:buChar char="§"/>
            </a:pPr>
            <a:r>
              <a:rPr lang="en-GB" dirty="0" smtClean="0">
                <a:latin typeface="+mn-lt"/>
              </a:rPr>
              <a:t>7 shortlisted based on meeting the requirements of creative brief </a:t>
            </a:r>
          </a:p>
          <a:p>
            <a:pPr marL="342900" lvl="1" indent="-342900">
              <a:spcBef>
                <a:spcPts val="1200"/>
              </a:spcBef>
              <a:buFont typeface="Wingdings" panose="05000000000000000000" pitchFamily="2" charset="2"/>
              <a:buChar char="§"/>
            </a:pPr>
            <a:r>
              <a:rPr lang="en-GB" dirty="0" smtClean="0">
                <a:latin typeface="+mn-lt"/>
              </a:rPr>
              <a:t>4 very strong ‘finalists’ based on industry branding standards: </a:t>
            </a:r>
          </a:p>
          <a:p>
            <a:pPr marL="0" lvl="1" algn="ctr">
              <a:spcBef>
                <a:spcPts val="600"/>
              </a:spcBef>
            </a:pPr>
            <a:endParaRPr lang="en-GB" dirty="0" smtClean="0">
              <a:latin typeface="+mn-lt"/>
            </a:endParaRPr>
          </a:p>
          <a:p>
            <a:pPr marL="0" lvl="1" algn="ctr">
              <a:spcBef>
                <a:spcPts val="600"/>
              </a:spcBef>
            </a:pPr>
            <a:r>
              <a:rPr lang="en-GB" dirty="0" smtClean="0">
                <a:latin typeface="+mn-lt"/>
              </a:rPr>
              <a:t>DISTINCTIVE, RECOGNISABLE, ATTRACTIVE, </a:t>
            </a:r>
            <a:br>
              <a:rPr lang="en-GB" dirty="0" smtClean="0">
                <a:latin typeface="+mn-lt"/>
              </a:rPr>
            </a:br>
            <a:r>
              <a:rPr lang="en-GB" dirty="0" smtClean="0">
                <a:latin typeface="+mn-lt"/>
              </a:rPr>
              <a:t>VERSATILE, RELEVANT</a:t>
            </a:r>
          </a:p>
          <a:p>
            <a:pPr marL="342900" lvl="1" indent="-342900">
              <a:buFont typeface="Wingdings" panose="05000000000000000000" pitchFamily="2" charset="2"/>
              <a:buChar char="§"/>
            </a:pPr>
            <a:endParaRPr lang="en-GB" sz="2800" dirty="0">
              <a:latin typeface="+mn-lt"/>
            </a:endParaRPr>
          </a:p>
          <a:p>
            <a:pPr marL="342900" indent="-342900">
              <a:buFont typeface="Wingdings" panose="05000000000000000000" pitchFamily="2" charset="2"/>
              <a:buChar char="§"/>
            </a:pPr>
            <a:endParaRPr lang="en-GB" dirty="0">
              <a:latin typeface="+mn-lt"/>
            </a:endParaRPr>
          </a:p>
        </p:txBody>
      </p:sp>
      <p:sp>
        <p:nvSpPr>
          <p:cNvPr id="5" name="Rectangle 4"/>
          <p:cNvSpPr/>
          <p:nvPr/>
        </p:nvSpPr>
        <p:spPr>
          <a:xfrm>
            <a:off x="591700" y="1365053"/>
            <a:ext cx="8281292" cy="584775"/>
          </a:xfrm>
          <a:prstGeom prst="rect">
            <a:avLst/>
          </a:prstGeom>
        </p:spPr>
        <p:txBody>
          <a:bodyPr wrap="square">
            <a:spAutoFit/>
          </a:bodyPr>
          <a:lstStyle/>
          <a:p>
            <a:r>
              <a:rPr lang="en-GB" sz="3200" b="1" dirty="0" smtClean="0">
                <a:latin typeface="+mj-lt"/>
              </a:rPr>
              <a:t>Submissions and shortlisting</a:t>
            </a:r>
            <a:endParaRPr lang="en-GB" sz="3200" dirty="0">
              <a:latin typeface="+mj-lt"/>
            </a:endParaRPr>
          </a:p>
        </p:txBody>
      </p:sp>
    </p:spTree>
    <p:extLst>
      <p:ext uri="{BB962C8B-B14F-4D97-AF65-F5344CB8AC3E}">
        <p14:creationId xmlns:p14="http://schemas.microsoft.com/office/powerpoint/2010/main" val="400019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 y="-6198"/>
            <a:ext cx="9144001" cy="1200329"/>
          </a:xfrm>
          <a:prstGeom prst="rect">
            <a:avLst/>
          </a:prstGeom>
          <a:solidFill>
            <a:schemeClr val="bg1"/>
          </a:solidFill>
        </p:spPr>
        <p:txBody>
          <a:bodyPr wrap="square" rtlCol="0">
            <a:spAutoFit/>
          </a:bodyPr>
          <a:lstStyle/>
          <a:p>
            <a:endParaRPr lang="en-GB" dirty="0" smtClean="0"/>
          </a:p>
          <a:p>
            <a:endParaRPr lang="en-GB" dirty="0"/>
          </a:p>
          <a:p>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2047"/>
          <a:stretch/>
        </p:blipFill>
        <p:spPr>
          <a:xfrm>
            <a:off x="6444209" y="3865736"/>
            <a:ext cx="2699791" cy="3029373"/>
          </a:xfrm>
          <a:prstGeom prst="rect">
            <a:avLst/>
          </a:prstGeom>
        </p:spPr>
      </p:pic>
      <p:sp>
        <p:nvSpPr>
          <p:cNvPr id="6" name="Rectangle 5"/>
          <p:cNvSpPr/>
          <p:nvPr/>
        </p:nvSpPr>
        <p:spPr>
          <a:xfrm>
            <a:off x="-31959" y="128852"/>
            <a:ext cx="8281292" cy="584775"/>
          </a:xfrm>
          <a:prstGeom prst="rect">
            <a:avLst/>
          </a:prstGeom>
        </p:spPr>
        <p:txBody>
          <a:bodyPr wrap="square">
            <a:spAutoFit/>
          </a:bodyPr>
          <a:lstStyle/>
          <a:p>
            <a:r>
              <a:rPr lang="en-GB" sz="3200" b="1" dirty="0" smtClean="0">
                <a:latin typeface="+mj-lt"/>
              </a:rPr>
              <a:t>Ryan Mills - Harlow College </a:t>
            </a:r>
            <a:endParaRPr lang="en-GB" sz="3200" dirty="0">
              <a:latin typeface="+mj-l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52047"/>
          <a:stretch/>
        </p:blipFill>
        <p:spPr>
          <a:xfrm>
            <a:off x="6444209" y="743744"/>
            <a:ext cx="2699792" cy="3029373"/>
          </a:xfrm>
          <a:prstGeom prst="rect">
            <a:avLst/>
          </a:prstGeom>
        </p:spPr>
      </p:pic>
      <p:sp>
        <p:nvSpPr>
          <p:cNvPr id="11" name="TextBox 10"/>
          <p:cNvSpPr txBox="1"/>
          <p:nvPr/>
        </p:nvSpPr>
        <p:spPr>
          <a:xfrm>
            <a:off x="-15453" y="6062231"/>
            <a:ext cx="6459662" cy="830997"/>
          </a:xfrm>
          <a:prstGeom prst="rect">
            <a:avLst/>
          </a:prstGeom>
          <a:solidFill>
            <a:schemeClr val="bg1"/>
          </a:solidFill>
        </p:spPr>
        <p:txBody>
          <a:bodyPr wrap="square" rtlCol="0">
            <a:spAutoFit/>
          </a:bodyPr>
          <a:lstStyle/>
          <a:p>
            <a:endParaRPr lang="en-GB" dirty="0" smtClean="0"/>
          </a:p>
          <a:p>
            <a:endParaRPr lang="en-GB" dirty="0" smtClean="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107" t="2488" r="1852" b="64196"/>
          <a:stretch/>
        </p:blipFill>
        <p:spPr>
          <a:xfrm>
            <a:off x="-4664" y="3029588"/>
            <a:ext cx="6476169" cy="174518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65041"/>
          <a:stretch/>
        </p:blipFill>
        <p:spPr>
          <a:xfrm>
            <a:off x="26918" y="5289916"/>
            <a:ext cx="5973009" cy="1605193"/>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06" y="793916"/>
            <a:ext cx="3171472" cy="220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972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 y="-6198"/>
            <a:ext cx="9144001" cy="1200329"/>
          </a:xfrm>
          <a:prstGeom prst="rect">
            <a:avLst/>
          </a:prstGeom>
          <a:solidFill>
            <a:schemeClr val="bg1"/>
          </a:solidFill>
        </p:spPr>
        <p:txBody>
          <a:bodyPr wrap="square" rtlCol="0">
            <a:spAutoFit/>
          </a:bodyPr>
          <a:lstStyle/>
          <a:p>
            <a:endParaRPr lang="en-GB" dirty="0" smtClean="0"/>
          </a:p>
          <a:p>
            <a:endParaRPr lang="en-GB" dirty="0"/>
          </a:p>
          <a:p>
            <a:endParaRPr lang="en-GB" dirty="0"/>
          </a:p>
        </p:txBody>
      </p:sp>
      <p:sp>
        <p:nvSpPr>
          <p:cNvPr id="4" name="Rectangle 3"/>
          <p:cNvSpPr/>
          <p:nvPr/>
        </p:nvSpPr>
        <p:spPr>
          <a:xfrm>
            <a:off x="611188" y="2367292"/>
            <a:ext cx="8288188" cy="892552"/>
          </a:xfrm>
          <a:prstGeom prst="rect">
            <a:avLst/>
          </a:prstGeom>
        </p:spPr>
        <p:txBody>
          <a:bodyPr wrap="square">
            <a:spAutoFit/>
          </a:bodyPr>
          <a:lstStyle/>
          <a:p>
            <a:pPr marL="342900" lvl="1" indent="-342900">
              <a:buFont typeface="Wingdings" panose="05000000000000000000" pitchFamily="2" charset="2"/>
              <a:buChar char="§"/>
            </a:pPr>
            <a:endParaRPr lang="en-GB" sz="2800" dirty="0">
              <a:latin typeface="+mn-lt"/>
            </a:endParaRPr>
          </a:p>
          <a:p>
            <a:pPr marL="342900" indent="-342900">
              <a:buFont typeface="Wingdings" panose="05000000000000000000" pitchFamily="2" charset="2"/>
              <a:buChar char="§"/>
            </a:pPr>
            <a:endParaRPr lang="en-GB" dirty="0">
              <a:latin typeface="+mn-lt"/>
            </a:endParaRPr>
          </a:p>
        </p:txBody>
      </p:sp>
      <p:sp>
        <p:nvSpPr>
          <p:cNvPr id="6" name="Rectangle 5"/>
          <p:cNvSpPr/>
          <p:nvPr/>
        </p:nvSpPr>
        <p:spPr>
          <a:xfrm>
            <a:off x="-31959" y="128852"/>
            <a:ext cx="8281292" cy="584775"/>
          </a:xfrm>
          <a:prstGeom prst="rect">
            <a:avLst/>
          </a:prstGeom>
        </p:spPr>
        <p:txBody>
          <a:bodyPr wrap="square">
            <a:spAutoFit/>
          </a:bodyPr>
          <a:lstStyle/>
          <a:p>
            <a:r>
              <a:rPr lang="en-GB" sz="3200" b="1" dirty="0" smtClean="0">
                <a:latin typeface="+mj-lt"/>
              </a:rPr>
              <a:t>Benjamin Hart – East Kent College </a:t>
            </a:r>
            <a:endParaRPr lang="en-GB" sz="3200" dirty="0">
              <a:latin typeface="+mj-lt"/>
            </a:endParaRPr>
          </a:p>
        </p:txBody>
      </p:sp>
      <p:sp>
        <p:nvSpPr>
          <p:cNvPr id="11" name="TextBox 10"/>
          <p:cNvSpPr txBox="1"/>
          <p:nvPr/>
        </p:nvSpPr>
        <p:spPr>
          <a:xfrm>
            <a:off x="-15453" y="6062231"/>
            <a:ext cx="6459662" cy="830997"/>
          </a:xfrm>
          <a:prstGeom prst="rect">
            <a:avLst/>
          </a:prstGeom>
          <a:solidFill>
            <a:schemeClr val="bg1"/>
          </a:solidFill>
        </p:spPr>
        <p:txBody>
          <a:bodyPr wrap="square" rtlCol="0">
            <a:spAutoFit/>
          </a:bodyPr>
          <a:lstStyle/>
          <a:p>
            <a:endParaRPr lang="en-GB" dirty="0" smtClean="0"/>
          </a:p>
          <a:p>
            <a:endParaRPr lang="en-GB" dirty="0" smtClean="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945" r="55067" b="14082"/>
          <a:stretch/>
        </p:blipFill>
        <p:spPr>
          <a:xfrm>
            <a:off x="5035438" y="713627"/>
            <a:ext cx="4108687" cy="33782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4933" r="9784"/>
          <a:stretch/>
        </p:blipFill>
        <p:spPr>
          <a:xfrm>
            <a:off x="5982" y="593966"/>
            <a:ext cx="4140647" cy="450585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214" r="3854"/>
          <a:stretch/>
        </p:blipFill>
        <p:spPr>
          <a:xfrm>
            <a:off x="4355977" y="4455193"/>
            <a:ext cx="4788026" cy="2438035"/>
          </a:xfrm>
          <a:prstGeom prst="rect">
            <a:avLst/>
          </a:prstGeom>
        </p:spPr>
      </p:pic>
    </p:spTree>
    <p:extLst>
      <p:ext uri="{BB962C8B-B14F-4D97-AF65-F5344CB8AC3E}">
        <p14:creationId xmlns:p14="http://schemas.microsoft.com/office/powerpoint/2010/main" val="1948360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35">
    <p:spTree>
      <p:nvGrpSpPr>
        <p:cNvPr id="1" name=""/>
        <p:cNvGrpSpPr/>
        <p:nvPr/>
      </p:nvGrpSpPr>
      <p:grpSpPr>
        <a:xfrm>
          <a:off x="0" y="0"/>
          <a:ext cx="0" cy="0"/>
          <a:chOff x="0" y="0"/>
          <a:chExt cx="0" cy="0"/>
        </a:xfrm>
      </p:grpSpPr>
      <p:sp>
        <p:nvSpPr>
          <p:cNvPr id="6146" name="Slide Number Placeholder 1"/>
          <p:cNvSpPr txBox="1">
            <a:spLocks noChangeArrowheads="1"/>
          </p:cNvSpPr>
          <p:nvPr/>
        </p:nvSpPr>
        <p:spPr bwMode="auto">
          <a:xfrm>
            <a:off x="7239000" y="659765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SzPct val="100000"/>
              <a:buChar char="•"/>
              <a:defRPr sz="2200">
                <a:solidFill>
                  <a:srgbClr val="000000"/>
                </a:solidFill>
                <a:latin typeface="Calibri" pitchFamily="34" charset="0"/>
                <a:ea typeface="MS PGothic" pitchFamily="34" charset="-128"/>
              </a:defRPr>
            </a:lvl1pPr>
            <a:lvl2pPr marL="742950" indent="-285750" eaLnBrk="0" hangingPunct="0">
              <a:buSzPct val="100000"/>
              <a:buChar char="–"/>
              <a:defRPr sz="2200">
                <a:solidFill>
                  <a:srgbClr val="000000"/>
                </a:solidFill>
                <a:latin typeface="Calibri" pitchFamily="34" charset="0"/>
                <a:ea typeface="MS PGothic" pitchFamily="34" charset="-128"/>
              </a:defRPr>
            </a:lvl2pPr>
            <a:lvl3pPr marL="1143000" indent="-228600" eaLnBrk="0" hangingPunct="0">
              <a:buSzPct val="100000"/>
              <a:buChar char="•"/>
              <a:defRPr sz="2200">
                <a:solidFill>
                  <a:srgbClr val="000000"/>
                </a:solidFill>
                <a:latin typeface="Calibri" pitchFamily="34" charset="0"/>
                <a:ea typeface="MS PGothic" pitchFamily="34" charset="-128"/>
              </a:defRPr>
            </a:lvl3pPr>
            <a:lvl4pPr marL="1600200" indent="-228600" eaLnBrk="0" hangingPunct="0">
              <a:buSzPct val="100000"/>
              <a:buChar char="–"/>
              <a:defRPr sz="2200">
                <a:solidFill>
                  <a:srgbClr val="000000"/>
                </a:solidFill>
                <a:latin typeface="Calibri" pitchFamily="34" charset="0"/>
                <a:ea typeface="MS PGothic" pitchFamily="34" charset="-128"/>
              </a:defRPr>
            </a:lvl4pPr>
            <a:lvl5pPr marL="2057400" indent="-228600" eaLnBrk="0" hangingPunct="0">
              <a:buSzPct val="100000"/>
              <a:buChar char="»"/>
              <a:defRPr sz="22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9pPr>
          </a:lstStyle>
          <a:p>
            <a:pPr algn="r" eaLnBrk="1">
              <a:buSzTx/>
              <a:buFontTx/>
              <a:buNone/>
            </a:pPr>
            <a:fld id="{50C43981-026F-41A9-A4BA-E8CB5C324CD1}" type="slidenum">
              <a:rPr lang="en-GB" altLang="en-US" sz="1100">
                <a:solidFill>
                  <a:srgbClr val="FFFFFF"/>
                </a:solidFill>
              </a:rPr>
              <a:pPr algn="r" eaLnBrk="1">
                <a:buSzTx/>
                <a:buFontTx/>
                <a:buNone/>
              </a:pPr>
              <a:t>3</a:t>
            </a:fld>
            <a:endParaRPr lang="en-GB" altLang="en-US" sz="1100">
              <a:solidFill>
                <a:srgbClr val="FFFFFF"/>
              </a:solidFill>
            </a:endParaRPr>
          </a:p>
        </p:txBody>
      </p:sp>
      <p:sp>
        <p:nvSpPr>
          <p:cNvPr id="6147" name="Title Placeholder 1"/>
          <p:cNvSpPr txBox="1">
            <a:spLocks noChangeArrowheads="1"/>
          </p:cNvSpPr>
          <p:nvPr/>
        </p:nvSpPr>
        <p:spPr bwMode="auto">
          <a:xfrm>
            <a:off x="284163" y="404813"/>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SzPct val="100000"/>
              <a:buChar char="•"/>
              <a:defRPr sz="2200">
                <a:solidFill>
                  <a:srgbClr val="000000"/>
                </a:solidFill>
                <a:latin typeface="Calibri" pitchFamily="34" charset="0"/>
                <a:ea typeface="MS PGothic" pitchFamily="34" charset="-128"/>
              </a:defRPr>
            </a:lvl1pPr>
            <a:lvl2pPr marL="742950" indent="-285750" eaLnBrk="0" hangingPunct="0">
              <a:buSzPct val="100000"/>
              <a:buChar char="–"/>
              <a:defRPr sz="2200">
                <a:solidFill>
                  <a:srgbClr val="000000"/>
                </a:solidFill>
                <a:latin typeface="Calibri" pitchFamily="34" charset="0"/>
                <a:ea typeface="MS PGothic" pitchFamily="34" charset="-128"/>
              </a:defRPr>
            </a:lvl2pPr>
            <a:lvl3pPr marL="1143000" indent="-228600" eaLnBrk="0" hangingPunct="0">
              <a:buSzPct val="100000"/>
              <a:buChar char="•"/>
              <a:defRPr sz="2200">
                <a:solidFill>
                  <a:srgbClr val="000000"/>
                </a:solidFill>
                <a:latin typeface="Calibri" pitchFamily="34" charset="0"/>
                <a:ea typeface="MS PGothic" pitchFamily="34" charset="-128"/>
              </a:defRPr>
            </a:lvl3pPr>
            <a:lvl4pPr marL="1600200" indent="-228600" eaLnBrk="0" hangingPunct="0">
              <a:buSzPct val="100000"/>
              <a:buChar char="–"/>
              <a:defRPr sz="2200">
                <a:solidFill>
                  <a:srgbClr val="000000"/>
                </a:solidFill>
                <a:latin typeface="Calibri" pitchFamily="34" charset="0"/>
                <a:ea typeface="MS PGothic" pitchFamily="34" charset="-128"/>
              </a:defRPr>
            </a:lvl4pPr>
            <a:lvl5pPr marL="2057400" indent="-228600" eaLnBrk="0" hangingPunct="0">
              <a:buSzPct val="100000"/>
              <a:buChar char="»"/>
              <a:defRPr sz="22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9pPr>
          </a:lstStyle>
          <a:p>
            <a:pPr eaLnBrk="1" hangingPunct="1">
              <a:buSzTx/>
              <a:buFontTx/>
              <a:buNone/>
            </a:pPr>
            <a:r>
              <a:rPr lang="en-GB" altLang="en-US" sz="3200" b="1">
                <a:solidFill>
                  <a:srgbClr val="0070C0"/>
                </a:solidFill>
              </a:rPr>
              <a:t>Agreeing the SELEP Assurance Framework</a:t>
            </a:r>
          </a:p>
        </p:txBody>
      </p:sp>
      <p:sp>
        <p:nvSpPr>
          <p:cNvPr id="4" name="TextBox 4"/>
          <p:cNvSpPr txBox="1"/>
          <p:nvPr/>
        </p:nvSpPr>
        <p:spPr>
          <a:xfrm>
            <a:off x="323850" y="1341438"/>
            <a:ext cx="8496300" cy="5354637"/>
          </a:xfrm>
          <a:prstGeom prst="rect">
            <a:avLst/>
          </a:prstGeom>
          <a:noFill/>
          <a:ln>
            <a:noFill/>
          </a:ln>
        </p:spPr>
        <p:txBody>
          <a:bodyPr>
            <a:spAutoFit/>
          </a:bodyPr>
          <a:lstStyle/>
          <a:p>
            <a:pPr marL="285750" indent="-285750" fontAlgn="auto" hangingPunct="0">
              <a:spcBef>
                <a:spcPts val="0"/>
              </a:spcBef>
              <a:spcAft>
                <a:spcPts val="0"/>
              </a:spcAft>
              <a:buFont typeface="Wingdings" panose="05000000000000000000" pitchFamily="2" charset="2"/>
              <a:buChar char="ü"/>
              <a:defRPr sz="1800" b="0" i="0" u="none" strike="noStrike" kern="0" cap="none" spc="0" baseline="0">
                <a:solidFill>
                  <a:srgbClr val="000000"/>
                </a:solidFill>
                <a:uFillTx/>
              </a:defRPr>
            </a:pPr>
            <a:r>
              <a:rPr lang="en-GB" u="sng" kern="0" dirty="0">
                <a:solidFill>
                  <a:srgbClr val="000000"/>
                </a:solidFill>
                <a:latin typeface="+mn-lt"/>
                <a:ea typeface="MS PGothic" pitchFamily="34"/>
                <a:cs typeface="+mn-cs"/>
              </a:rPr>
              <a:t>November 2016 </a:t>
            </a:r>
            <a:r>
              <a:rPr lang="en-GB" kern="0" dirty="0">
                <a:solidFill>
                  <a:srgbClr val="000000"/>
                </a:solidFill>
                <a:latin typeface="+mn-lt"/>
                <a:ea typeface="MS PGothic" pitchFamily="34"/>
                <a:cs typeface="+mn-cs"/>
              </a:rPr>
              <a:t>– National Assurance Framework published</a:t>
            </a:r>
          </a:p>
          <a:p>
            <a:pPr marL="285750" indent="-285750" fontAlgn="auto" hangingPunct="0">
              <a:spcBef>
                <a:spcPts val="0"/>
              </a:spcBef>
              <a:spcAft>
                <a:spcPts val="0"/>
              </a:spcAft>
              <a:buFont typeface="Wingdings" panose="05000000000000000000" pitchFamily="2" charset="2"/>
              <a:buChar char="ü"/>
              <a:defRPr sz="1800" b="0" i="0" u="none" strike="noStrike" kern="0" cap="none" spc="0" baseline="0">
                <a:solidFill>
                  <a:srgbClr val="000000"/>
                </a:solidFill>
                <a:uFillTx/>
              </a:defRPr>
            </a:pPr>
            <a:endParaRPr lang="en-GB" kern="0" dirty="0">
              <a:solidFill>
                <a:srgbClr val="000000"/>
              </a:solidFill>
              <a:latin typeface="+mn-lt"/>
              <a:ea typeface="MS PGothic" pitchFamily="34"/>
              <a:cs typeface="+mn-cs"/>
            </a:endParaRPr>
          </a:p>
          <a:p>
            <a:pPr marL="285750" indent="-285750" fontAlgn="auto" hangingPunct="0">
              <a:spcBef>
                <a:spcPts val="0"/>
              </a:spcBef>
              <a:spcAft>
                <a:spcPts val="0"/>
              </a:spcAft>
              <a:buFont typeface="Wingdings" panose="05000000000000000000" pitchFamily="2" charset="2"/>
              <a:buChar char="ü"/>
              <a:defRPr sz="1800" b="0" i="0" u="none" strike="noStrike" kern="0" cap="none" spc="0" baseline="0">
                <a:solidFill>
                  <a:srgbClr val="000000"/>
                </a:solidFill>
                <a:uFillTx/>
              </a:defRPr>
            </a:pPr>
            <a:r>
              <a:rPr lang="en-GB" u="sng" kern="0" dirty="0">
                <a:solidFill>
                  <a:srgbClr val="000000"/>
                </a:solidFill>
                <a:latin typeface="+mn-lt"/>
                <a:ea typeface="MS PGothic" pitchFamily="34"/>
                <a:cs typeface="+mn-cs"/>
              </a:rPr>
              <a:t>24</a:t>
            </a:r>
            <a:r>
              <a:rPr lang="en-GB" u="sng" kern="0" baseline="30000" dirty="0">
                <a:solidFill>
                  <a:srgbClr val="000000"/>
                </a:solidFill>
                <a:latin typeface="+mn-lt"/>
                <a:ea typeface="MS PGothic" pitchFamily="34"/>
                <a:cs typeface="+mn-cs"/>
              </a:rPr>
              <a:t>th</a:t>
            </a:r>
            <a:r>
              <a:rPr lang="en-GB" u="sng" kern="0" dirty="0">
                <a:solidFill>
                  <a:srgbClr val="000000"/>
                </a:solidFill>
                <a:latin typeface="+mn-lt"/>
                <a:ea typeface="MS PGothic" pitchFamily="34"/>
                <a:cs typeface="+mn-cs"/>
              </a:rPr>
              <a:t> January </a:t>
            </a:r>
            <a:r>
              <a:rPr lang="en-GB" kern="0" dirty="0">
                <a:solidFill>
                  <a:srgbClr val="000000"/>
                </a:solidFill>
                <a:latin typeface="+mn-lt"/>
                <a:ea typeface="MS PGothic" pitchFamily="34"/>
                <a:cs typeface="+mn-cs"/>
              </a:rPr>
              <a:t>-  Circulated to Strategic Board for sign off by Electronic Procedure to:</a:t>
            </a:r>
          </a:p>
          <a:p>
            <a:pPr marL="285750" indent="-285750" fontAlgn="auto" hangingPunct="0">
              <a:spcBef>
                <a:spcPts val="0"/>
              </a:spcBef>
              <a:spcAft>
                <a:spcPts val="0"/>
              </a:spcAft>
              <a:buFont typeface="Wingdings" panose="05000000000000000000" pitchFamily="2" charset="2"/>
              <a:buChar char="ü"/>
              <a:defRPr sz="1800" b="0" i="0" u="none" strike="noStrike" kern="0" cap="none" spc="0" baseline="0">
                <a:solidFill>
                  <a:srgbClr val="000000"/>
                </a:solidFill>
                <a:uFillTx/>
              </a:defRPr>
            </a:pPr>
            <a:endParaRPr lang="en-GB" kern="0" dirty="0">
              <a:solidFill>
                <a:srgbClr val="000000"/>
              </a:solidFill>
              <a:latin typeface="+mn-lt"/>
              <a:ea typeface="MS PGothic" pitchFamily="34"/>
              <a:cs typeface="+mn-cs"/>
            </a:endParaRPr>
          </a:p>
          <a:p>
            <a:pPr marL="742950" lvl="1" indent="-285750" fontAlgn="auto" hangingPunct="0">
              <a:spcBef>
                <a:spcPts val="0"/>
              </a:spcBef>
              <a:spcAft>
                <a:spcPts val="0"/>
              </a:spcAft>
              <a:buFont typeface="Wingdings" panose="05000000000000000000" pitchFamily="2" charset="2"/>
              <a:buChar char="ü"/>
              <a:defRPr sz="1800" b="0" i="0" u="none" strike="noStrike" kern="0" cap="none" spc="0" baseline="0">
                <a:solidFill>
                  <a:srgbClr val="000000"/>
                </a:solidFill>
                <a:uFillTx/>
              </a:defRPr>
            </a:pPr>
            <a:r>
              <a:rPr lang="en-GB" b="1" kern="0" dirty="0">
                <a:solidFill>
                  <a:srgbClr val="000000"/>
                </a:solidFill>
                <a:latin typeface="+mn-lt"/>
                <a:ea typeface="MS PGothic" pitchFamily="34"/>
                <a:cs typeface="+mn-cs"/>
              </a:rPr>
              <a:t>Agree </a:t>
            </a:r>
            <a:r>
              <a:rPr lang="en-GB" kern="0" dirty="0">
                <a:solidFill>
                  <a:srgbClr val="000000"/>
                </a:solidFill>
                <a:latin typeface="+mn-lt"/>
                <a:ea typeface="MS PGothic" pitchFamily="34"/>
                <a:cs typeface="+mn-cs"/>
              </a:rPr>
              <a:t>the revised SELEP Assurance Framework 2017 which has been updated to reflect changes to the National Assurance Framework and the refreshed SELEP Terms of Reference approved by the Strategic Board (the Board) in December 2016. </a:t>
            </a:r>
          </a:p>
          <a:p>
            <a:pPr marL="285750" indent="-285750" fontAlgn="auto" hangingPunct="0">
              <a:spcBef>
                <a:spcPts val="0"/>
              </a:spcBef>
              <a:spcAft>
                <a:spcPts val="0"/>
              </a:spcAft>
              <a:buFont typeface="Wingdings" panose="05000000000000000000" pitchFamily="2" charset="2"/>
              <a:buChar char="ü"/>
              <a:defRPr sz="1800" b="0" i="0" u="none" strike="noStrike" kern="0" cap="none" spc="0" baseline="0">
                <a:solidFill>
                  <a:srgbClr val="000000"/>
                </a:solidFill>
                <a:uFillTx/>
              </a:defRPr>
            </a:pPr>
            <a:endParaRPr lang="en-GB" kern="0" dirty="0">
              <a:solidFill>
                <a:srgbClr val="000000"/>
              </a:solidFill>
              <a:latin typeface="+mn-lt"/>
              <a:ea typeface="MS PGothic" pitchFamily="34"/>
              <a:cs typeface="+mn-cs"/>
            </a:endParaRPr>
          </a:p>
          <a:p>
            <a:pPr marL="742950" lvl="1" indent="-285750" fontAlgn="auto" hangingPunct="0">
              <a:spcBef>
                <a:spcPts val="0"/>
              </a:spcBef>
              <a:spcAft>
                <a:spcPts val="0"/>
              </a:spcAft>
              <a:buFont typeface="Wingdings" panose="05000000000000000000" pitchFamily="2" charset="2"/>
              <a:buChar char="ü"/>
              <a:defRPr sz="1800" b="0" i="0" u="none" strike="noStrike" kern="0" cap="none" spc="0" baseline="0">
                <a:solidFill>
                  <a:srgbClr val="000000"/>
                </a:solidFill>
                <a:uFillTx/>
              </a:defRPr>
            </a:pPr>
            <a:r>
              <a:rPr lang="en-GB" b="1" kern="0" dirty="0">
                <a:solidFill>
                  <a:srgbClr val="000000"/>
                </a:solidFill>
                <a:latin typeface="+mn-lt"/>
                <a:ea typeface="MS PGothic" pitchFamily="34"/>
                <a:cs typeface="+mn-cs"/>
              </a:rPr>
              <a:t>Note </a:t>
            </a:r>
            <a:r>
              <a:rPr lang="en-GB" kern="0" dirty="0">
                <a:solidFill>
                  <a:srgbClr val="000000"/>
                </a:solidFill>
                <a:latin typeface="+mn-lt"/>
                <a:ea typeface="MS PGothic" pitchFamily="34"/>
                <a:cs typeface="+mn-cs"/>
              </a:rPr>
              <a:t>the intention for SELEP to develop an SELEP Assurance Framework Implementation Plan </a:t>
            </a:r>
          </a:p>
          <a:p>
            <a:pPr marL="285750" indent="-285750" fontAlgn="auto" hangingPunct="0">
              <a:spcBef>
                <a:spcPts val="0"/>
              </a:spcBef>
              <a:spcAft>
                <a:spcPts val="0"/>
              </a:spcAft>
              <a:buFont typeface="Wingdings" panose="05000000000000000000" pitchFamily="2" charset="2"/>
              <a:buChar char="ü"/>
              <a:defRPr sz="1800" b="0" i="0" u="none" strike="noStrike" kern="0" cap="none" spc="0" baseline="0">
                <a:solidFill>
                  <a:srgbClr val="000000"/>
                </a:solidFill>
                <a:uFillTx/>
              </a:defRPr>
            </a:pPr>
            <a:endParaRPr lang="en-GB" kern="0" dirty="0">
              <a:solidFill>
                <a:srgbClr val="000000"/>
              </a:solidFill>
              <a:latin typeface="+mn-lt"/>
              <a:ea typeface="MS PGothic" pitchFamily="34"/>
              <a:cs typeface="+mn-cs"/>
            </a:endParaRPr>
          </a:p>
          <a:p>
            <a:pPr marL="285750" indent="-285750" fontAlgn="auto" hangingPunct="0">
              <a:spcBef>
                <a:spcPts val="0"/>
              </a:spcBef>
              <a:spcAft>
                <a:spcPts val="0"/>
              </a:spcAft>
              <a:buFont typeface="Wingdings" panose="05000000000000000000" pitchFamily="2" charset="2"/>
              <a:buChar char="ü"/>
              <a:defRPr sz="1800" b="0" i="0" u="none" strike="noStrike" kern="0" cap="none" spc="0" baseline="0">
                <a:solidFill>
                  <a:srgbClr val="000000"/>
                </a:solidFill>
                <a:uFillTx/>
              </a:defRPr>
            </a:pPr>
            <a:r>
              <a:rPr lang="en-GB" kern="0" dirty="0">
                <a:solidFill>
                  <a:srgbClr val="000000"/>
                </a:solidFill>
                <a:latin typeface="+mn-lt"/>
                <a:ea typeface="MS PGothic" pitchFamily="34"/>
                <a:cs typeface="+mn-cs"/>
              </a:rPr>
              <a:t>Approved by 19 Board Members ( including 11 business representatives)</a:t>
            </a:r>
          </a:p>
          <a:p>
            <a:pPr marL="285750" indent="-285750" fontAlgn="auto" hangingPunct="0">
              <a:spcBef>
                <a:spcPts val="0"/>
              </a:spcBef>
              <a:spcAft>
                <a:spcPts val="0"/>
              </a:spcAft>
              <a:buFont typeface="Wingdings" panose="05000000000000000000" pitchFamily="2" charset="2"/>
              <a:buChar char="ü"/>
              <a:defRPr sz="1800" b="0" i="0" u="none" strike="noStrike" kern="0" cap="none" spc="0" baseline="0">
                <a:solidFill>
                  <a:srgbClr val="000000"/>
                </a:solidFill>
                <a:uFillTx/>
              </a:defRPr>
            </a:pPr>
            <a:endParaRPr lang="en-GB" kern="0" dirty="0">
              <a:solidFill>
                <a:srgbClr val="000000"/>
              </a:solidFill>
              <a:latin typeface="+mn-lt"/>
              <a:ea typeface="MS PGothic" pitchFamily="34"/>
              <a:cs typeface="+mn-cs"/>
            </a:endParaRPr>
          </a:p>
          <a:p>
            <a:pPr marL="285750" indent="-285750" fontAlgn="auto" hangingPunct="0">
              <a:spcBef>
                <a:spcPts val="0"/>
              </a:spcBef>
              <a:spcAft>
                <a:spcPts val="0"/>
              </a:spcAft>
              <a:buFont typeface="Wingdings" panose="05000000000000000000" pitchFamily="2" charset="2"/>
              <a:buChar char="ü"/>
              <a:defRPr sz="1800" b="0" i="0" u="none" strike="noStrike" kern="0" cap="none" spc="0" baseline="0">
                <a:solidFill>
                  <a:srgbClr val="000000"/>
                </a:solidFill>
                <a:uFillTx/>
              </a:defRPr>
            </a:pPr>
            <a:r>
              <a:rPr lang="en-GB" u="sng" kern="0" dirty="0">
                <a:solidFill>
                  <a:srgbClr val="000000"/>
                </a:solidFill>
                <a:latin typeface="+mn-lt"/>
                <a:ea typeface="MS PGothic" pitchFamily="34"/>
                <a:cs typeface="+mn-cs"/>
              </a:rPr>
              <a:t>23</a:t>
            </a:r>
            <a:r>
              <a:rPr lang="en-GB" u="sng" kern="0" baseline="30000" dirty="0">
                <a:solidFill>
                  <a:srgbClr val="000000"/>
                </a:solidFill>
                <a:latin typeface="+mn-lt"/>
                <a:ea typeface="MS PGothic" pitchFamily="34"/>
                <a:cs typeface="+mn-cs"/>
              </a:rPr>
              <a:t>rd</a:t>
            </a:r>
            <a:r>
              <a:rPr lang="en-GB" u="sng" kern="0" dirty="0">
                <a:solidFill>
                  <a:srgbClr val="000000"/>
                </a:solidFill>
                <a:latin typeface="+mn-lt"/>
                <a:ea typeface="MS PGothic" pitchFamily="34"/>
                <a:cs typeface="+mn-cs"/>
              </a:rPr>
              <a:t> February </a:t>
            </a:r>
            <a:r>
              <a:rPr lang="en-GB" kern="0" dirty="0">
                <a:solidFill>
                  <a:srgbClr val="000000"/>
                </a:solidFill>
                <a:latin typeface="+mn-lt"/>
                <a:ea typeface="MS PGothic" pitchFamily="34"/>
                <a:cs typeface="+mn-cs"/>
              </a:rPr>
              <a:t>– Accountable Body letter to Government to confirm that the SELEP Assurance Framework has been agreed, is being “implemented and meets the revised standards set out in the National Local Enterprise Partnership Assurance Framework”. </a:t>
            </a:r>
          </a:p>
          <a:p>
            <a:pPr fontAlgn="auto" hangingPunct="0">
              <a:spcBef>
                <a:spcPts val="0"/>
              </a:spcBef>
              <a:spcAft>
                <a:spcPts val="0"/>
              </a:spcAft>
              <a:defRPr sz="1800" b="0" i="0" u="none" strike="noStrike" kern="0" cap="none" spc="0" baseline="0">
                <a:solidFill>
                  <a:srgbClr val="000000"/>
                </a:solidFill>
                <a:uFillTx/>
              </a:defRPr>
            </a:pPr>
            <a:endParaRPr lang="en-GB" kern="0" dirty="0">
              <a:solidFill>
                <a:srgbClr val="000000"/>
              </a:solidFill>
              <a:latin typeface="+mn-lt"/>
              <a:ea typeface="MS PGothic" pitchFamily="34"/>
              <a:cs typeface="+mn-cs"/>
            </a:endParaRP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endParaRPr lang="en-GB" i="1" kern="0" dirty="0">
              <a:solidFill>
                <a:srgbClr val="000000"/>
              </a:solidFill>
              <a:latin typeface="Times"/>
              <a:ea typeface="MS PGothic" pitchFamily="34"/>
              <a:cs typeface="+mn-cs"/>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 y="-6198"/>
            <a:ext cx="9144001" cy="1200329"/>
          </a:xfrm>
          <a:prstGeom prst="rect">
            <a:avLst/>
          </a:prstGeom>
          <a:solidFill>
            <a:schemeClr val="bg1"/>
          </a:solidFill>
        </p:spPr>
        <p:txBody>
          <a:bodyPr wrap="square" rtlCol="0">
            <a:spAutoFit/>
          </a:bodyPr>
          <a:lstStyle/>
          <a:p>
            <a:endParaRPr lang="en-GB" dirty="0" smtClean="0"/>
          </a:p>
          <a:p>
            <a:endParaRPr lang="en-GB" dirty="0"/>
          </a:p>
          <a:p>
            <a:endParaRPr lang="en-GB" dirty="0"/>
          </a:p>
        </p:txBody>
      </p:sp>
      <p:sp>
        <p:nvSpPr>
          <p:cNvPr id="4" name="Rectangle 3"/>
          <p:cNvSpPr/>
          <p:nvPr/>
        </p:nvSpPr>
        <p:spPr>
          <a:xfrm>
            <a:off x="611188" y="2367292"/>
            <a:ext cx="8288188" cy="892552"/>
          </a:xfrm>
          <a:prstGeom prst="rect">
            <a:avLst/>
          </a:prstGeom>
        </p:spPr>
        <p:txBody>
          <a:bodyPr wrap="square">
            <a:spAutoFit/>
          </a:bodyPr>
          <a:lstStyle/>
          <a:p>
            <a:pPr marL="342900" lvl="1" indent="-342900">
              <a:buFont typeface="Wingdings" panose="05000000000000000000" pitchFamily="2" charset="2"/>
              <a:buChar char="§"/>
            </a:pPr>
            <a:endParaRPr lang="en-GB" sz="2800" dirty="0">
              <a:latin typeface="+mn-lt"/>
            </a:endParaRPr>
          </a:p>
          <a:p>
            <a:pPr marL="342900" indent="-342900">
              <a:buFont typeface="Wingdings" panose="05000000000000000000" pitchFamily="2" charset="2"/>
              <a:buChar char="§"/>
            </a:pPr>
            <a:endParaRPr lang="en-GB" dirty="0">
              <a:latin typeface="+mn-lt"/>
            </a:endParaRPr>
          </a:p>
        </p:txBody>
      </p:sp>
      <p:sp>
        <p:nvSpPr>
          <p:cNvPr id="6" name="Rectangle 5"/>
          <p:cNvSpPr/>
          <p:nvPr/>
        </p:nvSpPr>
        <p:spPr>
          <a:xfrm>
            <a:off x="-31959" y="128852"/>
            <a:ext cx="8281292" cy="584775"/>
          </a:xfrm>
          <a:prstGeom prst="rect">
            <a:avLst/>
          </a:prstGeom>
        </p:spPr>
        <p:txBody>
          <a:bodyPr wrap="square">
            <a:spAutoFit/>
          </a:bodyPr>
          <a:lstStyle/>
          <a:p>
            <a:r>
              <a:rPr lang="en-GB" sz="3200" b="1" dirty="0" smtClean="0">
                <a:latin typeface="+mj-lt"/>
              </a:rPr>
              <a:t>Anastasia </a:t>
            </a:r>
            <a:r>
              <a:rPr lang="en-GB" sz="3200" b="1" dirty="0" err="1" smtClean="0">
                <a:latin typeface="+mj-lt"/>
              </a:rPr>
              <a:t>Pirogova</a:t>
            </a:r>
            <a:r>
              <a:rPr lang="en-GB" sz="3200" b="1" dirty="0" smtClean="0">
                <a:latin typeface="+mj-lt"/>
              </a:rPr>
              <a:t> – University of Greenwich</a:t>
            </a:r>
            <a:endParaRPr lang="en-GB" sz="3200" dirty="0">
              <a:latin typeface="+mj-lt"/>
            </a:endParaRPr>
          </a:p>
        </p:txBody>
      </p:sp>
      <p:sp>
        <p:nvSpPr>
          <p:cNvPr id="11" name="TextBox 10"/>
          <p:cNvSpPr txBox="1"/>
          <p:nvPr/>
        </p:nvSpPr>
        <p:spPr>
          <a:xfrm>
            <a:off x="-15453" y="6062231"/>
            <a:ext cx="6459662" cy="830997"/>
          </a:xfrm>
          <a:prstGeom prst="rect">
            <a:avLst/>
          </a:prstGeom>
          <a:solidFill>
            <a:schemeClr val="bg1"/>
          </a:solidFill>
        </p:spPr>
        <p:txBody>
          <a:bodyPr wrap="square" rtlCol="0">
            <a:spAutoFit/>
          </a:bodyPr>
          <a:lstStyle/>
          <a:p>
            <a:endParaRPr lang="en-GB" dirty="0" smtClean="0"/>
          </a:p>
          <a:p>
            <a:endParaRPr lang="en-GB"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2" y="721719"/>
            <a:ext cx="5152017" cy="242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5574"/>
          <a:stretch/>
        </p:blipFill>
        <p:spPr bwMode="auto">
          <a:xfrm>
            <a:off x="7314189" y="713628"/>
            <a:ext cx="1800353" cy="138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205" y="713627"/>
            <a:ext cx="1938593" cy="138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853" y="2195342"/>
            <a:ext cx="3713159" cy="1578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4275"/>
          <a:stretch/>
        </p:blipFill>
        <p:spPr bwMode="auto">
          <a:xfrm>
            <a:off x="5382205" y="3861049"/>
            <a:ext cx="3764652" cy="303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4121" t="8911" r="5498" b="16096"/>
          <a:stretch/>
        </p:blipFill>
        <p:spPr bwMode="auto">
          <a:xfrm>
            <a:off x="39139" y="3150526"/>
            <a:ext cx="5191137" cy="142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325" y="4571075"/>
            <a:ext cx="248602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1585" y="4571075"/>
            <a:ext cx="24574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10">
            <a:extLst>
              <a:ext uri="{28A0092B-C50C-407E-A947-70E740481C1C}">
                <a14:useLocalDpi xmlns:a14="http://schemas.microsoft.com/office/drawing/2010/main" val="0"/>
              </a:ext>
            </a:extLst>
          </a:blip>
          <a:srcRect b="1575"/>
          <a:stretch/>
        </p:blipFill>
        <p:spPr bwMode="auto">
          <a:xfrm>
            <a:off x="109183" y="5971861"/>
            <a:ext cx="2495550" cy="85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rotWithShape="1">
          <a:blip r:embed="rId11">
            <a:extLst>
              <a:ext uri="{28A0092B-C50C-407E-A947-70E740481C1C}">
                <a14:useLocalDpi xmlns:a14="http://schemas.microsoft.com/office/drawing/2010/main" val="0"/>
              </a:ext>
            </a:extLst>
          </a:blip>
          <a:srcRect r="9427" b="27898"/>
          <a:stretch/>
        </p:blipFill>
        <p:spPr bwMode="auto">
          <a:xfrm>
            <a:off x="2816177" y="5946131"/>
            <a:ext cx="2357990" cy="87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673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 y="-6198"/>
            <a:ext cx="9144001" cy="1200329"/>
          </a:xfrm>
          <a:prstGeom prst="rect">
            <a:avLst/>
          </a:prstGeom>
          <a:solidFill>
            <a:schemeClr val="bg1"/>
          </a:solidFill>
        </p:spPr>
        <p:txBody>
          <a:bodyPr wrap="square" rtlCol="0">
            <a:spAutoFit/>
          </a:bodyPr>
          <a:lstStyle/>
          <a:p>
            <a:endParaRPr lang="en-GB" dirty="0" smtClean="0"/>
          </a:p>
          <a:p>
            <a:endParaRPr lang="en-GB" dirty="0"/>
          </a:p>
          <a:p>
            <a:endParaRPr lang="en-GB" dirty="0"/>
          </a:p>
        </p:txBody>
      </p:sp>
      <p:sp>
        <p:nvSpPr>
          <p:cNvPr id="4" name="Rectangle 3"/>
          <p:cNvSpPr/>
          <p:nvPr/>
        </p:nvSpPr>
        <p:spPr>
          <a:xfrm>
            <a:off x="611188" y="2367292"/>
            <a:ext cx="8288188" cy="892552"/>
          </a:xfrm>
          <a:prstGeom prst="rect">
            <a:avLst/>
          </a:prstGeom>
        </p:spPr>
        <p:txBody>
          <a:bodyPr wrap="square">
            <a:spAutoFit/>
          </a:bodyPr>
          <a:lstStyle/>
          <a:p>
            <a:pPr marL="342900" lvl="1" indent="-342900">
              <a:buFont typeface="Wingdings" panose="05000000000000000000" pitchFamily="2" charset="2"/>
              <a:buChar char="§"/>
            </a:pPr>
            <a:endParaRPr lang="en-GB" sz="2800" dirty="0">
              <a:latin typeface="+mn-lt"/>
            </a:endParaRPr>
          </a:p>
          <a:p>
            <a:pPr marL="342900" indent="-342900">
              <a:buFont typeface="Wingdings" panose="05000000000000000000" pitchFamily="2" charset="2"/>
              <a:buChar char="§"/>
            </a:pPr>
            <a:endParaRPr lang="en-GB" dirty="0">
              <a:latin typeface="+mn-lt"/>
            </a:endParaRPr>
          </a:p>
        </p:txBody>
      </p:sp>
      <p:sp>
        <p:nvSpPr>
          <p:cNvPr id="11" name="TextBox 10"/>
          <p:cNvSpPr txBox="1"/>
          <p:nvPr/>
        </p:nvSpPr>
        <p:spPr>
          <a:xfrm>
            <a:off x="-15453" y="6062231"/>
            <a:ext cx="6459662" cy="830997"/>
          </a:xfrm>
          <a:prstGeom prst="rect">
            <a:avLst/>
          </a:prstGeom>
          <a:solidFill>
            <a:schemeClr val="bg1"/>
          </a:solidFill>
        </p:spPr>
        <p:txBody>
          <a:bodyPr wrap="square" rtlCol="0">
            <a:spAutoFit/>
          </a:bodyPr>
          <a:lstStyle/>
          <a:p>
            <a:endParaRPr lang="en-GB" dirty="0" smtClean="0"/>
          </a:p>
          <a:p>
            <a:endParaRPr lang="en-GB"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4087730" cy="1867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34" y="501542"/>
            <a:ext cx="3890966" cy="1258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295" y="1653817"/>
            <a:ext cx="2987824" cy="522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60619"/>
            <a:ext cx="2309785" cy="3132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5063" y="3561881"/>
            <a:ext cx="2670993" cy="333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2580687"/>
            <a:ext cx="2417691" cy="84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8109" y="2512277"/>
            <a:ext cx="2618266" cy="91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959" y="128852"/>
            <a:ext cx="8281292" cy="584775"/>
          </a:xfrm>
          <a:prstGeom prst="rect">
            <a:avLst/>
          </a:prstGeom>
        </p:spPr>
        <p:txBody>
          <a:bodyPr wrap="square">
            <a:spAutoFit/>
          </a:bodyPr>
          <a:lstStyle/>
          <a:p>
            <a:r>
              <a:rPr lang="en-GB" sz="3200" b="1" dirty="0" smtClean="0">
                <a:latin typeface="+mj-lt"/>
              </a:rPr>
              <a:t>Innocent </a:t>
            </a:r>
            <a:r>
              <a:rPr lang="en-GB" sz="3200" b="1" dirty="0" err="1" smtClean="0">
                <a:latin typeface="+mj-lt"/>
              </a:rPr>
              <a:t>Salbanda</a:t>
            </a:r>
            <a:r>
              <a:rPr lang="en-GB" sz="3200" b="1" dirty="0" smtClean="0">
                <a:latin typeface="+mj-lt"/>
              </a:rPr>
              <a:t> – Harlow College </a:t>
            </a:r>
            <a:endParaRPr lang="en-GB" sz="3200" dirty="0">
              <a:latin typeface="+mj-lt"/>
            </a:endParaRPr>
          </a:p>
        </p:txBody>
      </p:sp>
    </p:spTree>
    <p:extLst>
      <p:ext uri="{BB962C8B-B14F-4D97-AF65-F5344CB8AC3E}">
        <p14:creationId xmlns:p14="http://schemas.microsoft.com/office/powerpoint/2010/main" val="3210564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188" y="2367292"/>
            <a:ext cx="8288188" cy="2400657"/>
          </a:xfrm>
          <a:prstGeom prst="rect">
            <a:avLst/>
          </a:prstGeom>
        </p:spPr>
        <p:txBody>
          <a:bodyPr wrap="square">
            <a:spAutoFit/>
          </a:bodyPr>
          <a:lstStyle/>
          <a:p>
            <a:pPr marL="342900" lvl="1" indent="-342900">
              <a:spcBef>
                <a:spcPts val="1200"/>
              </a:spcBef>
              <a:buFont typeface="Wingdings" panose="05000000000000000000" pitchFamily="2" charset="2"/>
              <a:buChar char="§"/>
            </a:pPr>
            <a:r>
              <a:rPr lang="en-GB" dirty="0">
                <a:latin typeface="+mn-lt"/>
              </a:rPr>
              <a:t>3rd March 2017 - Comments from SELEP Board </a:t>
            </a:r>
          </a:p>
          <a:p>
            <a:pPr marL="342900" lvl="1" indent="-342900">
              <a:spcBef>
                <a:spcPts val="1200"/>
              </a:spcBef>
              <a:buFont typeface="Wingdings" panose="05000000000000000000" pitchFamily="2" charset="2"/>
              <a:buChar char="§"/>
            </a:pPr>
            <a:r>
              <a:rPr lang="en-GB" dirty="0">
                <a:latin typeface="+mn-lt"/>
              </a:rPr>
              <a:t>Monday 6th March - Chris, Adam, Zoe and branding consultant to choose final design</a:t>
            </a:r>
          </a:p>
          <a:p>
            <a:pPr marL="342900" lvl="1" indent="-342900">
              <a:spcBef>
                <a:spcPts val="1200"/>
              </a:spcBef>
              <a:buFont typeface="Wingdings" panose="05000000000000000000" pitchFamily="2" charset="2"/>
              <a:buChar char="§"/>
            </a:pPr>
            <a:r>
              <a:rPr lang="en-GB" dirty="0">
                <a:latin typeface="+mn-lt"/>
              </a:rPr>
              <a:t>31st March 2017 – deadline for Full branding pack</a:t>
            </a:r>
          </a:p>
          <a:p>
            <a:pPr marL="342900" lvl="1" indent="-342900">
              <a:spcBef>
                <a:spcPts val="1200"/>
              </a:spcBef>
              <a:buFont typeface="Wingdings" panose="05000000000000000000" pitchFamily="2" charset="2"/>
              <a:buChar char="§"/>
            </a:pPr>
            <a:r>
              <a:rPr lang="en-GB" dirty="0">
                <a:latin typeface="+mn-lt"/>
              </a:rPr>
              <a:t>Spring - Summer 2017 - Brand roll out</a:t>
            </a:r>
          </a:p>
        </p:txBody>
      </p:sp>
      <p:sp>
        <p:nvSpPr>
          <p:cNvPr id="5" name="Rectangle 4"/>
          <p:cNvSpPr/>
          <p:nvPr/>
        </p:nvSpPr>
        <p:spPr>
          <a:xfrm>
            <a:off x="591700" y="1365053"/>
            <a:ext cx="8281292" cy="584775"/>
          </a:xfrm>
          <a:prstGeom prst="rect">
            <a:avLst/>
          </a:prstGeom>
        </p:spPr>
        <p:txBody>
          <a:bodyPr wrap="square">
            <a:spAutoFit/>
          </a:bodyPr>
          <a:lstStyle/>
          <a:p>
            <a:r>
              <a:rPr lang="en-GB" sz="3200" b="1" dirty="0" smtClean="0">
                <a:latin typeface="+mj-lt"/>
              </a:rPr>
              <a:t>Next steps </a:t>
            </a:r>
            <a:endParaRPr lang="en-GB" sz="3200" dirty="0">
              <a:latin typeface="+mj-lt"/>
            </a:endParaRPr>
          </a:p>
        </p:txBody>
      </p:sp>
    </p:spTree>
    <p:extLst>
      <p:ext uri="{BB962C8B-B14F-4D97-AF65-F5344CB8AC3E}">
        <p14:creationId xmlns:p14="http://schemas.microsoft.com/office/powerpoint/2010/main" val="1569448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239000" y="6597352"/>
            <a:ext cx="1905000" cy="304800"/>
          </a:xfrm>
        </p:spPr>
        <p:txBody>
          <a:bodyPr/>
          <a:lstStyle/>
          <a:p>
            <a:pPr algn="r">
              <a:defRPr/>
            </a:pPr>
            <a:fld id="{9B6F3EC3-4F54-4141-9820-8C188AFD5A24}" type="slidenum">
              <a:rPr lang="en-US" sz="1100" smtClean="0">
                <a:solidFill>
                  <a:schemeClr val="bg1"/>
                </a:solidFill>
                <a:latin typeface="+mj-lt"/>
              </a:rPr>
              <a:pPr algn="r">
                <a:defRPr/>
              </a:pPr>
              <a:t>33</a:t>
            </a:fld>
            <a:endParaRPr lang="en-US" sz="1100" dirty="0">
              <a:solidFill>
                <a:schemeClr val="bg1"/>
              </a:solidFill>
              <a:latin typeface="+mj-lt"/>
            </a:endParaRPr>
          </a:p>
        </p:txBody>
      </p:sp>
      <p:sp>
        <p:nvSpPr>
          <p:cNvPr id="3" name="Title Placeholder 1"/>
          <p:cNvSpPr txBox="1">
            <a:spLocks/>
          </p:cNvSpPr>
          <p:nvPr/>
        </p:nvSpPr>
        <p:spPr>
          <a:xfrm>
            <a:off x="590169" y="1556792"/>
            <a:ext cx="8374319" cy="1656184"/>
          </a:xfrm>
          <a:prstGeom prst="rect">
            <a:avLst/>
          </a:prstGeom>
        </p:spPr>
        <p:txBody>
          <a:bodyPr vert="horz" lIns="91440" tIns="45720" rIns="91440" bIns="45720" rtlCol="0" anchor="ctr">
            <a:normAutofit fontScale="92500" lnSpcReduction="10000"/>
          </a:bodyPr>
          <a:lstStyle>
            <a:lvl1pPr algn="l" rtl="0" eaLnBrk="1" fontAlgn="base" hangingPunct="1">
              <a:spcBef>
                <a:spcPct val="0"/>
              </a:spcBef>
              <a:spcAft>
                <a:spcPct val="0"/>
              </a:spcAft>
              <a:defRPr sz="3500" b="1" baseline="0">
                <a:solidFill>
                  <a:srgbClr val="0070C0"/>
                </a:solidFill>
                <a:latin typeface="Calibri" panose="020F0502020204030204" pitchFamily="34" charset="0"/>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US" sz="4800" kern="0" dirty="0" smtClean="0"/>
              <a:t>SELEP Strategic Board</a:t>
            </a:r>
          </a:p>
          <a:p>
            <a:endParaRPr lang="en-US" sz="4000" b="0" kern="0" dirty="0"/>
          </a:p>
          <a:p>
            <a:r>
              <a:rPr lang="en-US" sz="3600" kern="0" dirty="0" smtClean="0"/>
              <a:t>Capital Programme Update</a:t>
            </a:r>
            <a:endParaRPr lang="en-GB" sz="3600" kern="0" dirty="0"/>
          </a:p>
        </p:txBody>
      </p:sp>
      <p:sp>
        <p:nvSpPr>
          <p:cNvPr id="4" name="Text Placeholder 3"/>
          <p:cNvSpPr txBox="1">
            <a:spLocks/>
          </p:cNvSpPr>
          <p:nvPr/>
        </p:nvSpPr>
        <p:spPr>
          <a:xfrm>
            <a:off x="611558" y="4666558"/>
            <a:ext cx="6696746" cy="2002802"/>
          </a:xfrm>
          <a:prstGeom prst="rect">
            <a:avLst/>
          </a:prstGeom>
        </p:spPr>
        <p:txBody>
          <a:bodyPr vert="horz" lIns="91440" tIns="45720" rIns="91440" bIns="45720" rtlCol="0">
            <a:normAutofit/>
          </a:bodyPr>
          <a:lstStyle>
            <a:lvl1pPr marL="342900" indent="-3429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cs typeface="+mn-cs"/>
              </a:defRPr>
            </a:lvl1pPr>
            <a:lvl2pPr marL="742950" indent="-28575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2pPr>
            <a:lvl3pPr marL="11430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3pPr>
            <a:lvl4pPr marL="15621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4pPr>
            <a:lvl5pPr marL="19812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endParaRPr lang="en-US" kern="0" dirty="0" smtClean="0"/>
          </a:p>
        </p:txBody>
      </p:sp>
      <p:sp>
        <p:nvSpPr>
          <p:cNvPr id="6" name="TextBox 5"/>
          <p:cNvSpPr txBox="1"/>
          <p:nvPr/>
        </p:nvSpPr>
        <p:spPr>
          <a:xfrm>
            <a:off x="729708" y="3573016"/>
            <a:ext cx="7874739" cy="1384995"/>
          </a:xfrm>
          <a:prstGeom prst="rect">
            <a:avLst/>
          </a:prstGeom>
          <a:noFill/>
        </p:spPr>
        <p:txBody>
          <a:bodyPr wrap="square" rtlCol="0">
            <a:spAutoFit/>
          </a:bodyPr>
          <a:lstStyle/>
          <a:p>
            <a:r>
              <a:rPr lang="en-GB" sz="2800" b="1" dirty="0" smtClean="0">
                <a:latin typeface="+mn-lt"/>
              </a:rPr>
              <a:t>Rhiannon Mort, SELEP Capital Programme Manager</a:t>
            </a:r>
          </a:p>
          <a:p>
            <a:endParaRPr lang="en-GB" sz="2800" dirty="0">
              <a:latin typeface="+mn-lt"/>
            </a:endParaRPr>
          </a:p>
          <a:p>
            <a:r>
              <a:rPr lang="en-GB" sz="2800" dirty="0" smtClean="0">
                <a:latin typeface="+mn-lt"/>
              </a:rPr>
              <a:t>3</a:t>
            </a:r>
            <a:r>
              <a:rPr lang="en-GB" sz="2800" baseline="30000" dirty="0" smtClean="0">
                <a:latin typeface="+mn-lt"/>
              </a:rPr>
              <a:t>rd</a:t>
            </a:r>
            <a:r>
              <a:rPr lang="en-GB" sz="2800" dirty="0" smtClean="0">
                <a:latin typeface="+mn-lt"/>
              </a:rPr>
              <a:t> March 2017</a:t>
            </a:r>
            <a:endParaRPr lang="en-GB" sz="2800" dirty="0">
              <a:latin typeface="+mn-lt"/>
            </a:endParaRPr>
          </a:p>
        </p:txBody>
      </p:sp>
    </p:spTree>
    <p:extLst>
      <p:ext uri="{BB962C8B-B14F-4D97-AF65-F5344CB8AC3E}">
        <p14:creationId xmlns:p14="http://schemas.microsoft.com/office/powerpoint/2010/main" val="3875057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239000" y="6597352"/>
            <a:ext cx="1905000" cy="304800"/>
          </a:xfrm>
        </p:spPr>
        <p:txBody>
          <a:bodyPr/>
          <a:lstStyle/>
          <a:p>
            <a:pPr algn="r">
              <a:defRPr/>
            </a:pPr>
            <a:fld id="{9B6F3EC3-4F54-4141-9820-8C188AFD5A24}" type="slidenum">
              <a:rPr lang="en-US" sz="1100" smtClean="0">
                <a:solidFill>
                  <a:schemeClr val="bg1"/>
                </a:solidFill>
                <a:latin typeface="+mj-lt"/>
              </a:rPr>
              <a:pPr algn="r">
                <a:defRPr/>
              </a:pPr>
              <a:t>34</a:t>
            </a:fld>
            <a:endParaRPr lang="en-US" sz="1100" dirty="0">
              <a:solidFill>
                <a:schemeClr val="bg1"/>
              </a:solidFill>
              <a:latin typeface="+mj-lt"/>
            </a:endParaRPr>
          </a:p>
        </p:txBody>
      </p:sp>
      <p:sp>
        <p:nvSpPr>
          <p:cNvPr id="3" name="Title Placeholder 1"/>
          <p:cNvSpPr txBox="1">
            <a:spLocks/>
          </p:cNvSpPr>
          <p:nvPr/>
        </p:nvSpPr>
        <p:spPr>
          <a:xfrm>
            <a:off x="2020137" y="2492896"/>
            <a:ext cx="5328592" cy="936104"/>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3500" b="1" baseline="0">
                <a:solidFill>
                  <a:srgbClr val="0070C0"/>
                </a:solidFill>
                <a:latin typeface="Calibri" panose="020F0502020204030204" pitchFamily="34" charset="0"/>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US" kern="0" dirty="0" smtClean="0"/>
              <a:t>Local Growth Fund update</a:t>
            </a:r>
            <a:endParaRPr lang="en-GB" kern="0" dirty="0"/>
          </a:p>
        </p:txBody>
      </p:sp>
    </p:spTree>
    <p:extLst>
      <p:ext uri="{BB962C8B-B14F-4D97-AF65-F5344CB8AC3E}">
        <p14:creationId xmlns:p14="http://schemas.microsoft.com/office/powerpoint/2010/main" val="2642731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nvSpPr>
        <p:spPr>
          <a:xfrm>
            <a:off x="395536" y="48305"/>
            <a:ext cx="5832648" cy="936104"/>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3500" b="1" baseline="0">
                <a:solidFill>
                  <a:srgbClr val="0070C0"/>
                </a:solidFill>
                <a:latin typeface="Calibri" panose="020F0502020204030204" pitchFamily="34" charset="0"/>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US" kern="0" dirty="0" smtClean="0"/>
              <a:t>Local Growth Fund</a:t>
            </a:r>
            <a:endParaRPr lang="en-GB" kern="0" dirty="0"/>
          </a:p>
        </p:txBody>
      </p:sp>
      <p:sp>
        <p:nvSpPr>
          <p:cNvPr id="4" name="TextBox 3"/>
          <p:cNvSpPr txBox="1"/>
          <p:nvPr/>
        </p:nvSpPr>
        <p:spPr>
          <a:xfrm>
            <a:off x="733354" y="995665"/>
            <a:ext cx="7344816" cy="5509200"/>
          </a:xfrm>
          <a:prstGeom prst="rect">
            <a:avLst/>
          </a:prstGeom>
          <a:noFill/>
        </p:spPr>
        <p:txBody>
          <a:bodyPr wrap="square" rtlCol="0">
            <a:spAutoFit/>
          </a:bodyPr>
          <a:lstStyle/>
          <a:p>
            <a:pPr marL="342900" indent="-342900">
              <a:buFont typeface="Arial" panose="020B0604020202020204" pitchFamily="34" charset="0"/>
              <a:buChar char="•"/>
            </a:pPr>
            <a:r>
              <a:rPr lang="en-GB" dirty="0" smtClean="0"/>
              <a:t>Growth Deal summary</a:t>
            </a:r>
          </a:p>
          <a:p>
            <a:endParaRPr lang="en-GB" dirty="0" smtClean="0"/>
          </a:p>
          <a:p>
            <a:endParaRPr lang="en-GB" dirty="0" smtClean="0"/>
          </a:p>
          <a:p>
            <a:endParaRPr lang="en-GB" dirty="0"/>
          </a:p>
          <a:p>
            <a:pPr marL="342900" indent="-342900">
              <a:buFont typeface="Arial" panose="020B0604020202020204" pitchFamily="34" charset="0"/>
              <a:buChar char="•"/>
            </a:pPr>
            <a:r>
              <a:rPr lang="en-GB" dirty="0" smtClean="0">
                <a:latin typeface="+mn-lt"/>
              </a:rPr>
              <a:t>Commitment to deliver:</a:t>
            </a:r>
          </a:p>
          <a:p>
            <a:pPr marL="342900" indent="-342900">
              <a:buFont typeface="Wingdings" panose="05000000000000000000" pitchFamily="2" charset="2"/>
              <a:buChar char="Ø"/>
            </a:pPr>
            <a:r>
              <a:rPr lang="en-GB" dirty="0" smtClean="0">
                <a:latin typeface="+mn-lt"/>
              </a:rPr>
              <a:t> 23,000 new homes and 40,000 new jobs through LGF Rounds 1 &amp; 2 </a:t>
            </a:r>
          </a:p>
          <a:p>
            <a:pPr marL="342900" indent="-342900">
              <a:buFont typeface="Wingdings" panose="05000000000000000000" pitchFamily="2" charset="2"/>
              <a:buChar char="Ø"/>
            </a:pPr>
            <a:endParaRPr lang="en-GB" sz="800" dirty="0">
              <a:latin typeface="+mn-lt"/>
            </a:endParaRPr>
          </a:p>
          <a:p>
            <a:pPr marL="342900" indent="-342900">
              <a:buFont typeface="Wingdings" panose="05000000000000000000" pitchFamily="2" charset="2"/>
              <a:buChar char="Ø"/>
            </a:pPr>
            <a:r>
              <a:rPr lang="en-GB" dirty="0">
                <a:latin typeface="+mn-lt"/>
              </a:rPr>
              <a:t>6,129 new </a:t>
            </a:r>
            <a:r>
              <a:rPr lang="en-GB" dirty="0" smtClean="0">
                <a:latin typeface="+mn-lt"/>
              </a:rPr>
              <a:t>homes and </a:t>
            </a:r>
            <a:r>
              <a:rPr lang="en-GB" dirty="0">
                <a:latin typeface="+mn-lt"/>
              </a:rPr>
              <a:t>create or safeguard 30,785 jobs </a:t>
            </a:r>
            <a:r>
              <a:rPr lang="en-GB" dirty="0" smtClean="0">
                <a:latin typeface="+mn-lt"/>
              </a:rPr>
              <a:t>through LGF 3</a:t>
            </a:r>
          </a:p>
          <a:p>
            <a:endParaRPr lang="en-GB" dirty="0" smtClean="0">
              <a:latin typeface="+mn-lt"/>
            </a:endParaRPr>
          </a:p>
          <a:p>
            <a:pPr marL="342900" indent="-342900">
              <a:buFont typeface="Arial" panose="020B0604020202020204" pitchFamily="34" charset="0"/>
              <a:buChar char="•"/>
            </a:pPr>
            <a:r>
              <a:rPr lang="en-GB" dirty="0" smtClean="0">
                <a:latin typeface="+mn-lt"/>
              </a:rPr>
              <a:t>By the end of 2016/17 it is forecast that our total LGF spend will amount to:</a:t>
            </a:r>
          </a:p>
          <a:p>
            <a:endParaRPr lang="en-GB" sz="800" dirty="0" smtClean="0">
              <a:latin typeface="+mn-lt"/>
            </a:endParaRPr>
          </a:p>
          <a:p>
            <a:pPr marL="342900" indent="-342900">
              <a:buFont typeface="Wingdings" panose="05000000000000000000" pitchFamily="2" charset="2"/>
              <a:buChar char="Ø"/>
            </a:pPr>
            <a:r>
              <a:rPr lang="en-GB" dirty="0" smtClean="0">
                <a:latin typeface="+mn-lt"/>
              </a:rPr>
              <a:t>£139.4m - excluding retained schemes</a:t>
            </a:r>
          </a:p>
          <a:p>
            <a:pPr marL="342900" indent="-342900">
              <a:buFont typeface="Wingdings" panose="05000000000000000000" pitchFamily="2" charset="2"/>
              <a:buChar char="Ø"/>
            </a:pPr>
            <a:r>
              <a:rPr lang="en-GB" dirty="0" smtClean="0">
                <a:latin typeface="+mn-lt"/>
              </a:rPr>
              <a:t>£147.9m - including retained schemes</a:t>
            </a: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997" t="65812" r="33137" b="16278"/>
          <a:stretch/>
        </p:blipFill>
        <p:spPr bwMode="auto">
          <a:xfrm>
            <a:off x="755845" y="995665"/>
            <a:ext cx="6878472" cy="131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291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Local Growth Fund</a:t>
            </a:r>
            <a:endParaRPr lang="en-GB" dirty="0"/>
          </a:p>
        </p:txBody>
      </p:sp>
      <p:sp>
        <p:nvSpPr>
          <p:cNvPr id="4" name="TextBox 3"/>
          <p:cNvSpPr txBox="1"/>
          <p:nvPr/>
        </p:nvSpPr>
        <p:spPr>
          <a:xfrm>
            <a:off x="611560" y="1124744"/>
            <a:ext cx="8064896" cy="5262979"/>
          </a:xfrm>
          <a:prstGeom prst="rect">
            <a:avLst/>
          </a:prstGeom>
          <a:noFill/>
        </p:spPr>
        <p:txBody>
          <a:bodyPr wrap="square" rtlCol="0">
            <a:spAutoFit/>
          </a:bodyPr>
          <a:lstStyle/>
          <a:p>
            <a:r>
              <a:rPr lang="en-GB" dirty="0" smtClean="0">
                <a:latin typeface="+mn-lt"/>
              </a:rPr>
              <a:t>At the last SELEP Accountability Board on the 24</a:t>
            </a:r>
            <a:r>
              <a:rPr lang="en-GB" baseline="30000" dirty="0" smtClean="0">
                <a:latin typeface="+mn-lt"/>
              </a:rPr>
              <a:t>th</a:t>
            </a:r>
            <a:r>
              <a:rPr lang="en-GB" dirty="0" smtClean="0">
                <a:latin typeface="+mn-lt"/>
              </a:rPr>
              <a:t> February 2017, LGF was approved for the following projects:</a:t>
            </a:r>
          </a:p>
          <a:p>
            <a:endParaRPr lang="en-GB" dirty="0">
              <a:latin typeface="+mn-lt"/>
            </a:endParaRPr>
          </a:p>
          <a:p>
            <a:pPr marL="342900" indent="-342900">
              <a:buFont typeface="Wingdings" panose="05000000000000000000" pitchFamily="2" charset="2"/>
              <a:buChar char="Ø"/>
            </a:pPr>
            <a:r>
              <a:rPr lang="en-GB" dirty="0" smtClean="0">
                <a:latin typeface="+mn-lt"/>
              </a:rPr>
              <a:t>A20 Junction Improvements (£5m)</a:t>
            </a:r>
          </a:p>
          <a:p>
            <a:endParaRPr lang="en-GB" sz="800" dirty="0" smtClean="0">
              <a:latin typeface="+mn-lt"/>
            </a:endParaRPr>
          </a:p>
          <a:p>
            <a:pPr marL="342900" indent="-342900">
              <a:buFont typeface="Wingdings" panose="05000000000000000000" pitchFamily="2" charset="2"/>
              <a:buChar char="Ø"/>
            </a:pPr>
            <a:r>
              <a:rPr lang="en-GB" dirty="0" smtClean="0">
                <a:latin typeface="+mn-lt"/>
              </a:rPr>
              <a:t>M20 Junction 10a (£19.7m)</a:t>
            </a:r>
          </a:p>
          <a:p>
            <a:endParaRPr lang="en-GB" sz="800" dirty="0" smtClean="0">
              <a:latin typeface="+mn-lt"/>
            </a:endParaRPr>
          </a:p>
          <a:p>
            <a:pPr marL="342900" indent="-342900">
              <a:buFont typeface="Wingdings" panose="05000000000000000000" pitchFamily="2" charset="2"/>
              <a:buChar char="Ø"/>
            </a:pPr>
            <a:r>
              <a:rPr lang="en-GB" dirty="0" smtClean="0">
                <a:latin typeface="+mn-lt"/>
              </a:rPr>
              <a:t>Coastal Communities Housing Intervention (£2m) </a:t>
            </a:r>
          </a:p>
          <a:p>
            <a:endParaRPr lang="en-GB" sz="800" dirty="0" smtClean="0">
              <a:latin typeface="+mn-lt"/>
            </a:endParaRPr>
          </a:p>
          <a:p>
            <a:pPr marL="342900" indent="-342900">
              <a:buFont typeface="Wingdings" panose="05000000000000000000" pitchFamily="2" charset="2"/>
              <a:buChar char="Ø"/>
            </a:pPr>
            <a:r>
              <a:rPr lang="en-GB" dirty="0" smtClean="0">
                <a:latin typeface="+mn-lt"/>
              </a:rPr>
              <a:t>Stanford – le – Hope (£7.5m)</a:t>
            </a:r>
          </a:p>
          <a:p>
            <a:endParaRPr lang="en-GB" sz="800" dirty="0" smtClean="0">
              <a:latin typeface="+mn-lt"/>
            </a:endParaRPr>
          </a:p>
          <a:p>
            <a:pPr marL="342900" indent="-342900">
              <a:buFont typeface="Wingdings" panose="05000000000000000000" pitchFamily="2" charset="2"/>
              <a:buChar char="Ø"/>
            </a:pPr>
            <a:r>
              <a:rPr lang="en-GB" dirty="0" smtClean="0">
                <a:latin typeface="+mn-lt"/>
              </a:rPr>
              <a:t>A131 Chelmsford to Braintree Route Based Strategy (£3.66m)</a:t>
            </a:r>
          </a:p>
          <a:p>
            <a:pPr marL="342900" indent="-342900">
              <a:buFont typeface="Wingdings" panose="05000000000000000000" pitchFamily="2" charset="2"/>
              <a:buChar char="Ø"/>
            </a:pPr>
            <a:endParaRPr lang="en-GB" sz="800" dirty="0" smtClean="0">
              <a:latin typeface="+mn-lt"/>
            </a:endParaRPr>
          </a:p>
          <a:p>
            <a:pPr marL="342900" indent="-342900">
              <a:buFont typeface="Wingdings" panose="05000000000000000000" pitchFamily="2" charset="2"/>
              <a:buChar char="Ø"/>
            </a:pPr>
            <a:r>
              <a:rPr lang="en-GB" dirty="0" smtClean="0">
                <a:latin typeface="+mn-lt"/>
              </a:rPr>
              <a:t>Kent Strategic Congestion Management (£0.8m)</a:t>
            </a:r>
          </a:p>
          <a:p>
            <a:endParaRPr lang="en-GB" sz="800" dirty="0" smtClean="0">
              <a:latin typeface="+mn-lt"/>
            </a:endParaRPr>
          </a:p>
          <a:p>
            <a:pPr marL="342900" indent="-342900">
              <a:buFont typeface="Wingdings" panose="05000000000000000000" pitchFamily="2" charset="2"/>
              <a:buChar char="Ø"/>
            </a:pPr>
            <a:r>
              <a:rPr lang="en-GB" dirty="0" smtClean="0">
                <a:latin typeface="+mn-lt"/>
              </a:rPr>
              <a:t>Hailsham/Polegate and Eastbourne Movement and Access Transport Scheme (£2.1m)</a:t>
            </a:r>
            <a:endParaRPr lang="en-GB" dirty="0">
              <a:latin typeface="+mn-lt"/>
            </a:endParaRPr>
          </a:p>
        </p:txBody>
      </p:sp>
    </p:spTree>
    <p:extLst>
      <p:ext uri="{BB962C8B-B14F-4D97-AF65-F5344CB8AC3E}">
        <p14:creationId xmlns:p14="http://schemas.microsoft.com/office/powerpoint/2010/main" val="2790692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239000" y="6597352"/>
            <a:ext cx="1905000" cy="304800"/>
          </a:xfrm>
        </p:spPr>
        <p:txBody>
          <a:bodyPr/>
          <a:lstStyle/>
          <a:p>
            <a:pPr algn="r">
              <a:defRPr/>
            </a:pPr>
            <a:fld id="{9B6F3EC3-4F54-4141-9820-8C188AFD5A24}" type="slidenum">
              <a:rPr lang="en-US" sz="1100" smtClean="0">
                <a:solidFill>
                  <a:schemeClr val="bg1"/>
                </a:solidFill>
                <a:latin typeface="+mj-lt"/>
              </a:rPr>
              <a:pPr algn="r">
                <a:defRPr/>
              </a:pPr>
              <a:t>37</a:t>
            </a:fld>
            <a:endParaRPr lang="en-US" sz="1100" dirty="0">
              <a:solidFill>
                <a:schemeClr val="bg1"/>
              </a:solidFill>
              <a:latin typeface="+mj-lt"/>
            </a:endParaRPr>
          </a:p>
        </p:txBody>
      </p:sp>
      <p:sp>
        <p:nvSpPr>
          <p:cNvPr id="6" name="Title Placeholder 1"/>
          <p:cNvSpPr txBox="1">
            <a:spLocks/>
          </p:cNvSpPr>
          <p:nvPr/>
        </p:nvSpPr>
        <p:spPr>
          <a:xfrm>
            <a:off x="395536" y="48305"/>
            <a:ext cx="5832648" cy="936104"/>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3500" b="1" baseline="0">
                <a:solidFill>
                  <a:srgbClr val="0070C0"/>
                </a:solidFill>
                <a:latin typeface="Calibri" panose="020F0502020204030204" pitchFamily="34" charset="0"/>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US" kern="0" dirty="0" smtClean="0"/>
              <a:t>Local Growth Fund</a:t>
            </a:r>
            <a:endParaRPr lang="en-GB" kern="0" dirty="0"/>
          </a:p>
        </p:txBody>
      </p:sp>
      <p:pic>
        <p:nvPicPr>
          <p:cNvPr id="9" name="Picture 8"/>
          <p:cNvPicPr/>
          <p:nvPr/>
        </p:nvPicPr>
        <p:blipFill rotWithShape="1">
          <a:blip r:embed="rId2"/>
          <a:srcRect l="11825" t="14329" r="69598" b="35637"/>
          <a:stretch/>
        </p:blipFill>
        <p:spPr bwMode="auto">
          <a:xfrm>
            <a:off x="899592" y="764704"/>
            <a:ext cx="6624736" cy="57671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1978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67" t="17524" r="38812" b="30758"/>
          <a:stretch/>
        </p:blipFill>
        <p:spPr bwMode="auto">
          <a:xfrm>
            <a:off x="469902" y="510691"/>
            <a:ext cx="3642790" cy="219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rotWithShape="1">
          <a:blip r:embed="rId3"/>
          <a:srcRect l="9775" t="10525" r="68722" b="51954"/>
          <a:stretch/>
        </p:blipFill>
        <p:spPr bwMode="auto">
          <a:xfrm>
            <a:off x="4716016" y="3645024"/>
            <a:ext cx="3856945" cy="216024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4373" t="11440" r="73233" b="44510"/>
          <a:stretch/>
        </p:blipFill>
        <p:spPr bwMode="auto">
          <a:xfrm>
            <a:off x="4716015" y="620688"/>
            <a:ext cx="3856945" cy="2088232"/>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4222" t="11440" r="72030" b="46345"/>
          <a:stretch/>
        </p:blipFill>
        <p:spPr bwMode="auto">
          <a:xfrm>
            <a:off x="467544" y="3573016"/>
            <a:ext cx="3528392" cy="2232248"/>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69902" y="2708920"/>
            <a:ext cx="3642790" cy="369332"/>
          </a:xfrm>
          <a:prstGeom prst="rect">
            <a:avLst/>
          </a:prstGeom>
          <a:noFill/>
        </p:spPr>
        <p:txBody>
          <a:bodyPr wrap="square" rtlCol="0">
            <a:spAutoFit/>
          </a:bodyPr>
          <a:lstStyle/>
          <a:p>
            <a:r>
              <a:rPr lang="en-GB" sz="1800" b="1" dirty="0" smtClean="0">
                <a:latin typeface="+mn-lt"/>
              </a:rPr>
              <a:t>Swallows Business Park, East Sussex</a:t>
            </a:r>
            <a:endParaRPr lang="en-GB" sz="1800" b="1" dirty="0">
              <a:latin typeface="+mn-lt"/>
            </a:endParaRPr>
          </a:p>
        </p:txBody>
      </p:sp>
      <p:sp>
        <p:nvSpPr>
          <p:cNvPr id="10" name="TextBox 9"/>
          <p:cNvSpPr txBox="1"/>
          <p:nvPr/>
        </p:nvSpPr>
        <p:spPr>
          <a:xfrm>
            <a:off x="4746169" y="2708920"/>
            <a:ext cx="3642790" cy="369332"/>
          </a:xfrm>
          <a:prstGeom prst="rect">
            <a:avLst/>
          </a:prstGeom>
          <a:noFill/>
        </p:spPr>
        <p:txBody>
          <a:bodyPr wrap="square" rtlCol="0">
            <a:spAutoFit/>
          </a:bodyPr>
          <a:lstStyle/>
          <a:p>
            <a:r>
              <a:rPr lang="en-GB" sz="1800" b="1" dirty="0" smtClean="0">
                <a:latin typeface="+mn-lt"/>
              </a:rPr>
              <a:t>Kent Elms Corner, Southend</a:t>
            </a:r>
            <a:endParaRPr lang="en-GB" sz="1800" b="1" dirty="0">
              <a:latin typeface="+mn-lt"/>
            </a:endParaRPr>
          </a:p>
        </p:txBody>
      </p:sp>
      <p:sp>
        <p:nvSpPr>
          <p:cNvPr id="11" name="TextBox 10"/>
          <p:cNvSpPr txBox="1"/>
          <p:nvPr/>
        </p:nvSpPr>
        <p:spPr>
          <a:xfrm>
            <a:off x="455968" y="5805264"/>
            <a:ext cx="3642790" cy="369332"/>
          </a:xfrm>
          <a:prstGeom prst="rect">
            <a:avLst/>
          </a:prstGeom>
          <a:noFill/>
        </p:spPr>
        <p:txBody>
          <a:bodyPr wrap="square" rtlCol="0">
            <a:spAutoFit/>
          </a:bodyPr>
          <a:lstStyle/>
          <a:p>
            <a:r>
              <a:rPr lang="en-GB" sz="1800" b="1" dirty="0" smtClean="0">
                <a:latin typeface="+mn-lt"/>
              </a:rPr>
              <a:t>Medway Cycle Action Plan</a:t>
            </a:r>
            <a:endParaRPr lang="en-GB" sz="1800" b="1" dirty="0">
              <a:latin typeface="+mn-lt"/>
            </a:endParaRPr>
          </a:p>
        </p:txBody>
      </p:sp>
      <p:sp>
        <p:nvSpPr>
          <p:cNvPr id="12" name="TextBox 11"/>
          <p:cNvSpPr txBox="1"/>
          <p:nvPr/>
        </p:nvSpPr>
        <p:spPr>
          <a:xfrm>
            <a:off x="4716015" y="5805264"/>
            <a:ext cx="3642790" cy="369332"/>
          </a:xfrm>
          <a:prstGeom prst="rect">
            <a:avLst/>
          </a:prstGeom>
          <a:noFill/>
        </p:spPr>
        <p:txBody>
          <a:bodyPr wrap="square" rtlCol="0">
            <a:spAutoFit/>
          </a:bodyPr>
          <a:lstStyle/>
          <a:p>
            <a:r>
              <a:rPr lang="en-GB" sz="1800" b="1" dirty="0" smtClean="0">
                <a:latin typeface="+mn-lt"/>
              </a:rPr>
              <a:t>Maidstone Gyratory, Kent</a:t>
            </a:r>
            <a:endParaRPr lang="en-GB" sz="1800" b="1" dirty="0">
              <a:latin typeface="+mn-lt"/>
            </a:endParaRPr>
          </a:p>
        </p:txBody>
      </p:sp>
    </p:spTree>
    <p:extLst>
      <p:ext uri="{BB962C8B-B14F-4D97-AF65-F5344CB8AC3E}">
        <p14:creationId xmlns:p14="http://schemas.microsoft.com/office/powerpoint/2010/main" val="3581183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395536" y="48305"/>
            <a:ext cx="5832648" cy="936104"/>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3500" b="1" baseline="0">
                <a:solidFill>
                  <a:srgbClr val="0070C0"/>
                </a:solidFill>
                <a:latin typeface="Calibri" panose="020F0502020204030204" pitchFamily="34" charset="0"/>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US" kern="0" dirty="0" smtClean="0"/>
              <a:t>Local Growth Fund</a:t>
            </a:r>
            <a:endParaRPr lang="en-GB" kern="0" dirty="0"/>
          </a:p>
        </p:txBody>
      </p:sp>
      <p:sp>
        <p:nvSpPr>
          <p:cNvPr id="6" name="TextBox 5"/>
          <p:cNvSpPr txBox="1"/>
          <p:nvPr/>
        </p:nvSpPr>
        <p:spPr>
          <a:xfrm>
            <a:off x="546116" y="836712"/>
            <a:ext cx="5976664" cy="1200329"/>
          </a:xfrm>
          <a:prstGeom prst="rect">
            <a:avLst/>
          </a:prstGeom>
          <a:noFill/>
        </p:spPr>
        <p:txBody>
          <a:bodyPr wrap="square" rtlCol="0">
            <a:spAutoFit/>
          </a:bodyPr>
          <a:lstStyle/>
          <a:p>
            <a:pPr marL="342900" indent="-342900">
              <a:buFont typeface="Arial" panose="020B0604020202020204" pitchFamily="34" charset="0"/>
              <a:buChar char="•"/>
            </a:pPr>
            <a:r>
              <a:rPr lang="en-GB" dirty="0" smtClean="0">
                <a:latin typeface="+mn-lt"/>
              </a:rPr>
              <a:t>Total LGF spend forecast in 2016/17:</a:t>
            </a:r>
          </a:p>
          <a:p>
            <a:pPr marL="800100" lvl="1" indent="-342900">
              <a:buFont typeface="Wingdings" panose="05000000000000000000" pitchFamily="2" charset="2"/>
              <a:buChar char="ü"/>
            </a:pPr>
            <a:r>
              <a:rPr lang="en-GB" dirty="0" smtClean="0">
                <a:latin typeface="+mn-lt"/>
              </a:rPr>
              <a:t>£83.7m excluding retained schemes</a:t>
            </a:r>
          </a:p>
          <a:p>
            <a:pPr marL="800100" lvl="1" indent="-342900">
              <a:buFont typeface="Wingdings" panose="05000000000000000000" pitchFamily="2" charset="2"/>
              <a:buChar char="ü"/>
            </a:pPr>
            <a:r>
              <a:rPr lang="en-GB" b="1" dirty="0" smtClean="0">
                <a:latin typeface="+mn-lt"/>
              </a:rPr>
              <a:t>£90.8m </a:t>
            </a:r>
            <a:r>
              <a:rPr lang="en-GB" dirty="0" smtClean="0">
                <a:latin typeface="+mn-lt"/>
              </a:rPr>
              <a:t>including retained schemes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098" t="21506" r="26998" b="45593"/>
          <a:stretch/>
        </p:blipFill>
        <p:spPr bwMode="auto">
          <a:xfrm>
            <a:off x="1705969" y="2134108"/>
            <a:ext cx="4913167" cy="446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339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32">
    <p:spTree>
      <p:nvGrpSpPr>
        <p:cNvPr id="1" name=""/>
        <p:cNvGrpSpPr/>
        <p:nvPr/>
      </p:nvGrpSpPr>
      <p:grpSpPr>
        <a:xfrm>
          <a:off x="0" y="0"/>
          <a:ext cx="0" cy="0"/>
          <a:chOff x="0" y="0"/>
          <a:chExt cx="0" cy="0"/>
        </a:xfrm>
      </p:grpSpPr>
      <p:sp>
        <p:nvSpPr>
          <p:cNvPr id="2" name="Title Placeholder 1"/>
          <p:cNvSpPr txBox="1"/>
          <p:nvPr/>
        </p:nvSpPr>
        <p:spPr>
          <a:xfrm>
            <a:off x="34925" y="44450"/>
            <a:ext cx="8229600" cy="936625"/>
          </a:xfrm>
          <a:prstGeom prst="rect">
            <a:avLst/>
          </a:prstGeom>
          <a:noFill/>
          <a:ln>
            <a:noFill/>
          </a:ln>
        </p:spPr>
        <p:txBody>
          <a:bodyPr anchor="ctr"/>
          <a:lstStyle/>
          <a:p>
            <a:pPr fontAlgn="auto">
              <a:spcBef>
                <a:spcPts val="0"/>
              </a:spcBef>
              <a:spcAft>
                <a:spcPts val="0"/>
              </a:spcAft>
              <a:defRPr sz="1800" b="0" i="0" u="none" strike="noStrike" kern="0" cap="none" spc="0" baseline="0">
                <a:solidFill>
                  <a:srgbClr val="000000"/>
                </a:solidFill>
                <a:uFillTx/>
              </a:defRPr>
            </a:pPr>
            <a:r>
              <a:rPr lang="en-US" sz="3500" b="1" kern="0">
                <a:solidFill>
                  <a:srgbClr val="0070C0"/>
                </a:solidFill>
                <a:latin typeface="Calibri" pitchFamily="34"/>
                <a:ea typeface="MS PGothic" pitchFamily="34"/>
                <a:cs typeface="+mn-cs"/>
              </a:rPr>
              <a:t>Minor Changes</a:t>
            </a:r>
          </a:p>
        </p:txBody>
      </p:sp>
      <p:sp>
        <p:nvSpPr>
          <p:cNvPr id="3" name="Rectangle 3"/>
          <p:cNvSpPr/>
          <p:nvPr/>
        </p:nvSpPr>
        <p:spPr>
          <a:xfrm>
            <a:off x="107950" y="811213"/>
            <a:ext cx="8569325" cy="5570537"/>
          </a:xfrm>
          <a:prstGeom prst="rect">
            <a:avLst/>
          </a:prstGeom>
          <a:noFill/>
          <a:ln>
            <a:noFill/>
            <a:prstDash val="solid"/>
          </a:ln>
        </p:spPr>
        <p:txBody>
          <a:bodyPr>
            <a:spAutoFit/>
          </a:bodyPr>
          <a:lstStyle/>
          <a:p>
            <a:pPr fontAlgn="auto" hangingPunct="0">
              <a:spcBef>
                <a:spcPts val="0"/>
              </a:spcBef>
              <a:spcAft>
                <a:spcPts val="0"/>
              </a:spcAft>
              <a:defRPr sz="1800" b="0" i="0" u="none" strike="noStrike" kern="0" cap="none" spc="0" baseline="0">
                <a:solidFill>
                  <a:srgbClr val="000000"/>
                </a:solidFill>
                <a:uFillTx/>
              </a:defRPr>
            </a:pPr>
            <a:endParaRPr lang="en-GB" sz="800" kern="0" dirty="0">
              <a:solidFill>
                <a:srgbClr val="000000"/>
              </a:solidFill>
              <a:latin typeface="+mn-lt"/>
              <a:ea typeface="MS PGothic" pitchFamily="34"/>
              <a:cs typeface="+mn-cs"/>
            </a:endParaRP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000" kern="0" dirty="0">
                <a:solidFill>
                  <a:srgbClr val="000000"/>
                </a:solidFill>
                <a:latin typeface="+mn-lt"/>
                <a:ea typeface="MS PGothic" pitchFamily="34"/>
                <a:cs typeface="+mn-cs"/>
              </a:rPr>
              <a:t>‘Federal’ to be replaced by the word ‘Federated’ </a:t>
            </a:r>
          </a:p>
          <a:p>
            <a:pPr fontAlgn="auto" hangingPunct="0">
              <a:spcBef>
                <a:spcPts val="0"/>
              </a:spcBef>
              <a:spcAft>
                <a:spcPts val="0"/>
              </a:spcAft>
              <a:defRPr sz="1800" b="0" i="0" u="none" strike="noStrike" kern="0" cap="none" spc="0" baseline="0">
                <a:solidFill>
                  <a:srgbClr val="000000"/>
                </a:solidFill>
                <a:uFillTx/>
              </a:defRPr>
            </a:pPr>
            <a:endParaRPr lang="en-GB" sz="800" kern="0" dirty="0">
              <a:solidFill>
                <a:srgbClr val="000000"/>
              </a:solidFill>
              <a:latin typeface="+mn-lt"/>
              <a:ea typeface="MS PGothic" pitchFamily="34"/>
              <a:cs typeface="+mn-cs"/>
            </a:endParaRP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000" kern="0" dirty="0">
                <a:solidFill>
                  <a:srgbClr val="000000"/>
                </a:solidFill>
                <a:latin typeface="+mn-lt"/>
                <a:ea typeface="MS PGothic" pitchFamily="34"/>
                <a:cs typeface="+mn-cs"/>
              </a:rPr>
              <a:t>Responsibility for Federated Boards to shape, define a, endorse and sign-off the Strategic Economic Plan in advance of Strategic Board sign –off </a:t>
            </a:r>
            <a:r>
              <a:rPr lang="en-GB" sz="2000" i="1" kern="0" dirty="0">
                <a:solidFill>
                  <a:srgbClr val="000000"/>
                </a:solidFill>
                <a:latin typeface="+mn-lt"/>
                <a:ea typeface="MS PGothic" pitchFamily="34"/>
                <a:cs typeface="+mn-cs"/>
              </a:rPr>
              <a:t>(to be updated in Assurance Framework and Terms of Reference</a:t>
            </a: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endParaRPr lang="en-GB" sz="800" i="1" kern="0" dirty="0">
              <a:solidFill>
                <a:srgbClr val="000000"/>
              </a:solidFill>
              <a:latin typeface="+mn-lt"/>
              <a:ea typeface="MS PGothic" pitchFamily="34"/>
              <a:cs typeface="+mn-cs"/>
            </a:endParaRP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000" kern="0" dirty="0">
                <a:solidFill>
                  <a:srgbClr val="000000"/>
                </a:solidFill>
                <a:latin typeface="+mn-lt"/>
                <a:ea typeface="MS PGothic" pitchFamily="34"/>
                <a:cs typeface="+mn-cs"/>
              </a:rPr>
              <a:t>Re-insert reference to the SELEP Annual General Meeting</a:t>
            </a: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endParaRPr lang="en-GB" sz="800" kern="0" dirty="0">
              <a:solidFill>
                <a:srgbClr val="000000"/>
              </a:solidFill>
              <a:latin typeface="+mn-lt"/>
              <a:ea typeface="MS PGothic" pitchFamily="34"/>
              <a:cs typeface="+mn-cs"/>
            </a:endParaRP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000" kern="0" dirty="0">
                <a:solidFill>
                  <a:srgbClr val="000000"/>
                </a:solidFill>
                <a:latin typeface="+mn-lt"/>
                <a:ea typeface="MS PGothic" pitchFamily="34"/>
                <a:cs typeface="+mn-cs"/>
              </a:rPr>
              <a:t>Remove reference to Accountable Body sign – off of Accountability Board reports, but have added wording to state that the Accountable Body “</a:t>
            </a:r>
            <a:r>
              <a:rPr lang="en-GB" sz="2000" kern="0" dirty="0">
                <a:solidFill>
                  <a:srgbClr val="000000"/>
                </a:solidFill>
                <a:latin typeface="+mn-lt"/>
              </a:rPr>
              <a:t>will include the details of any implications arising as a result of the decision being sought within the report”.  </a:t>
            </a:r>
            <a:endParaRPr lang="en-GB" sz="2000" kern="0" dirty="0">
              <a:solidFill>
                <a:srgbClr val="000000"/>
              </a:solidFill>
              <a:latin typeface="+mn-lt"/>
              <a:ea typeface="MS PGothic" pitchFamily="34"/>
              <a:cs typeface="+mn-cs"/>
            </a:endParaRP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endParaRPr lang="en-GB" sz="800" kern="0" dirty="0">
              <a:solidFill>
                <a:srgbClr val="000000"/>
              </a:solidFill>
              <a:latin typeface="+mn-lt"/>
              <a:ea typeface="MS PGothic" pitchFamily="34"/>
              <a:cs typeface="+mn-cs"/>
            </a:endParaRP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000" kern="0" dirty="0">
                <a:solidFill>
                  <a:srgbClr val="000000"/>
                </a:solidFill>
                <a:latin typeface="+mn-lt"/>
                <a:ea typeface="MS PGothic" pitchFamily="34"/>
                <a:cs typeface="+mn-cs"/>
              </a:rPr>
              <a:t>Amend wording of Accountability Board non-voting membership (</a:t>
            </a:r>
            <a:r>
              <a:rPr lang="en-GB" sz="2000" i="1" kern="0" dirty="0">
                <a:solidFill>
                  <a:srgbClr val="000000"/>
                </a:solidFill>
                <a:latin typeface="+mn-lt"/>
                <a:ea typeface="MS PGothic" pitchFamily="34"/>
                <a:cs typeface="+mn-cs"/>
              </a:rPr>
              <a:t>retain status quo for the meeting to be attended and Chaired by only one nominated Strategic Board vice- chair). </a:t>
            </a: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endParaRPr lang="en-GB" sz="800" i="1" kern="0" dirty="0">
              <a:solidFill>
                <a:srgbClr val="000000"/>
              </a:solidFill>
              <a:latin typeface="+mn-lt"/>
              <a:ea typeface="MS PGothic" pitchFamily="34"/>
              <a:cs typeface="+mn-cs"/>
            </a:endParaRP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000" kern="0" dirty="0">
                <a:solidFill>
                  <a:srgbClr val="000000"/>
                </a:solidFill>
                <a:latin typeface="+mn-lt"/>
                <a:ea typeface="MS PGothic" pitchFamily="34"/>
                <a:cs typeface="+mn-cs"/>
              </a:rPr>
              <a:t>Minor formatting changes to more clearly show Private Sector Strategic Board reps.</a:t>
            </a:r>
          </a:p>
          <a:p>
            <a:pPr fontAlgn="auto" hangingPunct="0">
              <a:spcBef>
                <a:spcPts val="0"/>
              </a:spcBef>
              <a:spcAft>
                <a:spcPts val="0"/>
              </a:spcAft>
              <a:defRPr sz="1800" b="0" i="0" u="none" strike="noStrike" kern="0" cap="none" spc="0" baseline="0">
                <a:solidFill>
                  <a:srgbClr val="000000"/>
                </a:solidFill>
                <a:uFillTx/>
              </a:defRPr>
            </a:pPr>
            <a:endParaRPr lang="en-GB" sz="800" kern="0" dirty="0">
              <a:solidFill>
                <a:srgbClr val="000000"/>
              </a:solidFill>
              <a:latin typeface="+mn-lt"/>
              <a:ea typeface="MS PGothic" pitchFamily="34"/>
              <a:cs typeface="+mn-cs"/>
            </a:endParaRP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000" kern="0" dirty="0">
                <a:solidFill>
                  <a:srgbClr val="000000"/>
                </a:solidFill>
                <a:latin typeface="+mn-lt"/>
                <a:ea typeface="MS PGothic" pitchFamily="34"/>
                <a:cs typeface="+mn-cs"/>
              </a:rPr>
              <a:t>Updated version is available on SELEP website</a:t>
            </a:r>
            <a:endParaRPr lang="en-GB" sz="2400" i="1" kern="0" dirty="0">
              <a:solidFill>
                <a:srgbClr val="000000"/>
              </a:solidFill>
              <a:latin typeface="+mn-lt"/>
              <a:ea typeface="MS PGothic" pitchFamily="34"/>
              <a:cs typeface="+mn-cs"/>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16632"/>
            <a:ext cx="8229600" cy="936104"/>
          </a:xfrm>
        </p:spPr>
        <p:txBody>
          <a:bodyPr/>
          <a:lstStyle/>
          <a:p>
            <a:r>
              <a:rPr lang="en-GB" dirty="0" smtClean="0"/>
              <a:t>Local Growth Fund </a:t>
            </a:r>
            <a:endParaRPr lang="en-GB" dirty="0"/>
          </a:p>
        </p:txBody>
      </p:sp>
      <p:pic>
        <p:nvPicPr>
          <p:cNvPr id="5" name="Picture 4"/>
          <p:cNvPicPr/>
          <p:nvPr/>
        </p:nvPicPr>
        <p:blipFill rotWithShape="1">
          <a:blip r:embed="rId2"/>
          <a:srcRect l="66907" t="38805" r="15414" b="33676"/>
          <a:stretch/>
        </p:blipFill>
        <p:spPr bwMode="auto">
          <a:xfrm>
            <a:off x="755576" y="1412776"/>
            <a:ext cx="7200800" cy="3816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81795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0943"/>
            <a:ext cx="8229600" cy="936104"/>
          </a:xfrm>
        </p:spPr>
        <p:txBody>
          <a:bodyPr/>
          <a:lstStyle/>
          <a:p>
            <a:r>
              <a:rPr lang="en-GB" dirty="0" smtClean="0"/>
              <a:t>Local Growth Fund </a:t>
            </a:r>
            <a:endParaRPr lang="en-GB" dirty="0"/>
          </a:p>
        </p:txBody>
      </p:sp>
      <p:sp>
        <p:nvSpPr>
          <p:cNvPr id="4" name="TextBox 3"/>
          <p:cNvSpPr txBox="1"/>
          <p:nvPr/>
        </p:nvSpPr>
        <p:spPr>
          <a:xfrm>
            <a:off x="539552" y="1052736"/>
            <a:ext cx="8280920" cy="5139869"/>
          </a:xfrm>
          <a:prstGeom prst="rect">
            <a:avLst/>
          </a:prstGeom>
          <a:noFill/>
        </p:spPr>
        <p:txBody>
          <a:bodyPr wrap="square" rtlCol="0">
            <a:spAutoFit/>
          </a:bodyPr>
          <a:lstStyle/>
          <a:p>
            <a:r>
              <a:rPr lang="en-GB" dirty="0" smtClean="0">
                <a:latin typeface="+mn-lt"/>
              </a:rPr>
              <a:t>At the last Accountability Board, acceleration of LGF spend was approved for the following Growth Deal projects:</a:t>
            </a:r>
          </a:p>
          <a:p>
            <a:pPr marL="342900" indent="-342900">
              <a:buFont typeface="Wingdings" panose="05000000000000000000" pitchFamily="2" charset="2"/>
              <a:buChar char="Ø"/>
            </a:pPr>
            <a:endParaRPr lang="en-GB" dirty="0">
              <a:latin typeface="+mn-lt"/>
            </a:endParaRPr>
          </a:p>
          <a:p>
            <a:pPr marL="342900" indent="-342900">
              <a:buFont typeface="Wingdings" panose="05000000000000000000" pitchFamily="2" charset="2"/>
              <a:buChar char="Ø"/>
            </a:pPr>
            <a:r>
              <a:rPr lang="en-GB" dirty="0" smtClean="0">
                <a:latin typeface="+mn-lt"/>
              </a:rPr>
              <a:t>East </a:t>
            </a:r>
            <a:r>
              <a:rPr lang="en-GB" dirty="0">
                <a:latin typeface="+mn-lt"/>
              </a:rPr>
              <a:t>Sussex Strategic Growth Project (£0.3m) </a:t>
            </a:r>
          </a:p>
          <a:p>
            <a:pPr marL="171450" indent="-171450">
              <a:buFont typeface="Wingdings" panose="05000000000000000000" pitchFamily="2" charset="2"/>
              <a:buChar char="Ø"/>
            </a:pPr>
            <a:endParaRPr lang="en-GB" sz="800" dirty="0">
              <a:latin typeface="+mn-lt"/>
            </a:endParaRPr>
          </a:p>
          <a:p>
            <a:pPr marL="342900" indent="-342900">
              <a:buFont typeface="Wingdings" panose="05000000000000000000" pitchFamily="2" charset="2"/>
              <a:buChar char="Ø"/>
            </a:pPr>
            <a:r>
              <a:rPr lang="en-GB" dirty="0" smtClean="0">
                <a:latin typeface="+mn-lt"/>
              </a:rPr>
              <a:t>A226 </a:t>
            </a:r>
            <a:r>
              <a:rPr lang="en-GB" dirty="0">
                <a:latin typeface="+mn-lt"/>
              </a:rPr>
              <a:t>London Road/ B255 St Clements Way (£0.934m</a:t>
            </a:r>
            <a:r>
              <a:rPr lang="en-GB" dirty="0" smtClean="0">
                <a:latin typeface="+mn-lt"/>
              </a:rPr>
              <a:t>)</a:t>
            </a:r>
            <a:endParaRPr lang="en-GB" dirty="0">
              <a:latin typeface="+mn-lt"/>
            </a:endParaRPr>
          </a:p>
          <a:p>
            <a:pPr marL="171450" indent="-171450">
              <a:buFont typeface="Wingdings" panose="05000000000000000000" pitchFamily="2" charset="2"/>
              <a:buChar char="Ø"/>
            </a:pPr>
            <a:endParaRPr lang="en-GB" sz="800" dirty="0">
              <a:latin typeface="+mn-lt"/>
            </a:endParaRPr>
          </a:p>
          <a:p>
            <a:pPr marL="342900" indent="-342900">
              <a:buFont typeface="Wingdings" panose="05000000000000000000" pitchFamily="2" charset="2"/>
              <a:buChar char="Ø"/>
            </a:pPr>
            <a:r>
              <a:rPr lang="en-GB" dirty="0" smtClean="0">
                <a:latin typeface="+mn-lt"/>
              </a:rPr>
              <a:t>Strood </a:t>
            </a:r>
            <a:r>
              <a:rPr lang="en-GB" dirty="0">
                <a:latin typeface="+mn-lt"/>
              </a:rPr>
              <a:t>Town Centre Journey Time and Accessibility Enhancements </a:t>
            </a:r>
            <a:r>
              <a:rPr lang="en-GB" dirty="0" smtClean="0">
                <a:latin typeface="+mn-lt"/>
              </a:rPr>
              <a:t>(£</a:t>
            </a:r>
            <a:r>
              <a:rPr lang="en-GB" dirty="0">
                <a:latin typeface="+mn-lt"/>
              </a:rPr>
              <a:t>0.081m</a:t>
            </a:r>
            <a:r>
              <a:rPr lang="en-GB" dirty="0" smtClean="0">
                <a:latin typeface="+mn-lt"/>
              </a:rPr>
              <a:t>)</a:t>
            </a:r>
          </a:p>
          <a:p>
            <a:pPr marL="171450" indent="-171450">
              <a:buFont typeface="Wingdings" panose="05000000000000000000" pitchFamily="2" charset="2"/>
              <a:buChar char="Ø"/>
            </a:pPr>
            <a:endParaRPr lang="en-GB" sz="800" dirty="0">
              <a:latin typeface="+mn-lt"/>
            </a:endParaRPr>
          </a:p>
          <a:p>
            <a:pPr marL="342900" indent="-342900">
              <a:buFont typeface="Wingdings" panose="05000000000000000000" pitchFamily="2" charset="2"/>
              <a:buChar char="Ø"/>
            </a:pPr>
            <a:r>
              <a:rPr lang="en-GB" dirty="0" smtClean="0">
                <a:latin typeface="+mn-lt"/>
              </a:rPr>
              <a:t>Chatham </a:t>
            </a:r>
            <a:r>
              <a:rPr lang="en-GB" dirty="0">
                <a:latin typeface="+mn-lt"/>
              </a:rPr>
              <a:t>Town Centre Place-making and Public Realm Package </a:t>
            </a:r>
            <a:r>
              <a:rPr lang="en-GB" dirty="0" smtClean="0">
                <a:latin typeface="+mn-lt"/>
              </a:rPr>
              <a:t>(£</a:t>
            </a:r>
            <a:r>
              <a:rPr lang="en-GB" dirty="0">
                <a:latin typeface="+mn-lt"/>
              </a:rPr>
              <a:t>0.120m</a:t>
            </a:r>
            <a:r>
              <a:rPr lang="en-GB" dirty="0" smtClean="0">
                <a:latin typeface="+mn-lt"/>
              </a:rPr>
              <a:t>)</a:t>
            </a:r>
          </a:p>
          <a:p>
            <a:pPr marL="171450" indent="-171450">
              <a:buFont typeface="Wingdings" panose="05000000000000000000" pitchFamily="2" charset="2"/>
              <a:buChar char="Ø"/>
            </a:pPr>
            <a:endParaRPr lang="en-GB" sz="800" dirty="0">
              <a:latin typeface="+mn-lt"/>
            </a:endParaRPr>
          </a:p>
          <a:p>
            <a:pPr marL="342900" indent="-342900">
              <a:buFont typeface="Wingdings" panose="05000000000000000000" pitchFamily="2" charset="2"/>
              <a:buChar char="Ø"/>
            </a:pPr>
            <a:r>
              <a:rPr lang="en-GB" dirty="0" smtClean="0">
                <a:latin typeface="+mn-lt"/>
              </a:rPr>
              <a:t>Medway </a:t>
            </a:r>
            <a:r>
              <a:rPr lang="en-GB" dirty="0">
                <a:latin typeface="+mn-lt"/>
              </a:rPr>
              <a:t>Cycling Action Plan (£0.100m</a:t>
            </a:r>
            <a:r>
              <a:rPr lang="en-GB" dirty="0" smtClean="0">
                <a:latin typeface="+mn-lt"/>
              </a:rPr>
              <a:t>)</a:t>
            </a:r>
          </a:p>
          <a:p>
            <a:pPr marL="171450" indent="-171450">
              <a:buFont typeface="Wingdings" panose="05000000000000000000" pitchFamily="2" charset="2"/>
              <a:buChar char="Ø"/>
            </a:pPr>
            <a:endParaRPr lang="en-GB" sz="800" dirty="0">
              <a:latin typeface="+mn-lt"/>
            </a:endParaRPr>
          </a:p>
          <a:p>
            <a:pPr marL="342900" indent="-342900">
              <a:buFont typeface="Wingdings" panose="05000000000000000000" pitchFamily="2" charset="2"/>
              <a:buChar char="Ø"/>
            </a:pPr>
            <a:r>
              <a:rPr lang="en-GB" dirty="0" smtClean="0">
                <a:latin typeface="+mn-lt"/>
              </a:rPr>
              <a:t>Medway </a:t>
            </a:r>
            <a:r>
              <a:rPr lang="en-GB" dirty="0">
                <a:latin typeface="+mn-lt"/>
              </a:rPr>
              <a:t>City Estate Connectivity Improvement Measures (£0.157m</a:t>
            </a:r>
            <a:r>
              <a:rPr lang="en-GB" dirty="0" smtClean="0">
                <a:latin typeface="+mn-lt"/>
              </a:rPr>
              <a:t>)</a:t>
            </a:r>
            <a:endParaRPr lang="en-GB" dirty="0">
              <a:latin typeface="+mn-lt"/>
            </a:endParaRPr>
          </a:p>
        </p:txBody>
      </p:sp>
    </p:spTree>
    <p:extLst>
      <p:ext uri="{BB962C8B-B14F-4D97-AF65-F5344CB8AC3E}">
        <p14:creationId xmlns:p14="http://schemas.microsoft.com/office/powerpoint/2010/main" val="2657312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Local Growth Fund</a:t>
            </a:r>
            <a:endParaRPr lang="en-GB" dirty="0"/>
          </a:p>
        </p:txBody>
      </p:sp>
      <p:pic>
        <p:nvPicPr>
          <p:cNvPr id="9" name="Picture 8"/>
          <p:cNvPicPr/>
          <p:nvPr/>
        </p:nvPicPr>
        <p:blipFill rotWithShape="1">
          <a:blip r:embed="rId2"/>
          <a:srcRect l="9798" t="14542" r="67893" b="37849"/>
          <a:stretch/>
        </p:blipFill>
        <p:spPr bwMode="auto">
          <a:xfrm>
            <a:off x="395536" y="764704"/>
            <a:ext cx="8280920" cy="59046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48439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67744" y="2564904"/>
            <a:ext cx="4320480" cy="936104"/>
          </a:xfrm>
        </p:spPr>
        <p:txBody>
          <a:bodyPr/>
          <a:lstStyle/>
          <a:p>
            <a:r>
              <a:rPr lang="en-GB" dirty="0" smtClean="0"/>
              <a:t>Growing Places Fund</a:t>
            </a:r>
            <a:endParaRPr lang="en-GB" dirty="0"/>
          </a:p>
        </p:txBody>
      </p:sp>
    </p:spTree>
    <p:extLst>
      <p:ext uri="{BB962C8B-B14F-4D97-AF65-F5344CB8AC3E}">
        <p14:creationId xmlns:p14="http://schemas.microsoft.com/office/powerpoint/2010/main" val="34817021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496" y="44624"/>
            <a:ext cx="8229600" cy="432048"/>
          </a:xfrm>
        </p:spPr>
        <p:txBody>
          <a:bodyPr>
            <a:normAutofit fontScale="90000"/>
          </a:bodyPr>
          <a:lstStyle/>
          <a:p>
            <a:r>
              <a:rPr lang="en-GB" dirty="0" smtClean="0"/>
              <a:t>Growing Places Fund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880085956"/>
              </p:ext>
            </p:extLst>
          </p:nvPr>
        </p:nvGraphicFramePr>
        <p:xfrm>
          <a:off x="179513" y="692696"/>
          <a:ext cx="8783670" cy="5924164"/>
        </p:xfrm>
        <a:graphic>
          <a:graphicData uri="http://schemas.openxmlformats.org/drawingml/2006/table">
            <a:tbl>
              <a:tblPr>
                <a:tableStyleId>{BDBED569-4797-4DF1-A0F4-6AAB3CD982D8}</a:tableStyleId>
              </a:tblPr>
              <a:tblGrid>
                <a:gridCol w="1683792"/>
                <a:gridCol w="732083"/>
                <a:gridCol w="878500"/>
                <a:gridCol w="805292"/>
                <a:gridCol w="3218518"/>
                <a:gridCol w="771308"/>
                <a:gridCol w="694177"/>
              </a:tblGrid>
              <a:tr h="288032">
                <a:tc rowSpan="2">
                  <a:txBody>
                    <a:bodyPr/>
                    <a:lstStyle/>
                    <a:p>
                      <a:pPr algn="ctr" fontAlgn="ctr"/>
                      <a:r>
                        <a:rPr lang="en-GB" sz="1200" b="1" u="none" strike="noStrike" dirty="0">
                          <a:solidFill>
                            <a:schemeClr val="bg1"/>
                          </a:solidFill>
                          <a:effectLst/>
                        </a:rPr>
                        <a:t>Project</a:t>
                      </a:r>
                      <a:endParaRPr lang="en-GB" sz="1200" b="1" i="0" u="none" strike="noStrike" dirty="0">
                        <a:solidFill>
                          <a:schemeClr val="bg1"/>
                        </a:solidFill>
                        <a:effectLst/>
                        <a:latin typeface="Calibri"/>
                      </a:endParaRPr>
                    </a:p>
                  </a:txBody>
                  <a:tcPr marL="8456" marR="8456" marT="8456" marB="0" anchor="ctr">
                    <a:solidFill>
                      <a:schemeClr val="tx1">
                        <a:lumMod val="50000"/>
                        <a:lumOff val="50000"/>
                      </a:schemeClr>
                    </a:solidFill>
                  </a:tcPr>
                </a:tc>
                <a:tc rowSpan="2">
                  <a:txBody>
                    <a:bodyPr/>
                    <a:lstStyle/>
                    <a:p>
                      <a:pPr algn="ctr" fontAlgn="ctr"/>
                      <a:r>
                        <a:rPr lang="en-GB" sz="1200" b="1" u="none" strike="noStrike" dirty="0">
                          <a:solidFill>
                            <a:schemeClr val="bg1"/>
                          </a:solidFill>
                          <a:effectLst/>
                        </a:rPr>
                        <a:t>Allocation (£m)</a:t>
                      </a:r>
                      <a:endParaRPr lang="en-GB" sz="1200" b="1" i="0" u="none" strike="noStrike" dirty="0">
                        <a:solidFill>
                          <a:schemeClr val="bg1"/>
                        </a:solidFill>
                        <a:effectLst/>
                        <a:latin typeface="Calibri"/>
                      </a:endParaRPr>
                    </a:p>
                  </a:txBody>
                  <a:tcPr marL="8456" marR="8456" marT="8456" marB="0" anchor="ctr">
                    <a:solidFill>
                      <a:schemeClr val="tx1">
                        <a:lumMod val="50000"/>
                        <a:lumOff val="50000"/>
                      </a:schemeClr>
                    </a:solidFill>
                  </a:tcPr>
                </a:tc>
                <a:tc rowSpan="2">
                  <a:txBody>
                    <a:bodyPr/>
                    <a:lstStyle/>
                    <a:p>
                      <a:pPr algn="ctr" fontAlgn="ctr"/>
                      <a:r>
                        <a:rPr lang="en-GB" sz="1200" b="1" u="none" strike="noStrike" dirty="0">
                          <a:solidFill>
                            <a:schemeClr val="bg1"/>
                          </a:solidFill>
                          <a:effectLst/>
                        </a:rPr>
                        <a:t>Investment to date (£m)</a:t>
                      </a:r>
                      <a:endParaRPr lang="en-GB" sz="1200" b="1" i="0" u="none" strike="noStrike" dirty="0">
                        <a:solidFill>
                          <a:schemeClr val="bg1"/>
                        </a:solidFill>
                        <a:effectLst/>
                        <a:latin typeface="Calibri"/>
                      </a:endParaRPr>
                    </a:p>
                  </a:txBody>
                  <a:tcPr marL="8456" marR="8456" marT="8456" marB="0" anchor="ctr">
                    <a:solidFill>
                      <a:schemeClr val="tx1">
                        <a:lumMod val="50000"/>
                        <a:lumOff val="50000"/>
                      </a:schemeClr>
                    </a:solidFill>
                  </a:tcPr>
                </a:tc>
                <a:tc rowSpan="2">
                  <a:txBody>
                    <a:bodyPr/>
                    <a:lstStyle/>
                    <a:p>
                      <a:pPr algn="ctr" fontAlgn="ctr"/>
                      <a:r>
                        <a:rPr lang="en-GB" sz="1200" b="1" u="none" strike="noStrike" dirty="0">
                          <a:solidFill>
                            <a:schemeClr val="bg1"/>
                          </a:solidFill>
                          <a:effectLst/>
                        </a:rPr>
                        <a:t>Repayment </a:t>
                      </a:r>
                      <a:br>
                        <a:rPr lang="en-GB" sz="1200" b="1" u="none" strike="noStrike" dirty="0">
                          <a:solidFill>
                            <a:schemeClr val="bg1"/>
                          </a:solidFill>
                          <a:effectLst/>
                        </a:rPr>
                      </a:br>
                      <a:r>
                        <a:rPr lang="en-GB" sz="1200" b="1" u="none" strike="noStrike" dirty="0">
                          <a:solidFill>
                            <a:schemeClr val="bg1"/>
                          </a:solidFill>
                          <a:effectLst/>
                        </a:rPr>
                        <a:t>(£m)</a:t>
                      </a:r>
                      <a:endParaRPr lang="en-GB" sz="1200" b="1" i="0" u="none" strike="noStrike" dirty="0">
                        <a:solidFill>
                          <a:schemeClr val="bg1"/>
                        </a:solidFill>
                        <a:effectLst/>
                        <a:latin typeface="Calibri"/>
                      </a:endParaRPr>
                    </a:p>
                  </a:txBody>
                  <a:tcPr marL="8456" marR="8456" marT="8456" marB="0" anchor="ctr">
                    <a:solidFill>
                      <a:schemeClr val="tx1">
                        <a:lumMod val="50000"/>
                        <a:lumOff val="50000"/>
                      </a:schemeClr>
                    </a:solidFill>
                  </a:tcPr>
                </a:tc>
                <a:tc rowSpan="2">
                  <a:txBody>
                    <a:bodyPr/>
                    <a:lstStyle/>
                    <a:p>
                      <a:pPr algn="ctr" fontAlgn="ctr"/>
                      <a:r>
                        <a:rPr lang="en-GB" sz="1200" b="1" u="none" strike="noStrike" dirty="0">
                          <a:solidFill>
                            <a:schemeClr val="bg1"/>
                          </a:solidFill>
                          <a:effectLst/>
                        </a:rPr>
                        <a:t>Update</a:t>
                      </a:r>
                      <a:endParaRPr lang="en-GB" sz="1200" b="1" i="0" u="none" strike="noStrike" dirty="0">
                        <a:solidFill>
                          <a:schemeClr val="bg1"/>
                        </a:solidFill>
                        <a:effectLst/>
                        <a:latin typeface="Calibri"/>
                      </a:endParaRPr>
                    </a:p>
                  </a:txBody>
                  <a:tcPr marL="8456" marR="8456" marT="8456" marB="0" anchor="ctr">
                    <a:solidFill>
                      <a:schemeClr val="tx1">
                        <a:lumMod val="50000"/>
                        <a:lumOff val="50000"/>
                      </a:schemeClr>
                    </a:solidFill>
                  </a:tcPr>
                </a:tc>
                <a:tc gridSpan="2">
                  <a:txBody>
                    <a:bodyPr/>
                    <a:lstStyle/>
                    <a:p>
                      <a:pPr algn="ctr" fontAlgn="ctr"/>
                      <a:r>
                        <a:rPr lang="en-GB" sz="1200" b="1" u="none" strike="noStrike" dirty="0">
                          <a:solidFill>
                            <a:schemeClr val="bg1"/>
                          </a:solidFill>
                          <a:effectLst/>
                        </a:rPr>
                        <a:t>Delivery of jobs </a:t>
                      </a:r>
                      <a:endParaRPr lang="en-GB" sz="1200" b="1" i="0" u="none" strike="noStrike" dirty="0">
                        <a:solidFill>
                          <a:schemeClr val="bg1"/>
                        </a:solidFill>
                        <a:effectLst/>
                        <a:latin typeface="Calibri"/>
                      </a:endParaRPr>
                    </a:p>
                  </a:txBody>
                  <a:tcPr marL="8456" marR="8456" marT="8456" marB="0" anchor="ctr">
                    <a:solidFill>
                      <a:schemeClr val="tx1">
                        <a:lumMod val="50000"/>
                        <a:lumOff val="50000"/>
                      </a:schemeClr>
                    </a:solidFill>
                  </a:tcPr>
                </a:tc>
                <a:tc hMerge="1">
                  <a:txBody>
                    <a:bodyPr/>
                    <a:lstStyle/>
                    <a:p>
                      <a:endParaRPr lang="en-GB"/>
                    </a:p>
                  </a:txBody>
                  <a:tcPr/>
                </a:tc>
              </a:tr>
              <a:tr h="28756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200" b="1" u="none" strike="noStrike" dirty="0">
                          <a:solidFill>
                            <a:schemeClr val="bg1"/>
                          </a:solidFill>
                          <a:effectLst/>
                        </a:rPr>
                        <a:t>Forecast</a:t>
                      </a:r>
                      <a:endParaRPr lang="en-GB" sz="1200" b="1" i="0" u="none" strike="noStrike" dirty="0">
                        <a:solidFill>
                          <a:schemeClr val="bg1"/>
                        </a:solidFill>
                        <a:effectLst/>
                        <a:latin typeface="Calibri"/>
                      </a:endParaRPr>
                    </a:p>
                  </a:txBody>
                  <a:tcPr marL="8456" marR="8456" marT="8456" marB="0" anchor="ctr">
                    <a:solidFill>
                      <a:schemeClr val="tx1">
                        <a:lumMod val="50000"/>
                        <a:lumOff val="50000"/>
                      </a:schemeClr>
                    </a:solidFill>
                  </a:tcPr>
                </a:tc>
                <a:tc>
                  <a:txBody>
                    <a:bodyPr/>
                    <a:lstStyle/>
                    <a:p>
                      <a:pPr algn="ctr" fontAlgn="ctr"/>
                      <a:r>
                        <a:rPr lang="en-GB" sz="1200" b="1" u="none" strike="noStrike" dirty="0">
                          <a:solidFill>
                            <a:schemeClr val="bg1"/>
                          </a:solidFill>
                          <a:effectLst/>
                        </a:rPr>
                        <a:t>Achieved to date</a:t>
                      </a:r>
                      <a:endParaRPr lang="en-GB" sz="1200" b="1" i="0" u="none" strike="noStrike" dirty="0">
                        <a:solidFill>
                          <a:schemeClr val="bg1"/>
                        </a:solidFill>
                        <a:effectLst/>
                        <a:latin typeface="Calibri"/>
                      </a:endParaRPr>
                    </a:p>
                  </a:txBody>
                  <a:tcPr marL="8456" marR="8456" marT="8456" marB="0" anchor="ctr">
                    <a:solidFill>
                      <a:schemeClr val="tx1">
                        <a:lumMod val="50000"/>
                        <a:lumOff val="50000"/>
                      </a:schemeClr>
                    </a:solidFill>
                  </a:tcPr>
                </a:tc>
              </a:tr>
              <a:tr h="304079">
                <a:tc>
                  <a:txBody>
                    <a:bodyPr/>
                    <a:lstStyle/>
                    <a:p>
                      <a:pPr algn="l" fontAlgn="b"/>
                      <a:r>
                        <a:rPr lang="en-GB" sz="1300" b="1" u="none" strike="noStrike" dirty="0">
                          <a:effectLst/>
                        </a:rPr>
                        <a:t>Priory Quarter Phase </a:t>
                      </a:r>
                      <a:r>
                        <a:rPr lang="en-GB" sz="1300" b="1" u="none" strike="noStrike" dirty="0" smtClean="0">
                          <a:effectLst/>
                        </a:rPr>
                        <a:t>3 (East</a:t>
                      </a:r>
                      <a:r>
                        <a:rPr lang="en-GB" sz="1300" b="1" u="none" strike="noStrike" baseline="0" dirty="0" smtClean="0">
                          <a:effectLst/>
                        </a:rPr>
                        <a:t> Sussex)</a:t>
                      </a:r>
                      <a:endParaRPr lang="en-GB" sz="1300" b="1" i="0" u="none" strike="noStrike" dirty="0">
                        <a:solidFill>
                          <a:srgbClr val="000000"/>
                        </a:solidFill>
                        <a:effectLst/>
                        <a:latin typeface="Calibri"/>
                      </a:endParaRPr>
                    </a:p>
                  </a:txBody>
                  <a:tcPr marL="8456" marR="8456" marT="8456" marB="0" anchor="b">
                    <a:solidFill>
                      <a:srgbClr val="CCECFF"/>
                    </a:solidFill>
                  </a:tcPr>
                </a:tc>
                <a:tc>
                  <a:txBody>
                    <a:bodyPr/>
                    <a:lstStyle/>
                    <a:p>
                      <a:pPr algn="r" fontAlgn="b"/>
                      <a:r>
                        <a:rPr lang="en-GB" sz="1200" u="none" strike="noStrike" dirty="0">
                          <a:effectLst/>
                        </a:rPr>
                        <a:t>7.000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7.000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0.400</a:t>
                      </a:r>
                      <a:endParaRPr lang="en-GB" sz="1200" b="0" i="0" u="none" strike="noStrike" dirty="0">
                        <a:solidFill>
                          <a:srgbClr val="000000"/>
                        </a:solidFill>
                        <a:effectLst/>
                        <a:latin typeface="Calibri"/>
                      </a:endParaRPr>
                    </a:p>
                  </a:txBody>
                  <a:tcPr marL="8456" marR="8456" marT="8456" marB="0" anchor="b"/>
                </a:tc>
                <a:tc>
                  <a:txBody>
                    <a:bodyPr/>
                    <a:lstStyle/>
                    <a:p>
                      <a:pPr algn="ctr" fontAlgn="b"/>
                      <a:r>
                        <a:rPr lang="en-GB" sz="1200" u="none" strike="noStrike" dirty="0">
                          <a:effectLst/>
                        </a:rPr>
                        <a:t>Complete and repayments being made</a:t>
                      </a:r>
                      <a:endParaRPr lang="en-GB" sz="1200" b="0" i="0" u="none" strike="noStrike" dirty="0">
                        <a:solidFill>
                          <a:srgbClr val="000000"/>
                        </a:solidFill>
                        <a:effectLst/>
                        <a:latin typeface="Calibri"/>
                      </a:endParaRPr>
                    </a:p>
                  </a:txBody>
                  <a:tcPr marL="8456" marR="8456" marT="8456" marB="0" anchor="b">
                    <a:solidFill>
                      <a:srgbClr val="92D050"/>
                    </a:solidFill>
                  </a:tcPr>
                </a:tc>
                <a:tc>
                  <a:txBody>
                    <a:bodyPr/>
                    <a:lstStyle/>
                    <a:p>
                      <a:pPr algn="r" fontAlgn="b"/>
                      <a:r>
                        <a:rPr lang="en-GB" sz="1200" u="none" strike="noStrike" dirty="0">
                          <a:effectLst/>
                        </a:rPr>
                        <a:t>440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67</a:t>
                      </a:r>
                      <a:endParaRPr lang="en-GB" sz="1200" b="0" i="0" u="none" strike="noStrike" dirty="0">
                        <a:solidFill>
                          <a:srgbClr val="000000"/>
                        </a:solidFill>
                        <a:effectLst/>
                        <a:latin typeface="Calibri"/>
                      </a:endParaRPr>
                    </a:p>
                  </a:txBody>
                  <a:tcPr marL="8456" marR="8456" marT="8456" marB="0" anchor="b"/>
                </a:tc>
              </a:tr>
              <a:tr h="288032">
                <a:tc>
                  <a:txBody>
                    <a:bodyPr/>
                    <a:lstStyle/>
                    <a:p>
                      <a:pPr algn="l" fontAlgn="b"/>
                      <a:r>
                        <a:rPr lang="en-GB" sz="1300" b="1" u="none" strike="noStrike" dirty="0">
                          <a:effectLst/>
                        </a:rPr>
                        <a:t>North </a:t>
                      </a:r>
                      <a:r>
                        <a:rPr lang="en-GB" sz="1300" b="1" u="none" strike="noStrike" dirty="0" smtClean="0">
                          <a:effectLst/>
                        </a:rPr>
                        <a:t>Queensway (East</a:t>
                      </a:r>
                      <a:r>
                        <a:rPr lang="en-GB" sz="1300" b="1" u="none" strike="noStrike" baseline="0" dirty="0" smtClean="0">
                          <a:effectLst/>
                        </a:rPr>
                        <a:t> Sussex)</a:t>
                      </a:r>
                      <a:endParaRPr lang="en-GB" sz="1300" b="1" i="0" u="none" strike="noStrike" dirty="0">
                        <a:solidFill>
                          <a:srgbClr val="000000"/>
                        </a:solidFill>
                        <a:effectLst/>
                        <a:latin typeface="Calibri"/>
                      </a:endParaRPr>
                    </a:p>
                  </a:txBody>
                  <a:tcPr marL="8456" marR="8456" marT="8456" marB="0" anchor="b">
                    <a:solidFill>
                      <a:srgbClr val="CCECFF"/>
                    </a:solidFill>
                  </a:tcPr>
                </a:tc>
                <a:tc>
                  <a:txBody>
                    <a:bodyPr/>
                    <a:lstStyle/>
                    <a:p>
                      <a:pPr algn="r" fontAlgn="b"/>
                      <a:r>
                        <a:rPr lang="en-GB" sz="1200" u="none" strike="noStrike" dirty="0">
                          <a:effectLst/>
                        </a:rPr>
                        <a:t>1.500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1.500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1.000</a:t>
                      </a:r>
                      <a:endParaRPr lang="en-GB" sz="1200" b="0" i="0" u="none" strike="noStrike" dirty="0">
                        <a:solidFill>
                          <a:srgbClr val="000000"/>
                        </a:solidFill>
                        <a:effectLst/>
                        <a:latin typeface="Calibri"/>
                      </a:endParaRPr>
                    </a:p>
                  </a:txBody>
                  <a:tcPr marL="8456" marR="8456" marT="8456" marB="0" anchor="b"/>
                </a:tc>
                <a:tc>
                  <a:txBody>
                    <a:bodyPr/>
                    <a:lstStyle/>
                    <a:p>
                      <a:pPr algn="ctr" fontAlgn="b"/>
                      <a:r>
                        <a:rPr lang="en-GB" sz="1200" u="none" strike="noStrike" dirty="0">
                          <a:effectLst/>
                        </a:rPr>
                        <a:t>Complete and repayments being made</a:t>
                      </a:r>
                      <a:endParaRPr lang="en-GB" sz="1200" b="0" i="0" u="none" strike="noStrike" dirty="0">
                        <a:solidFill>
                          <a:srgbClr val="000000"/>
                        </a:solidFill>
                        <a:effectLst/>
                        <a:latin typeface="Calibri"/>
                      </a:endParaRPr>
                    </a:p>
                  </a:txBody>
                  <a:tcPr marL="8456" marR="8456" marT="8456" marB="0" anchor="b">
                    <a:solidFill>
                      <a:srgbClr val="92D050"/>
                    </a:solidFill>
                  </a:tcPr>
                </a:tc>
                <a:tc>
                  <a:txBody>
                    <a:bodyPr/>
                    <a:lstStyle/>
                    <a:p>
                      <a:pPr algn="r" fontAlgn="b"/>
                      <a:r>
                        <a:rPr lang="en-GB" sz="1200" u="none" strike="noStrike">
                          <a:effectLst/>
                        </a:rPr>
                        <a:t>6</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dirty="0">
                          <a:effectLst/>
                        </a:rPr>
                        <a:t>0</a:t>
                      </a:r>
                      <a:endParaRPr lang="en-GB" sz="1200" b="0" i="0" u="none" strike="noStrike" dirty="0">
                        <a:solidFill>
                          <a:srgbClr val="000000"/>
                        </a:solidFill>
                        <a:effectLst/>
                        <a:latin typeface="Calibri"/>
                      </a:endParaRPr>
                    </a:p>
                  </a:txBody>
                  <a:tcPr marL="8456" marR="8456" marT="8456" marB="0" anchor="b"/>
                </a:tc>
              </a:tr>
              <a:tr h="396637">
                <a:tc>
                  <a:txBody>
                    <a:bodyPr/>
                    <a:lstStyle/>
                    <a:p>
                      <a:pPr algn="l" fontAlgn="b"/>
                      <a:r>
                        <a:rPr lang="en-GB" sz="1300" b="1" u="none" strike="noStrike" dirty="0">
                          <a:effectLst/>
                        </a:rPr>
                        <a:t>Bexhill Business </a:t>
                      </a:r>
                      <a:r>
                        <a:rPr lang="en-GB" sz="1300" b="1" u="none" strike="noStrike" dirty="0" smtClean="0">
                          <a:effectLst/>
                        </a:rPr>
                        <a:t>Mall (East Sussex)</a:t>
                      </a:r>
                      <a:endParaRPr lang="en-GB" sz="1300" b="1" i="0" u="none" strike="noStrike" dirty="0">
                        <a:solidFill>
                          <a:srgbClr val="000000"/>
                        </a:solidFill>
                        <a:effectLst/>
                        <a:latin typeface="Calibri"/>
                      </a:endParaRPr>
                    </a:p>
                  </a:txBody>
                  <a:tcPr marL="8456" marR="8456" marT="8456" marB="0" anchor="b">
                    <a:solidFill>
                      <a:srgbClr val="CCECFF"/>
                    </a:solidFill>
                  </a:tcPr>
                </a:tc>
                <a:tc>
                  <a:txBody>
                    <a:bodyPr/>
                    <a:lstStyle/>
                    <a:p>
                      <a:pPr algn="r" fontAlgn="b"/>
                      <a:r>
                        <a:rPr lang="en-GB" sz="1200" u="none" strike="noStrike">
                          <a:effectLst/>
                        </a:rPr>
                        <a:t>6.000</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a:effectLst/>
                        </a:rPr>
                        <a:t>6.000</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dirty="0" smtClean="0">
                          <a:effectLst/>
                        </a:rPr>
                        <a:t>0.025</a:t>
                      </a:r>
                      <a:endParaRPr lang="en-GB" sz="1200" b="0" i="0" u="none" strike="noStrike" dirty="0">
                        <a:solidFill>
                          <a:srgbClr val="000000"/>
                        </a:solidFill>
                        <a:effectLst/>
                        <a:latin typeface="Calibri"/>
                      </a:endParaRPr>
                    </a:p>
                  </a:txBody>
                  <a:tcPr marL="8456" marR="8456" marT="8456" marB="0" anchor="b"/>
                </a:tc>
                <a:tc>
                  <a:txBody>
                    <a:bodyPr/>
                    <a:lstStyle/>
                    <a:p>
                      <a:pPr algn="ctr" fontAlgn="b"/>
                      <a:r>
                        <a:rPr lang="en-GB" sz="1200" u="none" strike="noStrike" dirty="0">
                          <a:effectLst/>
                        </a:rPr>
                        <a:t>Complete and repayments being made</a:t>
                      </a:r>
                      <a:endParaRPr lang="en-GB" sz="1200" b="0" i="0" u="none" strike="noStrike" dirty="0">
                        <a:solidFill>
                          <a:srgbClr val="000000"/>
                        </a:solidFill>
                        <a:effectLst/>
                        <a:latin typeface="Calibri"/>
                      </a:endParaRPr>
                    </a:p>
                  </a:txBody>
                  <a:tcPr marL="8456" marR="8456" marT="8456" marB="0" anchor="b">
                    <a:solidFill>
                      <a:srgbClr val="92D050"/>
                    </a:solidFill>
                  </a:tcPr>
                </a:tc>
                <a:tc>
                  <a:txBody>
                    <a:bodyPr/>
                    <a:lstStyle/>
                    <a:p>
                      <a:pPr algn="r" fontAlgn="b"/>
                      <a:r>
                        <a:rPr lang="en-GB" sz="1200" u="none" strike="noStrike" dirty="0" smtClean="0">
                          <a:effectLst/>
                        </a:rPr>
                        <a:t>125</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125</a:t>
                      </a:r>
                      <a:endParaRPr lang="en-GB" sz="1200" b="0" i="0" u="none" strike="noStrike" dirty="0">
                        <a:solidFill>
                          <a:srgbClr val="000000"/>
                        </a:solidFill>
                        <a:effectLst/>
                        <a:latin typeface="Calibri"/>
                      </a:endParaRPr>
                    </a:p>
                  </a:txBody>
                  <a:tcPr marL="8456" marR="8456" marT="8456" marB="0" anchor="b"/>
                </a:tc>
              </a:tr>
              <a:tr h="467459">
                <a:tc>
                  <a:txBody>
                    <a:bodyPr/>
                    <a:lstStyle/>
                    <a:p>
                      <a:pPr algn="l" fontAlgn="b"/>
                      <a:r>
                        <a:rPr lang="en-GB" sz="1300" b="1" u="none" strike="noStrike" dirty="0">
                          <a:effectLst/>
                        </a:rPr>
                        <a:t>Parkside Office </a:t>
                      </a:r>
                      <a:r>
                        <a:rPr lang="en-GB" sz="1300" b="1" u="none" strike="noStrike" dirty="0" smtClean="0">
                          <a:effectLst/>
                        </a:rPr>
                        <a:t>Village (Essex)</a:t>
                      </a:r>
                      <a:endParaRPr lang="en-GB" sz="1300" b="1" i="0" u="none" strike="noStrike" dirty="0">
                        <a:solidFill>
                          <a:srgbClr val="000000"/>
                        </a:solidFill>
                        <a:effectLst/>
                        <a:latin typeface="Calibri"/>
                      </a:endParaRPr>
                    </a:p>
                  </a:txBody>
                  <a:tcPr marL="8456" marR="8456" marT="8456" marB="0" anchor="b">
                    <a:solidFill>
                      <a:srgbClr val="CCECFF"/>
                    </a:solidFill>
                  </a:tcPr>
                </a:tc>
                <a:tc>
                  <a:txBody>
                    <a:bodyPr/>
                    <a:lstStyle/>
                    <a:p>
                      <a:pPr algn="r" fontAlgn="b"/>
                      <a:r>
                        <a:rPr lang="en-GB" sz="1200" u="none" strike="noStrike">
                          <a:effectLst/>
                        </a:rPr>
                        <a:t>3.250</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a:effectLst/>
                        </a:rPr>
                        <a:t>3.250</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dirty="0">
                          <a:effectLst/>
                        </a:rPr>
                        <a:t>0.540</a:t>
                      </a:r>
                      <a:endParaRPr lang="en-GB" sz="1200" b="0" i="0" u="none" strike="noStrike" dirty="0">
                        <a:solidFill>
                          <a:srgbClr val="000000"/>
                        </a:solidFill>
                        <a:effectLst/>
                        <a:latin typeface="Calibri"/>
                      </a:endParaRPr>
                    </a:p>
                  </a:txBody>
                  <a:tcPr marL="8456" marR="8456" marT="8456" marB="0" anchor="b"/>
                </a:tc>
                <a:tc>
                  <a:txBody>
                    <a:bodyPr/>
                    <a:lstStyle/>
                    <a:p>
                      <a:pPr algn="ctr" fontAlgn="b"/>
                      <a:r>
                        <a:rPr lang="en-GB" sz="1200" u="none" strike="noStrike" baseline="0" dirty="0" smtClean="0">
                          <a:effectLst/>
                        </a:rPr>
                        <a:t>Complete and repayments being made</a:t>
                      </a:r>
                      <a:endParaRPr lang="en-GB" sz="1200" b="0" i="0" u="none" strike="noStrike" dirty="0">
                        <a:solidFill>
                          <a:srgbClr val="000000"/>
                        </a:solidFill>
                        <a:effectLst/>
                        <a:latin typeface="Calibri"/>
                      </a:endParaRPr>
                    </a:p>
                  </a:txBody>
                  <a:tcPr marL="8456" marR="8456" marT="8456" marB="0" anchor="b">
                    <a:solidFill>
                      <a:srgbClr val="92D050"/>
                    </a:solidFill>
                  </a:tcPr>
                </a:tc>
                <a:tc>
                  <a:txBody>
                    <a:bodyPr/>
                    <a:lstStyle/>
                    <a:p>
                      <a:pPr algn="r" fontAlgn="b"/>
                      <a:r>
                        <a:rPr lang="en-GB" sz="1200" u="none" strike="noStrike" dirty="0">
                          <a:effectLst/>
                        </a:rPr>
                        <a:t>169</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smtClean="0">
                          <a:effectLst/>
                        </a:rPr>
                        <a:t>120</a:t>
                      </a:r>
                      <a:endParaRPr lang="en-GB" sz="1200" b="0" i="0" u="none" strike="noStrike" dirty="0">
                        <a:solidFill>
                          <a:srgbClr val="000000"/>
                        </a:solidFill>
                        <a:effectLst/>
                        <a:latin typeface="Calibri"/>
                      </a:endParaRPr>
                    </a:p>
                  </a:txBody>
                  <a:tcPr marL="8456" marR="8456" marT="8456" marB="0" anchor="b"/>
                </a:tc>
              </a:tr>
              <a:tr h="378486">
                <a:tc>
                  <a:txBody>
                    <a:bodyPr/>
                    <a:lstStyle/>
                    <a:p>
                      <a:pPr algn="l" fontAlgn="b"/>
                      <a:r>
                        <a:rPr lang="en-GB" sz="1300" b="1" u="none" strike="noStrike" dirty="0">
                          <a:effectLst/>
                        </a:rPr>
                        <a:t>Chelmsford NE Urban </a:t>
                      </a:r>
                      <a:r>
                        <a:rPr lang="en-GB" sz="1300" b="1" u="none" strike="noStrike" dirty="0" smtClean="0">
                          <a:effectLst/>
                        </a:rPr>
                        <a:t>Expansion (Essex)</a:t>
                      </a:r>
                      <a:endParaRPr lang="en-GB" sz="1300" b="1" i="0" u="none" strike="noStrike" dirty="0">
                        <a:solidFill>
                          <a:srgbClr val="000000"/>
                        </a:solidFill>
                        <a:effectLst/>
                        <a:latin typeface="Calibri"/>
                      </a:endParaRPr>
                    </a:p>
                  </a:txBody>
                  <a:tcPr marL="8456" marR="8456" marT="8456" marB="0" anchor="b">
                    <a:solidFill>
                      <a:srgbClr val="CCECFF"/>
                    </a:solidFill>
                  </a:tcPr>
                </a:tc>
                <a:tc>
                  <a:txBody>
                    <a:bodyPr/>
                    <a:lstStyle/>
                    <a:p>
                      <a:pPr algn="r" fontAlgn="b"/>
                      <a:r>
                        <a:rPr lang="en-GB" sz="1200" u="none" strike="noStrike" dirty="0">
                          <a:effectLst/>
                        </a:rPr>
                        <a:t>1.000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1.000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1.000</a:t>
                      </a:r>
                      <a:endParaRPr lang="en-GB" sz="1200" b="0" i="0" u="none" strike="noStrike" dirty="0">
                        <a:solidFill>
                          <a:srgbClr val="000000"/>
                        </a:solidFill>
                        <a:effectLst/>
                        <a:latin typeface="Calibri"/>
                      </a:endParaRPr>
                    </a:p>
                  </a:txBody>
                  <a:tcPr marL="8456" marR="8456" marT="8456" marB="0" anchor="b"/>
                </a:tc>
                <a:tc>
                  <a:txBody>
                    <a:bodyPr/>
                    <a:lstStyle/>
                    <a:p>
                      <a:pPr algn="ctr" fontAlgn="b"/>
                      <a:r>
                        <a:rPr lang="en-GB" sz="1200" u="none" strike="noStrike" dirty="0">
                          <a:effectLst/>
                        </a:rPr>
                        <a:t>Complete and repaid in full</a:t>
                      </a:r>
                      <a:endParaRPr lang="en-GB" sz="1200" b="0" i="0" u="none" strike="noStrike" dirty="0">
                        <a:solidFill>
                          <a:srgbClr val="000000"/>
                        </a:solidFill>
                        <a:effectLst/>
                        <a:latin typeface="Calibri"/>
                      </a:endParaRPr>
                    </a:p>
                  </a:txBody>
                  <a:tcPr marL="8456" marR="8456" marT="8456" marB="0" anchor="b">
                    <a:solidFill>
                      <a:srgbClr val="92D050"/>
                    </a:solidFill>
                  </a:tcPr>
                </a:tc>
                <a:tc>
                  <a:txBody>
                    <a:bodyPr/>
                    <a:lstStyle/>
                    <a:p>
                      <a:pPr algn="r" fontAlgn="b"/>
                      <a:r>
                        <a:rPr lang="en-GB" sz="1200" u="none" strike="noStrike" dirty="0">
                          <a:effectLst/>
                        </a:rPr>
                        <a:t>2105</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smtClean="0">
                          <a:effectLst/>
                        </a:rPr>
                        <a:t>0</a:t>
                      </a:r>
                      <a:endParaRPr lang="en-GB" sz="1200" b="0" i="0" u="none" strike="noStrike" dirty="0">
                        <a:solidFill>
                          <a:srgbClr val="000000"/>
                        </a:solidFill>
                        <a:effectLst/>
                        <a:latin typeface="Calibri"/>
                      </a:endParaRPr>
                    </a:p>
                  </a:txBody>
                  <a:tcPr marL="8456" marR="8456" marT="8456" marB="0" anchor="b"/>
                </a:tc>
              </a:tr>
              <a:tr h="396637">
                <a:tc>
                  <a:txBody>
                    <a:bodyPr/>
                    <a:lstStyle/>
                    <a:p>
                      <a:pPr algn="l" fontAlgn="b"/>
                      <a:r>
                        <a:rPr lang="en-GB" sz="1300" b="1" u="none" strike="noStrike" dirty="0">
                          <a:effectLst/>
                        </a:rPr>
                        <a:t>Grays Magistrates </a:t>
                      </a:r>
                      <a:r>
                        <a:rPr lang="en-GB" sz="1300" b="1" u="none" strike="noStrike" dirty="0" smtClean="0">
                          <a:effectLst/>
                        </a:rPr>
                        <a:t>Court (Thurrock)</a:t>
                      </a:r>
                      <a:endParaRPr lang="en-GB" sz="1300" b="1" i="0" u="none" strike="noStrike" dirty="0">
                        <a:solidFill>
                          <a:srgbClr val="000000"/>
                        </a:solidFill>
                        <a:effectLst/>
                        <a:latin typeface="Calibri"/>
                      </a:endParaRPr>
                    </a:p>
                  </a:txBody>
                  <a:tcPr marL="8456" marR="8456" marT="8456" marB="0" anchor="b">
                    <a:solidFill>
                      <a:srgbClr val="CCECFF"/>
                    </a:solidFill>
                  </a:tcPr>
                </a:tc>
                <a:tc>
                  <a:txBody>
                    <a:bodyPr/>
                    <a:lstStyle/>
                    <a:p>
                      <a:pPr algn="r" fontAlgn="b"/>
                      <a:r>
                        <a:rPr lang="en-GB" sz="1200" u="none" strike="noStrike" dirty="0">
                          <a:effectLst/>
                        </a:rPr>
                        <a:t>1.400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1.400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0.200</a:t>
                      </a:r>
                      <a:endParaRPr lang="en-GB" sz="1200" b="0" i="0" u="none" strike="noStrike" dirty="0">
                        <a:solidFill>
                          <a:srgbClr val="000000"/>
                        </a:solidFill>
                        <a:effectLst/>
                        <a:latin typeface="Calibri"/>
                      </a:endParaRPr>
                    </a:p>
                  </a:txBody>
                  <a:tcPr marL="8456" marR="8456" marT="8456" marB="0" anchor="b"/>
                </a:tc>
                <a:tc>
                  <a:txBody>
                    <a:bodyPr/>
                    <a:lstStyle/>
                    <a:p>
                      <a:pPr algn="ctr" fontAlgn="b"/>
                      <a:r>
                        <a:rPr lang="en-GB" sz="1200" u="none" strike="noStrike" dirty="0">
                          <a:effectLst/>
                        </a:rPr>
                        <a:t>Complete and repayments being made</a:t>
                      </a:r>
                      <a:endParaRPr lang="en-GB" sz="1200" b="0" i="0" u="none" strike="noStrike" dirty="0">
                        <a:solidFill>
                          <a:srgbClr val="000000"/>
                        </a:solidFill>
                        <a:effectLst/>
                        <a:latin typeface="Calibri"/>
                      </a:endParaRPr>
                    </a:p>
                  </a:txBody>
                  <a:tcPr marL="8456" marR="8456" marT="8456" marB="0" anchor="b">
                    <a:solidFill>
                      <a:srgbClr val="92D050"/>
                    </a:solidFill>
                  </a:tcPr>
                </a:tc>
                <a:tc>
                  <a:txBody>
                    <a:bodyPr/>
                    <a:lstStyle/>
                    <a:p>
                      <a:pPr algn="r" fontAlgn="b"/>
                      <a:r>
                        <a:rPr lang="en-GB" sz="1200" u="none" strike="noStrike" dirty="0">
                          <a:effectLst/>
                        </a:rPr>
                        <a:t>200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smtClean="0">
                          <a:effectLst/>
                        </a:rPr>
                        <a:t>69</a:t>
                      </a:r>
                      <a:endParaRPr lang="en-GB" sz="1200" b="0" i="0" u="none" strike="noStrike" dirty="0">
                        <a:solidFill>
                          <a:srgbClr val="000000"/>
                        </a:solidFill>
                        <a:effectLst/>
                        <a:latin typeface="Calibri"/>
                      </a:endParaRPr>
                    </a:p>
                  </a:txBody>
                  <a:tcPr marL="8456" marR="8456" marT="8456" marB="0" anchor="b"/>
                </a:tc>
              </a:tr>
              <a:tr h="396637">
                <a:tc>
                  <a:txBody>
                    <a:bodyPr/>
                    <a:lstStyle/>
                    <a:p>
                      <a:pPr algn="l" fontAlgn="b"/>
                      <a:r>
                        <a:rPr lang="en-GB" sz="1300" b="1" u="none" strike="noStrike" dirty="0">
                          <a:effectLst/>
                        </a:rPr>
                        <a:t>Sovereign </a:t>
                      </a:r>
                      <a:r>
                        <a:rPr lang="en-GB" sz="1300" b="1" u="none" strike="noStrike" dirty="0" smtClean="0">
                          <a:effectLst/>
                        </a:rPr>
                        <a:t>Harbour (East Sussex)</a:t>
                      </a:r>
                      <a:endParaRPr lang="en-GB" sz="1300" b="1" i="0" u="none" strike="noStrike" dirty="0">
                        <a:solidFill>
                          <a:srgbClr val="000000"/>
                        </a:solidFill>
                        <a:effectLst/>
                        <a:latin typeface="Calibri"/>
                      </a:endParaRPr>
                    </a:p>
                  </a:txBody>
                  <a:tcPr marL="8456" marR="8456" marT="8456" marB="0" anchor="b">
                    <a:solidFill>
                      <a:srgbClr val="CCECFF"/>
                    </a:solidFill>
                  </a:tcPr>
                </a:tc>
                <a:tc>
                  <a:txBody>
                    <a:bodyPr/>
                    <a:lstStyle/>
                    <a:p>
                      <a:pPr algn="r" fontAlgn="b"/>
                      <a:r>
                        <a:rPr lang="en-GB" sz="1200" u="none" strike="noStrike">
                          <a:effectLst/>
                        </a:rPr>
                        <a:t>4.600</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a:effectLst/>
                        </a:rPr>
                        <a:t>4.600</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dirty="0">
                          <a:effectLst/>
                        </a:rPr>
                        <a:t>0.000</a:t>
                      </a:r>
                      <a:endParaRPr lang="en-GB" sz="1200" b="0" i="0" u="none" strike="noStrike" dirty="0">
                        <a:solidFill>
                          <a:srgbClr val="000000"/>
                        </a:solidFill>
                        <a:effectLst/>
                        <a:latin typeface="Calibri"/>
                      </a:endParaRPr>
                    </a:p>
                  </a:txBody>
                  <a:tcPr marL="8456" marR="8456" marT="8456" marB="0" anchor="b"/>
                </a:tc>
                <a:tc>
                  <a:txBody>
                    <a:bodyPr/>
                    <a:lstStyle/>
                    <a:p>
                      <a:pPr algn="ctr" fontAlgn="b"/>
                      <a:r>
                        <a:rPr lang="en-GB" sz="1200" u="none" strike="noStrike" dirty="0">
                          <a:effectLst/>
                        </a:rPr>
                        <a:t>Completed and </a:t>
                      </a:r>
                      <a:r>
                        <a:rPr lang="en-GB" sz="1200" u="none" strike="noStrike" dirty="0" smtClean="0">
                          <a:effectLst/>
                        </a:rPr>
                        <a:t>repayments</a:t>
                      </a:r>
                      <a:r>
                        <a:rPr lang="en-GB" sz="1200" u="none" strike="noStrike" baseline="0" dirty="0" smtClean="0">
                          <a:effectLst/>
                        </a:rPr>
                        <a:t> expected</a:t>
                      </a:r>
                      <a:endParaRPr lang="en-GB" sz="1200" b="0" i="0" u="none" strike="noStrike" dirty="0">
                        <a:solidFill>
                          <a:srgbClr val="000000"/>
                        </a:solidFill>
                        <a:effectLst/>
                        <a:latin typeface="Calibri"/>
                      </a:endParaRPr>
                    </a:p>
                  </a:txBody>
                  <a:tcPr marL="8456" marR="8456" marT="8456" marB="0" anchor="b">
                    <a:solidFill>
                      <a:srgbClr val="92D050"/>
                    </a:solidFill>
                  </a:tcPr>
                </a:tc>
                <a:tc>
                  <a:txBody>
                    <a:bodyPr/>
                    <a:lstStyle/>
                    <a:p>
                      <a:pPr algn="r" fontAlgn="b"/>
                      <a:r>
                        <a:rPr lang="en-GB" sz="1200" u="none" strike="noStrike" dirty="0">
                          <a:effectLst/>
                        </a:rPr>
                        <a:t>240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55</a:t>
                      </a:r>
                      <a:endParaRPr lang="en-GB" sz="1200" b="0" i="0" u="none" strike="noStrike" dirty="0">
                        <a:solidFill>
                          <a:srgbClr val="000000"/>
                        </a:solidFill>
                        <a:effectLst/>
                        <a:latin typeface="Calibri"/>
                      </a:endParaRPr>
                    </a:p>
                  </a:txBody>
                  <a:tcPr marL="8456" marR="8456" marT="8456" marB="0" anchor="b"/>
                </a:tc>
              </a:tr>
              <a:tr h="208235">
                <a:tc>
                  <a:txBody>
                    <a:bodyPr/>
                    <a:lstStyle/>
                    <a:p>
                      <a:pPr algn="l" fontAlgn="b"/>
                      <a:r>
                        <a:rPr lang="en-GB" sz="1300" b="1" u="none" strike="noStrike" dirty="0">
                          <a:effectLst/>
                        </a:rPr>
                        <a:t>Workspace </a:t>
                      </a:r>
                      <a:r>
                        <a:rPr lang="en-GB" sz="1300" b="1" u="none" strike="noStrike" dirty="0" smtClean="0">
                          <a:effectLst/>
                        </a:rPr>
                        <a:t>Kent (Kent)</a:t>
                      </a:r>
                      <a:endParaRPr lang="en-GB" sz="1300" b="1" i="0" u="none" strike="noStrike" dirty="0">
                        <a:solidFill>
                          <a:srgbClr val="000000"/>
                        </a:solidFill>
                        <a:effectLst/>
                        <a:latin typeface="Calibri"/>
                      </a:endParaRPr>
                    </a:p>
                  </a:txBody>
                  <a:tcPr marL="8456" marR="8456" marT="8456" marB="0" anchor="b">
                    <a:solidFill>
                      <a:srgbClr val="CCECFF"/>
                    </a:solidFill>
                  </a:tcPr>
                </a:tc>
                <a:tc>
                  <a:txBody>
                    <a:bodyPr/>
                    <a:lstStyle/>
                    <a:p>
                      <a:pPr algn="r" fontAlgn="b"/>
                      <a:r>
                        <a:rPr lang="en-GB" sz="1200" u="none" strike="noStrike" dirty="0">
                          <a:effectLst/>
                        </a:rPr>
                        <a:t>1.500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1.437</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0.000</a:t>
                      </a:r>
                      <a:endParaRPr lang="en-GB" sz="1200" b="0" i="0" u="none" strike="noStrike" dirty="0">
                        <a:solidFill>
                          <a:srgbClr val="000000"/>
                        </a:solidFill>
                        <a:effectLst/>
                        <a:latin typeface="Calibri"/>
                      </a:endParaRPr>
                    </a:p>
                  </a:txBody>
                  <a:tcPr marL="8456" marR="8456" marT="8456" marB="0" anchor="b"/>
                </a:tc>
                <a:tc>
                  <a:txBody>
                    <a:bodyPr/>
                    <a:lstStyle/>
                    <a:p>
                      <a:pPr algn="ctr" fontAlgn="b"/>
                      <a:r>
                        <a:rPr lang="en-GB" sz="1200" b="0" i="0" u="none" strike="noStrike" dirty="0" smtClean="0">
                          <a:solidFill>
                            <a:srgbClr val="000000"/>
                          </a:solidFill>
                          <a:effectLst/>
                          <a:latin typeface="Calibri"/>
                        </a:rPr>
                        <a:t>Complete</a:t>
                      </a:r>
                      <a:r>
                        <a:rPr lang="en-GB" sz="1200" b="0" i="0" u="none" strike="noStrike" baseline="0" dirty="0" smtClean="0">
                          <a:solidFill>
                            <a:srgbClr val="000000"/>
                          </a:solidFill>
                          <a:effectLst/>
                          <a:latin typeface="Calibri"/>
                        </a:rPr>
                        <a:t> and repayments expected</a:t>
                      </a:r>
                      <a:endParaRPr lang="en-GB" sz="1200" b="0" i="0" u="none" strike="noStrike" dirty="0">
                        <a:solidFill>
                          <a:srgbClr val="000000"/>
                        </a:solidFill>
                        <a:effectLst/>
                        <a:latin typeface="Calibri"/>
                      </a:endParaRPr>
                    </a:p>
                  </a:txBody>
                  <a:tcPr marL="8456" marR="8456" marT="8456" marB="0" anchor="b">
                    <a:solidFill>
                      <a:srgbClr val="92D050"/>
                    </a:solidFill>
                  </a:tcPr>
                </a:tc>
                <a:tc>
                  <a:txBody>
                    <a:bodyPr/>
                    <a:lstStyle/>
                    <a:p>
                      <a:pPr algn="r" fontAlgn="b"/>
                      <a:r>
                        <a:rPr lang="en-GB" sz="1200" u="none" strike="noStrike" dirty="0">
                          <a:effectLst/>
                        </a:rPr>
                        <a:t>183</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smtClean="0">
                          <a:effectLst/>
                        </a:rPr>
                        <a:t>48</a:t>
                      </a:r>
                      <a:endParaRPr lang="en-GB" sz="1200" b="0" i="0" u="none" strike="noStrike" dirty="0">
                        <a:solidFill>
                          <a:srgbClr val="000000"/>
                        </a:solidFill>
                        <a:effectLst/>
                        <a:latin typeface="Calibri"/>
                      </a:endParaRPr>
                    </a:p>
                  </a:txBody>
                  <a:tcPr marL="8456" marR="8456" marT="8456" marB="0" anchor="b"/>
                </a:tc>
              </a:tr>
              <a:tr h="208235">
                <a:tc>
                  <a:txBody>
                    <a:bodyPr/>
                    <a:lstStyle/>
                    <a:p>
                      <a:pPr algn="l" fontAlgn="b"/>
                      <a:r>
                        <a:rPr lang="en-GB" sz="1300" b="1" u="none" strike="noStrike" dirty="0">
                          <a:effectLst/>
                        </a:rPr>
                        <a:t>Rochester </a:t>
                      </a:r>
                      <a:r>
                        <a:rPr lang="en-GB" sz="1300" b="1" u="none" strike="noStrike" dirty="0" smtClean="0">
                          <a:effectLst/>
                        </a:rPr>
                        <a:t>Riverside (Medway)</a:t>
                      </a:r>
                      <a:endParaRPr lang="en-GB" sz="1300" b="1" i="0" u="none" strike="noStrike" dirty="0">
                        <a:solidFill>
                          <a:srgbClr val="000000"/>
                        </a:solidFill>
                        <a:effectLst/>
                        <a:latin typeface="Calibri"/>
                      </a:endParaRPr>
                    </a:p>
                  </a:txBody>
                  <a:tcPr marL="8456" marR="8456" marT="8456" marB="0" anchor="b">
                    <a:solidFill>
                      <a:srgbClr val="CCECFF"/>
                    </a:solidFill>
                  </a:tcPr>
                </a:tc>
                <a:tc>
                  <a:txBody>
                    <a:bodyPr/>
                    <a:lstStyle/>
                    <a:p>
                      <a:pPr algn="r" fontAlgn="b"/>
                      <a:r>
                        <a:rPr lang="en-GB" sz="1200" u="none" strike="noStrike" dirty="0">
                          <a:effectLst/>
                        </a:rPr>
                        <a:t>4.410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4.410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0.000</a:t>
                      </a:r>
                      <a:endParaRPr lang="en-GB" sz="1200" b="0" i="0" u="none" strike="noStrike" dirty="0">
                        <a:solidFill>
                          <a:srgbClr val="000000"/>
                        </a:solidFill>
                        <a:effectLst/>
                        <a:latin typeface="Calibri"/>
                      </a:endParaRPr>
                    </a:p>
                  </a:txBody>
                  <a:tcPr marL="8456" marR="8456" marT="8456" marB="0" anchor="b"/>
                </a:tc>
                <a:tc>
                  <a:txBody>
                    <a:bodyPr/>
                    <a:lstStyle/>
                    <a:p>
                      <a:pPr algn="ctr" fontAlgn="b"/>
                      <a:r>
                        <a:rPr lang="en-GB" sz="1200" b="0" i="0" u="none" strike="noStrike" dirty="0" smtClean="0">
                          <a:solidFill>
                            <a:srgbClr val="000000"/>
                          </a:solidFill>
                          <a:effectLst/>
                          <a:latin typeface="Calibri"/>
                        </a:rPr>
                        <a:t>Developers</a:t>
                      </a:r>
                      <a:r>
                        <a:rPr lang="en-GB" sz="1200" b="0" i="0" u="none" strike="noStrike" baseline="0" dirty="0" smtClean="0">
                          <a:solidFill>
                            <a:srgbClr val="000000"/>
                          </a:solidFill>
                          <a:effectLst/>
                          <a:latin typeface="Calibri"/>
                        </a:rPr>
                        <a:t> for the site have been identified and outline masterplan is being prepared and detailed planning application for Phase 1.</a:t>
                      </a:r>
                      <a:endParaRPr lang="en-GB" sz="1200" b="0" i="0" u="none" strike="noStrike" dirty="0">
                        <a:solidFill>
                          <a:srgbClr val="000000"/>
                        </a:solidFill>
                        <a:effectLst/>
                        <a:latin typeface="Calibri"/>
                      </a:endParaRPr>
                    </a:p>
                  </a:txBody>
                  <a:tcPr marL="8456" marR="8456" marT="8456" marB="0" anchor="b">
                    <a:solidFill>
                      <a:schemeClr val="accent5">
                        <a:lumMod val="20000"/>
                        <a:lumOff val="80000"/>
                      </a:schemeClr>
                    </a:solidFill>
                  </a:tcPr>
                </a:tc>
                <a:tc>
                  <a:txBody>
                    <a:bodyPr/>
                    <a:lstStyle/>
                    <a:p>
                      <a:pPr algn="r" fontAlgn="b"/>
                      <a:r>
                        <a:rPr lang="en-GB" sz="1200" u="none" strike="noStrike">
                          <a:effectLst/>
                        </a:rPr>
                        <a:t>402</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dirty="0">
                          <a:effectLst/>
                        </a:rPr>
                        <a:t>0</a:t>
                      </a:r>
                      <a:endParaRPr lang="en-GB" sz="1200" b="0" i="0" u="none" strike="noStrike" dirty="0">
                        <a:solidFill>
                          <a:srgbClr val="000000"/>
                        </a:solidFill>
                        <a:effectLst/>
                        <a:latin typeface="Calibri"/>
                      </a:endParaRPr>
                    </a:p>
                  </a:txBody>
                  <a:tcPr marL="8456" marR="8456" marT="8456" marB="0" anchor="b"/>
                </a:tc>
              </a:tr>
              <a:tr h="208235">
                <a:tc>
                  <a:txBody>
                    <a:bodyPr/>
                    <a:lstStyle/>
                    <a:p>
                      <a:pPr algn="l" fontAlgn="b"/>
                      <a:r>
                        <a:rPr lang="en-GB" sz="1300" b="1" u="none" strike="noStrike" dirty="0">
                          <a:effectLst/>
                        </a:rPr>
                        <a:t>Chatham </a:t>
                      </a:r>
                      <a:r>
                        <a:rPr lang="en-GB" sz="1300" b="1" u="none" strike="noStrike" dirty="0" smtClean="0">
                          <a:effectLst/>
                        </a:rPr>
                        <a:t>Waterfront (Medway)</a:t>
                      </a:r>
                      <a:endParaRPr lang="en-GB" sz="1300" b="1" i="0" u="none" strike="noStrike" dirty="0">
                        <a:solidFill>
                          <a:srgbClr val="000000"/>
                        </a:solidFill>
                        <a:effectLst/>
                        <a:latin typeface="Calibri"/>
                      </a:endParaRPr>
                    </a:p>
                  </a:txBody>
                  <a:tcPr marL="8456" marR="8456" marT="8456" marB="0" anchor="b">
                    <a:solidFill>
                      <a:srgbClr val="CCECFF"/>
                    </a:solidFill>
                  </a:tcPr>
                </a:tc>
                <a:tc>
                  <a:txBody>
                    <a:bodyPr/>
                    <a:lstStyle/>
                    <a:p>
                      <a:pPr algn="r" fontAlgn="b"/>
                      <a:r>
                        <a:rPr lang="en-GB" sz="1200" u="none" strike="noStrike" dirty="0">
                          <a:effectLst/>
                        </a:rPr>
                        <a:t>2.999</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2.999</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0.000</a:t>
                      </a:r>
                      <a:endParaRPr lang="en-GB" sz="1200" b="0" i="0" u="none" strike="noStrike" dirty="0">
                        <a:solidFill>
                          <a:srgbClr val="000000"/>
                        </a:solidFill>
                        <a:effectLst/>
                        <a:latin typeface="Calibri"/>
                      </a:endParaRPr>
                    </a:p>
                  </a:txBody>
                  <a:tcPr marL="8456" marR="8456" marT="8456" marB="0" anchor="b"/>
                </a:tc>
                <a:tc>
                  <a:txBody>
                    <a:bodyPr/>
                    <a:lstStyle/>
                    <a:p>
                      <a:pPr algn="ctr" fontAlgn="b"/>
                      <a:r>
                        <a:rPr lang="en-GB" sz="1200" b="0" i="0" u="none" strike="noStrike" dirty="0" smtClean="0">
                          <a:solidFill>
                            <a:srgbClr val="000000"/>
                          </a:solidFill>
                          <a:effectLst/>
                          <a:latin typeface="Calibri"/>
                        </a:rPr>
                        <a:t>Outline</a:t>
                      </a:r>
                      <a:r>
                        <a:rPr lang="en-GB" sz="1200" b="0" i="0" u="none" strike="noStrike" baseline="0" dirty="0" smtClean="0">
                          <a:solidFill>
                            <a:srgbClr val="000000"/>
                          </a:solidFill>
                          <a:effectLst/>
                          <a:latin typeface="Calibri"/>
                        </a:rPr>
                        <a:t> planning application has ben submitted for the development. Still awaiting decision but looking to market the site in 2017. </a:t>
                      </a:r>
                      <a:endParaRPr lang="en-GB" sz="1200" b="0" i="0" u="none" strike="noStrike" dirty="0">
                        <a:solidFill>
                          <a:srgbClr val="000000"/>
                        </a:solidFill>
                        <a:effectLst/>
                        <a:latin typeface="Calibri"/>
                      </a:endParaRPr>
                    </a:p>
                  </a:txBody>
                  <a:tcPr marL="8456" marR="8456" marT="8456" marB="0" anchor="b">
                    <a:solidFill>
                      <a:schemeClr val="accent5">
                        <a:lumMod val="20000"/>
                        <a:lumOff val="80000"/>
                      </a:schemeClr>
                    </a:solidFill>
                  </a:tcPr>
                </a:tc>
                <a:tc>
                  <a:txBody>
                    <a:bodyPr/>
                    <a:lstStyle/>
                    <a:p>
                      <a:pPr algn="r" fontAlgn="b"/>
                      <a:r>
                        <a:rPr lang="en-GB" sz="1200" u="none" strike="noStrike" dirty="0">
                          <a:effectLst/>
                        </a:rPr>
                        <a:t>211</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0</a:t>
                      </a:r>
                      <a:endParaRPr lang="en-GB" sz="1200" b="0" i="0" u="none" strike="noStrike" dirty="0">
                        <a:solidFill>
                          <a:srgbClr val="000000"/>
                        </a:solidFill>
                        <a:effectLst/>
                        <a:latin typeface="Calibri"/>
                      </a:endParaRPr>
                    </a:p>
                  </a:txBody>
                  <a:tcPr marL="8456" marR="8456" marT="8456" marB="0" anchor="b"/>
                </a:tc>
              </a:tr>
              <a:tr h="208235">
                <a:tc>
                  <a:txBody>
                    <a:bodyPr/>
                    <a:lstStyle/>
                    <a:p>
                      <a:pPr algn="l" fontAlgn="b"/>
                      <a:r>
                        <a:rPr lang="en-GB" sz="1300" b="1" u="none" strike="noStrike" dirty="0">
                          <a:effectLst/>
                        </a:rPr>
                        <a:t>Harlow West </a:t>
                      </a:r>
                      <a:r>
                        <a:rPr lang="en-GB" sz="1300" b="1" u="none" strike="noStrike" dirty="0" smtClean="0">
                          <a:effectLst/>
                        </a:rPr>
                        <a:t>Essex (Kent)</a:t>
                      </a:r>
                      <a:endParaRPr lang="en-GB" sz="1300" b="1" i="0" u="none" strike="noStrike" dirty="0">
                        <a:solidFill>
                          <a:srgbClr val="000000"/>
                        </a:solidFill>
                        <a:effectLst/>
                        <a:latin typeface="Calibri"/>
                      </a:endParaRPr>
                    </a:p>
                  </a:txBody>
                  <a:tcPr marL="8456" marR="8456" marT="8456" marB="0" anchor="b">
                    <a:solidFill>
                      <a:srgbClr val="CCECFF"/>
                    </a:solidFill>
                  </a:tcPr>
                </a:tc>
                <a:tc>
                  <a:txBody>
                    <a:bodyPr/>
                    <a:lstStyle/>
                    <a:p>
                      <a:pPr algn="r" fontAlgn="b"/>
                      <a:r>
                        <a:rPr lang="en-GB" sz="1200" u="none" strike="noStrike" dirty="0">
                          <a:effectLst/>
                        </a:rPr>
                        <a:t>3.500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0.000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0.000</a:t>
                      </a:r>
                      <a:endParaRPr lang="en-GB" sz="1200" b="0" i="0" u="none" strike="noStrike" dirty="0">
                        <a:solidFill>
                          <a:srgbClr val="000000"/>
                        </a:solidFill>
                        <a:effectLst/>
                        <a:latin typeface="Calibri"/>
                      </a:endParaRPr>
                    </a:p>
                  </a:txBody>
                  <a:tcPr marL="8456" marR="8456" marT="8456" marB="0" anchor="b"/>
                </a:tc>
                <a:tc>
                  <a:txBody>
                    <a:bodyPr/>
                    <a:lstStyle/>
                    <a:p>
                      <a:pPr algn="ctr" fontAlgn="b"/>
                      <a:r>
                        <a:rPr lang="en-GB" sz="1200" u="none" strike="noStrike" dirty="0">
                          <a:effectLst/>
                        </a:rPr>
                        <a:t>Working to agreements </a:t>
                      </a:r>
                      <a:endParaRPr lang="en-GB" sz="1200" b="0" i="0" u="none" strike="noStrike" dirty="0">
                        <a:solidFill>
                          <a:srgbClr val="000000"/>
                        </a:solidFill>
                        <a:effectLst/>
                        <a:latin typeface="Calibri"/>
                      </a:endParaRPr>
                    </a:p>
                  </a:txBody>
                  <a:tcPr marL="8456" marR="8456" marT="8456" marB="0" anchor="b">
                    <a:solidFill>
                      <a:schemeClr val="accent5">
                        <a:lumMod val="20000"/>
                        <a:lumOff val="80000"/>
                      </a:schemeClr>
                    </a:solidFill>
                  </a:tcPr>
                </a:tc>
                <a:tc>
                  <a:txBody>
                    <a:bodyPr/>
                    <a:lstStyle/>
                    <a:p>
                      <a:pPr algn="r" fontAlgn="b"/>
                      <a:r>
                        <a:rPr lang="en-GB" sz="1200" u="none" strike="noStrike" dirty="0">
                          <a:effectLst/>
                        </a:rPr>
                        <a:t>4000</a:t>
                      </a:r>
                      <a:endParaRPr lang="en-GB" sz="1200" b="0" i="0" u="none" strike="noStrike" dirty="0">
                        <a:solidFill>
                          <a:srgbClr val="000000"/>
                        </a:solidFill>
                        <a:effectLst/>
                        <a:latin typeface="Calibri"/>
                      </a:endParaRPr>
                    </a:p>
                  </a:txBody>
                  <a:tcPr marL="8456" marR="8456" marT="8456" marB="0" anchor="b"/>
                </a:tc>
                <a:tc>
                  <a:txBody>
                    <a:bodyPr/>
                    <a:lstStyle/>
                    <a:p>
                      <a:pPr algn="r" fontAlgn="b"/>
                      <a:r>
                        <a:rPr lang="en-GB" sz="1200" u="none" strike="noStrike" dirty="0">
                          <a:effectLst/>
                        </a:rPr>
                        <a:t>0</a:t>
                      </a:r>
                      <a:endParaRPr lang="en-GB" sz="1200" b="0" i="0" u="none" strike="noStrike" dirty="0">
                        <a:solidFill>
                          <a:srgbClr val="000000"/>
                        </a:solidFill>
                        <a:effectLst/>
                        <a:latin typeface="Calibri"/>
                      </a:endParaRPr>
                    </a:p>
                  </a:txBody>
                  <a:tcPr marL="8456" marR="8456" marT="8456" marB="0" anchor="b"/>
                </a:tc>
              </a:tr>
              <a:tr h="208235">
                <a:tc>
                  <a:txBody>
                    <a:bodyPr/>
                    <a:lstStyle/>
                    <a:p>
                      <a:pPr algn="l" fontAlgn="b"/>
                      <a:r>
                        <a:rPr lang="en-GB" sz="1300" b="1" u="none" strike="noStrike" dirty="0">
                          <a:effectLst/>
                        </a:rPr>
                        <a:t>Live </a:t>
                      </a:r>
                      <a:r>
                        <a:rPr lang="en-GB" sz="1300" b="1" u="none" strike="noStrike" dirty="0" smtClean="0">
                          <a:effectLst/>
                        </a:rPr>
                        <a:t>Margate (Kent)</a:t>
                      </a:r>
                      <a:endParaRPr lang="en-GB" sz="1300" b="1" i="0" u="none" strike="noStrike" dirty="0">
                        <a:solidFill>
                          <a:srgbClr val="000000"/>
                        </a:solidFill>
                        <a:effectLst/>
                        <a:latin typeface="Calibri"/>
                      </a:endParaRPr>
                    </a:p>
                  </a:txBody>
                  <a:tcPr marL="8456" marR="8456" marT="8456" marB="0" anchor="b">
                    <a:solidFill>
                      <a:srgbClr val="CCECFF"/>
                    </a:solidFill>
                  </a:tcPr>
                </a:tc>
                <a:tc>
                  <a:txBody>
                    <a:bodyPr/>
                    <a:lstStyle/>
                    <a:p>
                      <a:pPr algn="r" fontAlgn="b"/>
                      <a:r>
                        <a:rPr lang="en-GB" sz="1200" u="none" strike="noStrike">
                          <a:effectLst/>
                        </a:rPr>
                        <a:t>5.000</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a:effectLst/>
                        </a:rPr>
                        <a:t>0.000</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dirty="0">
                          <a:effectLst/>
                        </a:rPr>
                        <a:t>0.000</a:t>
                      </a:r>
                      <a:endParaRPr lang="en-GB" sz="1200" b="0" i="0" u="none" strike="noStrike" dirty="0">
                        <a:solidFill>
                          <a:srgbClr val="000000"/>
                        </a:solidFill>
                        <a:effectLst/>
                        <a:latin typeface="Calibri"/>
                      </a:endParaRPr>
                    </a:p>
                  </a:txBody>
                  <a:tcPr marL="8456" marR="8456" marT="8456" marB="0" anchor="b"/>
                </a:tc>
                <a:tc>
                  <a:txBody>
                    <a:bodyPr/>
                    <a:lstStyle/>
                    <a:p>
                      <a:pPr algn="ctr" fontAlgn="b"/>
                      <a:r>
                        <a:rPr lang="en-GB" sz="1200" u="none" strike="noStrike" dirty="0">
                          <a:effectLst/>
                        </a:rPr>
                        <a:t>Working to agreements </a:t>
                      </a:r>
                      <a:endParaRPr lang="en-GB" sz="1200" b="0" i="0" u="none" strike="noStrike" dirty="0">
                        <a:solidFill>
                          <a:srgbClr val="000000"/>
                        </a:solidFill>
                        <a:effectLst/>
                        <a:latin typeface="Calibri"/>
                      </a:endParaRPr>
                    </a:p>
                  </a:txBody>
                  <a:tcPr marL="8456" marR="8456" marT="8456" marB="0" anchor="b">
                    <a:solidFill>
                      <a:schemeClr val="accent5">
                        <a:lumMod val="20000"/>
                        <a:lumOff val="80000"/>
                      </a:schemeClr>
                    </a:solidFill>
                  </a:tcPr>
                </a:tc>
                <a:tc>
                  <a:txBody>
                    <a:bodyPr/>
                    <a:lstStyle/>
                    <a:p>
                      <a:pPr algn="r" fontAlgn="b"/>
                      <a:r>
                        <a:rPr lang="en-GB" sz="1200" u="none" strike="noStrike">
                          <a:effectLst/>
                        </a:rPr>
                        <a:t>0</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dirty="0">
                          <a:effectLst/>
                        </a:rPr>
                        <a:t>0</a:t>
                      </a:r>
                      <a:endParaRPr lang="en-GB" sz="1200" b="0" i="0" u="none" strike="noStrike" dirty="0">
                        <a:solidFill>
                          <a:srgbClr val="000000"/>
                        </a:solidFill>
                        <a:effectLst/>
                        <a:latin typeface="Calibri"/>
                      </a:endParaRPr>
                    </a:p>
                  </a:txBody>
                  <a:tcPr marL="8456" marR="8456" marT="8456" marB="0" anchor="b"/>
                </a:tc>
              </a:tr>
              <a:tr h="206501">
                <a:tc>
                  <a:txBody>
                    <a:bodyPr/>
                    <a:lstStyle/>
                    <a:p>
                      <a:pPr algn="l" fontAlgn="b"/>
                      <a:r>
                        <a:rPr lang="en-GB" sz="1300" b="1" u="none" strike="noStrike" dirty="0">
                          <a:effectLst/>
                        </a:rPr>
                        <a:t>Discovery </a:t>
                      </a:r>
                      <a:r>
                        <a:rPr lang="en-GB" sz="1300" b="1" u="none" strike="noStrike" dirty="0" smtClean="0">
                          <a:effectLst/>
                        </a:rPr>
                        <a:t>Park (Kent)</a:t>
                      </a:r>
                      <a:endParaRPr lang="en-GB" sz="1300" b="1" i="0" u="none" strike="noStrike" dirty="0">
                        <a:solidFill>
                          <a:srgbClr val="000000"/>
                        </a:solidFill>
                        <a:effectLst/>
                        <a:latin typeface="Calibri"/>
                      </a:endParaRPr>
                    </a:p>
                  </a:txBody>
                  <a:tcPr marL="8456" marR="8456" marT="8456" marB="0" anchor="b">
                    <a:solidFill>
                      <a:srgbClr val="CCECFF"/>
                    </a:solidFill>
                  </a:tcPr>
                </a:tc>
                <a:tc>
                  <a:txBody>
                    <a:bodyPr/>
                    <a:lstStyle/>
                    <a:p>
                      <a:pPr algn="r" fontAlgn="b"/>
                      <a:r>
                        <a:rPr lang="en-GB" sz="1200" u="none" strike="noStrike">
                          <a:effectLst/>
                        </a:rPr>
                        <a:t>5.300</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a:effectLst/>
                        </a:rPr>
                        <a:t>0.000</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dirty="0">
                          <a:effectLst/>
                        </a:rPr>
                        <a:t>0.000</a:t>
                      </a:r>
                      <a:endParaRPr lang="en-GB" sz="1200" b="0" i="0" u="none" strike="noStrike" dirty="0">
                        <a:solidFill>
                          <a:srgbClr val="000000"/>
                        </a:solidFill>
                        <a:effectLst/>
                        <a:latin typeface="Calibri"/>
                      </a:endParaRPr>
                    </a:p>
                  </a:txBody>
                  <a:tcPr marL="8456" marR="8456" marT="8456" marB="0" anchor="b"/>
                </a:tc>
                <a:tc>
                  <a:txBody>
                    <a:bodyPr/>
                    <a:lstStyle/>
                    <a:p>
                      <a:pPr algn="ctr" fontAlgn="b"/>
                      <a:r>
                        <a:rPr lang="en-GB" sz="1200" u="none" strike="noStrike" dirty="0">
                          <a:effectLst/>
                        </a:rPr>
                        <a:t>Working to agreements </a:t>
                      </a:r>
                      <a:endParaRPr lang="en-GB" sz="1200" b="0" i="0" u="none" strike="noStrike" dirty="0">
                        <a:solidFill>
                          <a:srgbClr val="000000"/>
                        </a:solidFill>
                        <a:effectLst/>
                        <a:latin typeface="Calibri"/>
                      </a:endParaRPr>
                    </a:p>
                  </a:txBody>
                  <a:tcPr marL="8456" marR="8456" marT="8456" marB="0" anchor="b">
                    <a:solidFill>
                      <a:schemeClr val="accent5">
                        <a:lumMod val="20000"/>
                        <a:lumOff val="80000"/>
                      </a:schemeClr>
                    </a:solidFill>
                  </a:tcPr>
                </a:tc>
                <a:tc>
                  <a:txBody>
                    <a:bodyPr/>
                    <a:lstStyle/>
                    <a:p>
                      <a:pPr algn="r" fontAlgn="b"/>
                      <a:r>
                        <a:rPr lang="en-GB" sz="1200" u="none" strike="noStrike">
                          <a:effectLst/>
                        </a:rPr>
                        <a:t>130</a:t>
                      </a:r>
                      <a:endParaRPr lang="en-GB" sz="1200" b="0" i="0" u="none" strike="noStrike">
                        <a:solidFill>
                          <a:srgbClr val="000000"/>
                        </a:solidFill>
                        <a:effectLst/>
                        <a:latin typeface="Calibri"/>
                      </a:endParaRPr>
                    </a:p>
                  </a:txBody>
                  <a:tcPr marL="8456" marR="8456" marT="8456" marB="0" anchor="b"/>
                </a:tc>
                <a:tc>
                  <a:txBody>
                    <a:bodyPr/>
                    <a:lstStyle/>
                    <a:p>
                      <a:pPr algn="r" fontAlgn="b"/>
                      <a:r>
                        <a:rPr lang="en-GB" sz="1200" u="none" strike="noStrike" dirty="0">
                          <a:effectLst/>
                        </a:rPr>
                        <a:t>0</a:t>
                      </a:r>
                      <a:endParaRPr lang="en-GB" sz="1200" b="0" i="0" u="none" strike="noStrike" dirty="0">
                        <a:solidFill>
                          <a:srgbClr val="000000"/>
                        </a:solidFill>
                        <a:effectLst/>
                        <a:latin typeface="Calibri"/>
                      </a:endParaRPr>
                    </a:p>
                  </a:txBody>
                  <a:tcPr marL="8456" marR="8456" marT="8456" marB="0" anchor="b"/>
                </a:tc>
              </a:tr>
              <a:tr h="224347">
                <a:tc>
                  <a:txBody>
                    <a:bodyPr/>
                    <a:lstStyle/>
                    <a:p>
                      <a:pPr algn="l" fontAlgn="b"/>
                      <a:r>
                        <a:rPr lang="en-GB" sz="1200" b="1" u="none" strike="noStrike" dirty="0">
                          <a:solidFill>
                            <a:schemeClr val="tx1"/>
                          </a:solidFill>
                          <a:effectLst/>
                        </a:rPr>
                        <a:t>Total</a:t>
                      </a:r>
                      <a:endParaRPr lang="en-GB" sz="1200" b="1" i="0" u="none" strike="noStrike" dirty="0">
                        <a:solidFill>
                          <a:schemeClr val="tx1"/>
                        </a:solidFill>
                        <a:effectLst/>
                        <a:latin typeface="Calibri"/>
                      </a:endParaRPr>
                    </a:p>
                  </a:txBody>
                  <a:tcPr marL="8456" marR="8456" marT="8456" marB="0" anchor="b">
                    <a:solidFill>
                      <a:schemeClr val="bg1">
                        <a:lumMod val="75000"/>
                      </a:schemeClr>
                    </a:solidFill>
                  </a:tcPr>
                </a:tc>
                <a:tc>
                  <a:txBody>
                    <a:bodyPr/>
                    <a:lstStyle/>
                    <a:p>
                      <a:pPr algn="r" fontAlgn="b"/>
                      <a:r>
                        <a:rPr lang="en-GB" sz="1200" b="1" u="none" strike="noStrike" dirty="0">
                          <a:solidFill>
                            <a:schemeClr val="tx1"/>
                          </a:solidFill>
                          <a:effectLst/>
                        </a:rPr>
                        <a:t>47.459</a:t>
                      </a:r>
                      <a:endParaRPr lang="en-GB" sz="1200" b="1" i="0" u="none" strike="noStrike" dirty="0">
                        <a:solidFill>
                          <a:schemeClr val="tx1"/>
                        </a:solidFill>
                        <a:effectLst/>
                        <a:latin typeface="Calibri"/>
                      </a:endParaRPr>
                    </a:p>
                  </a:txBody>
                  <a:tcPr marL="8456" marR="8456" marT="8456" marB="0" anchor="b">
                    <a:solidFill>
                      <a:schemeClr val="bg1">
                        <a:lumMod val="75000"/>
                      </a:schemeClr>
                    </a:solidFill>
                  </a:tcPr>
                </a:tc>
                <a:tc>
                  <a:txBody>
                    <a:bodyPr/>
                    <a:lstStyle/>
                    <a:p>
                      <a:pPr algn="r" fontAlgn="b"/>
                      <a:r>
                        <a:rPr lang="en-GB" sz="1200" b="1" u="none" strike="noStrike" dirty="0">
                          <a:solidFill>
                            <a:schemeClr val="tx1"/>
                          </a:solidFill>
                          <a:effectLst/>
                        </a:rPr>
                        <a:t>33.596</a:t>
                      </a:r>
                      <a:endParaRPr lang="en-GB" sz="1200" b="1" i="0" u="none" strike="noStrike" dirty="0">
                        <a:solidFill>
                          <a:schemeClr val="tx1"/>
                        </a:solidFill>
                        <a:effectLst/>
                        <a:latin typeface="Calibri"/>
                      </a:endParaRPr>
                    </a:p>
                  </a:txBody>
                  <a:tcPr marL="8456" marR="8456" marT="8456" marB="0" anchor="b">
                    <a:solidFill>
                      <a:schemeClr val="bg1">
                        <a:lumMod val="75000"/>
                      </a:schemeClr>
                    </a:solidFill>
                  </a:tcPr>
                </a:tc>
                <a:tc>
                  <a:txBody>
                    <a:bodyPr/>
                    <a:lstStyle/>
                    <a:p>
                      <a:pPr algn="r" fontAlgn="b"/>
                      <a:r>
                        <a:rPr lang="en-GB" sz="1200" b="1" u="none" strike="noStrike" dirty="0" smtClean="0">
                          <a:solidFill>
                            <a:schemeClr val="tx1"/>
                          </a:solidFill>
                          <a:effectLst/>
                        </a:rPr>
                        <a:t>3.165</a:t>
                      </a:r>
                      <a:endParaRPr lang="en-GB" sz="1200" b="1" i="0" u="none" strike="noStrike" dirty="0">
                        <a:solidFill>
                          <a:schemeClr val="tx1"/>
                        </a:solidFill>
                        <a:effectLst/>
                        <a:latin typeface="Calibri"/>
                      </a:endParaRPr>
                    </a:p>
                  </a:txBody>
                  <a:tcPr marL="8456" marR="8456" marT="8456" marB="0" anchor="b">
                    <a:solidFill>
                      <a:schemeClr val="bg1">
                        <a:lumMod val="75000"/>
                      </a:schemeClr>
                    </a:solidFill>
                  </a:tcPr>
                </a:tc>
                <a:tc>
                  <a:txBody>
                    <a:bodyPr/>
                    <a:lstStyle/>
                    <a:p>
                      <a:pPr algn="l" fontAlgn="b"/>
                      <a:r>
                        <a:rPr lang="en-GB" sz="1200" b="1" u="none" strike="noStrike" dirty="0">
                          <a:solidFill>
                            <a:schemeClr val="tx1"/>
                          </a:solidFill>
                          <a:effectLst/>
                        </a:rPr>
                        <a:t> </a:t>
                      </a:r>
                      <a:endParaRPr lang="en-GB" sz="1200" b="1" i="0" u="none" strike="noStrike" dirty="0">
                        <a:solidFill>
                          <a:schemeClr val="tx1"/>
                        </a:solidFill>
                        <a:effectLst/>
                        <a:latin typeface="Calibri"/>
                      </a:endParaRPr>
                    </a:p>
                  </a:txBody>
                  <a:tcPr marL="8456" marR="8456" marT="8456" marB="0" anchor="b">
                    <a:solidFill>
                      <a:schemeClr val="bg1">
                        <a:lumMod val="75000"/>
                      </a:schemeClr>
                    </a:solidFill>
                  </a:tcPr>
                </a:tc>
                <a:tc>
                  <a:txBody>
                    <a:bodyPr/>
                    <a:lstStyle/>
                    <a:p>
                      <a:pPr algn="r" fontAlgn="b"/>
                      <a:r>
                        <a:rPr lang="en-GB" sz="1200" b="1" u="none" strike="noStrike" dirty="0">
                          <a:solidFill>
                            <a:schemeClr val="tx1"/>
                          </a:solidFill>
                          <a:effectLst/>
                        </a:rPr>
                        <a:t>8211</a:t>
                      </a:r>
                      <a:endParaRPr lang="en-GB" sz="1200" b="1" i="0" u="none" strike="noStrike" dirty="0">
                        <a:solidFill>
                          <a:schemeClr val="tx1"/>
                        </a:solidFill>
                        <a:effectLst/>
                        <a:latin typeface="Calibri"/>
                      </a:endParaRPr>
                    </a:p>
                  </a:txBody>
                  <a:tcPr marL="8456" marR="8456" marT="8456" marB="0" anchor="b">
                    <a:solidFill>
                      <a:schemeClr val="bg1">
                        <a:lumMod val="75000"/>
                      </a:schemeClr>
                    </a:solidFill>
                  </a:tcPr>
                </a:tc>
                <a:tc>
                  <a:txBody>
                    <a:bodyPr/>
                    <a:lstStyle/>
                    <a:p>
                      <a:pPr algn="r" fontAlgn="b"/>
                      <a:r>
                        <a:rPr lang="en-GB" sz="1200" b="1" u="none" strike="noStrike" dirty="0" smtClean="0">
                          <a:solidFill>
                            <a:schemeClr val="tx1"/>
                          </a:solidFill>
                          <a:effectLst/>
                        </a:rPr>
                        <a:t>484</a:t>
                      </a:r>
                      <a:endParaRPr lang="en-GB" sz="1200" b="1" i="0" u="none" strike="noStrike" dirty="0">
                        <a:solidFill>
                          <a:schemeClr val="tx1"/>
                        </a:solidFill>
                        <a:effectLst/>
                        <a:latin typeface="Calibri"/>
                      </a:endParaRPr>
                    </a:p>
                  </a:txBody>
                  <a:tcPr marL="8456" marR="8456" marT="8456" marB="0" anchor="b">
                    <a:solidFill>
                      <a:schemeClr val="bg1">
                        <a:lumMod val="75000"/>
                      </a:schemeClr>
                    </a:solidFill>
                  </a:tcPr>
                </a:tc>
              </a:tr>
            </a:tbl>
          </a:graphicData>
        </a:graphic>
      </p:graphicFrame>
    </p:spTree>
    <p:extLst>
      <p:ext uri="{BB962C8B-B14F-4D97-AF65-F5344CB8AC3E}">
        <p14:creationId xmlns:p14="http://schemas.microsoft.com/office/powerpoint/2010/main" val="33486979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40335"/>
            <a:ext cx="8229600" cy="936104"/>
          </a:xfrm>
        </p:spPr>
        <p:txBody>
          <a:bodyPr/>
          <a:lstStyle/>
          <a:p>
            <a:r>
              <a:rPr lang="en-GB" dirty="0" smtClean="0"/>
              <a:t>Growing Places Fund</a:t>
            </a:r>
            <a:endParaRPr lang="en-GB"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399" t="21455" r="32659" b="15299"/>
          <a:stretch/>
        </p:blipFill>
        <p:spPr bwMode="auto">
          <a:xfrm>
            <a:off x="0" y="908720"/>
            <a:ext cx="9132484"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385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33">
    <p:spTree>
      <p:nvGrpSpPr>
        <p:cNvPr id="1" name=""/>
        <p:cNvGrpSpPr/>
        <p:nvPr/>
      </p:nvGrpSpPr>
      <p:grpSpPr>
        <a:xfrm>
          <a:off x="0" y="0"/>
          <a:ext cx="0" cy="0"/>
          <a:chOff x="0" y="0"/>
          <a:chExt cx="0" cy="0"/>
        </a:xfrm>
      </p:grpSpPr>
      <p:sp>
        <p:nvSpPr>
          <p:cNvPr id="8194" name="Slide Number Placeholder 1"/>
          <p:cNvSpPr txBox="1">
            <a:spLocks noChangeArrowheads="1"/>
          </p:cNvSpPr>
          <p:nvPr/>
        </p:nvSpPr>
        <p:spPr bwMode="auto">
          <a:xfrm>
            <a:off x="7239000" y="659765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SzPct val="100000"/>
              <a:buChar char="•"/>
              <a:defRPr sz="2200">
                <a:solidFill>
                  <a:srgbClr val="000000"/>
                </a:solidFill>
                <a:latin typeface="Calibri" pitchFamily="34" charset="0"/>
                <a:ea typeface="MS PGothic" pitchFamily="34" charset="-128"/>
              </a:defRPr>
            </a:lvl1pPr>
            <a:lvl2pPr marL="742950" indent="-285750" eaLnBrk="0" hangingPunct="0">
              <a:buSzPct val="100000"/>
              <a:buChar char="–"/>
              <a:defRPr sz="2200">
                <a:solidFill>
                  <a:srgbClr val="000000"/>
                </a:solidFill>
                <a:latin typeface="Calibri" pitchFamily="34" charset="0"/>
                <a:ea typeface="MS PGothic" pitchFamily="34" charset="-128"/>
              </a:defRPr>
            </a:lvl2pPr>
            <a:lvl3pPr marL="1143000" indent="-228600" eaLnBrk="0" hangingPunct="0">
              <a:buSzPct val="100000"/>
              <a:buChar char="•"/>
              <a:defRPr sz="2200">
                <a:solidFill>
                  <a:srgbClr val="000000"/>
                </a:solidFill>
                <a:latin typeface="Calibri" pitchFamily="34" charset="0"/>
                <a:ea typeface="MS PGothic" pitchFamily="34" charset="-128"/>
              </a:defRPr>
            </a:lvl3pPr>
            <a:lvl4pPr marL="1600200" indent="-228600" eaLnBrk="0" hangingPunct="0">
              <a:buSzPct val="100000"/>
              <a:buChar char="–"/>
              <a:defRPr sz="2200">
                <a:solidFill>
                  <a:srgbClr val="000000"/>
                </a:solidFill>
                <a:latin typeface="Calibri" pitchFamily="34" charset="0"/>
                <a:ea typeface="MS PGothic" pitchFamily="34" charset="-128"/>
              </a:defRPr>
            </a:lvl4pPr>
            <a:lvl5pPr marL="2057400" indent="-228600" eaLnBrk="0" hangingPunct="0">
              <a:buSzPct val="100000"/>
              <a:buChar char="»"/>
              <a:defRPr sz="22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9pPr>
          </a:lstStyle>
          <a:p>
            <a:pPr algn="r" eaLnBrk="1">
              <a:buSzTx/>
              <a:buFontTx/>
              <a:buNone/>
            </a:pPr>
            <a:fld id="{81D7585C-1922-4B38-8CAD-ABF5905745A9}" type="slidenum">
              <a:rPr lang="en-GB" altLang="en-US" sz="1100">
                <a:solidFill>
                  <a:srgbClr val="FFFFFF"/>
                </a:solidFill>
              </a:rPr>
              <a:pPr algn="r" eaLnBrk="1">
                <a:buSzTx/>
                <a:buFontTx/>
                <a:buNone/>
              </a:pPr>
              <a:t>5</a:t>
            </a:fld>
            <a:endParaRPr lang="en-GB" altLang="en-US" sz="1100">
              <a:solidFill>
                <a:srgbClr val="FFFFFF"/>
              </a:solidFill>
            </a:endParaRPr>
          </a:p>
        </p:txBody>
      </p:sp>
      <p:sp>
        <p:nvSpPr>
          <p:cNvPr id="3" name="Title Placeholder 1"/>
          <p:cNvSpPr txBox="1"/>
          <p:nvPr/>
        </p:nvSpPr>
        <p:spPr>
          <a:xfrm>
            <a:off x="34925" y="44450"/>
            <a:ext cx="8229600" cy="936625"/>
          </a:xfrm>
          <a:prstGeom prst="rect">
            <a:avLst/>
          </a:prstGeom>
          <a:noFill/>
          <a:ln>
            <a:noFill/>
          </a:ln>
        </p:spPr>
        <p:txBody>
          <a:bodyPr anchor="ctr"/>
          <a:lstStyle/>
          <a:p>
            <a:pPr fontAlgn="auto">
              <a:spcBef>
                <a:spcPts val="0"/>
              </a:spcBef>
              <a:spcAft>
                <a:spcPts val="0"/>
              </a:spcAft>
              <a:defRPr sz="1800" b="0" i="0" u="none" strike="noStrike" kern="0" cap="none" spc="0" baseline="0">
                <a:solidFill>
                  <a:srgbClr val="000000"/>
                </a:solidFill>
                <a:uFillTx/>
              </a:defRPr>
            </a:pPr>
            <a:endParaRPr lang="en-GB" sz="3500" b="1" kern="0">
              <a:solidFill>
                <a:srgbClr val="0070C0"/>
              </a:solidFill>
              <a:latin typeface="Calibri" pitchFamily="34"/>
              <a:ea typeface="MS PGothic" pitchFamily="34"/>
              <a:cs typeface="+mn-cs"/>
            </a:endParaRPr>
          </a:p>
        </p:txBody>
      </p:sp>
      <p:sp>
        <p:nvSpPr>
          <p:cNvPr id="4" name="Title Placeholder 1"/>
          <p:cNvSpPr txBox="1"/>
          <p:nvPr/>
        </p:nvSpPr>
        <p:spPr>
          <a:xfrm>
            <a:off x="187325" y="196850"/>
            <a:ext cx="8229600" cy="936625"/>
          </a:xfrm>
          <a:prstGeom prst="rect">
            <a:avLst/>
          </a:prstGeom>
          <a:noFill/>
          <a:ln>
            <a:noFill/>
          </a:ln>
        </p:spPr>
        <p:txBody>
          <a:bodyPr anchor="ctr"/>
          <a:lstStyle/>
          <a:p>
            <a:pPr fontAlgn="auto">
              <a:spcBef>
                <a:spcPts val="0"/>
              </a:spcBef>
              <a:spcAft>
                <a:spcPts val="0"/>
              </a:spcAft>
              <a:defRPr sz="1800" b="0" i="0" u="none" strike="noStrike" kern="0" cap="none" spc="0" baseline="0">
                <a:solidFill>
                  <a:srgbClr val="000000"/>
                </a:solidFill>
                <a:uFillTx/>
              </a:defRPr>
            </a:pPr>
            <a:r>
              <a:rPr lang="en-US" sz="3500" b="1" kern="0">
                <a:solidFill>
                  <a:srgbClr val="0070C0"/>
                </a:solidFill>
                <a:latin typeface="Calibri" pitchFamily="34"/>
                <a:ea typeface="MS PGothic" pitchFamily="34"/>
                <a:cs typeface="+mn-cs"/>
              </a:rPr>
              <a:t>Message from Government</a:t>
            </a:r>
          </a:p>
        </p:txBody>
      </p:sp>
      <p:sp>
        <p:nvSpPr>
          <p:cNvPr id="8197" name="Rectangle 5"/>
          <p:cNvSpPr>
            <a:spLocks noChangeArrowheads="1"/>
          </p:cNvSpPr>
          <p:nvPr/>
        </p:nvSpPr>
        <p:spPr bwMode="auto">
          <a:xfrm>
            <a:off x="744538" y="1428750"/>
            <a:ext cx="76327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SzPct val="100000"/>
              <a:buChar char="•"/>
              <a:defRPr sz="2200">
                <a:solidFill>
                  <a:srgbClr val="000000"/>
                </a:solidFill>
                <a:latin typeface="Calibri" pitchFamily="34" charset="0"/>
                <a:ea typeface="MS PGothic" pitchFamily="34" charset="-128"/>
              </a:defRPr>
            </a:lvl1pPr>
            <a:lvl2pPr marL="742950" indent="-285750" eaLnBrk="0" hangingPunct="0">
              <a:buSzPct val="100000"/>
              <a:buChar char="–"/>
              <a:defRPr sz="2200">
                <a:solidFill>
                  <a:srgbClr val="000000"/>
                </a:solidFill>
                <a:latin typeface="Calibri" pitchFamily="34" charset="0"/>
                <a:ea typeface="MS PGothic" pitchFamily="34" charset="-128"/>
              </a:defRPr>
            </a:lvl2pPr>
            <a:lvl3pPr marL="1143000" indent="-228600" eaLnBrk="0" hangingPunct="0">
              <a:buSzPct val="100000"/>
              <a:buChar char="•"/>
              <a:defRPr sz="2200">
                <a:solidFill>
                  <a:srgbClr val="000000"/>
                </a:solidFill>
                <a:latin typeface="Calibri" pitchFamily="34" charset="0"/>
                <a:ea typeface="MS PGothic" pitchFamily="34" charset="-128"/>
              </a:defRPr>
            </a:lvl3pPr>
            <a:lvl4pPr marL="1600200" indent="-228600" eaLnBrk="0" hangingPunct="0">
              <a:buSzPct val="100000"/>
              <a:buChar char="–"/>
              <a:defRPr sz="2200">
                <a:solidFill>
                  <a:srgbClr val="000000"/>
                </a:solidFill>
                <a:latin typeface="Calibri" pitchFamily="34" charset="0"/>
                <a:ea typeface="MS PGothic" pitchFamily="34" charset="-128"/>
              </a:defRPr>
            </a:lvl4pPr>
            <a:lvl5pPr marL="2057400" indent="-228600" eaLnBrk="0" hangingPunct="0">
              <a:buSzPct val="100000"/>
              <a:buChar char="»"/>
              <a:defRPr sz="22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9pPr>
          </a:lstStyle>
          <a:p>
            <a:pPr eaLnBrk="1">
              <a:buSzTx/>
              <a:buFontTx/>
              <a:buNone/>
              <a:defRPr/>
            </a:pPr>
            <a:endParaRPr lang="en-GB" altLang="en-US" sz="2400" dirty="0" smtClean="0">
              <a:latin typeface="+mn-lt"/>
            </a:endParaRPr>
          </a:p>
          <a:p>
            <a:pPr eaLnBrk="1">
              <a:buSzTx/>
              <a:buFontTx/>
              <a:buNone/>
              <a:defRPr/>
            </a:pPr>
            <a:r>
              <a:rPr lang="en-GB" altLang="en-US" sz="2400" dirty="0" smtClean="0">
                <a:latin typeface="+mn-lt"/>
              </a:rPr>
              <a:t> “I am pleased with the improvements you have made to ensure compliance with the revised National Assurance Framework. It is vital that the LEP continues to take this matter seriously and maintain your strong record of delivery, as demonstrated by your track record on Growth Deals funding”. </a:t>
            </a:r>
          </a:p>
        </p:txBody>
      </p:sp>
      <p:sp>
        <p:nvSpPr>
          <p:cNvPr id="8198" name="Rectangle 6"/>
          <p:cNvSpPr>
            <a:spLocks noChangeArrowheads="1"/>
          </p:cNvSpPr>
          <p:nvPr/>
        </p:nvSpPr>
        <p:spPr bwMode="auto">
          <a:xfrm>
            <a:off x="827088" y="4106863"/>
            <a:ext cx="657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SzPct val="100000"/>
              <a:buChar char="•"/>
              <a:defRPr sz="2200">
                <a:solidFill>
                  <a:srgbClr val="000000"/>
                </a:solidFill>
                <a:latin typeface="Calibri" pitchFamily="34" charset="0"/>
                <a:ea typeface="MS PGothic" pitchFamily="34" charset="-128"/>
              </a:defRPr>
            </a:lvl1pPr>
            <a:lvl2pPr marL="742950" indent="-285750" eaLnBrk="0" hangingPunct="0">
              <a:buSzPct val="100000"/>
              <a:buChar char="–"/>
              <a:defRPr sz="2200">
                <a:solidFill>
                  <a:srgbClr val="000000"/>
                </a:solidFill>
                <a:latin typeface="Calibri" pitchFamily="34" charset="0"/>
                <a:ea typeface="MS PGothic" pitchFamily="34" charset="-128"/>
              </a:defRPr>
            </a:lvl2pPr>
            <a:lvl3pPr marL="1143000" indent="-228600" eaLnBrk="0" hangingPunct="0">
              <a:buSzPct val="100000"/>
              <a:buChar char="•"/>
              <a:defRPr sz="2200">
                <a:solidFill>
                  <a:srgbClr val="000000"/>
                </a:solidFill>
                <a:latin typeface="Calibri" pitchFamily="34" charset="0"/>
                <a:ea typeface="MS PGothic" pitchFamily="34" charset="-128"/>
              </a:defRPr>
            </a:lvl3pPr>
            <a:lvl4pPr marL="1600200" indent="-228600" eaLnBrk="0" hangingPunct="0">
              <a:buSzPct val="100000"/>
              <a:buChar char="–"/>
              <a:defRPr sz="2200">
                <a:solidFill>
                  <a:srgbClr val="000000"/>
                </a:solidFill>
                <a:latin typeface="Calibri" pitchFamily="34" charset="0"/>
                <a:ea typeface="MS PGothic" pitchFamily="34" charset="-128"/>
              </a:defRPr>
            </a:lvl4pPr>
            <a:lvl5pPr marL="2057400" indent="-228600" eaLnBrk="0" hangingPunct="0">
              <a:buSzPct val="100000"/>
              <a:buChar char="»"/>
              <a:defRPr sz="22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buSzPct val="100000"/>
              <a:buChar char="»"/>
              <a:defRPr sz="2200">
                <a:solidFill>
                  <a:srgbClr val="000000"/>
                </a:solidFill>
                <a:latin typeface="Calibri" pitchFamily="34" charset="0"/>
                <a:ea typeface="MS PGothic" pitchFamily="34" charset="-128"/>
              </a:defRPr>
            </a:lvl9pPr>
          </a:lstStyle>
          <a:p>
            <a:pPr eaLnBrk="1">
              <a:buSzTx/>
              <a:buFontTx/>
              <a:buNone/>
              <a:defRPr/>
            </a:pPr>
            <a:endParaRPr lang="en-GB" altLang="en-US" sz="2400" dirty="0" smtClean="0">
              <a:latin typeface="+mn-lt"/>
            </a:endParaRPr>
          </a:p>
          <a:p>
            <a:pPr eaLnBrk="1">
              <a:buSzTx/>
              <a:buFontTx/>
              <a:buNone/>
              <a:defRPr/>
            </a:pPr>
            <a:r>
              <a:rPr lang="en-GB" altLang="en-US" sz="2400" dirty="0" smtClean="0">
                <a:latin typeface="+mn-lt"/>
              </a:rPr>
              <a:t>Kris </a:t>
            </a:r>
            <a:r>
              <a:rPr lang="en-GB" altLang="en-US" sz="2400" dirty="0" err="1" smtClean="0">
                <a:latin typeface="+mn-lt"/>
              </a:rPr>
              <a:t>Krasnowski</a:t>
            </a:r>
            <a:r>
              <a:rPr lang="en-GB" altLang="en-US" sz="2400" dirty="0" smtClean="0">
                <a:latin typeface="+mn-lt"/>
              </a:rPr>
              <a:t> </a:t>
            </a:r>
          </a:p>
          <a:p>
            <a:pPr eaLnBrk="1">
              <a:buSzTx/>
              <a:buFontTx/>
              <a:buNone/>
              <a:defRPr/>
            </a:pPr>
            <a:r>
              <a:rPr lang="en-GB" altLang="en-US" sz="2400" dirty="0" smtClean="0">
                <a:latin typeface="+mn-lt"/>
              </a:rPr>
              <a:t>Deputy Director, BEIS London and East </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37">
    <p:spTree>
      <p:nvGrpSpPr>
        <p:cNvPr id="1" name=""/>
        <p:cNvGrpSpPr/>
        <p:nvPr/>
      </p:nvGrpSpPr>
      <p:grpSpPr>
        <a:xfrm>
          <a:off x="0" y="0"/>
          <a:ext cx="0" cy="0"/>
          <a:chOff x="0" y="0"/>
          <a:chExt cx="0" cy="0"/>
        </a:xfrm>
      </p:grpSpPr>
      <p:sp>
        <p:nvSpPr>
          <p:cNvPr id="9218" name="Title 2"/>
          <p:cNvSpPr txBox="1">
            <a:spLocks noGrp="1"/>
          </p:cNvSpPr>
          <p:nvPr>
            <p:ph type="title"/>
          </p:nvPr>
        </p:nvSpPr>
        <p:spPr>
          <a:xfrm>
            <a:off x="107950" y="115888"/>
            <a:ext cx="8229600" cy="935037"/>
          </a:xfrm>
        </p:spPr>
        <p:txBody>
          <a:bodyPr/>
          <a:lstStyle/>
          <a:p>
            <a:pPr eaLnBrk="1" hangingPunct="1"/>
            <a:r>
              <a:rPr lang="en-GB" altLang="en-US" smtClean="0">
                <a:latin typeface="Calibri" pitchFamily="34" charset="0"/>
                <a:ea typeface="MS PGothic" pitchFamily="34" charset="-128"/>
              </a:rPr>
              <a:t>Implementation Plan</a:t>
            </a: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l="29031" t="26099" r="28889" b="12903"/>
          <a:stretch>
            <a:fillRect/>
          </a:stretch>
        </p:blipFill>
        <p:spPr bwMode="auto">
          <a:xfrm>
            <a:off x="900113" y="765175"/>
            <a:ext cx="7272337" cy="592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38">
    <p:spTree>
      <p:nvGrpSpPr>
        <p:cNvPr id="1" name=""/>
        <p:cNvGrpSpPr/>
        <p:nvPr/>
      </p:nvGrpSpPr>
      <p:grpSpPr>
        <a:xfrm>
          <a:off x="0" y="0"/>
          <a:ext cx="0" cy="0"/>
          <a:chOff x="0" y="0"/>
          <a:chExt cx="0" cy="0"/>
        </a:xfrm>
      </p:grpSpPr>
      <p:sp>
        <p:nvSpPr>
          <p:cNvPr id="10242" name="Title 2"/>
          <p:cNvSpPr txBox="1">
            <a:spLocks noGrp="1"/>
          </p:cNvSpPr>
          <p:nvPr>
            <p:ph type="title"/>
          </p:nvPr>
        </p:nvSpPr>
        <p:spPr/>
        <p:txBody>
          <a:bodyPr/>
          <a:lstStyle/>
          <a:p>
            <a:pPr eaLnBrk="1" hangingPunct="1"/>
            <a:r>
              <a:rPr lang="en-GB" altLang="en-US" smtClean="0">
                <a:latin typeface="Calibri" pitchFamily="34" charset="0"/>
                <a:ea typeface="MS PGothic" pitchFamily="34" charset="-128"/>
              </a:rPr>
              <a:t>Implementation Plan</a:t>
            </a:r>
          </a:p>
        </p:txBody>
      </p:sp>
      <p:sp>
        <p:nvSpPr>
          <p:cNvPr id="3" name="TextBox 3"/>
          <p:cNvSpPr txBox="1"/>
          <p:nvPr/>
        </p:nvSpPr>
        <p:spPr>
          <a:xfrm>
            <a:off x="179388" y="1087438"/>
            <a:ext cx="8640762" cy="5078412"/>
          </a:xfrm>
          <a:prstGeom prst="rect">
            <a:avLst/>
          </a:prstGeom>
          <a:noFill/>
          <a:ln>
            <a:noFill/>
          </a:ln>
        </p:spPr>
        <p:txBody>
          <a:bodyPr>
            <a:spAutoFit/>
          </a:bodyPr>
          <a:lstStyle/>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400" kern="0" dirty="0">
                <a:solidFill>
                  <a:srgbClr val="000000"/>
                </a:solidFill>
                <a:latin typeface="+mn-lt"/>
                <a:ea typeface="MS PGothic" pitchFamily="34"/>
                <a:cs typeface="+mn-cs"/>
              </a:rPr>
              <a:t>An Implementation Plan has been developed to ensure that all of the Assurance Framework minimum requirements are being put in place</a:t>
            </a:r>
          </a:p>
          <a:p>
            <a:pPr fontAlgn="auto" hangingPunct="0">
              <a:spcBef>
                <a:spcPts val="0"/>
              </a:spcBef>
              <a:spcAft>
                <a:spcPts val="0"/>
              </a:spcAft>
              <a:defRPr sz="1800" b="0" i="0" u="none" strike="noStrike" kern="0" cap="none" spc="0" baseline="0">
                <a:solidFill>
                  <a:srgbClr val="000000"/>
                </a:solidFill>
                <a:uFillTx/>
              </a:defRPr>
            </a:pPr>
            <a:endParaRPr lang="en-GB" sz="1000" kern="0" dirty="0">
              <a:solidFill>
                <a:srgbClr val="000000"/>
              </a:solidFill>
              <a:latin typeface="+mn-lt"/>
              <a:ea typeface="MS PGothic" pitchFamily="34"/>
              <a:cs typeface="+mn-cs"/>
            </a:endParaRP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400" kern="0" dirty="0">
                <a:solidFill>
                  <a:srgbClr val="000000"/>
                </a:solidFill>
                <a:latin typeface="+mn-lt"/>
                <a:ea typeface="MS PGothic" pitchFamily="34"/>
                <a:cs typeface="+mn-cs"/>
              </a:rPr>
              <a:t>SELEP’s progress in actioning the points included in the Implementation Plan will be reported to and monitored by SELEP Accountability Board.</a:t>
            </a:r>
          </a:p>
          <a:p>
            <a:pPr fontAlgn="auto" hangingPunct="0">
              <a:spcBef>
                <a:spcPts val="0"/>
              </a:spcBef>
              <a:spcAft>
                <a:spcPts val="0"/>
              </a:spcAft>
              <a:defRPr sz="1800" b="0" i="0" u="none" strike="noStrike" kern="0" cap="none" spc="0" baseline="0">
                <a:solidFill>
                  <a:srgbClr val="000000"/>
                </a:solidFill>
                <a:uFillTx/>
              </a:defRPr>
            </a:pPr>
            <a:endParaRPr lang="en-GB" sz="1000" kern="0" dirty="0">
              <a:solidFill>
                <a:srgbClr val="000000"/>
              </a:solidFill>
              <a:latin typeface="+mn-lt"/>
              <a:ea typeface="MS PGothic" pitchFamily="34"/>
              <a:cs typeface="+mn-cs"/>
            </a:endParaRPr>
          </a:p>
          <a:p>
            <a:pPr marL="342900" indent="-342900" fontAlgn="auto" hangingPunct="0">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2400" kern="0" dirty="0">
                <a:solidFill>
                  <a:srgbClr val="000000"/>
                </a:solidFill>
                <a:latin typeface="+mn-lt"/>
                <a:ea typeface="MS PGothic" pitchFamily="34"/>
                <a:cs typeface="+mn-cs"/>
              </a:rPr>
              <a:t>In addition to the key requirements set out in the Assurance Framework, the Accountable Body have also advised that for best practice:</a:t>
            </a:r>
          </a:p>
          <a:p>
            <a:pPr marL="800100" lvl="1" indent="-342900" fontAlgn="auto" hangingPunct="0">
              <a:spcBef>
                <a:spcPts val="0"/>
              </a:spcBef>
              <a:spcAft>
                <a:spcPts val="0"/>
              </a:spcAft>
              <a:buSzPct val="100000"/>
              <a:buFont typeface="Courier New" panose="02070309020205020404" pitchFamily="49" charset="0"/>
              <a:buChar char="o"/>
              <a:defRPr sz="1800" b="0" i="0" u="none" strike="noStrike" kern="0" cap="none" spc="0" baseline="0">
                <a:solidFill>
                  <a:srgbClr val="000000"/>
                </a:solidFill>
                <a:uFillTx/>
              </a:defRPr>
            </a:pPr>
            <a:r>
              <a:rPr lang="en-GB" sz="2200" kern="0" dirty="0">
                <a:solidFill>
                  <a:srgbClr val="000000"/>
                </a:solidFill>
                <a:latin typeface="+mn-lt"/>
                <a:ea typeface="MS PGothic" pitchFamily="34"/>
                <a:cs typeface="+mn-cs"/>
              </a:rPr>
              <a:t>All Accountability Board meeting information is made available on County/ Unitary Authority websites </a:t>
            </a:r>
            <a:r>
              <a:rPr lang="en-GB" sz="2200" i="1" kern="0" dirty="0">
                <a:solidFill>
                  <a:srgbClr val="000000"/>
                </a:solidFill>
                <a:latin typeface="+mn-lt"/>
                <a:ea typeface="MS PGothic" pitchFamily="34"/>
                <a:cs typeface="+mn-cs"/>
              </a:rPr>
              <a:t>(Forward Plan, Agenda Pack, Meeting Minutes)  </a:t>
            </a:r>
          </a:p>
          <a:p>
            <a:pPr marL="800100" lvl="1" indent="-342900" fontAlgn="auto" hangingPunct="0">
              <a:spcBef>
                <a:spcPts val="0"/>
              </a:spcBef>
              <a:spcAft>
                <a:spcPts val="0"/>
              </a:spcAft>
              <a:buSzPct val="100000"/>
              <a:buFont typeface="Courier New" panose="02070309020205020404" pitchFamily="49" charset="0"/>
              <a:buChar char="o"/>
              <a:defRPr sz="1800" b="0" i="0" u="none" strike="noStrike" kern="0" cap="none" spc="0" baseline="0">
                <a:solidFill>
                  <a:srgbClr val="000000"/>
                </a:solidFill>
                <a:uFillTx/>
              </a:defRPr>
            </a:pPr>
            <a:r>
              <a:rPr lang="en-GB" sz="2200" kern="0" dirty="0">
                <a:solidFill>
                  <a:srgbClr val="000000"/>
                </a:solidFill>
                <a:latin typeface="+mn-lt"/>
                <a:ea typeface="MS PGothic" pitchFamily="34"/>
                <a:cs typeface="+mn-cs"/>
              </a:rPr>
              <a:t>Board members expenses made available on SELEP website</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239000" y="6597650"/>
            <a:ext cx="1905000" cy="304800"/>
          </a:xfrm>
        </p:spPr>
        <p:txBody>
          <a:bodyPr/>
          <a:lstStyle/>
          <a:p>
            <a:pPr algn="r">
              <a:defRPr/>
            </a:pPr>
            <a:fld id="{49C617EB-4EA1-46C0-A3EF-004C59489276}" type="slidenum">
              <a:rPr sz="1100" smtClean="0">
                <a:solidFill>
                  <a:schemeClr val="bg1"/>
                </a:solidFill>
                <a:latin typeface="+mj-lt"/>
              </a:rPr>
              <a:pPr algn="r">
                <a:defRPr/>
              </a:pPr>
              <a:t>8</a:t>
            </a:fld>
            <a:endParaRPr sz="1100" dirty="0">
              <a:solidFill>
                <a:schemeClr val="bg1"/>
              </a:solidFill>
              <a:latin typeface="+mj-lt"/>
            </a:endParaRPr>
          </a:p>
        </p:txBody>
      </p:sp>
      <p:sp>
        <p:nvSpPr>
          <p:cNvPr id="3" name="Title Placeholder 1"/>
          <p:cNvSpPr txBox="1">
            <a:spLocks/>
          </p:cNvSpPr>
          <p:nvPr/>
        </p:nvSpPr>
        <p:spPr>
          <a:xfrm>
            <a:off x="590550" y="1557338"/>
            <a:ext cx="8374063" cy="2232025"/>
          </a:xfrm>
          <a:prstGeom prst="rect">
            <a:avLst/>
          </a:prstGeom>
        </p:spPr>
        <p:txBody>
          <a:bodyPr anchor="ctr">
            <a:normAutofit fontScale="92500" lnSpcReduction="10000"/>
          </a:bodyPr>
          <a:lstStyle>
            <a:lvl1pPr algn="l" rtl="0" eaLnBrk="1" fontAlgn="base" hangingPunct="1">
              <a:spcBef>
                <a:spcPct val="0"/>
              </a:spcBef>
              <a:spcAft>
                <a:spcPct val="0"/>
              </a:spcAft>
              <a:defRPr sz="3500" b="1" baseline="0">
                <a:solidFill>
                  <a:srgbClr val="0070C0"/>
                </a:solidFill>
                <a:latin typeface="Calibri" panose="020F0502020204030204" pitchFamily="34" charset="0"/>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a:defRPr/>
            </a:pPr>
            <a:r>
              <a:rPr lang="en-US" sz="4000" kern="0" dirty="0" smtClean="0"/>
              <a:t>Responding to the Industrial Strategy Green Paper</a:t>
            </a:r>
            <a:endParaRPr lang="en-US" sz="4000" b="0" i="1" kern="0" dirty="0" smtClean="0"/>
          </a:p>
          <a:p>
            <a:pPr marL="571500" indent="-571500">
              <a:buFontTx/>
              <a:buChar char="-"/>
              <a:defRPr/>
            </a:pPr>
            <a:r>
              <a:rPr lang="en-US" sz="4000" b="0" i="1" kern="0" dirty="0" smtClean="0"/>
              <a:t>Formal consultation response</a:t>
            </a:r>
          </a:p>
          <a:p>
            <a:pPr marL="571500" indent="-571500">
              <a:buFontTx/>
              <a:buChar char="-"/>
              <a:defRPr/>
            </a:pPr>
            <a:r>
              <a:rPr lang="en-US" sz="4000" b="0" i="1" kern="0" dirty="0" smtClean="0"/>
              <a:t>Strategic Economic Plan refresh</a:t>
            </a:r>
            <a:endParaRPr lang="en-GB" sz="4000" b="0" kern="0" dirty="0"/>
          </a:p>
        </p:txBody>
      </p:sp>
      <p:sp>
        <p:nvSpPr>
          <p:cNvPr id="4" name="Text Placeholder 3"/>
          <p:cNvSpPr txBox="1">
            <a:spLocks/>
          </p:cNvSpPr>
          <p:nvPr/>
        </p:nvSpPr>
        <p:spPr>
          <a:xfrm>
            <a:off x="611188" y="4667250"/>
            <a:ext cx="6697662" cy="2001838"/>
          </a:xfrm>
          <a:prstGeom prst="rect">
            <a:avLst/>
          </a:prstGeom>
        </p:spPr>
        <p:txBody>
          <a:bodyPr>
            <a:normAutofit/>
          </a:bodyPr>
          <a:lstStyle>
            <a:lvl1pPr marL="342900" indent="-3429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cs typeface="+mn-cs"/>
              </a:defRPr>
            </a:lvl1pPr>
            <a:lvl2pPr marL="742950" indent="-28575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2pPr>
            <a:lvl3pPr marL="11430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3pPr>
            <a:lvl4pPr marL="15621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4pPr>
            <a:lvl5pPr marL="19812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defRPr/>
            </a:pPr>
            <a:endParaRPr lang="en-US" kern="0" dirty="0" smtClean="0"/>
          </a:p>
        </p:txBody>
      </p:sp>
      <p:sp>
        <p:nvSpPr>
          <p:cNvPr id="6" name="Title Placeholder 1"/>
          <p:cNvSpPr txBox="1">
            <a:spLocks/>
          </p:cNvSpPr>
          <p:nvPr/>
        </p:nvSpPr>
        <p:spPr>
          <a:xfrm>
            <a:off x="611188" y="3933825"/>
            <a:ext cx="8374062" cy="2232025"/>
          </a:xfrm>
          <a:prstGeom prst="rect">
            <a:avLst/>
          </a:prstGeom>
        </p:spPr>
        <p:txBody>
          <a:bodyPr anchor="ctr">
            <a:normAutofit/>
          </a:bodyPr>
          <a:lstStyle>
            <a:lvl1pPr algn="l" rtl="0" eaLnBrk="1" fontAlgn="base" hangingPunct="1">
              <a:spcBef>
                <a:spcPct val="0"/>
              </a:spcBef>
              <a:spcAft>
                <a:spcPct val="0"/>
              </a:spcAft>
              <a:defRPr sz="3500" b="1" baseline="0">
                <a:solidFill>
                  <a:srgbClr val="0070C0"/>
                </a:solidFill>
                <a:latin typeface="Calibri" panose="020F0502020204030204" pitchFamily="34" charset="0"/>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a:defRPr/>
            </a:pPr>
            <a:r>
              <a:rPr lang="en-US" sz="2400" kern="0" dirty="0" smtClean="0">
                <a:solidFill>
                  <a:schemeClr val="tx1"/>
                </a:solidFill>
              </a:rPr>
              <a:t>Adam Bryan, Managing Director</a:t>
            </a:r>
          </a:p>
          <a:p>
            <a:pPr>
              <a:defRPr/>
            </a:pPr>
            <a:r>
              <a:rPr lang="en-US" sz="2400" b="0" kern="0" dirty="0" smtClean="0">
                <a:solidFill>
                  <a:schemeClr val="tx1"/>
                </a:solidFill>
              </a:rPr>
              <a:t>Strategic Board Meeting, 3</a:t>
            </a:r>
            <a:r>
              <a:rPr lang="en-US" sz="2400" b="0" kern="0" baseline="30000" dirty="0" smtClean="0">
                <a:solidFill>
                  <a:schemeClr val="tx1"/>
                </a:solidFill>
              </a:rPr>
              <a:t>rd</a:t>
            </a:r>
            <a:r>
              <a:rPr lang="en-US" sz="2400" b="0" kern="0" dirty="0" smtClean="0">
                <a:solidFill>
                  <a:schemeClr val="tx1"/>
                </a:solidFill>
              </a:rPr>
              <a:t> March</a:t>
            </a:r>
            <a:endParaRPr lang="en-GB" sz="2400" b="0" kern="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239000" y="6597650"/>
            <a:ext cx="1905000" cy="304800"/>
          </a:xfrm>
        </p:spPr>
        <p:txBody>
          <a:bodyPr/>
          <a:lstStyle/>
          <a:p>
            <a:pPr algn="r">
              <a:defRPr/>
            </a:pPr>
            <a:fld id="{D3946794-5171-4036-9510-360C3571FCDD}" type="slidenum">
              <a:rPr sz="1100" smtClean="0">
                <a:solidFill>
                  <a:schemeClr val="bg1"/>
                </a:solidFill>
                <a:latin typeface="+mj-lt"/>
              </a:rPr>
              <a:pPr algn="r">
                <a:defRPr/>
              </a:pPr>
              <a:t>9</a:t>
            </a:fld>
            <a:endParaRPr sz="1100" dirty="0">
              <a:solidFill>
                <a:schemeClr val="bg1"/>
              </a:solidFill>
              <a:latin typeface="+mj-lt"/>
            </a:endParaRPr>
          </a:p>
        </p:txBody>
      </p:sp>
      <p:sp>
        <p:nvSpPr>
          <p:cNvPr id="3" name="Title Placeholder 1"/>
          <p:cNvSpPr txBox="1">
            <a:spLocks/>
          </p:cNvSpPr>
          <p:nvPr/>
        </p:nvSpPr>
        <p:spPr>
          <a:xfrm>
            <a:off x="34925" y="188913"/>
            <a:ext cx="8229600" cy="936625"/>
          </a:xfrm>
          <a:prstGeom prst="rect">
            <a:avLst/>
          </a:prstGeom>
        </p:spPr>
        <p:txBody>
          <a:bodyPr anchor="ctr">
            <a:normAutofit fontScale="92500" lnSpcReduction="20000"/>
          </a:bodyPr>
          <a:lstStyle>
            <a:lvl1pPr algn="l" rtl="0" eaLnBrk="1" fontAlgn="base" hangingPunct="1">
              <a:spcBef>
                <a:spcPct val="0"/>
              </a:spcBef>
              <a:spcAft>
                <a:spcPct val="0"/>
              </a:spcAft>
              <a:defRPr sz="3500" b="1" baseline="0">
                <a:solidFill>
                  <a:srgbClr val="0070C0"/>
                </a:solidFill>
                <a:latin typeface="Calibri" panose="020F0502020204030204" pitchFamily="34" charset="0"/>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a:defRPr/>
            </a:pPr>
            <a:r>
              <a:rPr lang="en-US" kern="0" dirty="0" smtClean="0"/>
              <a:t>Government’s Industrial Strategy </a:t>
            </a:r>
          </a:p>
          <a:p>
            <a:pPr>
              <a:defRPr/>
            </a:pPr>
            <a:r>
              <a:rPr lang="en-US" kern="0" dirty="0" smtClean="0"/>
              <a:t>Green Paper</a:t>
            </a:r>
            <a:endParaRPr lang="en-GB" kern="0" dirty="0"/>
          </a:p>
        </p:txBody>
      </p:sp>
      <p:sp>
        <p:nvSpPr>
          <p:cNvPr id="4" name="Text Placeholder 3"/>
          <p:cNvSpPr txBox="1">
            <a:spLocks/>
          </p:cNvSpPr>
          <p:nvPr/>
        </p:nvSpPr>
        <p:spPr>
          <a:xfrm>
            <a:off x="107950" y="1196975"/>
            <a:ext cx="5688013" cy="5616575"/>
          </a:xfrm>
          <a:prstGeom prst="rect">
            <a:avLst/>
          </a:prstGeom>
        </p:spPr>
        <p:txBody>
          <a:bodyPr>
            <a:normAutofit fontScale="92500" lnSpcReduction="10000"/>
          </a:bodyPr>
          <a:lstStyle>
            <a:lvl1pPr marL="342900" indent="-3429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cs typeface="+mn-cs"/>
              </a:defRPr>
            </a:lvl1pPr>
            <a:lvl2pPr marL="742950" indent="-28575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2pPr>
            <a:lvl3pPr marL="11430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3pPr>
            <a:lvl4pPr marL="15621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4pPr>
            <a:lvl5pPr marL="1981200" indent="-228600" algn="l" rtl="0" eaLnBrk="1" fontAlgn="base" hangingPunct="1">
              <a:spcBef>
                <a:spcPts val="0"/>
              </a:spcBef>
              <a:spcAft>
                <a:spcPct val="0"/>
              </a:spcAft>
              <a:buChar char="»"/>
              <a:defRPr sz="2200" baseline="0">
                <a:solidFill>
                  <a:schemeClr val="tx1"/>
                </a:solidFill>
                <a:latin typeface="Calibri" panose="020F0502020204030204" pitchFamily="34" charset="0"/>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spcAft>
                <a:spcPts val="600"/>
              </a:spcAft>
              <a:defRPr/>
            </a:pPr>
            <a:r>
              <a:rPr lang="en-US" sz="3100" kern="0" dirty="0" smtClean="0"/>
              <a:t>Stated aim to ‘deliver a high wage, high skilled competitive economy that works for all’ and ‘make sure the UK remains one of the best places in the world to innovate, do business and create jobs’</a:t>
            </a:r>
          </a:p>
          <a:p>
            <a:pPr>
              <a:spcAft>
                <a:spcPts val="600"/>
              </a:spcAft>
              <a:defRPr/>
            </a:pPr>
            <a:r>
              <a:rPr lang="en-US" sz="3100" kern="0" dirty="0" smtClean="0"/>
              <a:t>Ideas and feedback sought through the consultation period. Feedback, evaluations or social media metrics to </a:t>
            </a:r>
            <a:r>
              <a:rPr lang="en-US" sz="3100" kern="0" dirty="0" smtClean="0">
                <a:hlinkClick r:id="rId2"/>
              </a:rPr>
              <a:t>stakeholders@beis.gov.uk</a:t>
            </a:r>
            <a:r>
              <a:rPr lang="en-US" sz="3100" kern="0" dirty="0" smtClean="0"/>
              <a:t> </a:t>
            </a:r>
          </a:p>
          <a:p>
            <a:pPr>
              <a:spcAft>
                <a:spcPts val="600"/>
              </a:spcAft>
              <a:defRPr/>
            </a:pPr>
            <a:r>
              <a:rPr lang="en-US" sz="3100" kern="0" dirty="0" smtClean="0"/>
              <a:t>Response deadline </a:t>
            </a:r>
            <a:r>
              <a:rPr lang="en-US" sz="3100" b="1" u="sng" kern="0" dirty="0" smtClean="0"/>
              <a:t>17</a:t>
            </a:r>
            <a:r>
              <a:rPr lang="en-US" sz="3100" b="1" u="sng" kern="0" baseline="30000" dirty="0" smtClean="0"/>
              <a:t>th</a:t>
            </a:r>
            <a:r>
              <a:rPr lang="en-US" sz="3100" b="1" u="sng" kern="0" dirty="0" smtClean="0"/>
              <a:t> April</a:t>
            </a:r>
          </a:p>
          <a:p>
            <a:pPr marL="0" indent="0">
              <a:spcAft>
                <a:spcPts val="600"/>
              </a:spcAft>
              <a:buFontTx/>
              <a:buNone/>
              <a:defRPr/>
            </a:pPr>
            <a:endParaRPr lang="en-US" kern="0" dirty="0" smtClean="0"/>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463" y="1341438"/>
            <a:ext cx="3376612" cy="478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ELEP Strategic Board 03.03.2017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SELEP Strategic Board 03.03.2017 v1</Template>
  <TotalTime>18</TotalTime>
  <Words>2291</Words>
  <Application>Microsoft Office PowerPoint</Application>
  <PresentationFormat>On-screen Show (4:3)</PresentationFormat>
  <Paragraphs>430</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SELEP Strategic Board 03.03.2017 v1</vt:lpstr>
      <vt:lpstr>PowerPoint Presentation</vt:lpstr>
      <vt:lpstr>Why we need a SELEP Assurance Framework?</vt:lpstr>
      <vt:lpstr>PowerPoint Presentation</vt:lpstr>
      <vt:lpstr>PowerPoint Presentation</vt:lpstr>
      <vt:lpstr>PowerPoint Presentation</vt:lpstr>
      <vt:lpstr>Implementation Plan</vt:lpstr>
      <vt:lpstr>Implementation Plan</vt:lpstr>
      <vt:lpstr>PowerPoint Presentation</vt:lpstr>
      <vt:lpstr>PowerPoint Presentation</vt:lpstr>
      <vt:lpstr>PowerPoint Presentation</vt:lpstr>
      <vt:lpstr>Responding to the consultation   </vt:lpstr>
      <vt:lpstr>SEP: why? </vt:lpstr>
      <vt:lpstr>SEP: why? </vt:lpstr>
      <vt:lpstr>SEP: why? </vt:lpstr>
      <vt:lpstr>A new Strategic Economic Plan </vt:lpstr>
      <vt:lpstr>SEP: engagement</vt:lpstr>
      <vt:lpstr>SEP: pieces of the jigsaw </vt:lpstr>
      <vt:lpstr>SEP: pieces of the jigsaw </vt:lpstr>
      <vt:lpstr>SEP: notional timeline</vt:lpstr>
      <vt:lpstr>Strategy suite…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Growth Fund</vt:lpstr>
      <vt:lpstr>PowerPoint Presentation</vt:lpstr>
      <vt:lpstr>PowerPoint Presentation</vt:lpstr>
      <vt:lpstr>PowerPoint Presentation</vt:lpstr>
      <vt:lpstr>Local Growth Fund </vt:lpstr>
      <vt:lpstr>Local Growth Fund </vt:lpstr>
      <vt:lpstr>Local Growth Fund</vt:lpstr>
      <vt:lpstr>Growing Places Fund</vt:lpstr>
      <vt:lpstr>Growing Places Fund </vt:lpstr>
      <vt:lpstr>Growing Places Fund</vt:lpstr>
    </vt:vector>
  </TitlesOfParts>
  <Company>Essex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amy.beckett</dc:creator>
  <cp:lastModifiedBy>amy.beckett</cp:lastModifiedBy>
  <cp:revision>2</cp:revision>
  <cp:lastPrinted>2016-06-23T16:31:54Z</cp:lastPrinted>
  <dcterms:created xsi:type="dcterms:W3CDTF">2017-03-02T19:36:51Z</dcterms:created>
  <dcterms:modified xsi:type="dcterms:W3CDTF">2017-03-08T09:54:30Z</dcterms:modified>
</cp:coreProperties>
</file>