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2" r:id="rId2"/>
    <p:sldId id="265" r:id="rId3"/>
    <p:sldId id="266" r:id="rId4"/>
    <p:sldId id="267" r:id="rId5"/>
    <p:sldId id="271" r:id="rId6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1E9D8B"/>
    <a:srgbClr val="F3CF45"/>
    <a:srgbClr val="773141"/>
    <a:srgbClr val="5D4F4B"/>
    <a:srgbClr val="AEA400"/>
    <a:srgbClr val="44697D"/>
    <a:srgbClr val="D9003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orient="horz" pos="2931"/>
        <p:guide orient="horz" pos="2704"/>
        <p:guide orient="horz" pos="3521"/>
        <p:guide pos="38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A76C424-72E7-44F4-AEE2-E8C0645FE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8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6DD214E-EFA1-4449-A914-56417C3A9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37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 bwMode="auto">
          <a:xfrm>
            <a:off x="0" y="6309320"/>
            <a:ext cx="914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 userDrawn="1"/>
        </p:nvCxnSpPr>
        <p:spPr bwMode="auto">
          <a:xfrm>
            <a:off x="35496" y="548680"/>
            <a:ext cx="8856984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6" name="Picture 1" descr="Description: \\Chesfs50\EUCHomedirs\Adam.Bryan\Desktop\South East local Enterprise Partnership logo no boundari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136" y="34504"/>
            <a:ext cx="2808933" cy="130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 bwMode="auto">
          <a:xfrm>
            <a:off x="0" y="6309320"/>
            <a:ext cx="9150069" cy="548680"/>
          </a:xfrm>
          <a:prstGeom prst="rect">
            <a:avLst/>
          </a:prstGeom>
          <a:gradFill flip="none" rotWithShape="1">
            <a:gsLst>
              <a:gs pos="0">
                <a:srgbClr val="4BACC6"/>
              </a:gs>
              <a:gs pos="100000">
                <a:schemeClr val="bg1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549928" y="2983646"/>
            <a:ext cx="8229600" cy="490066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/>
          </p:nvPr>
        </p:nvSpPr>
        <p:spPr>
          <a:xfrm>
            <a:off x="552755" y="4149080"/>
            <a:ext cx="5040312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1"/>
          </p:nvPr>
        </p:nvSpPr>
        <p:spPr>
          <a:xfrm>
            <a:off x="539750" y="4797425"/>
            <a:ext cx="5040313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250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F3EC3-4F54-4141-9820-8C188AFD5A2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6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F208-F6BA-48D2-BE32-DFD9BEF0121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1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DC395-8ED0-40DF-B9BB-78DBC33C6EEB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52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1A862-7189-470E-99D7-3A123C7E2800}" type="slidenum">
              <a:rPr lang="en-US" smtClean="0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4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971A862-7189-470E-99D7-3A123C7E280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0" y="6309320"/>
            <a:ext cx="914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2" name="Picture 1" descr="Description: \\Chesfs50\EUCHomedirs\Adam.Bryan\Desktop\South East local Enterprise Partnership logo no boundaries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504"/>
            <a:ext cx="1769757" cy="82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 bwMode="auto">
          <a:xfrm>
            <a:off x="0" y="6309320"/>
            <a:ext cx="9150069" cy="548680"/>
          </a:xfrm>
          <a:prstGeom prst="rect">
            <a:avLst/>
          </a:prstGeom>
          <a:gradFill flip="none" rotWithShape="1">
            <a:gsLst>
              <a:gs pos="0">
                <a:srgbClr val="4BACC6"/>
              </a:gs>
              <a:gs pos="100000">
                <a:schemeClr val="bg1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7" r:id="rId3"/>
    <p:sldLayoutId id="2147483685" r:id="rId4"/>
    <p:sldLayoutId id="2147483687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MS PGothic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MS PGothic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MS PGothic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ESIF_Col_Landscap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"/>
          <a:stretch>
            <a:fillRect/>
          </a:stretch>
        </p:blipFill>
        <p:spPr bwMode="auto">
          <a:xfrm>
            <a:off x="0" y="0"/>
            <a:ext cx="3275856" cy="9807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 bwMode="auto">
          <a:xfrm>
            <a:off x="3275856" y="332656"/>
            <a:ext cx="3055400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188" y="1842542"/>
            <a:ext cx="82812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+mj-lt"/>
              </a:rPr>
              <a:t>South East LEP</a:t>
            </a:r>
            <a:br>
              <a:rPr lang="en-GB" sz="3600" b="1" dirty="0">
                <a:latin typeface="+mj-lt"/>
              </a:rPr>
            </a:br>
            <a:r>
              <a:rPr lang="en-GB" sz="3600" b="1" dirty="0">
                <a:latin typeface="+mj-lt"/>
              </a:rPr>
              <a:t>European Agricultural Fund for Rural </a:t>
            </a:r>
            <a:r>
              <a:rPr lang="en-GB" sz="3600" b="1" dirty="0" smtClean="0">
                <a:latin typeface="+mj-lt"/>
              </a:rPr>
              <a:t>Development (EAFRD)</a:t>
            </a:r>
            <a:endParaRPr lang="en-GB" sz="36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188" y="4291677"/>
            <a:ext cx="82812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+mj-lt"/>
              </a:rPr>
              <a:t>Lorraine George, EU Funding Programmes Strategic Lead, </a:t>
            </a:r>
            <a:r>
              <a:rPr lang="en-GB" sz="2800" dirty="0" smtClean="0">
                <a:latin typeface="+mj-lt"/>
              </a:rPr>
              <a:t>SELEP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887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928" y="1268760"/>
            <a:ext cx="8229600" cy="737461"/>
          </a:xfrm>
        </p:spPr>
        <p:txBody>
          <a:bodyPr/>
          <a:lstStyle/>
          <a:p>
            <a:r>
              <a:rPr lang="en-GB" dirty="0" smtClean="0"/>
              <a:t>SELEP Rural Strategy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539552" y="1844824"/>
            <a:ext cx="7560839" cy="2736056"/>
          </a:xfrm>
        </p:spPr>
        <p:txBody>
          <a:bodyPr/>
          <a:lstStyle/>
          <a:p>
            <a:r>
              <a:rPr lang="en-GB" sz="3200" dirty="0"/>
              <a:t>Produced in Spring 2015</a:t>
            </a:r>
          </a:p>
          <a:p>
            <a:r>
              <a:rPr lang="en-GB" sz="3200" dirty="0"/>
              <a:t>Extensive </a:t>
            </a:r>
            <a:r>
              <a:rPr lang="en-GB" sz="3200" dirty="0" smtClean="0"/>
              <a:t>consultation with </a:t>
            </a:r>
            <a:r>
              <a:rPr lang="en-GB" sz="3200" dirty="0"/>
              <a:t>key partners</a:t>
            </a:r>
          </a:p>
          <a:p>
            <a:r>
              <a:rPr lang="en-GB" sz="3200" dirty="0"/>
              <a:t>One of only 5 LEPs to produce a rural strategy</a:t>
            </a:r>
          </a:p>
          <a:p>
            <a:r>
              <a:rPr lang="en-GB" sz="3200" dirty="0"/>
              <a:t>Vision and Strategic Objectives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/>
              <a:t>Rural Economy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/>
              <a:t>Rural Communities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/>
              <a:t>Rural Environment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00800"/>
            <a:ext cx="1905000" cy="304800"/>
          </a:xfrm>
        </p:spPr>
        <p:txBody>
          <a:bodyPr/>
          <a:lstStyle/>
          <a:p>
            <a:pPr>
              <a:defRPr/>
            </a:pPr>
            <a:fld id="{9B6F3EC3-4F54-4141-9820-8C188AFD5A24}" type="slidenum">
              <a:rPr lang="en-US" smtClean="0"/>
              <a:pPr>
                <a:defRPr/>
              </a:p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 descr="LogoESIF_Col_Landscap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"/>
          <a:stretch>
            <a:fillRect/>
          </a:stretch>
        </p:blipFill>
        <p:spPr bwMode="auto">
          <a:xfrm>
            <a:off x="0" y="7450"/>
            <a:ext cx="3275856" cy="9807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 bwMode="auto">
          <a:xfrm>
            <a:off x="3275856" y="332656"/>
            <a:ext cx="3055400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010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52754" y="2132856"/>
            <a:ext cx="8051693" cy="2448024"/>
          </a:xfrm>
        </p:spPr>
        <p:txBody>
          <a:bodyPr/>
          <a:lstStyle/>
          <a:p>
            <a:r>
              <a:rPr lang="en-GB" sz="2800" dirty="0"/>
              <a:t>Initial launch Spring 2015</a:t>
            </a:r>
          </a:p>
          <a:p>
            <a:r>
              <a:rPr lang="en-GB" sz="2800" dirty="0"/>
              <a:t>On hold from Spring 2016 – Brexit</a:t>
            </a:r>
          </a:p>
          <a:p>
            <a:r>
              <a:rPr lang="en-GB" sz="2800" dirty="0"/>
              <a:t>Re-launched today</a:t>
            </a:r>
          </a:p>
          <a:p>
            <a:r>
              <a:rPr lang="en-GB" sz="2800" b="1" dirty="0"/>
              <a:t>Local launch events </a:t>
            </a:r>
            <a:endParaRPr lang="en-GB" sz="2800" b="1" dirty="0"/>
          </a:p>
          <a:p>
            <a:r>
              <a:rPr lang="en-GB" sz="2800" dirty="0" smtClean="0"/>
              <a:t>15 March 2 – 5 .00 </a:t>
            </a:r>
            <a:r>
              <a:rPr lang="en-GB" sz="2800" dirty="0" err="1" smtClean="0"/>
              <a:t>Plumpton</a:t>
            </a:r>
            <a:r>
              <a:rPr lang="en-GB" sz="2800" dirty="0" smtClean="0"/>
              <a:t> College</a:t>
            </a:r>
          </a:p>
          <a:p>
            <a:r>
              <a:rPr lang="en-GB" sz="2800" dirty="0" smtClean="0"/>
              <a:t>22 March 2- 5.00 Chelmsford Racecourse</a:t>
            </a:r>
          </a:p>
          <a:p>
            <a:r>
              <a:rPr lang="en-GB" sz="2800" dirty="0" smtClean="0"/>
              <a:t>6 April 10 – 13.00 Kent and Medway event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39750" y="4797424"/>
            <a:ext cx="7848674" cy="13678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00800"/>
            <a:ext cx="1905000" cy="304800"/>
          </a:xfrm>
        </p:spPr>
        <p:txBody>
          <a:bodyPr/>
          <a:lstStyle/>
          <a:p>
            <a:pPr>
              <a:defRPr/>
            </a:pPr>
            <a:fld id="{9B6F3EC3-4F54-4141-9820-8C188AFD5A24}" type="slidenum">
              <a:rPr lang="en-US" smtClean="0"/>
              <a:pPr>
                <a:defRPr/>
              </a:p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LogoESIF_Col_Landscap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"/>
          <a:stretch>
            <a:fillRect/>
          </a:stretch>
        </p:blipFill>
        <p:spPr bwMode="auto">
          <a:xfrm>
            <a:off x="0" y="7450"/>
            <a:ext cx="3275856" cy="9807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 bwMode="auto">
          <a:xfrm>
            <a:off x="3275856" y="332656"/>
            <a:ext cx="3055400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 bwMode="auto">
          <a:xfrm>
            <a:off x="549928" y="1484784"/>
            <a:ext cx="8229600" cy="7920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SELEP’s part in the EAFRD </a:t>
            </a:r>
            <a:r>
              <a:rPr lang="en-GB" dirty="0"/>
              <a:t>Programme</a:t>
            </a:r>
          </a:p>
        </p:txBody>
      </p:sp>
    </p:spTree>
    <p:extLst>
      <p:ext uri="{BB962C8B-B14F-4D97-AF65-F5344CB8AC3E}">
        <p14:creationId xmlns:p14="http://schemas.microsoft.com/office/powerpoint/2010/main" val="1605505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6F3EC3-4F54-4141-9820-8C188AFD5A24}" type="slidenum">
              <a:rPr lang="en-US" smtClean="0"/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5656" y="980728"/>
            <a:ext cx="70567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latin typeface="+mj-lt"/>
              </a:rPr>
              <a:t>SELEP’s part in the EAFRD Programme</a:t>
            </a:r>
          </a:p>
          <a:p>
            <a:endParaRPr lang="en-GB" sz="3200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Indicative Value </a:t>
            </a:r>
            <a:r>
              <a:rPr lang="en-GB" dirty="0">
                <a:latin typeface="+mj-lt"/>
              </a:rPr>
              <a:t>of Programme: £14.5m</a:t>
            </a:r>
          </a:p>
          <a:p>
            <a:r>
              <a:rPr lang="en-GB" dirty="0">
                <a:latin typeface="+mj-lt"/>
              </a:rPr>
              <a:t>Value of </a:t>
            </a:r>
            <a:r>
              <a:rPr lang="en-GB" dirty="0" smtClean="0">
                <a:latin typeface="+mj-lt"/>
              </a:rPr>
              <a:t>calls for applications: </a:t>
            </a:r>
            <a:endParaRPr lang="en-GB" dirty="0"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Tourism infrastructure - £2.667m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Food Processing - £3.756m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Business </a:t>
            </a:r>
            <a:r>
              <a:rPr lang="en-GB" dirty="0" smtClean="0">
                <a:latin typeface="+mj-lt"/>
              </a:rPr>
              <a:t>Development (micro and SMEs </a:t>
            </a:r>
            <a:r>
              <a:rPr lang="en-GB" dirty="0">
                <a:latin typeface="+mj-lt"/>
              </a:rPr>
              <a:t>– £2m</a:t>
            </a:r>
          </a:p>
          <a:p>
            <a:r>
              <a:rPr lang="en-GB" dirty="0">
                <a:latin typeface="+mj-lt"/>
              </a:rPr>
              <a:t>Minimum grant of £</a:t>
            </a:r>
            <a:r>
              <a:rPr lang="en-GB" dirty="0" smtClean="0">
                <a:latin typeface="+mj-lt"/>
              </a:rPr>
              <a:t>50,000</a:t>
            </a:r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Calls open for 12 months</a:t>
            </a:r>
          </a:p>
          <a:p>
            <a:r>
              <a:rPr lang="en-GB" dirty="0">
                <a:latin typeface="+mj-lt"/>
              </a:rPr>
              <a:t>Links with LEADER </a:t>
            </a:r>
            <a:r>
              <a:rPr lang="en-GB" dirty="0" smtClean="0">
                <a:latin typeface="+mj-lt"/>
              </a:rPr>
              <a:t>Programme</a:t>
            </a:r>
            <a:endParaRPr lang="en-GB" dirty="0">
              <a:latin typeface="+mj-lt"/>
            </a:endParaRPr>
          </a:p>
        </p:txBody>
      </p:sp>
      <p:pic>
        <p:nvPicPr>
          <p:cNvPr id="7" name="Picture 6" descr="LogoESIF_Col_Landscap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"/>
          <a:stretch>
            <a:fillRect/>
          </a:stretch>
        </p:blipFill>
        <p:spPr bwMode="auto">
          <a:xfrm>
            <a:off x="0" y="0"/>
            <a:ext cx="3275856" cy="980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53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928" y="1628800"/>
            <a:ext cx="8229600" cy="1080120"/>
          </a:xfrm>
        </p:spPr>
        <p:txBody>
          <a:bodyPr/>
          <a:lstStyle/>
          <a:p>
            <a:r>
              <a:rPr lang="en-GB" dirty="0" smtClean="0"/>
              <a:t>SELEP ESIF Sub committee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Role is to endorse strategic fit and value for money of outline application in line with the ESIF Strategy and supporting background papers.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00800"/>
            <a:ext cx="1905000" cy="304800"/>
          </a:xfrm>
        </p:spPr>
        <p:txBody>
          <a:bodyPr/>
          <a:lstStyle/>
          <a:p>
            <a:pPr>
              <a:defRPr/>
            </a:pPr>
            <a:fld id="{9B6F3EC3-4F54-4141-9820-8C188AFD5A24}" type="slidenum">
              <a:rPr lang="en-US" smtClean="0"/>
              <a:pPr>
                <a:defRPr/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LogoESIF_Col_Landscap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"/>
          <a:stretch>
            <a:fillRect/>
          </a:stretch>
        </p:blipFill>
        <p:spPr bwMode="auto">
          <a:xfrm>
            <a:off x="0" y="13648"/>
            <a:ext cx="3275856" cy="980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37546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Presentation 1">
      <a:dk1>
        <a:srgbClr val="000000"/>
      </a:dk1>
      <a:lt1>
        <a:srgbClr val="FFFFFF"/>
      </a:lt1>
      <a:dk2>
        <a:srgbClr val="B3995D"/>
      </a:dk2>
      <a:lt2>
        <a:srgbClr val="D00F44"/>
      </a:lt2>
      <a:accent1>
        <a:srgbClr val="C75B12"/>
      </a:accent1>
      <a:accent2>
        <a:srgbClr val="850057"/>
      </a:accent2>
      <a:accent3>
        <a:srgbClr val="FFFFFF"/>
      </a:accent3>
      <a:accent4>
        <a:srgbClr val="000000"/>
      </a:accent4>
      <a:accent5>
        <a:srgbClr val="E0B5AA"/>
      </a:accent5>
      <a:accent6>
        <a:srgbClr val="78004E"/>
      </a:accent6>
      <a:hlink>
        <a:srgbClr val="4B306A"/>
      </a:hlink>
      <a:folHlink>
        <a:srgbClr val="0083B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B3995D"/>
        </a:dk2>
        <a:lt2>
          <a:srgbClr val="D00F44"/>
        </a:lt2>
        <a:accent1>
          <a:srgbClr val="C75B12"/>
        </a:accent1>
        <a:accent2>
          <a:srgbClr val="850057"/>
        </a:accent2>
        <a:accent3>
          <a:srgbClr val="FFFFFF"/>
        </a:accent3>
        <a:accent4>
          <a:srgbClr val="000000"/>
        </a:accent4>
        <a:accent5>
          <a:srgbClr val="E0B5AA"/>
        </a:accent5>
        <a:accent6>
          <a:srgbClr val="78004E"/>
        </a:accent6>
        <a:hlink>
          <a:srgbClr val="4B306A"/>
        </a:hlink>
        <a:folHlink>
          <a:srgbClr val="0083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338</TotalTime>
  <Words>151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blank</vt:lpstr>
      <vt:lpstr>PowerPoint Presentation</vt:lpstr>
      <vt:lpstr>SELEP Rural Strategy </vt:lpstr>
      <vt:lpstr>SELEP’s part in the EAFRD Programme</vt:lpstr>
      <vt:lpstr>PowerPoint Presentation</vt:lpstr>
      <vt:lpstr>SELEP ESIF Sub committee  Role is to endorse strategic fit and value for money of outline application in line with the ESIF Strategy and supporting background papers. </vt:lpstr>
    </vt:vector>
  </TitlesOfParts>
  <Company>Essex County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 here</dc:title>
  <dc:creator>zoe.myddelton</dc:creator>
  <cp:lastModifiedBy>Lorraine George</cp:lastModifiedBy>
  <cp:revision>26</cp:revision>
  <cp:lastPrinted>2014-06-16T11:04:36Z</cp:lastPrinted>
  <dcterms:created xsi:type="dcterms:W3CDTF">2013-10-13T18:06:08Z</dcterms:created>
  <dcterms:modified xsi:type="dcterms:W3CDTF">2017-01-30T15:46:20Z</dcterms:modified>
</cp:coreProperties>
</file>