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52"/>
  </p:notesMasterIdLst>
  <p:sldIdLst>
    <p:sldId id="299"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71" r:id="rId16"/>
    <p:sldId id="268" r:id="rId17"/>
    <p:sldId id="270" r:id="rId18"/>
    <p:sldId id="272" r:id="rId19"/>
    <p:sldId id="282" r:id="rId20"/>
    <p:sldId id="285" r:id="rId21"/>
    <p:sldId id="273" r:id="rId22"/>
    <p:sldId id="274" r:id="rId23"/>
    <p:sldId id="281" r:id="rId24"/>
    <p:sldId id="280" r:id="rId25"/>
    <p:sldId id="275" r:id="rId26"/>
    <p:sldId id="276" r:id="rId27"/>
    <p:sldId id="284" r:id="rId28"/>
    <p:sldId id="283"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83" autoAdjust="0"/>
  </p:normalViewPr>
  <p:slideViewPr>
    <p:cSldViewPr snapToGrid="0">
      <p:cViewPr varScale="1">
        <p:scale>
          <a:sx n="79" d="100"/>
          <a:sy n="79" d="100"/>
        </p:scale>
        <p:origin x="-114"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Sheet1!$C$4</c:f>
              <c:strCache>
                <c:ptCount val="1"/>
                <c:pt idx="0">
                  <c:v>Total Allocation £</c:v>
                </c:pt>
              </c:strCache>
            </c:strRef>
          </c:tx>
          <c:spPr>
            <a:solidFill>
              <a:srgbClr val="44BCCD">
                <a:lumMod val="75000"/>
              </a:srgbClr>
            </a:solidFill>
          </c:spPr>
          <c:invertIfNegative val="0"/>
          <c:cat>
            <c:strRef>
              <c:f>Sheet1!$B$5:$B$8</c:f>
              <c:strCache>
                <c:ptCount val="4"/>
                <c:pt idx="0">
                  <c:v>Research &amp; Innovation</c:v>
                </c:pt>
                <c:pt idx="1">
                  <c:v>SME Growth</c:v>
                </c:pt>
                <c:pt idx="2">
                  <c:v>Low Carbon Economy</c:v>
                </c:pt>
                <c:pt idx="3">
                  <c:v>CLLD</c:v>
                </c:pt>
              </c:strCache>
            </c:strRef>
          </c:cat>
          <c:val>
            <c:numRef>
              <c:f>Sheet1!$C$5:$C$8</c:f>
              <c:numCache>
                <c:formatCode>#,##0</c:formatCode>
                <c:ptCount val="4"/>
                <c:pt idx="0">
                  <c:v>14297209</c:v>
                </c:pt>
                <c:pt idx="1">
                  <c:v>38358278</c:v>
                </c:pt>
                <c:pt idx="2">
                  <c:v>16859760</c:v>
                </c:pt>
                <c:pt idx="3">
                  <c:v>4637184</c:v>
                </c:pt>
              </c:numCache>
            </c:numRef>
          </c:val>
        </c:ser>
        <c:ser>
          <c:idx val="1"/>
          <c:order val="1"/>
          <c:tx>
            <c:strRef>
              <c:f>Sheet1!$D$4</c:f>
              <c:strCache>
                <c:ptCount val="1"/>
                <c:pt idx="0">
                  <c:v>Contracted £</c:v>
                </c:pt>
              </c:strCache>
            </c:strRef>
          </c:tx>
          <c:invertIfNegative val="0"/>
          <c:cat>
            <c:strRef>
              <c:f>Sheet1!$B$5:$B$8</c:f>
              <c:strCache>
                <c:ptCount val="4"/>
                <c:pt idx="0">
                  <c:v>Research &amp; Innovation</c:v>
                </c:pt>
                <c:pt idx="1">
                  <c:v>SME Growth</c:v>
                </c:pt>
                <c:pt idx="2">
                  <c:v>Low Carbon Economy</c:v>
                </c:pt>
                <c:pt idx="3">
                  <c:v>CLLD</c:v>
                </c:pt>
              </c:strCache>
            </c:strRef>
          </c:cat>
          <c:val>
            <c:numRef>
              <c:f>Sheet1!$D$5:$D$8</c:f>
              <c:numCache>
                <c:formatCode>#,##0</c:formatCode>
                <c:ptCount val="4"/>
                <c:pt idx="0">
                  <c:v>3766089</c:v>
                </c:pt>
                <c:pt idx="1">
                  <c:v>15689958</c:v>
                </c:pt>
                <c:pt idx="2">
                  <c:v>8858923</c:v>
                </c:pt>
                <c:pt idx="3" formatCode="General">
                  <c:v>0</c:v>
                </c:pt>
              </c:numCache>
            </c:numRef>
          </c:val>
        </c:ser>
        <c:dLbls>
          <c:showLegendKey val="0"/>
          <c:showVal val="0"/>
          <c:showCatName val="0"/>
          <c:showSerName val="0"/>
          <c:showPercent val="0"/>
          <c:showBubbleSize val="0"/>
        </c:dLbls>
        <c:gapWidth val="150"/>
        <c:shape val="box"/>
        <c:axId val="95788416"/>
        <c:axId val="95810688"/>
        <c:axId val="0"/>
      </c:bar3DChart>
      <c:catAx>
        <c:axId val="95788416"/>
        <c:scaling>
          <c:orientation val="minMax"/>
        </c:scaling>
        <c:delete val="0"/>
        <c:axPos val="b"/>
        <c:majorTickMark val="out"/>
        <c:minorTickMark val="none"/>
        <c:tickLblPos val="nextTo"/>
        <c:crossAx val="95810688"/>
        <c:crosses val="autoZero"/>
        <c:auto val="1"/>
        <c:lblAlgn val="ctr"/>
        <c:lblOffset val="100"/>
        <c:noMultiLvlLbl val="0"/>
      </c:catAx>
      <c:valAx>
        <c:axId val="95810688"/>
        <c:scaling>
          <c:orientation val="minMax"/>
        </c:scaling>
        <c:delete val="0"/>
        <c:axPos val="l"/>
        <c:numFmt formatCode="#,##0" sourceLinked="1"/>
        <c:majorTickMark val="out"/>
        <c:minorTickMark val="none"/>
        <c:tickLblPos val="nextTo"/>
        <c:crossAx val="95788416"/>
        <c:crosses val="autoZero"/>
        <c:crossBetween val="between"/>
      </c:valAx>
    </c:plotArea>
    <c:legend>
      <c:legendPos val="r"/>
      <c:layout>
        <c:manualLayout>
          <c:xMode val="edge"/>
          <c:yMode val="edge"/>
          <c:x val="0.58282539497256558"/>
          <c:y val="0.17895336528918054"/>
          <c:w val="0.27940041540545424"/>
          <c:h val="0.23656941722177843"/>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'Headline stats'!$B$1</c:f>
              <c:strCache>
                <c:ptCount val="1"/>
                <c:pt idx="0">
                  <c:v>2023 Target</c:v>
                </c:pt>
              </c:strCache>
            </c:strRef>
          </c:tx>
          <c:spPr>
            <a:solidFill>
              <a:srgbClr val="44BCCD">
                <a:lumMod val="75000"/>
              </a:srgbClr>
            </a:solidFill>
          </c:spPr>
          <c:invertIfNegative val="0"/>
          <c:cat>
            <c:strRef>
              <c:f>'Headline stats'!$A$2:$A$8</c:f>
              <c:strCache>
                <c:ptCount val="7"/>
                <c:pt idx="0">
                  <c:v>Enterprises receiving support (C1)</c:v>
                </c:pt>
                <c:pt idx="1">
                  <c:v>Enterprises receiving grants (C2)</c:v>
                </c:pt>
                <c:pt idx="2">
                  <c:v>Enterprises receiving non-financial support (C4)</c:v>
                </c:pt>
                <c:pt idx="3">
                  <c:v>New enterprises supported (C5)</c:v>
                </c:pt>
                <c:pt idx="4">
                  <c:v>Enterprises supported to introduce new to market products (C28)</c:v>
                </c:pt>
                <c:pt idx="5">
                  <c:v>Enterprises supported to introduce new to firm products (C29)</c:v>
                </c:pt>
                <c:pt idx="6">
                  <c:v>Employment increase in supported enterprises (C8)</c:v>
                </c:pt>
              </c:strCache>
            </c:strRef>
          </c:cat>
          <c:val>
            <c:numRef>
              <c:f>'Headline stats'!$B$2:$B$8</c:f>
              <c:numCache>
                <c:formatCode>General</c:formatCode>
                <c:ptCount val="7"/>
                <c:pt idx="0">
                  <c:v>5119</c:v>
                </c:pt>
                <c:pt idx="1">
                  <c:v>2505</c:v>
                </c:pt>
                <c:pt idx="2">
                  <c:v>959</c:v>
                </c:pt>
                <c:pt idx="3">
                  <c:v>1714</c:v>
                </c:pt>
                <c:pt idx="4">
                  <c:v>93</c:v>
                </c:pt>
                <c:pt idx="5">
                  <c:v>495</c:v>
                </c:pt>
                <c:pt idx="6">
                  <c:v>1733</c:v>
                </c:pt>
              </c:numCache>
            </c:numRef>
          </c:val>
        </c:ser>
        <c:ser>
          <c:idx val="1"/>
          <c:order val="1"/>
          <c:tx>
            <c:strRef>
              <c:f>'Headline stats'!$C$1</c:f>
              <c:strCache>
                <c:ptCount val="1"/>
                <c:pt idx="0">
                  <c:v>Running total (10 projects to date)</c:v>
                </c:pt>
              </c:strCache>
            </c:strRef>
          </c:tx>
          <c:invertIfNegative val="0"/>
          <c:cat>
            <c:strRef>
              <c:f>'Headline stats'!$A$2:$A$8</c:f>
              <c:strCache>
                <c:ptCount val="7"/>
                <c:pt idx="0">
                  <c:v>Enterprises receiving support (C1)</c:v>
                </c:pt>
                <c:pt idx="1">
                  <c:v>Enterprises receiving grants (C2)</c:v>
                </c:pt>
                <c:pt idx="2">
                  <c:v>Enterprises receiving non-financial support (C4)</c:v>
                </c:pt>
                <c:pt idx="3">
                  <c:v>New enterprises supported (C5)</c:v>
                </c:pt>
                <c:pt idx="4">
                  <c:v>Enterprises supported to introduce new to market products (C28)</c:v>
                </c:pt>
                <c:pt idx="5">
                  <c:v>Enterprises supported to introduce new to firm products (C29)</c:v>
                </c:pt>
                <c:pt idx="6">
                  <c:v>Employment increase in supported enterprises (C8)</c:v>
                </c:pt>
              </c:strCache>
            </c:strRef>
          </c:cat>
          <c:val>
            <c:numRef>
              <c:f>'Headline stats'!$C$2:$C$8</c:f>
              <c:numCache>
                <c:formatCode>General</c:formatCode>
                <c:ptCount val="7"/>
                <c:pt idx="0">
                  <c:v>3346</c:v>
                </c:pt>
                <c:pt idx="1">
                  <c:v>1370</c:v>
                </c:pt>
                <c:pt idx="2">
                  <c:v>611</c:v>
                </c:pt>
                <c:pt idx="3">
                  <c:v>901</c:v>
                </c:pt>
                <c:pt idx="4">
                  <c:v>104</c:v>
                </c:pt>
                <c:pt idx="5">
                  <c:v>446</c:v>
                </c:pt>
                <c:pt idx="6">
                  <c:v>1815</c:v>
                </c:pt>
              </c:numCache>
            </c:numRef>
          </c:val>
        </c:ser>
        <c:dLbls>
          <c:showLegendKey val="0"/>
          <c:showVal val="0"/>
          <c:showCatName val="0"/>
          <c:showSerName val="0"/>
          <c:showPercent val="0"/>
          <c:showBubbleSize val="0"/>
        </c:dLbls>
        <c:gapWidth val="150"/>
        <c:shape val="box"/>
        <c:axId val="32356992"/>
        <c:axId val="32362880"/>
        <c:axId val="0"/>
      </c:bar3DChart>
      <c:catAx>
        <c:axId val="32356992"/>
        <c:scaling>
          <c:orientation val="minMax"/>
        </c:scaling>
        <c:delete val="0"/>
        <c:axPos val="b"/>
        <c:majorTickMark val="out"/>
        <c:minorTickMark val="none"/>
        <c:tickLblPos val="nextTo"/>
        <c:crossAx val="32362880"/>
        <c:crosses val="autoZero"/>
        <c:auto val="1"/>
        <c:lblAlgn val="ctr"/>
        <c:lblOffset val="100"/>
        <c:noMultiLvlLbl val="0"/>
      </c:catAx>
      <c:valAx>
        <c:axId val="32362880"/>
        <c:scaling>
          <c:orientation val="minMax"/>
        </c:scaling>
        <c:delete val="0"/>
        <c:axPos val="l"/>
        <c:numFmt formatCode="General" sourceLinked="1"/>
        <c:majorTickMark val="out"/>
        <c:minorTickMark val="none"/>
        <c:tickLblPos val="nextTo"/>
        <c:crossAx val="32356992"/>
        <c:crosses val="autoZero"/>
        <c:crossBetween val="between"/>
      </c:valAx>
    </c:plotArea>
    <c:legend>
      <c:legendPos val="r"/>
      <c:layout>
        <c:manualLayout>
          <c:xMode val="edge"/>
          <c:yMode val="edge"/>
          <c:x val="0.41323119062147362"/>
          <c:y val="0.1241346304926009"/>
          <c:w val="0.33273367031032852"/>
          <c:h val="0.11973266571013864"/>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2222222222222223E-2"/>
          <c:y val="5.5555555555555552E-2"/>
          <c:w val="0.65819466316710407"/>
          <c:h val="0.89814814814814814"/>
        </c:manualLayout>
      </c:layout>
      <c:pie3DChart>
        <c:varyColors val="1"/>
        <c:ser>
          <c:idx val="0"/>
          <c:order val="0"/>
          <c:explosion val="25"/>
          <c:cat>
            <c:strRef>
              <c:f>Sheet1!$A$11:$A$15</c:f>
              <c:strCache>
                <c:ptCount val="5"/>
                <c:pt idx="0">
                  <c:v>SFA </c:v>
                </c:pt>
                <c:pt idx="1">
                  <c:v>DWP</c:v>
                </c:pt>
                <c:pt idx="2">
                  <c:v>Big Lottery</c:v>
                </c:pt>
                <c:pt idx="3">
                  <c:v>Youth Employment initiative 'On Track'</c:v>
                </c:pt>
                <c:pt idx="4">
                  <c:v>Community Led Local Development</c:v>
                </c:pt>
              </c:strCache>
            </c:strRef>
          </c:cat>
          <c:val>
            <c:numRef>
              <c:f>Sheet1!$B$11:$B$15</c:f>
              <c:numCache>
                <c:formatCode>"£"#,##0_);[Red]\("£"#,##0\)</c:formatCode>
                <c:ptCount val="5"/>
                <c:pt idx="0" formatCode="&quot;£&quot;#,##0">
                  <c:v>23963000</c:v>
                </c:pt>
                <c:pt idx="1">
                  <c:v>10000000</c:v>
                </c:pt>
                <c:pt idx="2">
                  <c:v>16000000</c:v>
                </c:pt>
                <c:pt idx="3" formatCode="#,##0">
                  <c:v>1300000</c:v>
                </c:pt>
                <c:pt idx="4">
                  <c:v>5487465</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sz="2000" b="1" baseline="0">
                <a:solidFill>
                  <a:schemeClr val="bg1">
                    <a:lumMod val="50000"/>
                  </a:schemeClr>
                </a:solidFill>
              </a:defRPr>
            </a:pPr>
            <a:endParaRPr lang="en-US"/>
          </a:p>
        </c:txPr>
      </c:legendEntry>
      <c:legendEntry>
        <c:idx val="1"/>
        <c:txPr>
          <a:bodyPr/>
          <a:lstStyle/>
          <a:p>
            <a:pPr>
              <a:defRPr sz="2000" b="1" baseline="0">
                <a:solidFill>
                  <a:schemeClr val="bg1">
                    <a:lumMod val="50000"/>
                  </a:schemeClr>
                </a:solidFill>
              </a:defRPr>
            </a:pPr>
            <a:endParaRPr lang="en-US"/>
          </a:p>
        </c:txPr>
      </c:legendEntry>
      <c:legendEntry>
        <c:idx val="2"/>
        <c:txPr>
          <a:bodyPr/>
          <a:lstStyle/>
          <a:p>
            <a:pPr>
              <a:defRPr sz="2000" b="1" baseline="0">
                <a:solidFill>
                  <a:schemeClr val="bg1">
                    <a:lumMod val="50000"/>
                  </a:schemeClr>
                </a:solidFill>
              </a:defRPr>
            </a:pPr>
            <a:endParaRPr lang="en-US"/>
          </a:p>
        </c:txPr>
      </c:legendEntry>
      <c:legendEntry>
        <c:idx val="3"/>
        <c:txPr>
          <a:bodyPr/>
          <a:lstStyle/>
          <a:p>
            <a:pPr>
              <a:defRPr sz="2000" b="1" baseline="0">
                <a:solidFill>
                  <a:schemeClr val="bg1">
                    <a:lumMod val="50000"/>
                  </a:schemeClr>
                </a:solidFill>
              </a:defRPr>
            </a:pPr>
            <a:endParaRPr lang="en-US"/>
          </a:p>
        </c:txPr>
      </c:legendEntry>
      <c:legendEntry>
        <c:idx val="4"/>
        <c:txPr>
          <a:bodyPr/>
          <a:lstStyle/>
          <a:p>
            <a:pPr>
              <a:defRPr sz="2000" b="1" baseline="0">
                <a:solidFill>
                  <a:schemeClr val="bg1">
                    <a:lumMod val="50000"/>
                  </a:schemeClr>
                </a:solidFill>
              </a:defRPr>
            </a:pPr>
            <a:endParaRPr lang="en-US"/>
          </a:p>
        </c:txPr>
      </c:legendEntry>
      <c:layout>
        <c:manualLayout>
          <c:xMode val="edge"/>
          <c:yMode val="edge"/>
          <c:x val="0.66895477071976706"/>
          <c:y val="1.3548702384567776E-2"/>
          <c:w val="0.31901083914331463"/>
          <c:h val="0.93425939021091131"/>
        </c:manualLayout>
      </c:layout>
      <c:overlay val="0"/>
      <c:txPr>
        <a:bodyPr/>
        <a:lstStyle/>
        <a:p>
          <a:pPr>
            <a:defRPr sz="1600" b="1" baseline="0">
              <a:solidFill>
                <a:schemeClr val="bg1">
                  <a:lumMod val="50000"/>
                </a:schemeClr>
              </a:solidFill>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Sheet1!$G$18</c:f>
              <c:strCache>
                <c:ptCount val="1"/>
                <c:pt idx="0">
                  <c:v>Cumulative value of EoI's</c:v>
                </c:pt>
              </c:strCache>
            </c:strRef>
          </c:tx>
          <c:spPr>
            <a:solidFill>
              <a:srgbClr val="EA5B0C"/>
            </a:solidFill>
          </c:spPr>
          <c:invertIfNegative val="0"/>
          <c:cat>
            <c:strRef>
              <c:f>Sheet1!$F$19:$F$21</c:f>
              <c:strCache>
                <c:ptCount val="3"/>
                <c:pt idx="0">
                  <c:v>Business development (6 EoI)</c:v>
                </c:pt>
                <c:pt idx="1">
                  <c:v>Food processing (11 EoI)</c:v>
                </c:pt>
                <c:pt idx="2">
                  <c:v>Tourism Infrastructure (9 EoI)</c:v>
                </c:pt>
              </c:strCache>
            </c:strRef>
          </c:cat>
          <c:val>
            <c:numRef>
              <c:f>Sheet1!$G$19:$G$21</c:f>
              <c:numCache>
                <c:formatCode>"£"#,##0_);[Red]\("£"#,##0\)</c:formatCode>
                <c:ptCount val="3"/>
                <c:pt idx="0" formatCode="&quot;£&quot;#,##0.00_);[Red]\(&quot;£&quot;#,##0.00\)">
                  <c:v>771600</c:v>
                </c:pt>
                <c:pt idx="1">
                  <c:v>3777045</c:v>
                </c:pt>
                <c:pt idx="2">
                  <c:v>1103080</c:v>
                </c:pt>
              </c:numCache>
            </c:numRef>
          </c:val>
        </c:ser>
        <c:dLbls>
          <c:showLegendKey val="0"/>
          <c:showVal val="0"/>
          <c:showCatName val="0"/>
          <c:showSerName val="0"/>
          <c:showPercent val="0"/>
          <c:showBubbleSize val="0"/>
        </c:dLbls>
        <c:gapWidth val="150"/>
        <c:shape val="box"/>
        <c:axId val="30312320"/>
        <c:axId val="30313856"/>
        <c:axId val="0"/>
      </c:bar3DChart>
      <c:catAx>
        <c:axId val="30312320"/>
        <c:scaling>
          <c:orientation val="minMax"/>
        </c:scaling>
        <c:delete val="0"/>
        <c:axPos val="b"/>
        <c:majorTickMark val="out"/>
        <c:minorTickMark val="none"/>
        <c:tickLblPos val="nextTo"/>
        <c:txPr>
          <a:bodyPr/>
          <a:lstStyle/>
          <a:p>
            <a:pPr>
              <a:defRPr sz="1200"/>
            </a:pPr>
            <a:endParaRPr lang="en-US"/>
          </a:p>
        </c:txPr>
        <c:crossAx val="30313856"/>
        <c:crosses val="autoZero"/>
        <c:auto val="1"/>
        <c:lblAlgn val="ctr"/>
        <c:lblOffset val="100"/>
        <c:noMultiLvlLbl val="0"/>
      </c:catAx>
      <c:valAx>
        <c:axId val="30313856"/>
        <c:scaling>
          <c:orientation val="minMax"/>
        </c:scaling>
        <c:delete val="0"/>
        <c:axPos val="l"/>
        <c:numFmt formatCode="&quot;£&quot;#,##0.00_);[Red]\(&quot;£&quot;#,##0.00\)" sourceLinked="1"/>
        <c:majorTickMark val="out"/>
        <c:minorTickMark val="none"/>
        <c:tickLblPos val="nextTo"/>
        <c:txPr>
          <a:bodyPr/>
          <a:lstStyle/>
          <a:p>
            <a:pPr>
              <a:defRPr sz="1200"/>
            </a:pPr>
            <a:endParaRPr lang="en-US"/>
          </a:p>
        </c:txPr>
        <c:crossAx val="30312320"/>
        <c:crosses val="autoZero"/>
        <c:crossBetween val="between"/>
      </c:valAx>
    </c:plotArea>
    <c:legend>
      <c:legendPos val="r"/>
      <c:layout>
        <c:manualLayout>
          <c:xMode val="edge"/>
          <c:yMode val="edge"/>
          <c:x val="0.64599657302460434"/>
          <c:y val="0.18072375674661587"/>
          <c:w val="0.33783724781874325"/>
          <c:h val="8.1390250238115858E-2"/>
        </c:manualLayout>
      </c:layout>
      <c:overlay val="0"/>
      <c:txPr>
        <a:bodyPr/>
        <a:lstStyle/>
        <a:p>
          <a:pPr>
            <a:defRPr sz="18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0834B477-EBDC-4729-B12F-043048869B7D}" type="datetimeFigureOut">
              <a:rPr lang="en-GB" smtClean="0"/>
              <a:t>08/06/2017</a:t>
            </a:fld>
            <a:endParaRPr lang="en-GB"/>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42F51A81-1681-4A1D-AD19-EA1FADB35235}" type="slidenum">
              <a:rPr lang="en-GB" smtClean="0"/>
              <a:t>‹#›</a:t>
            </a:fld>
            <a:endParaRPr lang="en-GB"/>
          </a:p>
        </p:txBody>
      </p:sp>
    </p:spTree>
    <p:extLst>
      <p:ext uri="{BB962C8B-B14F-4D97-AF65-F5344CB8AC3E}">
        <p14:creationId xmlns:p14="http://schemas.microsoft.com/office/powerpoint/2010/main" val="374043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65825" cy="3355975"/>
          </a:xfrm>
        </p:spPr>
      </p:sp>
      <p:sp>
        <p:nvSpPr>
          <p:cNvPr id="3" name="Notes Placeholder 2"/>
          <p:cNvSpPr>
            <a:spLocks noGrp="1"/>
          </p:cNvSpPr>
          <p:nvPr>
            <p:ph type="body" idx="1"/>
          </p:nvPr>
        </p:nvSpPr>
        <p:spPr/>
        <p:txBody>
          <a:bodyPr/>
          <a:lstStyle/>
          <a:p>
            <a:pPr marL="118274" indent="-118274">
              <a:buFont typeface="Arial" panose="020B0604020202020204" pitchFamily="34" charset="0"/>
              <a:buChar char="•"/>
            </a:pPr>
            <a:r>
              <a:rPr lang="en-GB" dirty="0" smtClean="0"/>
              <a:t>The South East is a powerful motor for the national economy and is a gateway to the rest of the UK </a:t>
            </a:r>
          </a:p>
          <a:p>
            <a:pPr marL="118274" indent="-118274">
              <a:buFont typeface="Arial" panose="020B0604020202020204" pitchFamily="34" charset="0"/>
              <a:buChar char="•"/>
            </a:pPr>
            <a:r>
              <a:rPr lang="en-GB" dirty="0" smtClean="0"/>
              <a:t>Continued success is threatened by intense pressure on congested transport networks</a:t>
            </a:r>
          </a:p>
          <a:p>
            <a:pPr marL="118274" indent="-118274">
              <a:buFont typeface="Arial" panose="020B0604020202020204" pitchFamily="34" charset="0"/>
              <a:buChar char="•"/>
            </a:pPr>
            <a:r>
              <a:rPr lang="en-GB" dirty="0" smtClean="0"/>
              <a:t>The existing transport network needs investment to remain resilient</a:t>
            </a:r>
          </a:p>
          <a:p>
            <a:pPr marL="118274" indent="-118274">
              <a:buFont typeface="Arial" panose="020B0604020202020204" pitchFamily="34" charset="0"/>
              <a:buChar char="•"/>
            </a:pPr>
            <a:r>
              <a:rPr lang="en-GB" dirty="0" smtClean="0"/>
              <a:t>Investment in new infrastructure is necessary to unlock further growth potential</a:t>
            </a:r>
          </a:p>
          <a:p>
            <a:pPr marL="118274" indent="-118274">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4AC4B5CC-F946-47CC-B22E-C10D4411C8FD}" type="slidenum">
              <a:rPr lang="en-GB" smtClean="0"/>
              <a:t>3</a:t>
            </a:fld>
            <a:endParaRPr lang="en-GB" dirty="0"/>
          </a:p>
        </p:txBody>
      </p:sp>
    </p:spTree>
    <p:extLst>
      <p:ext uri="{BB962C8B-B14F-4D97-AF65-F5344CB8AC3E}">
        <p14:creationId xmlns:p14="http://schemas.microsoft.com/office/powerpoint/2010/main" val="249235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C4B5CC-F946-47CC-B22E-C10D4411C8FD}"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75403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B5D50B-0182-4353-AA96-A60A23BA4DB5}"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63383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B5D50B-0182-4353-AA96-A60A23BA4DB5}" type="slidenum">
              <a:rPr lang="en-GB" smtClean="0"/>
              <a:t>24</a:t>
            </a:fld>
            <a:endParaRPr lang="en-GB"/>
          </a:p>
        </p:txBody>
      </p:sp>
    </p:spTree>
    <p:extLst>
      <p:ext uri="{BB962C8B-B14F-4D97-AF65-F5344CB8AC3E}">
        <p14:creationId xmlns:p14="http://schemas.microsoft.com/office/powerpoint/2010/main" val="63383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65825" cy="3355975"/>
          </a:xfrm>
        </p:spPr>
      </p:sp>
      <p:sp>
        <p:nvSpPr>
          <p:cNvPr id="3" name="Notes Placeholder 2"/>
          <p:cNvSpPr>
            <a:spLocks noGrp="1"/>
          </p:cNvSpPr>
          <p:nvPr>
            <p:ph type="body" idx="1"/>
          </p:nvPr>
        </p:nvSpPr>
        <p:spPr/>
        <p:txBody>
          <a:bodyPr/>
          <a:lstStyle/>
          <a:p>
            <a:pPr marL="118274" indent="-118274">
              <a:buFont typeface="Arial" panose="020B0604020202020204" pitchFamily="34" charset="0"/>
              <a:buChar char="•"/>
            </a:pPr>
            <a:endParaRPr lang="en-GB" dirty="0" smtClean="0"/>
          </a:p>
          <a:p>
            <a:pPr marL="118274" indent="-118274">
              <a:buFont typeface="Arial" panose="020B0604020202020204" pitchFamily="34" charset="0"/>
              <a:buChar char="•"/>
            </a:pPr>
            <a:r>
              <a:rPr lang="en-GB" dirty="0" smtClean="0"/>
              <a:t>‘Strategic’ gap between</a:t>
            </a:r>
            <a:r>
              <a:rPr lang="en-GB" baseline="0" dirty="0" smtClean="0"/>
              <a:t> national Government interventions and LTP and LGF regimes </a:t>
            </a:r>
            <a:endParaRPr lang="en-GB" dirty="0" smtClean="0"/>
          </a:p>
          <a:p>
            <a:pPr marL="118274" indent="-118274">
              <a:buFont typeface="Arial" panose="020B0604020202020204" pitchFamily="34" charset="0"/>
              <a:buChar char="•"/>
            </a:pPr>
            <a:r>
              <a:rPr lang="en-GB" dirty="0" smtClean="0"/>
              <a:t>Meanwhile business as usual in the devolved administrations in London, Wales and Scotland – SE Losing out!</a:t>
            </a:r>
          </a:p>
          <a:p>
            <a:pPr marL="118274" indent="-118274">
              <a:buFont typeface="Arial" panose="020B0604020202020204" pitchFamily="34" charset="0"/>
              <a:buChar char="•"/>
            </a:pPr>
            <a:r>
              <a:rPr lang="en-GB" dirty="0" smtClean="0"/>
              <a:t>Local organisations best placed to adopt integrated approaches to transport, land use and economic development activity </a:t>
            </a:r>
          </a:p>
          <a:p>
            <a:pPr marL="118274" indent="-118274">
              <a:buFont typeface="Arial" panose="020B0604020202020204" pitchFamily="34" charset="0"/>
              <a:buChar char="•"/>
            </a:pPr>
            <a:r>
              <a:rPr lang="en-GB" dirty="0" smtClean="0"/>
              <a:t>Improved accountability by moving strategic planning to those that know their economies and customers best</a:t>
            </a:r>
          </a:p>
          <a:p>
            <a:pPr marL="118274" indent="-118274">
              <a:buFont typeface="Arial" panose="020B0604020202020204" pitchFamily="34" charset="0"/>
              <a:buChar char="•"/>
            </a:pPr>
            <a:r>
              <a:rPr lang="en-GB" dirty="0" smtClean="0"/>
              <a:t>Better value for money by aligning investment programmes with</a:t>
            </a:r>
            <a:r>
              <a:rPr lang="en-GB" baseline="0" dirty="0" smtClean="0"/>
              <a:t> potential for</a:t>
            </a:r>
            <a:r>
              <a:rPr lang="en-GB" dirty="0" smtClean="0"/>
              <a:t> new financing arrangements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AC4B5CC-F946-47CC-B22E-C10D4411C8FD}" type="slidenum">
              <a:rPr lang="en-GB" smtClean="0"/>
              <a:t>4</a:t>
            </a:fld>
            <a:endParaRPr lang="en-GB" dirty="0"/>
          </a:p>
        </p:txBody>
      </p:sp>
    </p:spTree>
    <p:extLst>
      <p:ext uri="{BB962C8B-B14F-4D97-AF65-F5344CB8AC3E}">
        <p14:creationId xmlns:p14="http://schemas.microsoft.com/office/powerpoint/2010/main" val="297238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65825" cy="3355975"/>
          </a:xfrm>
        </p:spPr>
      </p:sp>
      <p:sp>
        <p:nvSpPr>
          <p:cNvPr id="3" name="Notes Placeholder 2"/>
          <p:cNvSpPr>
            <a:spLocks noGrp="1"/>
          </p:cNvSpPr>
          <p:nvPr>
            <p:ph type="body" idx="1"/>
          </p:nvPr>
        </p:nvSpPr>
        <p:spPr/>
        <p:txBody>
          <a:bodyPr/>
          <a:lstStyle/>
          <a:p>
            <a:pPr marL="118274" indent="-118274">
              <a:buFont typeface="Arial" panose="020B0604020202020204" pitchFamily="34" charset="0"/>
              <a:buChar char="•"/>
            </a:pPr>
            <a:endParaRPr lang="en-GB" dirty="0" smtClean="0"/>
          </a:p>
          <a:p>
            <a:pPr marL="118274" indent="-118274">
              <a:buFont typeface="Arial" panose="020B0604020202020204" pitchFamily="34" charset="0"/>
              <a:buChar char="•"/>
            </a:pPr>
            <a:r>
              <a:rPr lang="en-GB" dirty="0" smtClean="0"/>
              <a:t>‘Strategic’ gap between</a:t>
            </a:r>
            <a:r>
              <a:rPr lang="en-GB" baseline="0" dirty="0" smtClean="0"/>
              <a:t> national Government interventions and LTP and LGF regimes </a:t>
            </a:r>
            <a:endParaRPr lang="en-GB" dirty="0" smtClean="0"/>
          </a:p>
          <a:p>
            <a:pPr marL="118274" indent="-118274">
              <a:buFont typeface="Arial" panose="020B0604020202020204" pitchFamily="34" charset="0"/>
              <a:buChar char="•"/>
            </a:pPr>
            <a:r>
              <a:rPr lang="en-GB" dirty="0" smtClean="0"/>
              <a:t>Meanwhile business as usual in the devolved administrations in London, Wales and Scotland – SE Losing out!</a:t>
            </a:r>
          </a:p>
          <a:p>
            <a:pPr marL="118274" indent="-118274">
              <a:buFont typeface="Arial" panose="020B0604020202020204" pitchFamily="34" charset="0"/>
              <a:buChar char="•"/>
            </a:pPr>
            <a:r>
              <a:rPr lang="en-GB" dirty="0" smtClean="0"/>
              <a:t>Local organisations best placed to adopt integrated approaches to transport, land use and economic development activity </a:t>
            </a:r>
          </a:p>
          <a:p>
            <a:pPr marL="118274" indent="-118274">
              <a:buFont typeface="Arial" panose="020B0604020202020204" pitchFamily="34" charset="0"/>
              <a:buChar char="•"/>
            </a:pPr>
            <a:r>
              <a:rPr lang="en-GB" dirty="0" smtClean="0"/>
              <a:t>Improved accountability by moving strategic planning to those that know their economies and customers best</a:t>
            </a:r>
          </a:p>
          <a:p>
            <a:pPr marL="118274" indent="-118274">
              <a:buFont typeface="Arial" panose="020B0604020202020204" pitchFamily="34" charset="0"/>
              <a:buChar char="•"/>
            </a:pPr>
            <a:r>
              <a:rPr lang="en-GB" dirty="0" smtClean="0"/>
              <a:t>Better value for money by aligning investment programmes with</a:t>
            </a:r>
            <a:r>
              <a:rPr lang="en-GB" baseline="0" dirty="0" smtClean="0"/>
              <a:t> potential for</a:t>
            </a:r>
            <a:r>
              <a:rPr lang="en-GB" dirty="0" smtClean="0"/>
              <a:t> new financing arrangements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AC4B5CC-F946-47CC-B22E-C10D4411C8FD}" type="slidenum">
              <a:rPr lang="en-GB" smtClean="0"/>
              <a:t>5</a:t>
            </a:fld>
            <a:endParaRPr lang="en-GB" dirty="0"/>
          </a:p>
        </p:txBody>
      </p:sp>
    </p:spTree>
    <p:extLst>
      <p:ext uri="{BB962C8B-B14F-4D97-AF65-F5344CB8AC3E}">
        <p14:creationId xmlns:p14="http://schemas.microsoft.com/office/powerpoint/2010/main" val="297238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65825"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C4B5CC-F946-47CC-B22E-C10D4411C8FD}" type="slidenum">
              <a:rPr lang="en-GB" smtClean="0"/>
              <a:t>6</a:t>
            </a:fld>
            <a:endParaRPr lang="en-GB" dirty="0"/>
          </a:p>
        </p:txBody>
      </p:sp>
    </p:spTree>
    <p:extLst>
      <p:ext uri="{BB962C8B-B14F-4D97-AF65-F5344CB8AC3E}">
        <p14:creationId xmlns:p14="http://schemas.microsoft.com/office/powerpoint/2010/main" val="99121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65825"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C4B5CC-F946-47CC-B22E-C10D4411C8FD}" type="slidenum">
              <a:rPr lang="en-GB" smtClean="0"/>
              <a:t>9</a:t>
            </a:fld>
            <a:endParaRPr lang="en-GB" dirty="0"/>
          </a:p>
        </p:txBody>
      </p:sp>
    </p:spTree>
    <p:extLst>
      <p:ext uri="{BB962C8B-B14F-4D97-AF65-F5344CB8AC3E}">
        <p14:creationId xmlns:p14="http://schemas.microsoft.com/office/powerpoint/2010/main" val="180221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C4B5CC-F946-47CC-B22E-C10D4411C8FD}"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350557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C4B5CC-F946-47CC-B22E-C10D4411C8FD}"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50557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C4B5CC-F946-47CC-B22E-C10D4411C8FD}"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50557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C4B5CC-F946-47CC-B22E-C10D4411C8FD}"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50557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757193"/>
            <a:ext cx="8390860" cy="788027"/>
          </a:xfrm>
        </p:spPr>
        <p:txBody>
          <a:bodyPr anchor="b">
            <a:normAutofit/>
          </a:bodyPr>
          <a:lstStyle>
            <a:lvl1pPr algn="l">
              <a:defRPr sz="4400" b="0" i="0">
                <a:solidFill>
                  <a:schemeClr val="accent3"/>
                </a:solidFill>
                <a:latin typeface="+mj-lt"/>
              </a:defRPr>
            </a:lvl1pPr>
          </a:lstStyle>
          <a:p>
            <a:r>
              <a:rPr lang="en-US" dirty="0"/>
              <a:t>Click to edit master title style</a:t>
            </a:r>
          </a:p>
        </p:txBody>
      </p:sp>
      <p:sp>
        <p:nvSpPr>
          <p:cNvPr id="3" name="Subtitle 2"/>
          <p:cNvSpPr>
            <a:spLocks noGrp="1"/>
          </p:cNvSpPr>
          <p:nvPr>
            <p:ph type="subTitle" idx="1" hasCustomPrompt="1"/>
          </p:nvPr>
        </p:nvSpPr>
        <p:spPr>
          <a:xfrm>
            <a:off x="838200" y="3637296"/>
            <a:ext cx="8390860" cy="561728"/>
          </a:xfrm>
          <a:prstGeom prst="rect">
            <a:avLst/>
          </a:prstGeom>
        </p:spPr>
        <p:txBody>
          <a:bodyPr>
            <a:normAutofit/>
          </a:bodyPr>
          <a:lstStyle>
            <a:lvl1pPr marL="0" indent="0" algn="l">
              <a:buNone/>
              <a:defRPr sz="2400" b="0" i="0" baseline="0">
                <a:solidFill>
                  <a:schemeClr val="accent5"/>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dirty="0"/>
          </a:p>
        </p:txBody>
      </p:sp>
      <p:cxnSp>
        <p:nvCxnSpPr>
          <p:cNvPr id="15" name="Straight Connector 14"/>
          <p:cNvCxnSpPr>
            <a:cxnSpLocks/>
          </p:cNvCxnSpPr>
          <p:nvPr/>
        </p:nvCxnSpPr>
        <p:spPr>
          <a:xfrm>
            <a:off x="838200" y="2384168"/>
            <a:ext cx="1433966"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505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4D6F9D24-8A48-4B7B-9499-5CF1E481436F}" type="datetimeFigureOut">
              <a:rPr lang="en-GB" smtClean="0"/>
              <a:t>08/06/2017</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B400A389-63A7-4D6F-84FB-0D2D024A24AA}" type="slidenum">
              <a:rPr lang="en-GB" smtClean="0"/>
              <a:t>‹#›</a:t>
            </a:fld>
            <a:endParaRPr lang="en-GB" dirty="0"/>
          </a:p>
        </p:txBody>
      </p:sp>
    </p:spTree>
    <p:extLst>
      <p:ext uri="{BB962C8B-B14F-4D97-AF65-F5344CB8AC3E}">
        <p14:creationId xmlns:p14="http://schemas.microsoft.com/office/powerpoint/2010/main" val="851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8F0C2B-21B0-46B9-80A1-9F88378FCF69}" type="slidenum">
              <a:rPr lang="en-GB" smtClean="0"/>
              <a:t>‹#›</a:t>
            </a:fld>
            <a:endParaRPr lang="en-GB"/>
          </a:p>
        </p:txBody>
      </p:sp>
    </p:spTree>
    <p:extLst>
      <p:ext uri="{BB962C8B-B14F-4D97-AF65-F5344CB8AC3E}">
        <p14:creationId xmlns:p14="http://schemas.microsoft.com/office/powerpoint/2010/main" val="8668554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p:nvSpPr>
        <p:spPr>
          <a:xfrm>
            <a:off x="0" y="1985209"/>
            <a:ext cx="12192001" cy="3633538"/>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accent1"/>
              </a:solidFill>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8F0C2B-21B0-46B9-80A1-9F88378FCF69}" type="slidenum">
              <a:rPr lang="en-GB" smtClean="0"/>
              <a:t>‹#›</a:t>
            </a:fld>
            <a:endParaRPr lang="en-GB"/>
          </a:p>
        </p:txBody>
      </p:sp>
      <p:sp>
        <p:nvSpPr>
          <p:cNvPr id="8"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 name="Text Placeholder 6"/>
          <p:cNvSpPr>
            <a:spLocks noGrp="1"/>
          </p:cNvSpPr>
          <p:nvPr>
            <p:ph type="body" sz="quarter" idx="14" hasCustomPrompt="1"/>
          </p:nvPr>
        </p:nvSpPr>
        <p:spPr>
          <a:xfrm>
            <a:off x="838200" y="2322178"/>
            <a:ext cx="5437188" cy="654385"/>
          </a:xfrm>
          <a:prstGeom prst="rect">
            <a:avLst/>
          </a:prstGeom>
        </p:spPr>
        <p:txBody>
          <a:bodyPr>
            <a:normAutofit/>
          </a:bodyPr>
          <a:lstStyle>
            <a:lvl1pPr>
              <a:defRPr sz="3600" baseline="0">
                <a:solidFill>
                  <a:schemeClr val="tx1"/>
                </a:solidFill>
                <a:latin typeface="Museo 300" panose="02000000000000000000" pitchFamily="50" charset="0"/>
              </a:defRPr>
            </a:lvl1pPr>
          </a:lstStyle>
          <a:p>
            <a:pPr lvl="0"/>
            <a:r>
              <a:rPr lang="en-US" dirty="0" smtClean="0"/>
              <a:t>Lorem Ipsum</a:t>
            </a:r>
            <a:endParaRPr lang="en-GB" dirty="0"/>
          </a:p>
        </p:txBody>
      </p:sp>
      <p:sp>
        <p:nvSpPr>
          <p:cNvPr id="10" name="Text Placeholder 10"/>
          <p:cNvSpPr>
            <a:spLocks noGrp="1"/>
          </p:cNvSpPr>
          <p:nvPr>
            <p:ph type="body" sz="quarter" idx="15" hasCustomPrompt="1"/>
          </p:nvPr>
        </p:nvSpPr>
        <p:spPr>
          <a:xfrm>
            <a:off x="838200" y="3175462"/>
            <a:ext cx="5437188" cy="2111433"/>
          </a:xfrm>
          <a:prstGeom prst="rect">
            <a:avLst/>
          </a:prstGeom>
        </p:spPr>
        <p:txBody>
          <a:bodyPr>
            <a:normAutofit/>
          </a:bodyPr>
          <a:lstStyle>
            <a:lvl1pPr>
              <a:lnSpc>
                <a:spcPct val="100000"/>
              </a:lnSpc>
              <a:spcBef>
                <a:spcPts val="300"/>
              </a:spcBef>
              <a:defRPr sz="1400" baseline="0">
                <a:solidFill>
                  <a:schemeClr val="tx1"/>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r>
              <a:rPr lang="en-US" dirty="0" err="1" smtClean="0"/>
              <a:t>Ius</a:t>
            </a:r>
            <a:r>
              <a:rPr lang="en-US" dirty="0" smtClean="0"/>
              <a:t> </a:t>
            </a:r>
            <a:r>
              <a:rPr lang="en-US" dirty="0" err="1" smtClean="0"/>
              <a:t>populo</a:t>
            </a:r>
            <a:r>
              <a:rPr lang="en-US" dirty="0" smtClean="0"/>
              <a:t> </a:t>
            </a:r>
            <a:r>
              <a:rPr lang="en-US" dirty="0" err="1" smtClean="0"/>
              <a:t>verterem</a:t>
            </a:r>
            <a:r>
              <a:rPr lang="en-US" dirty="0" smtClean="0"/>
              <a:t> </a:t>
            </a:r>
            <a:r>
              <a:rPr lang="en-US" dirty="0" err="1" smtClean="0"/>
              <a:t>consetetur</a:t>
            </a:r>
            <a:r>
              <a:rPr lang="en-US" dirty="0" smtClean="0"/>
              <a:t> in.</a:t>
            </a:r>
          </a:p>
          <a:p>
            <a:pPr lvl="0"/>
            <a:endParaRPr lang="en-US" dirty="0" smtClean="0"/>
          </a:p>
          <a:p>
            <a:pPr lvl="0"/>
            <a:r>
              <a:rPr lang="en-US" dirty="0" err="1" smtClean="0"/>
              <a:t>Ut</a:t>
            </a:r>
            <a:r>
              <a:rPr lang="en-US" dirty="0" smtClean="0"/>
              <a:t> </a:t>
            </a:r>
            <a:r>
              <a:rPr lang="en-US" dirty="0" err="1" smtClean="0"/>
              <a:t>aliquip</a:t>
            </a:r>
            <a:r>
              <a:rPr lang="en-US" dirty="0" smtClean="0"/>
              <a:t> </a:t>
            </a:r>
            <a:r>
              <a:rPr lang="en-US" dirty="0" err="1" smtClean="0"/>
              <a:t>intellegat</a:t>
            </a:r>
            <a:r>
              <a:rPr lang="en-US" dirty="0" smtClean="0"/>
              <a:t> </a:t>
            </a:r>
            <a:r>
              <a:rPr lang="en-US" dirty="0" err="1" smtClean="0"/>
              <a:t>est</a:t>
            </a:r>
            <a:r>
              <a:rPr lang="en-US" dirty="0" smtClean="0"/>
              <a:t>, at </a:t>
            </a:r>
            <a:r>
              <a:rPr lang="en-US" dirty="0" err="1" smtClean="0"/>
              <a:t>duis</a:t>
            </a:r>
            <a:r>
              <a:rPr lang="en-US" dirty="0" smtClean="0"/>
              <a:t> </a:t>
            </a:r>
            <a:r>
              <a:rPr lang="en-US" dirty="0" err="1" smtClean="0"/>
              <a:t>nobis</a:t>
            </a:r>
            <a:r>
              <a:rPr lang="en-US" dirty="0" smtClean="0"/>
              <a:t> </a:t>
            </a:r>
            <a:r>
              <a:rPr lang="en-US" dirty="0" err="1" smtClean="0"/>
              <a:t>voluptatibus</a:t>
            </a:r>
            <a:r>
              <a:rPr lang="en-US" dirty="0" smtClean="0"/>
              <a:t> vis. </a:t>
            </a:r>
            <a:r>
              <a:rPr lang="en-US" dirty="0" err="1" smtClean="0"/>
              <a:t>Scaevola</a:t>
            </a:r>
            <a:r>
              <a:rPr lang="en-US" dirty="0" smtClean="0"/>
              <a:t> </a:t>
            </a:r>
            <a:r>
              <a:rPr lang="en-US" dirty="0" err="1" smtClean="0"/>
              <a:t>menandri</a:t>
            </a:r>
            <a:r>
              <a:rPr lang="en-US" dirty="0" smtClean="0"/>
              <a:t> id </a:t>
            </a:r>
            <a:r>
              <a:rPr lang="en-US" dirty="0" err="1" smtClean="0"/>
              <a:t>ius</a:t>
            </a:r>
            <a:endParaRPr lang="en-GB" dirty="0"/>
          </a:p>
        </p:txBody>
      </p:sp>
    </p:spTree>
    <p:extLst>
      <p:ext uri="{BB962C8B-B14F-4D97-AF65-F5344CB8AC3E}">
        <p14:creationId xmlns:p14="http://schemas.microsoft.com/office/powerpoint/2010/main" val="21257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F0C2B-21B0-46B9-80A1-9F88378FCF69}" type="slidenum">
              <a:rPr lang="en-GB" smtClean="0"/>
              <a:t>‹#›</a:t>
            </a:fld>
            <a:endParaRPr lang="en-GB"/>
          </a:p>
        </p:txBody>
      </p:sp>
      <p:sp>
        <p:nvSpPr>
          <p:cNvPr id="4" name="Text Placeholder 3"/>
          <p:cNvSpPr>
            <a:spLocks noGrp="1"/>
          </p:cNvSpPr>
          <p:nvPr>
            <p:ph type="body" sz="quarter" idx="13" hasCustomPrompt="1"/>
          </p:nvPr>
        </p:nvSpPr>
        <p:spPr>
          <a:xfrm>
            <a:off x="838200" y="2273599"/>
            <a:ext cx="7773988" cy="520700"/>
          </a:xfrm>
          <a:prstGeom prst="rect">
            <a:avLst/>
          </a:prstGeom>
        </p:spPr>
        <p:txBody>
          <a:bodyPr/>
          <a:lstStyle>
            <a:lvl1pPr>
              <a:defRPr sz="4400" baseline="0">
                <a:latin typeface="Museo 300" panose="02000000000000000000" pitchFamily="50" charset="0"/>
              </a:defRPr>
            </a:lvl1pPr>
          </a:lstStyle>
          <a:p>
            <a:r>
              <a:rPr lang="en-GB" sz="2400" b="0" i="0" dirty="0" smtClean="0">
                <a:solidFill>
                  <a:schemeClr val="accent2"/>
                </a:solidFill>
                <a:latin typeface="+mj-lt"/>
              </a:rPr>
              <a:t>Lorem ipsum </a:t>
            </a:r>
            <a:r>
              <a:rPr lang="en-GB" sz="2400" b="0" i="0" dirty="0" err="1" smtClean="0">
                <a:solidFill>
                  <a:schemeClr val="accent2"/>
                </a:solidFill>
                <a:latin typeface="+mj-lt"/>
              </a:rPr>
              <a:t>dolor</a:t>
            </a:r>
            <a:r>
              <a:rPr lang="en-GB" sz="2400" b="0" i="0" dirty="0" smtClean="0">
                <a:solidFill>
                  <a:schemeClr val="accent2"/>
                </a:solidFill>
                <a:latin typeface="+mj-lt"/>
              </a:rPr>
              <a:t> sit </a:t>
            </a:r>
            <a:r>
              <a:rPr lang="en-GB" sz="2400" b="0" i="0" dirty="0" err="1" smtClean="0">
                <a:solidFill>
                  <a:schemeClr val="accent2"/>
                </a:solidFill>
                <a:latin typeface="+mj-lt"/>
              </a:rPr>
              <a:t>amet</a:t>
            </a:r>
            <a:endParaRPr lang="en-GB" sz="2400" b="0" i="0" dirty="0">
              <a:solidFill>
                <a:schemeClr val="accent2"/>
              </a:solidFill>
              <a:latin typeface="+mj-lt"/>
            </a:endParaRPr>
          </a:p>
        </p:txBody>
      </p:sp>
      <p:sp>
        <p:nvSpPr>
          <p:cNvPr id="11" name="Text Placeholder 10"/>
          <p:cNvSpPr>
            <a:spLocks noGrp="1"/>
          </p:cNvSpPr>
          <p:nvPr>
            <p:ph type="body" sz="quarter" idx="14" hasCustomPrompt="1"/>
          </p:nvPr>
        </p:nvSpPr>
        <p:spPr>
          <a:xfrm>
            <a:off x="838200" y="2992438"/>
            <a:ext cx="7773988" cy="2684462"/>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r>
              <a:rPr lang="en-US" dirty="0" err="1" smtClean="0"/>
              <a:t>Ius</a:t>
            </a:r>
            <a:r>
              <a:rPr lang="en-US" dirty="0" smtClean="0"/>
              <a:t> </a:t>
            </a:r>
            <a:r>
              <a:rPr lang="en-US" dirty="0" err="1" smtClean="0"/>
              <a:t>populo</a:t>
            </a:r>
            <a:r>
              <a:rPr lang="en-US" dirty="0" smtClean="0"/>
              <a:t> </a:t>
            </a:r>
            <a:r>
              <a:rPr lang="en-US" dirty="0" err="1" smtClean="0"/>
              <a:t>verterem</a:t>
            </a:r>
            <a:r>
              <a:rPr lang="en-US" dirty="0" smtClean="0"/>
              <a:t> </a:t>
            </a:r>
            <a:r>
              <a:rPr lang="en-US" dirty="0" err="1" smtClean="0"/>
              <a:t>consetetur</a:t>
            </a:r>
            <a:r>
              <a:rPr lang="en-US" dirty="0" smtClean="0"/>
              <a:t> in.</a:t>
            </a:r>
          </a:p>
          <a:p>
            <a:pPr lvl="0"/>
            <a:endParaRPr lang="en-US" dirty="0" smtClean="0"/>
          </a:p>
          <a:p>
            <a:pPr lvl="0"/>
            <a:r>
              <a:rPr lang="en-US" dirty="0" err="1" smtClean="0"/>
              <a:t>Ut</a:t>
            </a:r>
            <a:r>
              <a:rPr lang="en-US" dirty="0" smtClean="0"/>
              <a:t> </a:t>
            </a:r>
            <a:r>
              <a:rPr lang="en-US" dirty="0" err="1" smtClean="0"/>
              <a:t>aliquip</a:t>
            </a:r>
            <a:r>
              <a:rPr lang="en-US" dirty="0" smtClean="0"/>
              <a:t> </a:t>
            </a:r>
            <a:r>
              <a:rPr lang="en-US" dirty="0" err="1" smtClean="0"/>
              <a:t>intellegat</a:t>
            </a:r>
            <a:r>
              <a:rPr lang="en-US" dirty="0" smtClean="0"/>
              <a:t> </a:t>
            </a:r>
            <a:r>
              <a:rPr lang="en-US" dirty="0" err="1" smtClean="0"/>
              <a:t>est</a:t>
            </a:r>
            <a:r>
              <a:rPr lang="en-US" dirty="0" smtClean="0"/>
              <a:t>, at </a:t>
            </a:r>
            <a:r>
              <a:rPr lang="en-US" dirty="0" err="1" smtClean="0"/>
              <a:t>duis</a:t>
            </a:r>
            <a:r>
              <a:rPr lang="en-US" dirty="0" smtClean="0"/>
              <a:t> </a:t>
            </a:r>
            <a:r>
              <a:rPr lang="en-US" dirty="0" err="1" smtClean="0"/>
              <a:t>nobis</a:t>
            </a:r>
            <a:r>
              <a:rPr lang="en-US" dirty="0" smtClean="0"/>
              <a:t> </a:t>
            </a:r>
            <a:r>
              <a:rPr lang="en-US" dirty="0" err="1" smtClean="0"/>
              <a:t>voluptatibus</a:t>
            </a:r>
            <a:r>
              <a:rPr lang="en-US" dirty="0" smtClean="0"/>
              <a:t> vis. </a:t>
            </a:r>
            <a:r>
              <a:rPr lang="en-US" dirty="0" err="1" smtClean="0"/>
              <a:t>Scaevola</a:t>
            </a:r>
            <a:r>
              <a:rPr lang="en-US" dirty="0" smtClean="0"/>
              <a:t> </a:t>
            </a:r>
            <a:r>
              <a:rPr lang="en-US" dirty="0" err="1" smtClean="0"/>
              <a:t>menandri</a:t>
            </a:r>
            <a:r>
              <a:rPr lang="en-US" dirty="0" smtClean="0"/>
              <a:t> id </a:t>
            </a:r>
            <a:r>
              <a:rPr lang="en-US" dirty="0" err="1" smtClean="0"/>
              <a:t>ius</a:t>
            </a:r>
            <a:r>
              <a:rPr lang="en-US" dirty="0" smtClean="0"/>
              <a:t>. </a:t>
            </a:r>
            <a:r>
              <a:rPr lang="en-US" dirty="0" err="1" smtClean="0"/>
              <a:t>Enim</a:t>
            </a:r>
            <a:r>
              <a:rPr lang="en-US" dirty="0" smtClean="0"/>
              <a:t> </a:t>
            </a:r>
            <a:r>
              <a:rPr lang="en-US" dirty="0" err="1" smtClean="0"/>
              <a:t>postea</a:t>
            </a:r>
            <a:r>
              <a:rPr lang="en-US" dirty="0" smtClean="0"/>
              <a:t> pro </a:t>
            </a:r>
            <a:r>
              <a:rPr lang="en-US" dirty="0" err="1" smtClean="0"/>
              <a:t>ei</a:t>
            </a:r>
            <a:r>
              <a:rPr lang="en-US" dirty="0" smtClean="0"/>
              <a:t>, </a:t>
            </a:r>
            <a:r>
              <a:rPr lang="en-US" dirty="0" err="1" smtClean="0"/>
              <a:t>natum</a:t>
            </a:r>
            <a:r>
              <a:rPr lang="en-US" dirty="0" smtClean="0"/>
              <a:t> </a:t>
            </a:r>
            <a:r>
              <a:rPr lang="en-US" dirty="0" err="1" smtClean="0"/>
              <a:t>erroribus</a:t>
            </a:r>
            <a:r>
              <a:rPr lang="en-US" dirty="0" smtClean="0"/>
              <a:t> </a:t>
            </a:r>
            <a:r>
              <a:rPr lang="en-US" dirty="0" err="1" smtClean="0"/>
              <a:t>abhorreant</a:t>
            </a:r>
            <a:r>
              <a:rPr lang="en-US" dirty="0" smtClean="0"/>
              <a:t> at est. Altera semper </a:t>
            </a:r>
            <a:r>
              <a:rPr lang="en-US" dirty="0" err="1" smtClean="0"/>
              <a:t>pertinax</a:t>
            </a:r>
            <a:r>
              <a:rPr lang="en-US" dirty="0" smtClean="0"/>
              <a:t> vis ne. </a:t>
            </a:r>
            <a:r>
              <a:rPr lang="en-US" dirty="0" err="1" smtClean="0"/>
              <a:t>Erant</a:t>
            </a:r>
            <a:r>
              <a:rPr lang="en-US" dirty="0" smtClean="0"/>
              <a:t> </a:t>
            </a:r>
            <a:r>
              <a:rPr lang="en-US" dirty="0" err="1" smtClean="0"/>
              <a:t>fuisset</a:t>
            </a:r>
            <a:r>
              <a:rPr lang="en-US" dirty="0" smtClean="0"/>
              <a:t> </a:t>
            </a:r>
            <a:r>
              <a:rPr lang="en-US" dirty="0" err="1" smtClean="0"/>
              <a:t>eam</a:t>
            </a:r>
            <a:r>
              <a:rPr lang="en-US" dirty="0" smtClean="0"/>
              <a:t> ex, ne qui </a:t>
            </a:r>
            <a:r>
              <a:rPr lang="en-US" dirty="0" err="1" smtClean="0"/>
              <a:t>omnes</a:t>
            </a:r>
            <a:r>
              <a:rPr lang="en-US" dirty="0" smtClean="0"/>
              <a:t> </a:t>
            </a:r>
            <a:r>
              <a:rPr lang="en-US" dirty="0" err="1" smtClean="0"/>
              <a:t>dolores</a:t>
            </a:r>
            <a:r>
              <a:rPr lang="en-US" dirty="0" smtClean="0"/>
              <a:t> </a:t>
            </a:r>
            <a:r>
              <a:rPr lang="en-US" dirty="0" err="1" smtClean="0"/>
              <a:t>expetendis</a:t>
            </a:r>
            <a:r>
              <a:rPr lang="en-US" dirty="0" smtClean="0"/>
              <a:t>. Duo </a:t>
            </a:r>
            <a:r>
              <a:rPr lang="en-US" dirty="0" err="1" smtClean="0"/>
              <a:t>ei</a:t>
            </a:r>
            <a:r>
              <a:rPr lang="en-US" dirty="0" smtClean="0"/>
              <a:t> </a:t>
            </a:r>
            <a:r>
              <a:rPr lang="en-US" dirty="0" err="1" smtClean="0"/>
              <a:t>nisl</a:t>
            </a:r>
            <a:r>
              <a:rPr lang="en-US" dirty="0" smtClean="0"/>
              <a:t> </a:t>
            </a:r>
            <a:r>
              <a:rPr lang="en-US" dirty="0" err="1" smtClean="0"/>
              <a:t>sonet</a:t>
            </a:r>
            <a:r>
              <a:rPr lang="en-US" dirty="0" smtClean="0"/>
              <a:t> </a:t>
            </a:r>
            <a:r>
              <a:rPr lang="en-US" dirty="0" err="1" smtClean="0"/>
              <a:t>expetenda</a:t>
            </a:r>
            <a:r>
              <a:rPr lang="en-US" dirty="0" smtClean="0"/>
              <a:t>, </a:t>
            </a:r>
            <a:r>
              <a:rPr lang="en-US" dirty="0" err="1" smtClean="0"/>
              <a:t>vel</a:t>
            </a:r>
            <a:r>
              <a:rPr lang="en-US" dirty="0" smtClean="0"/>
              <a:t> </a:t>
            </a:r>
            <a:r>
              <a:rPr lang="en-US" dirty="0" err="1" smtClean="0"/>
              <a:t>debet</a:t>
            </a:r>
            <a:r>
              <a:rPr lang="en-US" dirty="0" smtClean="0"/>
              <a:t> </a:t>
            </a:r>
            <a:r>
              <a:rPr lang="en-US" dirty="0" err="1" smtClean="0"/>
              <a:t>deleniti</a:t>
            </a:r>
            <a:r>
              <a:rPr lang="en-US" dirty="0" smtClean="0"/>
              <a:t> </a:t>
            </a:r>
            <a:r>
              <a:rPr lang="en-US" dirty="0" err="1" smtClean="0"/>
              <a:t>omittantur</a:t>
            </a:r>
            <a:r>
              <a:rPr lang="en-US" dirty="0" smtClean="0"/>
              <a:t> </a:t>
            </a:r>
            <a:r>
              <a:rPr lang="en-US" dirty="0" err="1" smtClean="0"/>
              <a:t>eu</a:t>
            </a:r>
            <a:r>
              <a:rPr lang="en-US" dirty="0" smtClean="0"/>
              <a:t>.</a:t>
            </a:r>
            <a:endParaRPr lang="en-GB" dirty="0"/>
          </a:p>
        </p:txBody>
      </p:sp>
    </p:spTree>
    <p:extLst>
      <p:ext uri="{BB962C8B-B14F-4D97-AF65-F5344CB8AC3E}">
        <p14:creationId xmlns:p14="http://schemas.microsoft.com/office/powerpoint/2010/main" val="27610734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a:xfrm>
            <a:off x="838200" y="6341878"/>
            <a:ext cx="5221778" cy="365125"/>
          </a:xfrm>
        </p:spPr>
        <p:txBody>
          <a:bodyPr/>
          <a:lstStyle/>
          <a:p>
            <a:endParaRPr lang="en-GB"/>
          </a:p>
        </p:txBody>
      </p:sp>
      <p:sp>
        <p:nvSpPr>
          <p:cNvPr id="7" name="Picture Placeholder 2"/>
          <p:cNvSpPr>
            <a:spLocks noGrp="1" noChangeAspect="1"/>
          </p:cNvSpPr>
          <p:nvPr>
            <p:ph type="pic" idx="1"/>
          </p:nvPr>
        </p:nvSpPr>
        <p:spPr>
          <a:xfrm>
            <a:off x="6241313" y="1903228"/>
            <a:ext cx="5950688" cy="495477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Text Placeholder 3"/>
          <p:cNvSpPr>
            <a:spLocks noGrp="1"/>
          </p:cNvSpPr>
          <p:nvPr>
            <p:ph type="body" sz="quarter" idx="13" hasCustomPrompt="1"/>
          </p:nvPr>
        </p:nvSpPr>
        <p:spPr>
          <a:xfrm>
            <a:off x="838200" y="1903228"/>
            <a:ext cx="5221778" cy="520700"/>
          </a:xfrm>
          <a:prstGeom prst="rect">
            <a:avLst/>
          </a:prstGeom>
        </p:spPr>
        <p:txBody>
          <a:bodyPr/>
          <a:lstStyle>
            <a:lvl1pPr>
              <a:defRPr sz="4400" baseline="0">
                <a:latin typeface="Museo 300" panose="02000000000000000000" pitchFamily="50" charset="0"/>
              </a:defRPr>
            </a:lvl1pPr>
          </a:lstStyle>
          <a:p>
            <a:r>
              <a:rPr lang="en-GB" sz="2400" b="0" i="0" dirty="0" smtClean="0">
                <a:solidFill>
                  <a:schemeClr val="accent2"/>
                </a:solidFill>
                <a:latin typeface="+mj-lt"/>
              </a:rPr>
              <a:t>Lorem ipsum </a:t>
            </a:r>
            <a:r>
              <a:rPr lang="en-GB" sz="2400" b="0" i="0" dirty="0" err="1" smtClean="0">
                <a:solidFill>
                  <a:schemeClr val="accent2"/>
                </a:solidFill>
                <a:latin typeface="+mj-lt"/>
              </a:rPr>
              <a:t>dolor</a:t>
            </a:r>
            <a:r>
              <a:rPr lang="en-GB" sz="2400" b="0" i="0" dirty="0" smtClean="0">
                <a:solidFill>
                  <a:schemeClr val="accent2"/>
                </a:solidFill>
                <a:latin typeface="+mj-lt"/>
              </a:rPr>
              <a:t> sit </a:t>
            </a:r>
            <a:r>
              <a:rPr lang="en-GB" sz="2400" b="0" i="0" dirty="0" err="1" smtClean="0">
                <a:solidFill>
                  <a:schemeClr val="accent2"/>
                </a:solidFill>
                <a:latin typeface="+mj-lt"/>
              </a:rPr>
              <a:t>amet</a:t>
            </a:r>
            <a:endParaRPr lang="en-GB" sz="2400" b="0" i="0" dirty="0">
              <a:solidFill>
                <a:schemeClr val="accent2"/>
              </a:solidFill>
              <a:latin typeface="+mj-lt"/>
            </a:endParaRPr>
          </a:p>
        </p:txBody>
      </p:sp>
      <p:sp>
        <p:nvSpPr>
          <p:cNvPr id="10" name="Text Placeholder 10"/>
          <p:cNvSpPr>
            <a:spLocks noGrp="1"/>
          </p:cNvSpPr>
          <p:nvPr>
            <p:ph type="body" sz="quarter" idx="14" hasCustomPrompt="1"/>
          </p:nvPr>
        </p:nvSpPr>
        <p:spPr>
          <a:xfrm>
            <a:off x="838200" y="2622066"/>
            <a:ext cx="5221778" cy="3454537"/>
          </a:xfrm>
          <a:prstGeom prst="rect">
            <a:avLst/>
          </a:prstGeom>
        </p:spPr>
        <p:txBody>
          <a:bodyPr>
            <a:normAutofit/>
          </a:bodyPr>
          <a:lstStyle>
            <a:lvl1pPr>
              <a:lnSpc>
                <a:spcPct val="100000"/>
              </a:lnSpc>
              <a:spcBef>
                <a:spcPts val="300"/>
              </a:spcBef>
              <a:defRPr sz="16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r>
              <a:rPr lang="en-US" dirty="0" err="1" smtClean="0"/>
              <a:t>Ius</a:t>
            </a:r>
            <a:r>
              <a:rPr lang="en-US" dirty="0" smtClean="0"/>
              <a:t> </a:t>
            </a:r>
            <a:r>
              <a:rPr lang="en-US" dirty="0" err="1" smtClean="0"/>
              <a:t>populo</a:t>
            </a:r>
            <a:r>
              <a:rPr lang="en-US" dirty="0" smtClean="0"/>
              <a:t> </a:t>
            </a:r>
            <a:r>
              <a:rPr lang="en-US" dirty="0" err="1" smtClean="0"/>
              <a:t>verterem</a:t>
            </a:r>
            <a:r>
              <a:rPr lang="en-US" dirty="0" smtClean="0"/>
              <a:t> </a:t>
            </a:r>
            <a:r>
              <a:rPr lang="en-US" dirty="0" err="1" smtClean="0"/>
              <a:t>consetetur</a:t>
            </a:r>
            <a:r>
              <a:rPr lang="en-US" dirty="0" smtClean="0"/>
              <a:t> in.</a:t>
            </a:r>
          </a:p>
          <a:p>
            <a:pPr lvl="0"/>
            <a:endParaRPr lang="en-US" dirty="0" smtClean="0"/>
          </a:p>
          <a:p>
            <a:pPr lvl="0"/>
            <a:r>
              <a:rPr lang="en-US" dirty="0" err="1" smtClean="0"/>
              <a:t>Ut</a:t>
            </a:r>
            <a:r>
              <a:rPr lang="en-US" dirty="0" smtClean="0"/>
              <a:t> </a:t>
            </a:r>
            <a:r>
              <a:rPr lang="en-US" dirty="0" err="1" smtClean="0"/>
              <a:t>aliquip</a:t>
            </a:r>
            <a:r>
              <a:rPr lang="en-US" dirty="0" smtClean="0"/>
              <a:t> </a:t>
            </a:r>
            <a:r>
              <a:rPr lang="en-US" dirty="0" err="1" smtClean="0"/>
              <a:t>intellegat</a:t>
            </a:r>
            <a:r>
              <a:rPr lang="en-US" dirty="0" smtClean="0"/>
              <a:t> </a:t>
            </a:r>
            <a:r>
              <a:rPr lang="en-US" dirty="0" err="1" smtClean="0"/>
              <a:t>est</a:t>
            </a:r>
            <a:r>
              <a:rPr lang="en-US" dirty="0" smtClean="0"/>
              <a:t>, at </a:t>
            </a:r>
            <a:r>
              <a:rPr lang="en-US" dirty="0" err="1" smtClean="0"/>
              <a:t>duis</a:t>
            </a:r>
            <a:r>
              <a:rPr lang="en-US" dirty="0" smtClean="0"/>
              <a:t> </a:t>
            </a:r>
            <a:r>
              <a:rPr lang="en-US" dirty="0" err="1" smtClean="0"/>
              <a:t>nobis</a:t>
            </a:r>
            <a:r>
              <a:rPr lang="en-US" dirty="0" smtClean="0"/>
              <a:t> </a:t>
            </a:r>
            <a:r>
              <a:rPr lang="en-US" dirty="0" err="1" smtClean="0"/>
              <a:t>voluptatibus</a:t>
            </a:r>
            <a:r>
              <a:rPr lang="en-US" dirty="0" smtClean="0"/>
              <a:t> vis. </a:t>
            </a:r>
            <a:r>
              <a:rPr lang="en-US" dirty="0" err="1" smtClean="0"/>
              <a:t>Scaevola</a:t>
            </a:r>
            <a:r>
              <a:rPr lang="en-US" dirty="0" smtClean="0"/>
              <a:t> </a:t>
            </a:r>
            <a:r>
              <a:rPr lang="en-US" dirty="0" err="1" smtClean="0"/>
              <a:t>menandri</a:t>
            </a:r>
            <a:r>
              <a:rPr lang="en-US" dirty="0" smtClean="0"/>
              <a:t> id </a:t>
            </a:r>
            <a:r>
              <a:rPr lang="en-US" dirty="0" err="1" smtClean="0"/>
              <a:t>ius</a:t>
            </a:r>
            <a:r>
              <a:rPr lang="en-US" dirty="0" smtClean="0"/>
              <a:t>. </a:t>
            </a:r>
            <a:r>
              <a:rPr lang="en-US" dirty="0" err="1" smtClean="0"/>
              <a:t>Enim</a:t>
            </a:r>
            <a:r>
              <a:rPr lang="en-US" dirty="0" smtClean="0"/>
              <a:t> </a:t>
            </a:r>
            <a:r>
              <a:rPr lang="en-US" dirty="0" err="1" smtClean="0"/>
              <a:t>postea</a:t>
            </a:r>
            <a:r>
              <a:rPr lang="en-US" dirty="0" smtClean="0"/>
              <a:t> pro </a:t>
            </a:r>
            <a:r>
              <a:rPr lang="en-US" dirty="0" err="1" smtClean="0"/>
              <a:t>ei</a:t>
            </a:r>
            <a:r>
              <a:rPr lang="en-US" dirty="0" smtClean="0"/>
              <a:t>, </a:t>
            </a:r>
            <a:r>
              <a:rPr lang="en-US" dirty="0" err="1" smtClean="0"/>
              <a:t>natum</a:t>
            </a:r>
            <a:r>
              <a:rPr lang="en-US" dirty="0" smtClean="0"/>
              <a:t> </a:t>
            </a:r>
            <a:r>
              <a:rPr lang="en-US" dirty="0" err="1" smtClean="0"/>
              <a:t>erroribus</a:t>
            </a:r>
            <a:r>
              <a:rPr lang="en-US" dirty="0" smtClean="0"/>
              <a:t> </a:t>
            </a:r>
            <a:r>
              <a:rPr lang="en-US" dirty="0" err="1" smtClean="0"/>
              <a:t>abhorreant</a:t>
            </a:r>
            <a:r>
              <a:rPr lang="en-US" dirty="0" smtClean="0"/>
              <a:t> at est. Altera semper </a:t>
            </a:r>
            <a:r>
              <a:rPr lang="en-US" dirty="0" err="1" smtClean="0"/>
              <a:t>pertinax</a:t>
            </a:r>
            <a:r>
              <a:rPr lang="en-US" dirty="0" smtClean="0"/>
              <a:t> vis ne. </a:t>
            </a:r>
            <a:r>
              <a:rPr lang="en-US" dirty="0" err="1" smtClean="0"/>
              <a:t>Erant</a:t>
            </a:r>
            <a:r>
              <a:rPr lang="en-US" dirty="0" smtClean="0"/>
              <a:t> </a:t>
            </a:r>
            <a:r>
              <a:rPr lang="en-US" dirty="0" err="1" smtClean="0"/>
              <a:t>fuisset</a:t>
            </a:r>
            <a:r>
              <a:rPr lang="en-US" dirty="0" smtClean="0"/>
              <a:t> </a:t>
            </a:r>
            <a:r>
              <a:rPr lang="en-US" dirty="0" err="1" smtClean="0"/>
              <a:t>eam</a:t>
            </a:r>
            <a:r>
              <a:rPr lang="en-US" dirty="0" smtClean="0"/>
              <a:t> ex, ne qui </a:t>
            </a:r>
            <a:r>
              <a:rPr lang="en-US" dirty="0" err="1" smtClean="0"/>
              <a:t>omnes</a:t>
            </a:r>
            <a:r>
              <a:rPr lang="en-US" dirty="0" smtClean="0"/>
              <a:t> </a:t>
            </a:r>
            <a:r>
              <a:rPr lang="en-US" dirty="0" err="1" smtClean="0"/>
              <a:t>dolores</a:t>
            </a:r>
            <a:r>
              <a:rPr lang="en-US" dirty="0" smtClean="0"/>
              <a:t> </a:t>
            </a:r>
            <a:r>
              <a:rPr lang="en-US" dirty="0" err="1" smtClean="0"/>
              <a:t>expetendis</a:t>
            </a:r>
            <a:r>
              <a:rPr lang="en-US" dirty="0" smtClean="0"/>
              <a:t>. Duo </a:t>
            </a:r>
            <a:r>
              <a:rPr lang="en-US" dirty="0" err="1" smtClean="0"/>
              <a:t>ei</a:t>
            </a:r>
            <a:r>
              <a:rPr lang="en-US" dirty="0" smtClean="0"/>
              <a:t> </a:t>
            </a:r>
            <a:r>
              <a:rPr lang="en-US" dirty="0" err="1" smtClean="0"/>
              <a:t>nisl</a:t>
            </a:r>
            <a:r>
              <a:rPr lang="en-US" dirty="0" smtClean="0"/>
              <a:t> </a:t>
            </a:r>
            <a:r>
              <a:rPr lang="en-US" dirty="0" err="1" smtClean="0"/>
              <a:t>sonet</a:t>
            </a:r>
            <a:r>
              <a:rPr lang="en-US" dirty="0" smtClean="0"/>
              <a:t> </a:t>
            </a:r>
            <a:r>
              <a:rPr lang="en-US" dirty="0" err="1" smtClean="0"/>
              <a:t>expetenda</a:t>
            </a:r>
            <a:r>
              <a:rPr lang="en-US" dirty="0" smtClean="0"/>
              <a:t>, </a:t>
            </a:r>
            <a:r>
              <a:rPr lang="en-US" dirty="0" err="1" smtClean="0"/>
              <a:t>vel</a:t>
            </a:r>
            <a:r>
              <a:rPr lang="en-US" dirty="0" smtClean="0"/>
              <a:t> </a:t>
            </a:r>
            <a:r>
              <a:rPr lang="en-US" dirty="0" err="1" smtClean="0"/>
              <a:t>debet</a:t>
            </a:r>
            <a:r>
              <a:rPr lang="en-US" dirty="0" smtClean="0"/>
              <a:t> </a:t>
            </a:r>
            <a:r>
              <a:rPr lang="en-US" dirty="0" err="1" smtClean="0"/>
              <a:t>deleniti</a:t>
            </a:r>
            <a:r>
              <a:rPr lang="en-US" dirty="0" smtClean="0"/>
              <a:t> </a:t>
            </a:r>
            <a:r>
              <a:rPr lang="en-US" dirty="0" err="1" smtClean="0"/>
              <a:t>omittantur</a:t>
            </a:r>
            <a:r>
              <a:rPr lang="en-US" dirty="0" smtClean="0"/>
              <a:t> </a:t>
            </a:r>
            <a:r>
              <a:rPr lang="en-US" dirty="0" err="1" smtClean="0"/>
              <a:t>eu</a:t>
            </a:r>
            <a:r>
              <a:rPr lang="en-US" dirty="0" smtClean="0"/>
              <a:t>.</a:t>
            </a:r>
            <a:endParaRPr lang="en-GB" dirty="0"/>
          </a:p>
        </p:txBody>
      </p:sp>
    </p:spTree>
    <p:extLst>
      <p:ext uri="{BB962C8B-B14F-4D97-AF65-F5344CB8AC3E}">
        <p14:creationId xmlns:p14="http://schemas.microsoft.com/office/powerpoint/2010/main" val="6782098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GB"/>
          </a:p>
        </p:txBody>
      </p:sp>
      <p:cxnSp>
        <p:nvCxnSpPr>
          <p:cNvPr id="8" name="Straight Connector 7"/>
          <p:cNvCxnSpPr/>
          <p:nvPr/>
        </p:nvCxnSpPr>
        <p:spPr>
          <a:xfrm>
            <a:off x="906627"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17462" y="2011189"/>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6627"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7462" y="4021431"/>
            <a:ext cx="1433966"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821574"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9" name="Text Placeholder 8"/>
          <p:cNvSpPr>
            <a:spLocks noGrp="1"/>
          </p:cNvSpPr>
          <p:nvPr>
            <p:ph type="body" sz="quarter" idx="13" hasCustomPrompt="1"/>
          </p:nvPr>
        </p:nvSpPr>
        <p:spPr>
          <a:xfrm>
            <a:off x="821574"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smtClean="0"/>
              <a:t>Lorem Ipsum</a:t>
            </a:r>
            <a:endParaRPr lang="en-GB" dirty="0"/>
          </a:p>
        </p:txBody>
      </p:sp>
      <p:sp>
        <p:nvSpPr>
          <p:cNvPr id="23" name="Text Placeholder 3"/>
          <p:cNvSpPr>
            <a:spLocks noGrp="1"/>
          </p:cNvSpPr>
          <p:nvPr>
            <p:ph type="body" sz="quarter" idx="14" hasCustomPrompt="1"/>
          </p:nvPr>
        </p:nvSpPr>
        <p:spPr>
          <a:xfrm>
            <a:off x="4706389" y="2720575"/>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4" name="Text Placeholder 8"/>
          <p:cNvSpPr>
            <a:spLocks noGrp="1"/>
          </p:cNvSpPr>
          <p:nvPr>
            <p:ph type="body" sz="quarter" idx="15" hasCustomPrompt="1"/>
          </p:nvPr>
        </p:nvSpPr>
        <p:spPr>
          <a:xfrm>
            <a:off x="4706389" y="2333625"/>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smtClean="0"/>
              <a:t>Lorem Ipsum</a:t>
            </a:r>
            <a:endParaRPr lang="en-GB" dirty="0"/>
          </a:p>
        </p:txBody>
      </p:sp>
      <p:sp>
        <p:nvSpPr>
          <p:cNvPr id="25" name="Text Placeholder 3"/>
          <p:cNvSpPr>
            <a:spLocks noGrp="1"/>
          </p:cNvSpPr>
          <p:nvPr>
            <p:ph type="body" sz="quarter" idx="16" hasCustomPrompt="1"/>
          </p:nvPr>
        </p:nvSpPr>
        <p:spPr>
          <a:xfrm>
            <a:off x="4706389"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6" name="Text Placeholder 8"/>
          <p:cNvSpPr>
            <a:spLocks noGrp="1"/>
          </p:cNvSpPr>
          <p:nvPr>
            <p:ph type="body" sz="quarter" idx="17" hasCustomPrompt="1"/>
          </p:nvPr>
        </p:nvSpPr>
        <p:spPr>
          <a:xfrm>
            <a:off x="4706389"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smtClean="0"/>
              <a:t>Lorem Ipsum</a:t>
            </a:r>
            <a:endParaRPr lang="en-GB" dirty="0"/>
          </a:p>
        </p:txBody>
      </p:sp>
      <p:sp>
        <p:nvSpPr>
          <p:cNvPr id="27" name="Text Placeholder 3"/>
          <p:cNvSpPr>
            <a:spLocks noGrp="1"/>
          </p:cNvSpPr>
          <p:nvPr>
            <p:ph type="body" sz="quarter" idx="18" hasCustomPrompt="1"/>
          </p:nvPr>
        </p:nvSpPr>
        <p:spPr>
          <a:xfrm>
            <a:off x="838200" y="4731321"/>
            <a:ext cx="3517669" cy="1077230"/>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8" name="Text Placeholder 8"/>
          <p:cNvSpPr>
            <a:spLocks noGrp="1"/>
          </p:cNvSpPr>
          <p:nvPr>
            <p:ph type="body" sz="quarter" idx="19" hasCustomPrompt="1"/>
          </p:nvPr>
        </p:nvSpPr>
        <p:spPr>
          <a:xfrm>
            <a:off x="838200" y="4344371"/>
            <a:ext cx="3517669" cy="285750"/>
          </a:xfrm>
          <a:prstGeom prst="rect">
            <a:avLst/>
          </a:prstGeom>
        </p:spPr>
        <p:txBody>
          <a:bodyPr>
            <a:noAutofit/>
          </a:bodyPr>
          <a:lstStyle>
            <a:lvl1pPr>
              <a:defRPr sz="1700" cap="all" baseline="0">
                <a:solidFill>
                  <a:schemeClr val="accent2"/>
                </a:solidFill>
                <a:latin typeface="Open Sans" panose="020B0606030504020204" pitchFamily="34" charset="0"/>
              </a:defRPr>
            </a:lvl1pPr>
          </a:lstStyle>
          <a:p>
            <a:pPr lvl="0"/>
            <a:r>
              <a:rPr lang="en-US" dirty="0" smtClean="0"/>
              <a:t>Lorem Ipsum</a:t>
            </a:r>
            <a:endParaRPr lang="en-GB" dirty="0"/>
          </a:p>
        </p:txBody>
      </p:sp>
    </p:spTree>
    <p:extLst>
      <p:ext uri="{BB962C8B-B14F-4D97-AF65-F5344CB8AC3E}">
        <p14:creationId xmlns:p14="http://schemas.microsoft.com/office/powerpoint/2010/main" val="32926561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Footer Placeholder 5"/>
          <p:cNvSpPr>
            <a:spLocks noGrp="1"/>
          </p:cNvSpPr>
          <p:nvPr>
            <p:ph type="ftr" sz="quarter" idx="11"/>
          </p:nvPr>
        </p:nvSpPr>
        <p:spPr>
          <a:xfrm>
            <a:off x="838200" y="6341879"/>
            <a:ext cx="5062869" cy="249860"/>
          </a:xfrm>
        </p:spPr>
        <p:txBody>
          <a:bodyPr/>
          <a:lstStyle/>
          <a:p>
            <a:endParaRPr lang="en-GB" dirty="0"/>
          </a:p>
        </p:txBody>
      </p:sp>
      <p:sp>
        <p:nvSpPr>
          <p:cNvPr id="7" name="Slide Number Placeholder 6"/>
          <p:cNvSpPr>
            <a:spLocks noGrp="1"/>
          </p:cNvSpPr>
          <p:nvPr>
            <p:ph type="sldNum" sz="quarter" idx="12"/>
          </p:nvPr>
        </p:nvSpPr>
        <p:spPr>
          <a:xfrm>
            <a:off x="6091597" y="6343799"/>
            <a:ext cx="2743200" cy="249860"/>
          </a:xfrm>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838200"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9" name="Title 1"/>
          <p:cNvSpPr>
            <a:spLocks noGrp="1"/>
          </p:cNvSpPr>
          <p:nvPr>
            <p:ph type="title"/>
          </p:nvPr>
        </p:nvSpPr>
        <p:spPr>
          <a:xfrm>
            <a:off x="3774559" y="558914"/>
            <a:ext cx="7579242" cy="674463"/>
          </a:xfrm>
        </p:spPr>
        <p:txBody>
          <a:bodyPr/>
          <a:lstStyle/>
          <a:p>
            <a:r>
              <a:rPr lang="en-US" smtClean="0"/>
              <a:t>Click to edit Master title style</a:t>
            </a:r>
            <a:endParaRPr lang="en-US" dirty="0"/>
          </a:p>
        </p:txBody>
      </p:sp>
      <p:sp>
        <p:nvSpPr>
          <p:cNvPr id="14" name="Picture Placeholder 2"/>
          <p:cNvSpPr>
            <a:spLocks noGrp="1" noChangeAspect="1"/>
          </p:cNvSpPr>
          <p:nvPr>
            <p:ph type="pic" idx="14"/>
          </p:nvPr>
        </p:nvSpPr>
        <p:spPr>
          <a:xfrm>
            <a:off x="5353872" y="1945758"/>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5" name="Text Placeholder 3"/>
          <p:cNvSpPr>
            <a:spLocks noGrp="1"/>
          </p:cNvSpPr>
          <p:nvPr>
            <p:ph type="body" sz="half" idx="15" hasCustomPrompt="1"/>
          </p:nvPr>
        </p:nvSpPr>
        <p:spPr>
          <a:xfrm>
            <a:off x="5353872" y="3449096"/>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17" name="Picture Placeholder 2"/>
          <p:cNvSpPr>
            <a:spLocks noGrp="1" noChangeAspect="1"/>
          </p:cNvSpPr>
          <p:nvPr>
            <p:ph type="pic" idx="16"/>
          </p:nvPr>
        </p:nvSpPr>
        <p:spPr>
          <a:xfrm>
            <a:off x="838200"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8" name="Text Placeholder 3"/>
          <p:cNvSpPr>
            <a:spLocks noGrp="1"/>
          </p:cNvSpPr>
          <p:nvPr>
            <p:ph type="body" sz="half" idx="17" hasCustomPrompt="1"/>
          </p:nvPr>
        </p:nvSpPr>
        <p:spPr>
          <a:xfrm>
            <a:off x="838200"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0" name="Picture Placeholder 2"/>
          <p:cNvSpPr>
            <a:spLocks noGrp="1" noChangeAspect="1"/>
          </p:cNvSpPr>
          <p:nvPr>
            <p:ph type="pic" idx="18"/>
          </p:nvPr>
        </p:nvSpPr>
        <p:spPr>
          <a:xfrm>
            <a:off x="5353872" y="4102881"/>
            <a:ext cx="1736571" cy="1503338"/>
          </a:xfrm>
          <a:prstGeom prst="rect">
            <a:avLst/>
          </a:prstGeo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1" name="Text Placeholder 3"/>
          <p:cNvSpPr>
            <a:spLocks noGrp="1"/>
          </p:cNvSpPr>
          <p:nvPr>
            <p:ph type="body" sz="half" idx="19" hasCustomPrompt="1"/>
          </p:nvPr>
        </p:nvSpPr>
        <p:spPr>
          <a:xfrm>
            <a:off x="5353872" y="5606219"/>
            <a:ext cx="1736571" cy="414506"/>
          </a:xfrm>
          <a:prstGeom prst="rect">
            <a:avLst/>
          </a:prstGeom>
          <a:solidFill>
            <a:schemeClr val="accent3"/>
          </a:solidFill>
        </p:spPr>
        <p:txBody>
          <a:bodyPr anchor="ctr">
            <a:normAutofit/>
          </a:bodyPr>
          <a:lstStyle>
            <a:lvl1pPr marL="0" indent="0" algn="ctr">
              <a:lnSpc>
                <a:spcPct val="100000"/>
              </a:lnSpc>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3" name="Text Placeholder 3"/>
          <p:cNvSpPr>
            <a:spLocks noGrp="1"/>
          </p:cNvSpPr>
          <p:nvPr>
            <p:ph type="body" sz="quarter" idx="20" hasCustomPrompt="1"/>
          </p:nvPr>
        </p:nvSpPr>
        <p:spPr>
          <a:xfrm>
            <a:off x="2846280"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4" name="Text Placeholder 3"/>
          <p:cNvSpPr>
            <a:spLocks noGrp="1"/>
          </p:cNvSpPr>
          <p:nvPr>
            <p:ph type="body" sz="quarter" idx="21" hasCustomPrompt="1"/>
          </p:nvPr>
        </p:nvSpPr>
        <p:spPr>
          <a:xfrm>
            <a:off x="2846280" y="4138924"/>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5" name="Text Placeholder 3"/>
          <p:cNvSpPr>
            <a:spLocks noGrp="1"/>
          </p:cNvSpPr>
          <p:nvPr>
            <p:ph type="body" sz="quarter" idx="22" hasCustomPrompt="1"/>
          </p:nvPr>
        </p:nvSpPr>
        <p:spPr>
          <a:xfrm>
            <a:off x="7361952" y="1981802"/>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
        <p:nvSpPr>
          <p:cNvPr id="26" name="Text Placeholder 3"/>
          <p:cNvSpPr>
            <a:spLocks noGrp="1"/>
          </p:cNvSpPr>
          <p:nvPr>
            <p:ph type="body" sz="quarter" idx="23" hasCustomPrompt="1"/>
          </p:nvPr>
        </p:nvSpPr>
        <p:spPr>
          <a:xfrm>
            <a:off x="7361951" y="4102881"/>
            <a:ext cx="2236083" cy="1881799"/>
          </a:xfrm>
          <a:prstGeom prst="rect">
            <a:avLst/>
          </a:prstGeom>
        </p:spPr>
        <p:txBody>
          <a:bodyPr>
            <a:noAutofit/>
          </a:bodyPr>
          <a:lstStyle>
            <a:lvl1pPr>
              <a:lnSpc>
                <a:spcPct val="100000"/>
              </a:lnSpc>
              <a:defRPr sz="1200" baseline="0">
                <a:solidFill>
                  <a:schemeClr val="accent5"/>
                </a:solidFill>
                <a:latin typeface="Open Sans" panose="020B0606030504020204" pitchFamily="34" charset="0"/>
              </a:defRPr>
            </a:lvl1pPr>
          </a:lstStyle>
          <a:p>
            <a:pPr lvl="0"/>
            <a:r>
              <a:rPr lang="en-US" dirty="0" smtClean="0"/>
              <a:t>Lorem ipsum dolor sit </a:t>
            </a:r>
            <a:r>
              <a:rPr lang="en-US" dirty="0" err="1" smtClean="0"/>
              <a:t>amet</a:t>
            </a:r>
            <a:r>
              <a:rPr lang="en-US" dirty="0" smtClean="0"/>
              <a:t>, </a:t>
            </a:r>
            <a:r>
              <a:rPr lang="en-US" dirty="0" err="1" smtClean="0"/>
              <a:t>eos</a:t>
            </a:r>
            <a:r>
              <a:rPr lang="en-US" dirty="0" smtClean="0"/>
              <a:t> </a:t>
            </a:r>
            <a:r>
              <a:rPr lang="en-US" dirty="0" err="1" smtClean="0"/>
              <a:t>te</a:t>
            </a:r>
            <a:r>
              <a:rPr lang="en-US" dirty="0" smtClean="0"/>
              <a:t> alia </a:t>
            </a:r>
            <a:r>
              <a:rPr lang="en-US" dirty="0" err="1" smtClean="0"/>
              <a:t>vidisse</a:t>
            </a:r>
            <a:r>
              <a:rPr lang="en-US" dirty="0" smtClean="0"/>
              <a:t> </a:t>
            </a:r>
            <a:r>
              <a:rPr lang="en-US" dirty="0" err="1" smtClean="0"/>
              <a:t>conceptam</a:t>
            </a:r>
            <a:r>
              <a:rPr lang="en-US" dirty="0" smtClean="0"/>
              <a:t>, quo no </a:t>
            </a:r>
            <a:r>
              <a:rPr lang="en-US" dirty="0" err="1" smtClean="0"/>
              <a:t>paulo</a:t>
            </a:r>
            <a:r>
              <a:rPr lang="en-US" dirty="0" smtClean="0"/>
              <a:t> </a:t>
            </a:r>
            <a:r>
              <a:rPr lang="en-US" dirty="0" err="1" smtClean="0"/>
              <a:t>saperet</a:t>
            </a:r>
            <a:r>
              <a:rPr lang="en-US" dirty="0" smtClean="0"/>
              <a:t> </a:t>
            </a:r>
            <a:r>
              <a:rPr lang="en-US" dirty="0" err="1" smtClean="0"/>
              <a:t>propriae</a:t>
            </a:r>
            <a:r>
              <a:rPr lang="en-US" dirty="0" smtClean="0"/>
              <a:t>. </a:t>
            </a:r>
            <a:r>
              <a:rPr lang="en-US" dirty="0" err="1" smtClean="0"/>
              <a:t>Ut</a:t>
            </a:r>
            <a:r>
              <a:rPr lang="en-US" dirty="0" smtClean="0"/>
              <a:t> lorem </a:t>
            </a:r>
            <a:r>
              <a:rPr lang="en-US" dirty="0" err="1" smtClean="0"/>
              <a:t>percipit</a:t>
            </a:r>
            <a:r>
              <a:rPr lang="en-US" dirty="0" smtClean="0"/>
              <a:t> </a:t>
            </a:r>
            <a:r>
              <a:rPr lang="en-US" dirty="0" err="1" smtClean="0"/>
              <a:t>consetetur</a:t>
            </a:r>
            <a:r>
              <a:rPr lang="en-US" dirty="0" smtClean="0"/>
              <a:t> per. </a:t>
            </a:r>
            <a:r>
              <a:rPr lang="en-US" dirty="0" err="1" smtClean="0"/>
              <a:t>Novum</a:t>
            </a:r>
            <a:r>
              <a:rPr lang="en-US" dirty="0" smtClean="0"/>
              <a:t> </a:t>
            </a:r>
            <a:r>
              <a:rPr lang="en-US" dirty="0" err="1" smtClean="0"/>
              <a:t>dicunt</a:t>
            </a:r>
            <a:r>
              <a:rPr lang="en-US" dirty="0" smtClean="0"/>
              <a:t> </a:t>
            </a:r>
            <a:r>
              <a:rPr lang="en-US" dirty="0" err="1" smtClean="0"/>
              <a:t>assentior</a:t>
            </a:r>
            <a:r>
              <a:rPr lang="en-US" dirty="0" smtClean="0"/>
              <a:t> ad usu. At posse </a:t>
            </a:r>
            <a:r>
              <a:rPr lang="en-US" dirty="0" err="1" smtClean="0"/>
              <a:t>albucius</a:t>
            </a:r>
            <a:r>
              <a:rPr lang="en-US" dirty="0" smtClean="0"/>
              <a:t> </a:t>
            </a:r>
            <a:r>
              <a:rPr lang="en-US" dirty="0" err="1" smtClean="0"/>
              <a:t>liberavisse</a:t>
            </a:r>
            <a:r>
              <a:rPr lang="en-US" dirty="0" smtClean="0"/>
              <a:t> qui, </a:t>
            </a:r>
            <a:r>
              <a:rPr lang="en-US" dirty="0" err="1" smtClean="0"/>
              <a:t>eu</a:t>
            </a:r>
            <a:r>
              <a:rPr lang="en-US" dirty="0" smtClean="0"/>
              <a:t> </a:t>
            </a:r>
            <a:r>
              <a:rPr lang="en-US" dirty="0" err="1" smtClean="0"/>
              <a:t>voluptua</a:t>
            </a:r>
            <a:r>
              <a:rPr lang="en-US" dirty="0" smtClean="0"/>
              <a:t> </a:t>
            </a:r>
            <a:r>
              <a:rPr lang="en-US" dirty="0" err="1" smtClean="0"/>
              <a:t>fabellas</a:t>
            </a:r>
            <a:r>
              <a:rPr lang="en-US" dirty="0" smtClean="0"/>
              <a:t> </a:t>
            </a:r>
            <a:r>
              <a:rPr lang="en-US" dirty="0" err="1" smtClean="0"/>
              <a:t>definitionem</a:t>
            </a:r>
            <a:r>
              <a:rPr lang="en-US" dirty="0" smtClean="0"/>
              <a:t> cum. </a:t>
            </a:r>
            <a:endParaRPr lang="en-GB" dirty="0"/>
          </a:p>
        </p:txBody>
      </p:sp>
    </p:spTree>
    <p:extLst>
      <p:ext uri="{BB962C8B-B14F-4D97-AF65-F5344CB8AC3E}">
        <p14:creationId xmlns:p14="http://schemas.microsoft.com/office/powerpoint/2010/main" val="11133103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838200"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8F0C2B-21B0-46B9-80A1-9F88378FCF69}" type="slidenum">
              <a:rPr lang="en-GB" smtClean="0"/>
              <a:t>‹#›</a:t>
            </a:fld>
            <a:endParaRPr lang="en-GB"/>
          </a:p>
        </p:txBody>
      </p:sp>
      <p:sp>
        <p:nvSpPr>
          <p:cNvPr id="8" name="Text Placeholder 3"/>
          <p:cNvSpPr>
            <a:spLocks noGrp="1"/>
          </p:cNvSpPr>
          <p:nvPr>
            <p:ph type="body" sz="half" idx="13" hasCustomPrompt="1"/>
          </p:nvPr>
        </p:nvSpPr>
        <p:spPr>
          <a:xfrm>
            <a:off x="838200"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9" name="Title 1"/>
          <p:cNvSpPr>
            <a:spLocks noGrp="1"/>
          </p:cNvSpPr>
          <p:nvPr>
            <p:ph type="title"/>
          </p:nvPr>
        </p:nvSpPr>
        <p:spPr>
          <a:xfrm>
            <a:off x="3774559" y="558914"/>
            <a:ext cx="7579242" cy="674463"/>
          </a:xfrm>
        </p:spPr>
        <p:txBody>
          <a:bodyPr/>
          <a:lstStyle/>
          <a:p>
            <a:r>
              <a:rPr lang="en-US" smtClean="0"/>
              <a:t>Click to edit Master title style</a:t>
            </a:r>
            <a:endParaRPr lang="en-US" dirty="0"/>
          </a:p>
        </p:txBody>
      </p:sp>
      <p:sp>
        <p:nvSpPr>
          <p:cNvPr id="24" name="Picture Placeholder 2"/>
          <p:cNvSpPr>
            <a:spLocks noGrp="1" noChangeAspect="1"/>
          </p:cNvSpPr>
          <p:nvPr>
            <p:ph type="pic" idx="14"/>
          </p:nvPr>
        </p:nvSpPr>
        <p:spPr>
          <a:xfrm>
            <a:off x="3670005" y="2466755"/>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3"/>
          <p:cNvSpPr>
            <a:spLocks noGrp="1"/>
          </p:cNvSpPr>
          <p:nvPr>
            <p:ph type="body" sz="half" idx="15" hasCustomPrompt="1"/>
          </p:nvPr>
        </p:nvSpPr>
        <p:spPr>
          <a:xfrm>
            <a:off x="3670005" y="4876362"/>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
        <p:nvSpPr>
          <p:cNvPr id="26" name="Picture Placeholder 2"/>
          <p:cNvSpPr>
            <a:spLocks noGrp="1" noChangeAspect="1"/>
          </p:cNvSpPr>
          <p:nvPr>
            <p:ph type="pic" idx="16"/>
          </p:nvPr>
        </p:nvSpPr>
        <p:spPr>
          <a:xfrm>
            <a:off x="6501810" y="2466754"/>
            <a:ext cx="2623677" cy="2409608"/>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7" name="Text Placeholder 3"/>
          <p:cNvSpPr>
            <a:spLocks noGrp="1"/>
          </p:cNvSpPr>
          <p:nvPr>
            <p:ph type="body" sz="half" idx="17" hasCustomPrompt="1"/>
          </p:nvPr>
        </p:nvSpPr>
        <p:spPr>
          <a:xfrm>
            <a:off x="6501810" y="4876361"/>
            <a:ext cx="2623677" cy="450550"/>
          </a:xfrm>
          <a:prstGeom prst="rect">
            <a:avLst/>
          </a:prstGeom>
          <a:solidFill>
            <a:schemeClr val="accent3"/>
          </a:solidFill>
        </p:spPr>
        <p:txBody>
          <a:bodyPr anchor="ctr">
            <a:normAutofit/>
          </a:bodyPr>
          <a:lstStyle>
            <a:lvl1pPr marL="0" indent="0" algn="ctr">
              <a:buNone/>
              <a:defRPr sz="1000" b="1" i="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AMET</a:t>
            </a:r>
          </a:p>
        </p:txBody>
      </p:sp>
    </p:spTree>
    <p:extLst>
      <p:ext uri="{BB962C8B-B14F-4D97-AF65-F5344CB8AC3E}">
        <p14:creationId xmlns:p14="http://schemas.microsoft.com/office/powerpoint/2010/main" val="6962172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fld id="{4D6F9D24-8A48-4B7B-9499-5CF1E481436F}" type="datetimeFigureOut">
              <a:rPr lang="en-GB" smtClean="0"/>
              <a:t>08/06/2017</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B400A389-63A7-4D6F-84FB-0D2D024A24AA}" type="slidenum">
              <a:rPr lang="en-GB" smtClean="0"/>
              <a:t>‹#›</a:t>
            </a:fld>
            <a:endParaRPr lang="en-GB" dirty="0"/>
          </a:p>
        </p:txBody>
      </p:sp>
    </p:spTree>
    <p:extLst>
      <p:ext uri="{BB962C8B-B14F-4D97-AF65-F5344CB8AC3E}">
        <p14:creationId xmlns:p14="http://schemas.microsoft.com/office/powerpoint/2010/main" val="49851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38200" y="6341878"/>
            <a:ext cx="5062869" cy="365125"/>
          </a:xfrm>
          <a:prstGeom prst="rect">
            <a:avLst/>
          </a:prstGeom>
        </p:spPr>
        <p:txBody>
          <a:bodyPr vert="horz" lIns="91440" tIns="45720" rIns="91440" bIns="45720" rtlCol="0" anchor="ctr"/>
          <a:lstStyle>
            <a:lvl1pPr algn="l">
              <a:defRPr sz="1200" b="0" i="0" baseline="0">
                <a:solidFill>
                  <a:schemeClr val="accent4"/>
                </a:solidFill>
                <a:latin typeface="Open Sans" panose="020B0606030504020204" pitchFamily="34" charset="0"/>
              </a:defRPr>
            </a:lvl1pPr>
          </a:lstStyle>
          <a:p>
            <a:r>
              <a:rPr lang="en-GB" smtClean="0"/>
              <a:t>South East Local Enterprise Partnership</a:t>
            </a:r>
            <a:endParaRPr lang="en-GB" dirty="0"/>
          </a:p>
        </p:txBody>
      </p:sp>
      <p:sp>
        <p:nvSpPr>
          <p:cNvPr id="6" name="Slide Number Placeholder 5"/>
          <p:cNvSpPr>
            <a:spLocks noGrp="1"/>
          </p:cNvSpPr>
          <p:nvPr>
            <p:ph type="sldNum" sz="quarter" idx="4"/>
          </p:nvPr>
        </p:nvSpPr>
        <p:spPr>
          <a:xfrm>
            <a:off x="6091597" y="6343798"/>
            <a:ext cx="2743200" cy="365125"/>
          </a:xfrm>
          <a:prstGeom prst="rect">
            <a:avLst/>
          </a:prstGeom>
        </p:spPr>
        <p:txBody>
          <a:bodyPr vert="horz" lIns="91440" tIns="45720" rIns="91440" bIns="45720" rtlCol="0" anchor="ctr"/>
          <a:lstStyle>
            <a:lvl1pPr algn="r">
              <a:defRPr sz="1200" baseline="0">
                <a:solidFill>
                  <a:schemeClr val="accent5"/>
                </a:solidFill>
                <a:latin typeface="Open Sans" panose="020B0606030504020204" pitchFamily="34" charset="0"/>
              </a:defRPr>
            </a:lvl1pPr>
          </a:lstStyle>
          <a:p>
            <a:fld id="{1E8F0C2B-21B0-46B9-80A1-9F88378FCF69}" type="slidenum">
              <a:rPr lang="en-GB" smtClean="0"/>
              <a:pPr/>
              <a:t>‹#›</a:t>
            </a:fld>
            <a:endParaRPr lang="en-GB" dirty="0"/>
          </a:p>
        </p:txBody>
      </p:sp>
      <p:sp>
        <p:nvSpPr>
          <p:cNvPr id="2" name="Title Placeholder 1"/>
          <p:cNvSpPr>
            <a:spLocks noGrp="1"/>
          </p:cNvSpPr>
          <p:nvPr>
            <p:ph type="title"/>
          </p:nvPr>
        </p:nvSpPr>
        <p:spPr>
          <a:xfrm>
            <a:off x="3774559" y="558914"/>
            <a:ext cx="7579242" cy="6744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4797" y="3084286"/>
            <a:ext cx="5846076" cy="5431547"/>
          </a:xfrm>
          <a:prstGeom prst="rect">
            <a:avLst/>
          </a:prstGeom>
        </p:spPr>
      </p:pic>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434" y="107348"/>
            <a:ext cx="3379614" cy="1498179"/>
          </a:xfrm>
          <a:prstGeom prst="rect">
            <a:avLst/>
          </a:prstGeom>
        </p:spPr>
      </p:pic>
    </p:spTree>
    <p:extLst>
      <p:ext uri="{BB962C8B-B14F-4D97-AF65-F5344CB8AC3E}">
        <p14:creationId xmlns:p14="http://schemas.microsoft.com/office/powerpoint/2010/main" val="2118021919"/>
      </p:ext>
    </p:extLst>
  </p:cSld>
  <p:clrMap bg1="dk1" tx1="lt1" bg2="dk2" tx2="lt2" accent1="accent1" accent2="accent2" accent3="accent3" accent4="accent4" accent5="accent5" accent6="accent6" hlink="hlink" folHlink="folHlink"/>
  <p:sldLayoutIdLst>
    <p:sldLayoutId id="2147483950" r:id="rId1"/>
    <p:sldLayoutId id="2147483956" r:id="rId2"/>
    <p:sldLayoutId id="2147483931" r:id="rId3"/>
    <p:sldLayoutId id="2147483951" r:id="rId4"/>
    <p:sldLayoutId id="2147483952" r:id="rId5"/>
    <p:sldLayoutId id="2147483953" r:id="rId6"/>
    <p:sldLayoutId id="2147483954" r:id="rId7"/>
    <p:sldLayoutId id="2147483955" r:id="rId8"/>
    <p:sldLayoutId id="2147483957" r:id="rId9"/>
    <p:sldLayoutId id="2147483958" r:id="rId10"/>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mailto:rupert.clubb@eastsussex.gov.uk"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mailto:rachel.ford@surreycc.gov.uk"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louise.aitken@essex.gov.uk" TargetMode="External"/><Relationship Id="rId2" Type="http://schemas.openxmlformats.org/officeDocument/2006/relationships/hyperlink" Target="mailto:jo.simmons@eastsussex.gov.uk" TargetMode="Externa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hyperlink" Target="mailto:lorraine.george@eastsussex.gov.u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r1NeLy5TSAhXD0RQKHWk8DlAQjRwIBw&amp;url=http://kent-airport-transfer.co.uk/airports/gatwick-airport/&amp;psig=AFQjCNHi5iWnsPA6NoBz_OkameOXsyNS8Q&amp;ust=1487333418929775"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www.google.co.uk/url?sa=i&amp;rct=j&amp;q=&amp;esrc=s&amp;source=images&amp;cd=&amp;cad=rja&amp;uact=8&amp;ved=0ahUKEwjkoYzZypTSAhWISRoKHequBN8QjRwIBw&amp;url=http://www.fahrenheit211.net/2015/08/13/more-invader-related-disruption-this-time-at-southampton-docks/&amp;psig=AFQjCNEj4PxIjhmifK5N-l9L9WeMC1spWQ&amp;ust=1487332692256807" TargetMode="External"/><Relationship Id="rId5" Type="http://schemas.openxmlformats.org/officeDocument/2006/relationships/image" Target="../media/image5.jpeg"/><Relationship Id="rId4" Type="http://schemas.openxmlformats.org/officeDocument/2006/relationships/hyperlink" Target="http://www.google.co.uk/url?sa=i&amp;rct=j&amp;q=&amp;esrc=s&amp;source=images&amp;cd=&amp;cad=rja&amp;uact=8&amp;ved=0ahUKEwiQ5ILPx5TSAhUHvRQKHUmsDE8QjRwIBw&amp;url=http://www.michellehenry.fr/oct11P2.htm&amp;psig=AFQjCNH_v216KPG3Z-tiEv310YE4ZYHU9A&amp;ust=1487332400474425" TargetMode="External"/><Relationship Id="rId9"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05114"/>
            <a:ext cx="7909441" cy="990486"/>
          </a:xfrm>
        </p:spPr>
        <p:txBody>
          <a:bodyPr>
            <a:noAutofit/>
          </a:bodyPr>
          <a:lstStyle/>
          <a:p>
            <a:pPr algn="l"/>
            <a:r>
              <a:rPr lang="en-GB" sz="4000" dirty="0" smtClean="0"/>
              <a:t>South East LEP </a:t>
            </a:r>
            <a:br>
              <a:rPr lang="en-GB" sz="4000" dirty="0" smtClean="0"/>
            </a:br>
            <a:r>
              <a:rPr lang="en-GB" sz="4000" dirty="0" smtClean="0"/>
              <a:t>Strategic Board Meeting</a:t>
            </a:r>
            <a:endParaRPr lang="en-GB" sz="4000" dirty="0"/>
          </a:p>
        </p:txBody>
      </p:sp>
      <p:sp>
        <p:nvSpPr>
          <p:cNvPr id="3" name="TextBox 2"/>
          <p:cNvSpPr txBox="1"/>
          <p:nvPr/>
        </p:nvSpPr>
        <p:spPr>
          <a:xfrm>
            <a:off x="1066800" y="3495764"/>
            <a:ext cx="5283200" cy="1200329"/>
          </a:xfrm>
          <a:prstGeom prst="rect">
            <a:avLst/>
          </a:prstGeom>
          <a:noFill/>
        </p:spPr>
        <p:txBody>
          <a:bodyPr wrap="square" rtlCol="0">
            <a:spAutoFit/>
          </a:bodyPr>
          <a:lstStyle/>
          <a:p>
            <a:r>
              <a:rPr lang="en-GB" sz="3600" kern="0" dirty="0">
                <a:solidFill>
                  <a:schemeClr val="bg1"/>
                </a:solidFill>
              </a:rPr>
              <a:t>High House Production Park</a:t>
            </a:r>
            <a:endParaRPr lang="en-GB" sz="3600" dirty="0">
              <a:solidFill>
                <a:schemeClr val="bg1"/>
              </a:solidFill>
            </a:endParaRPr>
          </a:p>
          <a:p>
            <a:r>
              <a:rPr lang="en-GB" sz="3600" kern="0" dirty="0" smtClean="0">
                <a:solidFill>
                  <a:schemeClr val="bg1"/>
                </a:solidFill>
              </a:rPr>
              <a:t>9</a:t>
            </a:r>
            <a:r>
              <a:rPr lang="en-GB" sz="3600" kern="0" baseline="30000" dirty="0" smtClean="0">
                <a:solidFill>
                  <a:schemeClr val="bg1"/>
                </a:solidFill>
              </a:rPr>
              <a:t>th  </a:t>
            </a:r>
            <a:r>
              <a:rPr lang="en-GB" sz="3600" kern="0" dirty="0" smtClean="0">
                <a:solidFill>
                  <a:schemeClr val="bg1"/>
                </a:solidFill>
              </a:rPr>
              <a:t>June 2017 </a:t>
            </a:r>
          </a:p>
        </p:txBody>
      </p:sp>
    </p:spTree>
    <p:extLst>
      <p:ext uri="{BB962C8B-B14F-4D97-AF65-F5344CB8AC3E}">
        <p14:creationId xmlns:p14="http://schemas.microsoft.com/office/powerpoint/2010/main" val="331976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64199" y="232315"/>
            <a:ext cx="5662561" cy="769441"/>
          </a:xfrm>
          <a:prstGeom prst="rect">
            <a:avLst/>
          </a:prstGeom>
          <a:noFill/>
        </p:spPr>
        <p:txBody>
          <a:bodyPr wrap="square" rtlCol="0">
            <a:spAutoFit/>
          </a:bodyPr>
          <a:lstStyle/>
          <a:p>
            <a:pPr algn="r"/>
            <a:r>
              <a:rPr lang="en-GB" sz="4400" b="1" dirty="0" smtClean="0">
                <a:solidFill>
                  <a:schemeClr val="bg1"/>
                </a:solidFill>
              </a:rPr>
              <a:t>STB</a:t>
            </a:r>
            <a:r>
              <a:rPr lang="en-GB" sz="4000" b="1" dirty="0" smtClean="0">
                <a:solidFill>
                  <a:schemeClr val="bg1"/>
                </a:solidFill>
              </a:rPr>
              <a:t> - Transport Strategy  </a:t>
            </a:r>
            <a:endParaRPr lang="en-GB" sz="4000" b="1" dirty="0">
              <a:solidFill>
                <a:schemeClr val="bg1"/>
              </a:solidFill>
            </a:endParaRPr>
          </a:p>
        </p:txBody>
      </p:sp>
      <p:sp>
        <p:nvSpPr>
          <p:cNvPr id="12" name="Rectangle 11"/>
          <p:cNvSpPr/>
          <p:nvPr/>
        </p:nvSpPr>
        <p:spPr>
          <a:xfrm>
            <a:off x="11198268" y="6638795"/>
            <a:ext cx="993732" cy="219205"/>
          </a:xfrm>
          <a:prstGeom prst="rect">
            <a:avLst/>
          </a:prstGeom>
          <a:gradFill>
            <a:gsLst>
              <a:gs pos="0">
                <a:schemeClr val="accent1">
                  <a:shade val="30000"/>
                  <a:satMod val="115000"/>
                </a:schemeClr>
              </a:gs>
              <a:gs pos="99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Rectangle 4"/>
          <p:cNvSpPr/>
          <p:nvPr/>
        </p:nvSpPr>
        <p:spPr>
          <a:xfrm>
            <a:off x="760207" y="1240963"/>
            <a:ext cx="10501745" cy="5509200"/>
          </a:xfrm>
          <a:prstGeom prst="rect">
            <a:avLst/>
          </a:prstGeom>
        </p:spPr>
        <p:txBody>
          <a:bodyPr wrap="square">
            <a:spAutoFit/>
          </a:bodyPr>
          <a:lstStyle/>
          <a:p>
            <a:pPr algn="just"/>
            <a:r>
              <a:rPr lang="en-GB" sz="3200" b="1" dirty="0" smtClean="0">
                <a:solidFill>
                  <a:srgbClr val="000000"/>
                </a:solidFill>
                <a:ea typeface="Times New Roman" panose="02020603050405020304" pitchFamily="18" charset="0"/>
                <a:cs typeface="Times New Roman" panose="02020603050405020304" pitchFamily="18" charset="0"/>
              </a:rPr>
              <a:t>Vision</a:t>
            </a:r>
          </a:p>
          <a:p>
            <a:endParaRPr lang="en-GB" sz="2400" dirty="0" smtClean="0">
              <a:solidFill>
                <a:srgbClr val="000000"/>
              </a:solidFill>
            </a:endParaRPr>
          </a:p>
          <a:p>
            <a:r>
              <a:rPr lang="en-GB" sz="3200" dirty="0" smtClean="0">
                <a:solidFill>
                  <a:srgbClr val="000000"/>
                </a:solidFill>
              </a:rPr>
              <a:t>The </a:t>
            </a:r>
            <a:r>
              <a:rPr lang="en-GB" sz="3200" dirty="0">
                <a:solidFill>
                  <a:srgbClr val="000000"/>
                </a:solidFill>
              </a:rPr>
              <a:t>South East is a powerful driver of the UK economy and the nation’s major international gateway for people and businesses.  </a:t>
            </a:r>
          </a:p>
          <a:p>
            <a:r>
              <a:rPr lang="en-GB" sz="3200" dirty="0">
                <a:solidFill>
                  <a:srgbClr val="000000"/>
                </a:solidFill>
              </a:rPr>
              <a:t> </a:t>
            </a:r>
          </a:p>
          <a:p>
            <a:r>
              <a:rPr lang="en-GB" sz="3200" dirty="0">
                <a:solidFill>
                  <a:srgbClr val="000000"/>
                </a:solidFill>
              </a:rPr>
              <a:t>We will grow the South East’s economy by delivering a quality, integrated transport system that makes us more productive and competitive, improves </a:t>
            </a:r>
            <a:r>
              <a:rPr lang="en-GB" sz="3200" dirty="0" smtClean="0">
                <a:solidFill>
                  <a:srgbClr val="000000"/>
                </a:solidFill>
              </a:rPr>
              <a:t>quality of </a:t>
            </a:r>
            <a:r>
              <a:rPr lang="en-GB" sz="3200" dirty="0">
                <a:solidFill>
                  <a:srgbClr val="000000"/>
                </a:solidFill>
              </a:rPr>
              <a:t>life for all and protects the environment. </a:t>
            </a:r>
          </a:p>
          <a:p>
            <a:r>
              <a:rPr lang="en-GB" sz="2000" i="1" dirty="0">
                <a:solidFill>
                  <a:srgbClr val="000000"/>
                </a:solidFill>
              </a:rPr>
              <a:t> </a:t>
            </a:r>
            <a:endParaRPr lang="en-GB" sz="2000" dirty="0">
              <a:solidFill>
                <a:srgbClr val="000000"/>
              </a:solidFill>
            </a:endParaRPr>
          </a:p>
          <a:p>
            <a:pPr algn="just"/>
            <a:endParaRPr lang="en-GB" sz="2000" dirty="0" smtClean="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051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5399" y="232315"/>
            <a:ext cx="10631362" cy="769441"/>
          </a:xfrm>
          <a:prstGeom prst="rect">
            <a:avLst/>
          </a:prstGeom>
          <a:noFill/>
        </p:spPr>
        <p:txBody>
          <a:bodyPr wrap="square" rtlCol="0">
            <a:spAutoFit/>
          </a:bodyPr>
          <a:lstStyle/>
          <a:p>
            <a:pPr algn="r"/>
            <a:r>
              <a:rPr lang="en-GB" sz="4400" b="1" dirty="0" smtClean="0">
                <a:solidFill>
                  <a:schemeClr val="bg1"/>
                </a:solidFill>
              </a:rPr>
              <a:t>STB</a:t>
            </a:r>
            <a:r>
              <a:rPr lang="en-GB" sz="4000" b="1" dirty="0" smtClean="0">
                <a:solidFill>
                  <a:schemeClr val="bg1"/>
                </a:solidFill>
              </a:rPr>
              <a:t> - Transport Strategy  </a:t>
            </a:r>
            <a:endParaRPr lang="en-GB" sz="4000" b="1" dirty="0">
              <a:solidFill>
                <a:schemeClr val="bg1"/>
              </a:solidFill>
            </a:endParaRPr>
          </a:p>
        </p:txBody>
      </p:sp>
      <p:sp>
        <p:nvSpPr>
          <p:cNvPr id="5" name="Rectangle 4"/>
          <p:cNvSpPr/>
          <p:nvPr/>
        </p:nvSpPr>
        <p:spPr>
          <a:xfrm>
            <a:off x="203200" y="1240963"/>
            <a:ext cx="11760200" cy="6140142"/>
          </a:xfrm>
          <a:prstGeom prst="rect">
            <a:avLst/>
          </a:prstGeom>
        </p:spPr>
        <p:txBody>
          <a:bodyPr wrap="square">
            <a:spAutoFit/>
          </a:bodyPr>
          <a:lstStyle/>
          <a:p>
            <a:pPr algn="just"/>
            <a:r>
              <a:rPr lang="en-GB" sz="3200" b="1" dirty="0" smtClean="0">
                <a:solidFill>
                  <a:schemeClr val="bg1"/>
                </a:solidFill>
                <a:ea typeface="Times New Roman" panose="02020603050405020304" pitchFamily="18" charset="0"/>
                <a:cs typeface="Times New Roman" panose="02020603050405020304" pitchFamily="18" charset="0"/>
              </a:rPr>
              <a:t>Strategic Priorities </a:t>
            </a:r>
          </a:p>
          <a:p>
            <a:pPr lvl="0"/>
            <a:endParaRPr lang="en-GB" sz="1100" dirty="0" smtClean="0">
              <a:solidFill>
                <a:schemeClr val="bg1"/>
              </a:solidFill>
            </a:endParaRPr>
          </a:p>
          <a:p>
            <a:pPr lvl="0"/>
            <a:r>
              <a:rPr lang="en-GB" sz="2800" b="1" dirty="0" smtClean="0">
                <a:solidFill>
                  <a:schemeClr val="bg1"/>
                </a:solidFill>
              </a:rPr>
              <a:t>1.</a:t>
            </a:r>
            <a:r>
              <a:rPr lang="en-GB" sz="2800" dirty="0" smtClean="0">
                <a:solidFill>
                  <a:schemeClr val="bg1"/>
                </a:solidFill>
              </a:rPr>
              <a:t> Deliver </a:t>
            </a:r>
            <a:r>
              <a:rPr lang="en-GB" sz="2800" dirty="0">
                <a:solidFill>
                  <a:schemeClr val="bg1"/>
                </a:solidFill>
              </a:rPr>
              <a:t>a high quality, sustainable and integrated transport system that improves productivity to grow our </a:t>
            </a:r>
            <a:r>
              <a:rPr lang="en-GB" sz="2800" b="1" dirty="0">
                <a:solidFill>
                  <a:schemeClr val="bg1"/>
                </a:solidFill>
              </a:rPr>
              <a:t>economy</a:t>
            </a:r>
            <a:r>
              <a:rPr lang="en-GB" sz="2800" dirty="0">
                <a:solidFill>
                  <a:schemeClr val="bg1"/>
                </a:solidFill>
              </a:rPr>
              <a:t> and compete in the global marketplace by: </a:t>
            </a:r>
          </a:p>
          <a:p>
            <a:pPr marL="800100" lvl="1" indent="-342900">
              <a:buFont typeface="Arial" panose="020B0604020202020204" pitchFamily="34" charset="0"/>
              <a:buChar char="•"/>
            </a:pPr>
            <a:r>
              <a:rPr lang="en-GB" sz="2800" dirty="0">
                <a:solidFill>
                  <a:schemeClr val="bg1"/>
                </a:solidFill>
              </a:rPr>
              <a:t>facilitating housing and employment space growth and regeneration </a:t>
            </a:r>
          </a:p>
          <a:p>
            <a:pPr marL="800100" lvl="1" indent="-342900">
              <a:buFont typeface="Arial" panose="020B0604020202020204" pitchFamily="34" charset="0"/>
              <a:buChar char="•"/>
            </a:pPr>
            <a:r>
              <a:rPr lang="en-GB" sz="2800" dirty="0">
                <a:solidFill>
                  <a:schemeClr val="bg1"/>
                </a:solidFill>
              </a:rPr>
              <a:t>connecting international gateway ports and airports with their markets; </a:t>
            </a:r>
          </a:p>
          <a:p>
            <a:pPr marL="800100" lvl="1" indent="-342900">
              <a:buFont typeface="Arial" panose="020B0604020202020204" pitchFamily="34" charset="0"/>
              <a:buChar char="•"/>
            </a:pPr>
            <a:r>
              <a:rPr lang="en-GB" sz="2800" dirty="0">
                <a:solidFill>
                  <a:schemeClr val="bg1"/>
                </a:solidFill>
              </a:rPr>
              <a:t>providing efficient movement for people and goods along major radial road and rail corridors to and from London;</a:t>
            </a:r>
          </a:p>
          <a:p>
            <a:pPr marL="800100" lvl="1" indent="-342900">
              <a:buFont typeface="Arial" panose="020B0604020202020204" pitchFamily="34" charset="0"/>
              <a:buChar char="•"/>
            </a:pPr>
            <a:r>
              <a:rPr lang="en-GB" sz="2800" dirty="0">
                <a:solidFill>
                  <a:schemeClr val="bg1"/>
                </a:solidFill>
              </a:rPr>
              <a:t>improving the </a:t>
            </a:r>
            <a:r>
              <a:rPr lang="en-GB" sz="2800" dirty="0" smtClean="0">
                <a:solidFill>
                  <a:schemeClr val="bg1"/>
                </a:solidFill>
              </a:rPr>
              <a:t>linkages and orbital routes between </a:t>
            </a:r>
            <a:r>
              <a:rPr lang="en-GB" sz="2800" dirty="0">
                <a:solidFill>
                  <a:schemeClr val="bg1"/>
                </a:solidFill>
              </a:rPr>
              <a:t>the major centres within the South East and the rest of the </a:t>
            </a:r>
            <a:r>
              <a:rPr lang="en-GB" sz="2800" dirty="0" smtClean="0">
                <a:solidFill>
                  <a:schemeClr val="bg1"/>
                </a:solidFill>
              </a:rPr>
              <a:t>UK; </a:t>
            </a:r>
            <a:endParaRPr lang="en-GB" sz="2800" dirty="0">
              <a:solidFill>
                <a:schemeClr val="bg1"/>
              </a:solidFill>
            </a:endParaRPr>
          </a:p>
          <a:p>
            <a:pPr marL="800100" lvl="1" indent="-342900">
              <a:buFont typeface="Arial" panose="020B0604020202020204" pitchFamily="34" charset="0"/>
              <a:buChar char="•"/>
            </a:pPr>
            <a:r>
              <a:rPr lang="en-GB" sz="2800" dirty="0">
                <a:solidFill>
                  <a:schemeClr val="bg1"/>
                </a:solidFill>
              </a:rPr>
              <a:t>harnessing new digital technologies to reduce the need to travel, promote shared </a:t>
            </a:r>
            <a:r>
              <a:rPr lang="en-GB" sz="2800" dirty="0" smtClean="0">
                <a:solidFill>
                  <a:schemeClr val="bg1"/>
                </a:solidFill>
              </a:rPr>
              <a:t>transport and </a:t>
            </a:r>
            <a:r>
              <a:rPr lang="en-GB" sz="2800" dirty="0">
                <a:solidFill>
                  <a:schemeClr val="bg1"/>
                </a:solidFill>
              </a:rPr>
              <a:t>improve network </a:t>
            </a:r>
            <a:r>
              <a:rPr lang="en-GB" sz="2800" dirty="0" smtClean="0">
                <a:solidFill>
                  <a:schemeClr val="bg1"/>
                </a:solidFill>
              </a:rPr>
              <a:t>efficiency, and;</a:t>
            </a:r>
            <a:endParaRPr lang="en-GB" sz="2800" dirty="0">
              <a:solidFill>
                <a:schemeClr val="bg1"/>
              </a:solidFill>
            </a:endParaRPr>
          </a:p>
          <a:p>
            <a:pPr marL="800100" lvl="1" indent="-342900">
              <a:buFont typeface="Arial" panose="020B0604020202020204" pitchFamily="34" charset="0"/>
              <a:buChar char="•"/>
            </a:pPr>
            <a:r>
              <a:rPr lang="en-GB" sz="2800" dirty="0">
                <a:solidFill>
                  <a:schemeClr val="bg1"/>
                </a:solidFill>
              </a:rPr>
              <a:t>creating and maintaining a network that is resilient to incidents and climate change.</a:t>
            </a:r>
          </a:p>
          <a:p>
            <a:r>
              <a:rPr lang="en-GB" sz="2200" dirty="0">
                <a:solidFill>
                  <a:schemeClr val="bg1"/>
                </a:solidFill>
              </a:rPr>
              <a:t> </a:t>
            </a:r>
          </a:p>
          <a:p>
            <a:pPr algn="just"/>
            <a:endParaRPr lang="en-GB" sz="2000" dirty="0" smtClean="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212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22799" y="232315"/>
            <a:ext cx="6703961" cy="769441"/>
          </a:xfrm>
          <a:prstGeom prst="rect">
            <a:avLst/>
          </a:prstGeom>
          <a:noFill/>
        </p:spPr>
        <p:txBody>
          <a:bodyPr wrap="square" rtlCol="0">
            <a:spAutoFit/>
          </a:bodyPr>
          <a:lstStyle/>
          <a:p>
            <a:pPr algn="r"/>
            <a:r>
              <a:rPr lang="en-GB" sz="4400" b="1" dirty="0" smtClean="0">
                <a:solidFill>
                  <a:schemeClr val="bg1"/>
                </a:solidFill>
              </a:rPr>
              <a:t>STB</a:t>
            </a:r>
            <a:r>
              <a:rPr lang="en-GB" sz="4000" b="1" dirty="0" smtClean="0">
                <a:solidFill>
                  <a:schemeClr val="bg1"/>
                </a:solidFill>
              </a:rPr>
              <a:t> - Transport Strategy  </a:t>
            </a:r>
            <a:endParaRPr lang="en-GB" sz="4000" b="1" dirty="0">
              <a:solidFill>
                <a:schemeClr val="bg1"/>
              </a:solidFill>
            </a:endParaRPr>
          </a:p>
        </p:txBody>
      </p:sp>
      <p:sp>
        <p:nvSpPr>
          <p:cNvPr id="12" name="Rectangle 11"/>
          <p:cNvSpPr/>
          <p:nvPr/>
        </p:nvSpPr>
        <p:spPr>
          <a:xfrm>
            <a:off x="11198268" y="6638795"/>
            <a:ext cx="993732" cy="219205"/>
          </a:xfrm>
          <a:prstGeom prst="rect">
            <a:avLst/>
          </a:prstGeom>
          <a:gradFill>
            <a:gsLst>
              <a:gs pos="0">
                <a:schemeClr val="accent1">
                  <a:shade val="30000"/>
                  <a:satMod val="115000"/>
                </a:schemeClr>
              </a:gs>
              <a:gs pos="99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Rectangle 4"/>
          <p:cNvSpPr/>
          <p:nvPr/>
        </p:nvSpPr>
        <p:spPr>
          <a:xfrm>
            <a:off x="0" y="1240963"/>
            <a:ext cx="11695135" cy="5740033"/>
          </a:xfrm>
          <a:prstGeom prst="rect">
            <a:avLst/>
          </a:prstGeom>
        </p:spPr>
        <p:txBody>
          <a:bodyPr wrap="square">
            <a:spAutoFit/>
          </a:bodyPr>
          <a:lstStyle/>
          <a:p>
            <a:pPr algn="just"/>
            <a:r>
              <a:rPr lang="en-GB" sz="3200" b="1" dirty="0" smtClean="0">
                <a:solidFill>
                  <a:schemeClr val="bg1"/>
                </a:solidFill>
                <a:ea typeface="Times New Roman" panose="02020603050405020304" pitchFamily="18" charset="0"/>
                <a:cs typeface="Times New Roman" panose="02020603050405020304" pitchFamily="18" charset="0"/>
              </a:rPr>
              <a:t>Strategic Priorities </a:t>
            </a:r>
          </a:p>
          <a:p>
            <a:pPr lvl="0"/>
            <a:endParaRPr lang="en-GB" sz="1100" dirty="0" smtClean="0">
              <a:solidFill>
                <a:schemeClr val="bg1"/>
              </a:solidFill>
            </a:endParaRPr>
          </a:p>
          <a:p>
            <a:pPr lvl="0"/>
            <a:r>
              <a:rPr lang="en-GB" sz="2800" b="1" dirty="0" smtClean="0">
                <a:solidFill>
                  <a:schemeClr val="bg1"/>
                </a:solidFill>
              </a:rPr>
              <a:t>2</a:t>
            </a:r>
            <a:r>
              <a:rPr lang="en-GB" sz="3200" dirty="0" smtClean="0">
                <a:solidFill>
                  <a:schemeClr val="bg1"/>
                </a:solidFill>
              </a:rPr>
              <a:t>.</a:t>
            </a:r>
            <a:r>
              <a:rPr lang="en-GB" sz="3200" dirty="0">
                <a:solidFill>
                  <a:schemeClr val="bg1"/>
                </a:solidFill>
              </a:rPr>
              <a:t> Deliver a high quality, sustainable and integrated transport system that works to improve safety, quality of life and access to </a:t>
            </a:r>
            <a:r>
              <a:rPr lang="en-GB" sz="3200" b="1" dirty="0">
                <a:solidFill>
                  <a:schemeClr val="bg1"/>
                </a:solidFill>
              </a:rPr>
              <a:t>opportunities for all</a:t>
            </a:r>
            <a:r>
              <a:rPr lang="en-GB" sz="3200" dirty="0">
                <a:solidFill>
                  <a:schemeClr val="bg1"/>
                </a:solidFill>
              </a:rPr>
              <a:t> by:</a:t>
            </a:r>
          </a:p>
          <a:p>
            <a:pPr marL="742950" lvl="1" indent="-285750">
              <a:buFont typeface="Arial" panose="020B0604020202020204" pitchFamily="34" charset="0"/>
              <a:buChar char="•"/>
            </a:pPr>
            <a:r>
              <a:rPr lang="en-GB" sz="2800" dirty="0">
                <a:solidFill>
                  <a:schemeClr val="bg1"/>
                </a:solidFill>
              </a:rPr>
              <a:t>providing value for money rail services for commuting and leisure travel to London, within the South East, and for longer journeys to the rest of the UK and Europe; </a:t>
            </a:r>
          </a:p>
          <a:p>
            <a:pPr marL="742950" lvl="1" indent="-285750">
              <a:buFont typeface="Arial" panose="020B0604020202020204" pitchFamily="34" charset="0"/>
              <a:buChar char="•"/>
            </a:pPr>
            <a:r>
              <a:rPr lang="en-GB" sz="2800" dirty="0">
                <a:solidFill>
                  <a:schemeClr val="bg1"/>
                </a:solidFill>
              </a:rPr>
              <a:t>creating a bus network that meets local needs, both urban and rural; </a:t>
            </a:r>
          </a:p>
          <a:p>
            <a:pPr marL="742950" lvl="1" indent="-285750">
              <a:buFont typeface="Arial" panose="020B0604020202020204" pitchFamily="34" charset="0"/>
              <a:buChar char="•"/>
            </a:pPr>
            <a:r>
              <a:rPr lang="en-GB" sz="2800" dirty="0">
                <a:solidFill>
                  <a:schemeClr val="bg1"/>
                </a:solidFill>
              </a:rPr>
              <a:t>enhancing accessibility through the roll out of digital technologies to increase connectivity and opportunities for shared transport; and</a:t>
            </a:r>
          </a:p>
          <a:p>
            <a:pPr marL="742950" lvl="1" indent="-285750">
              <a:buFont typeface="Arial" panose="020B0604020202020204" pitchFamily="34" charset="0"/>
              <a:buChar char="•"/>
            </a:pPr>
            <a:r>
              <a:rPr lang="en-GB" sz="2800" dirty="0">
                <a:solidFill>
                  <a:schemeClr val="bg1"/>
                </a:solidFill>
              </a:rPr>
              <a:t>facilitating increased levels of walking and cycling as part of all journeys to benefit public health and wellbeing and reduce congestion. </a:t>
            </a:r>
          </a:p>
          <a:p>
            <a:pPr lvl="0"/>
            <a:r>
              <a:rPr lang="en-GB" sz="2200" dirty="0" smtClean="0">
                <a:solidFill>
                  <a:schemeClr val="bg1"/>
                </a:solidFill>
              </a:rPr>
              <a:t>.</a:t>
            </a:r>
            <a:endParaRPr lang="en-GB" sz="2200" dirty="0">
              <a:solidFill>
                <a:schemeClr val="bg1"/>
              </a:solidFill>
            </a:endParaRPr>
          </a:p>
          <a:p>
            <a:r>
              <a:rPr lang="en-GB" sz="2200" dirty="0">
                <a:solidFill>
                  <a:schemeClr val="bg1"/>
                </a:solidFill>
              </a:rPr>
              <a:t> </a:t>
            </a:r>
          </a:p>
          <a:p>
            <a:pPr algn="just"/>
            <a:endParaRPr lang="en-GB" sz="2000" dirty="0" smtClean="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533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5399" y="232315"/>
            <a:ext cx="10631362" cy="769441"/>
          </a:xfrm>
          <a:prstGeom prst="rect">
            <a:avLst/>
          </a:prstGeom>
          <a:noFill/>
        </p:spPr>
        <p:txBody>
          <a:bodyPr wrap="square" rtlCol="0">
            <a:spAutoFit/>
          </a:bodyPr>
          <a:lstStyle/>
          <a:p>
            <a:pPr algn="r"/>
            <a:r>
              <a:rPr lang="en-GB" sz="4400" b="1" dirty="0" smtClean="0">
                <a:solidFill>
                  <a:schemeClr val="bg1"/>
                </a:solidFill>
              </a:rPr>
              <a:t>STB</a:t>
            </a:r>
            <a:r>
              <a:rPr lang="en-GB" sz="4000" b="1" dirty="0" smtClean="0">
                <a:solidFill>
                  <a:schemeClr val="bg1"/>
                </a:solidFill>
              </a:rPr>
              <a:t> - Transport Strategy  </a:t>
            </a:r>
            <a:endParaRPr lang="en-GB" sz="4000" b="1" dirty="0">
              <a:solidFill>
                <a:schemeClr val="bg1"/>
              </a:solidFill>
            </a:endParaRPr>
          </a:p>
        </p:txBody>
      </p:sp>
      <p:sp>
        <p:nvSpPr>
          <p:cNvPr id="12" name="Rectangle 11"/>
          <p:cNvSpPr/>
          <p:nvPr/>
        </p:nvSpPr>
        <p:spPr>
          <a:xfrm>
            <a:off x="11198268" y="6638795"/>
            <a:ext cx="993732" cy="219205"/>
          </a:xfrm>
          <a:prstGeom prst="rect">
            <a:avLst/>
          </a:prstGeom>
          <a:gradFill>
            <a:gsLst>
              <a:gs pos="0">
                <a:schemeClr val="accent1">
                  <a:shade val="30000"/>
                  <a:satMod val="115000"/>
                </a:schemeClr>
              </a:gs>
              <a:gs pos="99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Rectangle 4"/>
          <p:cNvSpPr/>
          <p:nvPr/>
        </p:nvSpPr>
        <p:spPr>
          <a:xfrm>
            <a:off x="760207" y="1240963"/>
            <a:ext cx="10934927" cy="5278368"/>
          </a:xfrm>
          <a:prstGeom prst="rect">
            <a:avLst/>
          </a:prstGeom>
        </p:spPr>
        <p:txBody>
          <a:bodyPr wrap="square">
            <a:spAutoFit/>
          </a:bodyPr>
          <a:lstStyle/>
          <a:p>
            <a:pPr algn="just"/>
            <a:r>
              <a:rPr lang="en-GB" sz="3200" b="1" dirty="0" smtClean="0">
                <a:solidFill>
                  <a:schemeClr val="bg1"/>
                </a:solidFill>
                <a:ea typeface="Times New Roman" panose="02020603050405020304" pitchFamily="18" charset="0"/>
                <a:cs typeface="Times New Roman" panose="02020603050405020304" pitchFamily="18" charset="0"/>
              </a:rPr>
              <a:t>Strategic Priorities </a:t>
            </a:r>
          </a:p>
          <a:p>
            <a:pPr lvl="0"/>
            <a:endParaRPr lang="en-GB" sz="1100" dirty="0" smtClean="0">
              <a:solidFill>
                <a:schemeClr val="bg1"/>
              </a:solidFill>
            </a:endParaRPr>
          </a:p>
          <a:p>
            <a:pPr lvl="0"/>
            <a:r>
              <a:rPr lang="en-GB" sz="2800" b="1" dirty="0">
                <a:solidFill>
                  <a:schemeClr val="bg1"/>
                </a:solidFill>
              </a:rPr>
              <a:t>3</a:t>
            </a:r>
            <a:r>
              <a:rPr lang="en-GB" sz="2800" dirty="0" smtClean="0">
                <a:solidFill>
                  <a:schemeClr val="bg1"/>
                </a:solidFill>
              </a:rPr>
              <a:t>. </a:t>
            </a:r>
            <a:r>
              <a:rPr lang="en-GB" sz="2800" dirty="0">
                <a:solidFill>
                  <a:schemeClr val="bg1"/>
                </a:solidFill>
              </a:rPr>
              <a:t>Deliver a high quality, sustainable and integrated transport system that protects and enhances the South East’s unique natural and historic </a:t>
            </a:r>
            <a:r>
              <a:rPr lang="en-GB" sz="2800" b="1" dirty="0">
                <a:solidFill>
                  <a:schemeClr val="bg1"/>
                </a:solidFill>
              </a:rPr>
              <a:t>environment</a:t>
            </a:r>
            <a:r>
              <a:rPr lang="en-GB" sz="2800" dirty="0">
                <a:solidFill>
                  <a:schemeClr val="bg1"/>
                </a:solidFill>
              </a:rPr>
              <a:t> by:</a:t>
            </a:r>
          </a:p>
          <a:p>
            <a:pPr marL="742950" lvl="1" indent="-285750">
              <a:buFont typeface="Arial" panose="020B0604020202020204" pitchFamily="34" charset="0"/>
              <a:buChar char="•"/>
            </a:pPr>
            <a:r>
              <a:rPr lang="en-GB" sz="2800" dirty="0">
                <a:solidFill>
                  <a:schemeClr val="bg1"/>
                </a:solidFill>
              </a:rPr>
              <a:t>considering the impact of transport on the South East’s National Parks, Areas of Outstanding Natural Beauty (AONB), UNESCO World Heritage Sites and other environmental and heritage designed sites; </a:t>
            </a:r>
          </a:p>
          <a:p>
            <a:pPr marL="742950" lvl="1" indent="-285750">
              <a:buFont typeface="Arial" panose="020B0604020202020204" pitchFamily="34" charset="0"/>
              <a:buChar char="•"/>
            </a:pPr>
            <a:r>
              <a:rPr lang="en-GB" sz="2800" dirty="0">
                <a:solidFill>
                  <a:schemeClr val="bg1"/>
                </a:solidFill>
              </a:rPr>
              <a:t>minimising emissions to improve local air quality and reduce the South East’s contribution to global climate change; </a:t>
            </a:r>
          </a:p>
          <a:p>
            <a:pPr marL="742950" lvl="1" indent="-285750">
              <a:buFont typeface="Arial" panose="020B0604020202020204" pitchFamily="34" charset="0"/>
              <a:buChar char="•"/>
            </a:pPr>
            <a:r>
              <a:rPr lang="en-GB" sz="2800" dirty="0">
                <a:solidFill>
                  <a:schemeClr val="bg1"/>
                </a:solidFill>
              </a:rPr>
              <a:t>reducing noise and disturbance to maintain tranquillity in rural areas across the South East.  </a:t>
            </a:r>
          </a:p>
          <a:p>
            <a:pPr lvl="0"/>
            <a:r>
              <a:rPr lang="en-GB" sz="2200" dirty="0">
                <a:solidFill>
                  <a:schemeClr val="bg1"/>
                </a:solidFill>
              </a:rPr>
              <a:t> </a:t>
            </a:r>
          </a:p>
          <a:p>
            <a:pPr algn="just"/>
            <a:endParaRPr lang="en-GB" sz="2000" dirty="0" smtClean="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298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98268" y="6638795"/>
            <a:ext cx="993732" cy="219205"/>
          </a:xfrm>
          <a:prstGeom prst="rect">
            <a:avLst/>
          </a:prstGeom>
          <a:gradFill>
            <a:gsLst>
              <a:gs pos="0">
                <a:schemeClr val="accent1">
                  <a:shade val="30000"/>
                  <a:satMod val="115000"/>
                </a:schemeClr>
              </a:gs>
              <a:gs pos="99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Text Placeholder 4"/>
          <p:cNvSpPr txBox="1">
            <a:spLocks/>
          </p:cNvSpPr>
          <p:nvPr/>
        </p:nvSpPr>
        <p:spPr bwMode="auto">
          <a:xfrm>
            <a:off x="963084" y="4047196"/>
            <a:ext cx="10363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cs typeface="+mn-cs"/>
              </a:defRPr>
            </a:lvl2pPr>
            <a:lvl3pPr marL="914400" indent="0" algn="l" rtl="0" eaLnBrk="1" fontAlgn="base" hangingPunct="1">
              <a:spcBef>
                <a:spcPct val="20000"/>
              </a:spcBef>
              <a:spcAft>
                <a:spcPct val="0"/>
              </a:spcAft>
              <a:buNone/>
              <a:defRPr sz="1600">
                <a:solidFill>
                  <a:schemeClr val="tx1"/>
                </a:solidFill>
                <a:latin typeface="+mn-lt"/>
                <a:cs typeface="+mn-cs"/>
              </a:defRPr>
            </a:lvl3pPr>
            <a:lvl4pPr marL="1371600" indent="0" algn="l" rtl="0" eaLnBrk="1" fontAlgn="base" hangingPunct="1">
              <a:spcBef>
                <a:spcPct val="20000"/>
              </a:spcBef>
              <a:spcAft>
                <a:spcPct val="0"/>
              </a:spcAft>
              <a:buNone/>
              <a:defRPr sz="1400">
                <a:solidFill>
                  <a:schemeClr val="tx1"/>
                </a:solidFill>
                <a:latin typeface="+mn-lt"/>
                <a:cs typeface="+mn-cs"/>
              </a:defRPr>
            </a:lvl4pPr>
            <a:lvl5pPr marL="1828800" indent="0" algn="l" rtl="0" eaLnBrk="1" fontAlgn="base" hangingPunct="1">
              <a:spcBef>
                <a:spcPct val="20000"/>
              </a:spcBef>
              <a:spcAft>
                <a:spcPct val="0"/>
              </a:spcAft>
              <a:buNone/>
              <a:defRPr sz="1400">
                <a:solidFill>
                  <a:schemeClr val="tx1"/>
                </a:solidFill>
                <a:latin typeface="+mn-lt"/>
                <a:cs typeface="+mn-cs"/>
              </a:defRPr>
            </a:lvl5pPr>
            <a:lvl6pPr marL="2286000" indent="0" algn="l" rtl="0" eaLnBrk="1" fontAlgn="base" hangingPunct="1">
              <a:spcBef>
                <a:spcPct val="20000"/>
              </a:spcBef>
              <a:spcAft>
                <a:spcPct val="0"/>
              </a:spcAft>
              <a:buNone/>
              <a:defRPr sz="1400">
                <a:solidFill>
                  <a:schemeClr val="tx1"/>
                </a:solidFill>
                <a:latin typeface="+mn-lt"/>
                <a:cs typeface="+mn-cs"/>
              </a:defRPr>
            </a:lvl6pPr>
            <a:lvl7pPr marL="2743200" indent="0" algn="l" rtl="0" eaLnBrk="1" fontAlgn="base" hangingPunct="1">
              <a:spcBef>
                <a:spcPct val="20000"/>
              </a:spcBef>
              <a:spcAft>
                <a:spcPct val="0"/>
              </a:spcAft>
              <a:buNone/>
              <a:defRPr sz="1400">
                <a:solidFill>
                  <a:schemeClr val="tx1"/>
                </a:solidFill>
                <a:latin typeface="+mn-lt"/>
                <a:cs typeface="+mn-cs"/>
              </a:defRPr>
            </a:lvl7pPr>
            <a:lvl8pPr marL="3200400" indent="0" algn="l" rtl="0" eaLnBrk="1" fontAlgn="base" hangingPunct="1">
              <a:spcBef>
                <a:spcPct val="20000"/>
              </a:spcBef>
              <a:spcAft>
                <a:spcPct val="0"/>
              </a:spcAft>
              <a:buNone/>
              <a:defRPr sz="1400">
                <a:solidFill>
                  <a:schemeClr val="tx1"/>
                </a:solidFill>
                <a:latin typeface="+mn-lt"/>
                <a:cs typeface="+mn-cs"/>
              </a:defRPr>
            </a:lvl8pPr>
            <a:lvl9pPr marL="3657600" indent="0" algn="l" rtl="0" eaLnBrk="1" fontAlgn="base" hangingPunct="1">
              <a:spcBef>
                <a:spcPct val="20000"/>
              </a:spcBef>
              <a:spcAft>
                <a:spcPct val="0"/>
              </a:spcAft>
              <a:buNone/>
              <a:defRPr sz="1400">
                <a:solidFill>
                  <a:schemeClr val="tx1"/>
                </a:solidFill>
                <a:latin typeface="+mn-lt"/>
                <a:cs typeface="+mn-cs"/>
              </a:defRPr>
            </a:lvl9pPr>
          </a:lstStyle>
          <a:p>
            <a:r>
              <a:rPr lang="en-GB" sz="4000" b="1" kern="0" dirty="0" smtClean="0">
                <a:solidFill>
                  <a:srgbClr val="000000"/>
                </a:solidFill>
              </a:rPr>
              <a:t>Mark </a:t>
            </a:r>
            <a:r>
              <a:rPr lang="en-GB" sz="4000" b="1" kern="0" dirty="0" err="1" smtClean="0">
                <a:solidFill>
                  <a:srgbClr val="000000"/>
                </a:solidFill>
              </a:rPr>
              <a:t>Valleley</a:t>
            </a:r>
            <a:r>
              <a:rPr lang="en-GB" sz="4000" b="1" kern="0" dirty="0" smtClean="0">
                <a:solidFill>
                  <a:srgbClr val="000000"/>
                </a:solidFill>
              </a:rPr>
              <a:t>  			</a:t>
            </a:r>
            <a:r>
              <a:rPr lang="en-GB" sz="4000" b="1" kern="0" dirty="0" smtClean="0">
                <a:solidFill>
                  <a:srgbClr val="000000"/>
                </a:solidFill>
              </a:rPr>
              <a:t>   Rachel </a:t>
            </a:r>
            <a:r>
              <a:rPr lang="en-GB" sz="4000" b="1" kern="0" dirty="0" smtClean="0">
                <a:solidFill>
                  <a:srgbClr val="000000"/>
                </a:solidFill>
              </a:rPr>
              <a:t>Ford </a:t>
            </a:r>
            <a:endParaRPr lang="en-GB" sz="4000" b="1" kern="0" dirty="0">
              <a:solidFill>
                <a:srgbClr val="000000"/>
              </a:solidFill>
            </a:endParaRPr>
          </a:p>
        </p:txBody>
      </p:sp>
      <p:sp>
        <p:nvSpPr>
          <p:cNvPr id="8" name="TextBox 7"/>
          <p:cNvSpPr txBox="1"/>
          <p:nvPr/>
        </p:nvSpPr>
        <p:spPr>
          <a:xfrm>
            <a:off x="917532" y="4591724"/>
            <a:ext cx="10732050" cy="1323439"/>
          </a:xfrm>
          <a:prstGeom prst="rect">
            <a:avLst/>
          </a:prstGeom>
          <a:noFill/>
        </p:spPr>
        <p:txBody>
          <a:bodyPr wrap="square" rtlCol="0">
            <a:spAutoFit/>
          </a:bodyPr>
          <a:lstStyle/>
          <a:p>
            <a:r>
              <a:rPr lang="en-GB" sz="2800" dirty="0" smtClean="0">
                <a:solidFill>
                  <a:srgbClr val="000000"/>
                </a:solidFill>
              </a:rPr>
              <a:t>East Sussex County Council		Surrey County Council  </a:t>
            </a:r>
          </a:p>
          <a:p>
            <a:r>
              <a:rPr lang="en-GB" sz="2800" dirty="0">
                <a:solidFill>
                  <a:srgbClr val="000000"/>
                </a:solidFill>
                <a:hlinkClick r:id="rId3"/>
              </a:rPr>
              <a:t>m</a:t>
            </a:r>
            <a:r>
              <a:rPr lang="en-GB" sz="2800" dirty="0" smtClean="0">
                <a:solidFill>
                  <a:srgbClr val="000000"/>
                </a:solidFill>
                <a:hlinkClick r:id="rId3"/>
              </a:rPr>
              <a:t>ark.valleley@eastsussex.gov.uk</a:t>
            </a:r>
            <a:r>
              <a:rPr lang="en-GB" sz="2800" dirty="0" smtClean="0">
                <a:solidFill>
                  <a:srgbClr val="000000"/>
                </a:solidFill>
              </a:rPr>
              <a:t> 	</a:t>
            </a:r>
            <a:r>
              <a:rPr lang="en-GB" sz="2800" dirty="0" smtClean="0">
                <a:solidFill>
                  <a:srgbClr val="000000"/>
                </a:solidFill>
                <a:hlinkClick r:id="rId4"/>
              </a:rPr>
              <a:t>rachel.ford@surreycc.gov.uk</a:t>
            </a:r>
            <a:endParaRPr lang="en-GB" sz="2800" dirty="0" smtClean="0">
              <a:solidFill>
                <a:srgbClr val="000000"/>
              </a:solidFill>
            </a:endParaRPr>
          </a:p>
          <a:p>
            <a:endParaRPr lang="en-GB" sz="2400" dirty="0" smtClean="0">
              <a:solidFill>
                <a:srgbClr val="000000"/>
              </a:solidFill>
            </a:endParaRPr>
          </a:p>
        </p:txBody>
      </p:sp>
      <p:sp>
        <p:nvSpPr>
          <p:cNvPr id="9" name="Title 1"/>
          <p:cNvSpPr txBox="1">
            <a:spLocks/>
          </p:cNvSpPr>
          <p:nvPr/>
        </p:nvSpPr>
        <p:spPr>
          <a:xfrm>
            <a:off x="4521200" y="-112734"/>
            <a:ext cx="67595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b="1" dirty="0" smtClean="0">
                <a:solidFill>
                  <a:schemeClr val="bg1"/>
                </a:solidFill>
              </a:rPr>
              <a:t>Key contacts  </a:t>
            </a:r>
            <a:endParaRPr lang="en-GB" b="1" dirty="0">
              <a:solidFill>
                <a:schemeClr val="bg1"/>
              </a:solidFill>
            </a:endParaRPr>
          </a:p>
        </p:txBody>
      </p:sp>
      <p:sp>
        <p:nvSpPr>
          <p:cNvPr id="10" name="Text Placeholder 4"/>
          <p:cNvSpPr>
            <a:spLocks noGrp="1"/>
          </p:cNvSpPr>
          <p:nvPr>
            <p:ph type="body" idx="1"/>
          </p:nvPr>
        </p:nvSpPr>
        <p:spPr>
          <a:xfrm>
            <a:off x="917532" y="1534160"/>
            <a:ext cx="10363200" cy="596900"/>
          </a:xfrm>
        </p:spPr>
        <p:txBody>
          <a:bodyPr/>
          <a:lstStyle/>
          <a:p>
            <a:r>
              <a:rPr lang="en-GB" sz="3600" b="1" dirty="0" smtClean="0"/>
              <a:t>Rupert Clubb</a:t>
            </a:r>
            <a:endParaRPr lang="en-GB" sz="3600" b="1" dirty="0"/>
          </a:p>
        </p:txBody>
      </p:sp>
      <p:sp>
        <p:nvSpPr>
          <p:cNvPr id="11" name="TextBox 10"/>
          <p:cNvSpPr txBox="1"/>
          <p:nvPr/>
        </p:nvSpPr>
        <p:spPr>
          <a:xfrm>
            <a:off x="963084" y="2056426"/>
            <a:ext cx="7816242" cy="1569660"/>
          </a:xfrm>
          <a:prstGeom prst="rect">
            <a:avLst/>
          </a:prstGeom>
          <a:noFill/>
        </p:spPr>
        <p:txBody>
          <a:bodyPr wrap="square" rtlCol="0">
            <a:spAutoFit/>
          </a:bodyPr>
          <a:lstStyle/>
          <a:p>
            <a:r>
              <a:rPr lang="en-GB" sz="3200" dirty="0" smtClean="0">
                <a:solidFill>
                  <a:srgbClr val="000000"/>
                </a:solidFill>
              </a:rPr>
              <a:t>Director Communities Economy &amp; Transport  </a:t>
            </a:r>
          </a:p>
          <a:p>
            <a:r>
              <a:rPr lang="en-GB" sz="3200" dirty="0" smtClean="0">
                <a:solidFill>
                  <a:srgbClr val="000000"/>
                </a:solidFill>
              </a:rPr>
              <a:t>East Sussex County Council </a:t>
            </a:r>
          </a:p>
          <a:p>
            <a:r>
              <a:rPr lang="en-GB" sz="3200" dirty="0">
                <a:solidFill>
                  <a:srgbClr val="000000"/>
                </a:solidFill>
                <a:hlinkClick r:id="rId3"/>
              </a:rPr>
              <a:t>r</a:t>
            </a:r>
            <a:r>
              <a:rPr lang="en-GB" sz="3200" dirty="0" smtClean="0">
                <a:solidFill>
                  <a:srgbClr val="000000"/>
                </a:solidFill>
                <a:hlinkClick r:id="rId3"/>
              </a:rPr>
              <a:t>upert.clubb@eastsussex.gov.uk</a:t>
            </a:r>
            <a:r>
              <a:rPr lang="en-GB" sz="3200" dirty="0" smtClean="0">
                <a:solidFill>
                  <a:srgbClr val="000000"/>
                </a:solidFill>
              </a:rPr>
              <a:t> </a:t>
            </a:r>
          </a:p>
        </p:txBody>
      </p:sp>
    </p:spTree>
    <p:extLst>
      <p:ext uri="{BB962C8B-B14F-4D97-AF65-F5344CB8AC3E}">
        <p14:creationId xmlns:p14="http://schemas.microsoft.com/office/powerpoint/2010/main" val="3459410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74945" y="2148340"/>
            <a:ext cx="10898688" cy="1196110"/>
          </a:xfrm>
        </p:spPr>
        <p:txBody>
          <a:bodyPr/>
          <a:lstStyle/>
          <a:p>
            <a:r>
              <a:rPr lang="en-GB" sz="4000" b="1" dirty="0"/>
              <a:t>European Structural and Investment Funds:</a:t>
            </a:r>
            <a:br>
              <a:rPr lang="en-GB" sz="4000" b="1" dirty="0"/>
            </a:br>
            <a:r>
              <a:rPr lang="en-GB" sz="4000" b="1" dirty="0"/>
              <a:t>SELEP’s involvement in decision making</a:t>
            </a:r>
          </a:p>
        </p:txBody>
      </p:sp>
      <p:sp>
        <p:nvSpPr>
          <p:cNvPr id="4" name="Text Placeholder 3"/>
          <p:cNvSpPr>
            <a:spLocks noGrp="1"/>
          </p:cNvSpPr>
          <p:nvPr>
            <p:ph type="body" sz="quarter" idx="14"/>
          </p:nvPr>
        </p:nvSpPr>
        <p:spPr>
          <a:xfrm>
            <a:off x="525050" y="3657600"/>
            <a:ext cx="9671138" cy="2417523"/>
          </a:xfrm>
        </p:spPr>
        <p:txBody>
          <a:bodyPr>
            <a:noAutofit/>
          </a:bodyPr>
          <a:lstStyle/>
          <a:p>
            <a:r>
              <a:rPr lang="en-GB" sz="3600" dirty="0" smtClean="0"/>
              <a:t>Lorraine George</a:t>
            </a:r>
          </a:p>
          <a:p>
            <a:r>
              <a:rPr lang="en-GB" sz="3600" dirty="0"/>
              <a:t>EU Funding Programmes Strategic Lead</a:t>
            </a:r>
          </a:p>
          <a:p>
            <a:endParaRPr lang="en-GB" sz="34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916450" y="456743"/>
            <a:ext cx="3977666" cy="820912"/>
          </a:xfrm>
          <a:prstGeom prst="rect">
            <a:avLst/>
          </a:prstGeom>
          <a:noFill/>
          <a:ln>
            <a:noFill/>
          </a:ln>
        </p:spPr>
      </p:pic>
    </p:spTree>
    <p:extLst>
      <p:ext uri="{BB962C8B-B14F-4D97-AF65-F5344CB8AC3E}">
        <p14:creationId xmlns:p14="http://schemas.microsoft.com/office/powerpoint/2010/main" val="3970209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62211" y="1822663"/>
            <a:ext cx="9708715" cy="520700"/>
          </a:xfrm>
        </p:spPr>
        <p:txBody>
          <a:bodyPr/>
          <a:lstStyle/>
          <a:p>
            <a:r>
              <a:rPr lang="en-GB" b="1" dirty="0" smtClean="0"/>
              <a:t>Decision making framework</a:t>
            </a:r>
            <a:r>
              <a:rPr lang="en-GB" dirty="0" smtClean="0"/>
              <a:t>:</a:t>
            </a:r>
            <a:endParaRPr lang="en-GB" dirty="0"/>
          </a:p>
        </p:txBody>
      </p:sp>
      <p:sp>
        <p:nvSpPr>
          <p:cNvPr id="4" name="Text Placeholder 3"/>
          <p:cNvSpPr>
            <a:spLocks noGrp="1"/>
          </p:cNvSpPr>
          <p:nvPr>
            <p:ph type="body" sz="quarter" idx="14"/>
          </p:nvPr>
        </p:nvSpPr>
        <p:spPr>
          <a:xfrm>
            <a:off x="399788" y="2693097"/>
            <a:ext cx="9733769" cy="3544864"/>
          </a:xfrm>
        </p:spPr>
        <p:txBody>
          <a:bodyPr>
            <a:normAutofit/>
          </a:bodyPr>
          <a:lstStyle/>
          <a:p>
            <a:pPr marL="457200" indent="-457200">
              <a:buFont typeface="Arial" panose="020B0604020202020204" pitchFamily="34" charset="0"/>
              <a:buChar char="•"/>
            </a:pPr>
            <a:r>
              <a:rPr lang="en-GB" sz="3200" dirty="0"/>
              <a:t>Operational </a:t>
            </a:r>
            <a:r>
              <a:rPr lang="en-GB" sz="3200" dirty="0" smtClean="0"/>
              <a:t>Programmes</a:t>
            </a:r>
            <a:endParaRPr lang="en-GB" sz="3200" dirty="0"/>
          </a:p>
          <a:p>
            <a:pPr marL="457200" indent="-457200">
              <a:buFont typeface="Arial" panose="020B0604020202020204" pitchFamily="34" charset="0"/>
              <a:buChar char="•"/>
            </a:pPr>
            <a:r>
              <a:rPr lang="en-GB" sz="3200" dirty="0"/>
              <a:t>M</a:t>
            </a:r>
            <a:r>
              <a:rPr lang="en-GB" sz="3200" dirty="0" smtClean="0"/>
              <a:t>anaging Authorities – DCLG, DWP and Defra</a:t>
            </a:r>
          </a:p>
          <a:p>
            <a:pPr marL="457200" indent="-457200">
              <a:buFont typeface="Arial" panose="020B0604020202020204" pitchFamily="34" charset="0"/>
              <a:buChar char="•"/>
            </a:pPr>
            <a:r>
              <a:rPr lang="en-GB" sz="3200" dirty="0" smtClean="0"/>
              <a:t>SELEP ESIF strategy, including a rural chapter locally agreed by Strategic Board and Defra </a:t>
            </a:r>
          </a:p>
          <a:p>
            <a:pPr marL="457200" indent="-457200">
              <a:buFont typeface="Arial" panose="020B0604020202020204" pitchFamily="34" charset="0"/>
              <a:buChar char="•"/>
            </a:pPr>
            <a:r>
              <a:rPr lang="en-GB" sz="3200" dirty="0" smtClean="0"/>
              <a:t>SELEP ESIF Sub-Committee</a:t>
            </a:r>
          </a:p>
          <a:p>
            <a:pPr marL="457200" indent="-457200">
              <a:buFont typeface="Arial" panose="020B0604020202020204" pitchFamily="34" charset="0"/>
              <a:buChar char="•"/>
            </a:pPr>
            <a:r>
              <a:rPr lang="en-GB" sz="3200" dirty="0"/>
              <a:t>N</a:t>
            </a:r>
            <a:r>
              <a:rPr lang="en-GB" sz="3200" dirty="0" smtClean="0"/>
              <a:t>ational Growth Board</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916450" y="444217"/>
            <a:ext cx="3977666" cy="820912"/>
          </a:xfrm>
          <a:prstGeom prst="rect">
            <a:avLst/>
          </a:prstGeom>
          <a:noFill/>
          <a:ln>
            <a:noFill/>
          </a:ln>
        </p:spPr>
      </p:pic>
    </p:spTree>
    <p:extLst>
      <p:ext uri="{BB962C8B-B14F-4D97-AF65-F5344CB8AC3E}">
        <p14:creationId xmlns:p14="http://schemas.microsoft.com/office/powerpoint/2010/main" val="3787838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12731" y="1935397"/>
            <a:ext cx="10685746" cy="520700"/>
          </a:xfrm>
        </p:spPr>
        <p:txBody>
          <a:bodyPr/>
          <a:lstStyle/>
          <a:p>
            <a:r>
              <a:rPr lang="en-GB" sz="3600" b="1" dirty="0"/>
              <a:t>European Regional Development Funding:</a:t>
            </a:r>
          </a:p>
        </p:txBody>
      </p:sp>
      <p:sp>
        <p:nvSpPr>
          <p:cNvPr id="4" name="Text Placeholder 3"/>
          <p:cNvSpPr>
            <a:spLocks noGrp="1"/>
          </p:cNvSpPr>
          <p:nvPr>
            <p:ph type="body" sz="quarter" idx="14"/>
          </p:nvPr>
        </p:nvSpPr>
        <p:spPr>
          <a:xfrm>
            <a:off x="600205" y="2617940"/>
            <a:ext cx="9671138" cy="3382027"/>
          </a:xfrm>
        </p:spPr>
        <p:txBody>
          <a:bodyPr>
            <a:noAutofit/>
          </a:bodyPr>
          <a:lstStyle/>
          <a:p>
            <a:pPr marL="457200" indent="-457200">
              <a:buFont typeface="Arial" panose="020B0604020202020204" pitchFamily="34" charset="0"/>
              <a:buChar char="•"/>
            </a:pPr>
            <a:r>
              <a:rPr lang="en-GB" sz="3400" dirty="0"/>
              <a:t>Calls for applications proposed </a:t>
            </a:r>
            <a:r>
              <a:rPr lang="en-GB" sz="3400" dirty="0" smtClean="0"/>
              <a:t>and launched by DCLG</a:t>
            </a:r>
          </a:p>
          <a:p>
            <a:pPr marL="457200" indent="-457200">
              <a:buFont typeface="Arial" panose="020B0604020202020204" pitchFamily="34" charset="0"/>
              <a:buChar char="•"/>
            </a:pPr>
            <a:r>
              <a:rPr lang="en-GB" sz="3400" dirty="0" smtClean="0"/>
              <a:t>Outline and full applications assessed </a:t>
            </a:r>
            <a:r>
              <a:rPr lang="en-GB" sz="3400" dirty="0"/>
              <a:t>for </a:t>
            </a:r>
            <a:r>
              <a:rPr lang="en-GB" sz="3400" b="1" dirty="0"/>
              <a:t>s</a:t>
            </a:r>
            <a:r>
              <a:rPr lang="en-GB" sz="3400" b="1" dirty="0" smtClean="0"/>
              <a:t>trategic </a:t>
            </a:r>
            <a:r>
              <a:rPr lang="en-GB" sz="3400" b="1" dirty="0"/>
              <a:t>f</a:t>
            </a:r>
            <a:r>
              <a:rPr lang="en-GB" sz="3400" b="1" dirty="0" smtClean="0"/>
              <a:t>it </a:t>
            </a:r>
            <a:r>
              <a:rPr lang="en-GB" sz="3400" dirty="0"/>
              <a:t>and </a:t>
            </a:r>
            <a:r>
              <a:rPr lang="en-GB" sz="3400" b="1" dirty="0" smtClean="0"/>
              <a:t>value-for-money</a:t>
            </a:r>
            <a:r>
              <a:rPr lang="en-GB" sz="3400" dirty="0" smtClean="0"/>
              <a:t> </a:t>
            </a:r>
            <a:r>
              <a:rPr lang="en-GB" sz="3400" dirty="0"/>
              <a:t>by ESIF </a:t>
            </a:r>
            <a:r>
              <a:rPr lang="en-GB" sz="3400" dirty="0" smtClean="0"/>
              <a:t>Sub-Committee</a:t>
            </a:r>
          </a:p>
          <a:p>
            <a:pPr marL="457200" indent="-457200">
              <a:buFont typeface="Arial" panose="020B0604020202020204" pitchFamily="34" charset="0"/>
              <a:buChar char="•"/>
            </a:pPr>
            <a:r>
              <a:rPr lang="en-GB" sz="3400" dirty="0" smtClean="0"/>
              <a:t>Quarterly </a:t>
            </a:r>
            <a:r>
              <a:rPr lang="en-GB" sz="3400" dirty="0"/>
              <a:t>reports to Strategic Board including updates and issues arising</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916450" y="456743"/>
            <a:ext cx="3977666" cy="820912"/>
          </a:xfrm>
          <a:prstGeom prst="rect">
            <a:avLst/>
          </a:prstGeom>
          <a:noFill/>
          <a:ln>
            <a:noFill/>
          </a:ln>
        </p:spPr>
      </p:pic>
    </p:spTree>
    <p:extLst>
      <p:ext uri="{BB962C8B-B14F-4D97-AF65-F5344CB8AC3E}">
        <p14:creationId xmlns:p14="http://schemas.microsoft.com/office/powerpoint/2010/main" val="743703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12731" y="1785085"/>
            <a:ext cx="10685746" cy="520700"/>
          </a:xfrm>
        </p:spPr>
        <p:txBody>
          <a:bodyPr/>
          <a:lstStyle/>
          <a:p>
            <a:r>
              <a:rPr lang="en-GB" sz="3600" b="1" dirty="0"/>
              <a:t>European Regional Development Funding:</a:t>
            </a:r>
          </a:p>
        </p:txBody>
      </p:sp>
      <p:sp>
        <p:nvSpPr>
          <p:cNvPr id="4" name="Text Placeholder 3"/>
          <p:cNvSpPr>
            <a:spLocks noGrp="1"/>
          </p:cNvSpPr>
          <p:nvPr>
            <p:ph type="body" sz="quarter" idx="14"/>
          </p:nvPr>
        </p:nvSpPr>
        <p:spPr>
          <a:xfrm>
            <a:off x="637783" y="2530258"/>
            <a:ext cx="10660694" cy="3645074"/>
          </a:xfrm>
        </p:spPr>
        <p:txBody>
          <a:bodyPr>
            <a:noAutofit/>
          </a:bodyPr>
          <a:lstStyle/>
          <a:p>
            <a:pPr marL="457200" indent="-457200">
              <a:buFont typeface="Arial" panose="020B0604020202020204" pitchFamily="34" charset="0"/>
              <a:buChar char="•"/>
            </a:pPr>
            <a:r>
              <a:rPr lang="en-GB" sz="3100" dirty="0" smtClean="0"/>
              <a:t>Progress </a:t>
            </a:r>
            <a:r>
              <a:rPr lang="en-GB" sz="3100" dirty="0"/>
              <a:t>reports and issues </a:t>
            </a:r>
            <a:r>
              <a:rPr lang="en-GB" sz="3100" dirty="0" smtClean="0"/>
              <a:t>to </a:t>
            </a:r>
            <a:r>
              <a:rPr lang="en-GB" sz="3100" dirty="0"/>
              <a:t>SOG/EU officer group on ad hoc </a:t>
            </a:r>
            <a:r>
              <a:rPr lang="en-GB" sz="3100" dirty="0" smtClean="0"/>
              <a:t>basis</a:t>
            </a:r>
          </a:p>
          <a:p>
            <a:pPr marL="457200" indent="-457200">
              <a:buFont typeface="Arial" panose="020B0604020202020204" pitchFamily="34" charset="0"/>
              <a:buChar char="•"/>
            </a:pPr>
            <a:r>
              <a:rPr lang="en-GB" sz="3100" dirty="0"/>
              <a:t>Quarterly reports to Strategic Board: updates and </a:t>
            </a:r>
            <a:r>
              <a:rPr lang="en-GB" sz="3100" dirty="0" smtClean="0"/>
              <a:t>issues</a:t>
            </a:r>
          </a:p>
          <a:p>
            <a:pPr marL="457200" indent="-457200">
              <a:buFont typeface="Arial" panose="020B0604020202020204" pitchFamily="34" charset="0"/>
              <a:buChar char="•"/>
            </a:pPr>
            <a:r>
              <a:rPr lang="en-GB" sz="3100" dirty="0" smtClean="0"/>
              <a:t>Federated Area </a:t>
            </a:r>
            <a:r>
              <a:rPr lang="en-GB" sz="3100" dirty="0"/>
              <a:t>Board updates </a:t>
            </a:r>
            <a:r>
              <a:rPr lang="en-GB" sz="3100" dirty="0" smtClean="0"/>
              <a:t>as required</a:t>
            </a:r>
          </a:p>
          <a:p>
            <a:pPr marL="457200" indent="-457200">
              <a:buFont typeface="Arial" panose="020B0604020202020204" pitchFamily="34" charset="0"/>
              <a:buChar char="•"/>
            </a:pPr>
            <a:r>
              <a:rPr lang="en-GB" sz="3100" dirty="0"/>
              <a:t>ERDF facilitator as a LEP-wide resource</a:t>
            </a:r>
          </a:p>
          <a:p>
            <a:pPr marL="457200" indent="-457200">
              <a:buFont typeface="Arial" panose="020B0604020202020204" pitchFamily="34" charset="0"/>
              <a:buChar char="•"/>
            </a:pPr>
            <a:r>
              <a:rPr lang="en-GB" sz="3100" dirty="0"/>
              <a:t>SELEP ERDF Projects Network </a:t>
            </a:r>
            <a:r>
              <a:rPr lang="en-GB" sz="3100" dirty="0" smtClean="0"/>
              <a:t>group</a:t>
            </a:r>
          </a:p>
          <a:p>
            <a:pPr marL="457200" indent="-457200">
              <a:buFont typeface="Arial" panose="020B0604020202020204" pitchFamily="34" charset="0"/>
              <a:buChar char="•"/>
            </a:pPr>
            <a:r>
              <a:rPr lang="en-GB" sz="3100" dirty="0" smtClean="0"/>
              <a:t>Thematic </a:t>
            </a:r>
            <a:r>
              <a:rPr lang="en-GB" sz="3100" dirty="0"/>
              <a:t>workshops as required </a:t>
            </a:r>
            <a:endParaRPr lang="en-GB" sz="3100" dirty="0" smtClean="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916450" y="419165"/>
            <a:ext cx="3977666" cy="820912"/>
          </a:xfrm>
          <a:prstGeom prst="rect">
            <a:avLst/>
          </a:prstGeom>
          <a:noFill/>
          <a:ln>
            <a:noFill/>
          </a:ln>
        </p:spPr>
      </p:pic>
    </p:spTree>
    <p:extLst>
      <p:ext uri="{BB962C8B-B14F-4D97-AF65-F5344CB8AC3E}">
        <p14:creationId xmlns:p14="http://schemas.microsoft.com/office/powerpoint/2010/main" val="1211074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37574" y="1810137"/>
            <a:ext cx="11199313" cy="520700"/>
          </a:xfrm>
        </p:spPr>
        <p:txBody>
          <a:bodyPr/>
          <a:lstStyle/>
          <a:p>
            <a:r>
              <a:rPr lang="en-GB" sz="3600" b="1" dirty="0" smtClean="0"/>
              <a:t>European Regional Development Funding:</a:t>
            </a:r>
            <a:endParaRPr lang="en-GB" sz="3600" b="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916450" y="469269"/>
            <a:ext cx="3977666" cy="820912"/>
          </a:xfrm>
          <a:prstGeom prst="rect">
            <a:avLst/>
          </a:prstGeom>
          <a:noFill/>
          <a:ln>
            <a:noFill/>
          </a:ln>
        </p:spPr>
      </p:pic>
      <p:graphicFrame>
        <p:nvGraphicFramePr>
          <p:cNvPr id="12" name="Chart 11"/>
          <p:cNvGraphicFramePr>
            <a:graphicFrameLocks/>
          </p:cNvGraphicFramePr>
          <p:nvPr>
            <p:extLst>
              <p:ext uri="{D42A27DB-BD31-4B8C-83A1-F6EECF244321}">
                <p14:modId xmlns:p14="http://schemas.microsoft.com/office/powerpoint/2010/main" val="1710090407"/>
              </p:ext>
            </p:extLst>
          </p:nvPr>
        </p:nvGraphicFramePr>
        <p:xfrm>
          <a:off x="552318" y="2367419"/>
          <a:ext cx="9593763" cy="40333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4677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2"/>
          <p:cNvSpPr>
            <a:spLocks noChangeArrowheads="1"/>
          </p:cNvSpPr>
          <p:nvPr/>
        </p:nvSpPr>
        <p:spPr bwMode="auto">
          <a:xfrm>
            <a:off x="294018" y="5721394"/>
            <a:ext cx="5281084"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s-ES" altLang="en-US" sz="2800" b="1" dirty="0" smtClean="0"/>
          </a:p>
        </p:txBody>
      </p:sp>
      <p:sp>
        <p:nvSpPr>
          <p:cNvPr id="2" name="Rectangle 1"/>
          <p:cNvSpPr/>
          <p:nvPr/>
        </p:nvSpPr>
        <p:spPr>
          <a:xfrm>
            <a:off x="431803" y="3911489"/>
            <a:ext cx="11373764" cy="1200329"/>
          </a:xfrm>
          <a:prstGeom prst="rect">
            <a:avLst/>
          </a:prstGeom>
        </p:spPr>
        <p:txBody>
          <a:bodyPr wrap="square">
            <a:spAutoFit/>
          </a:bodyPr>
          <a:lstStyle/>
          <a:p>
            <a:r>
              <a:rPr lang="en-GB" sz="4000" kern="0" dirty="0" smtClean="0">
                <a:solidFill>
                  <a:schemeClr val="bg1"/>
                </a:solidFill>
                <a:ea typeface="+mj-ea"/>
              </a:rPr>
              <a:t>Sub-National Transport Body for the South East</a:t>
            </a:r>
          </a:p>
          <a:p>
            <a:r>
              <a:rPr lang="en-GB" sz="3200" kern="0" dirty="0" smtClean="0">
                <a:solidFill>
                  <a:schemeClr val="bg1"/>
                </a:solidFill>
                <a:ea typeface="+mj-ea"/>
              </a:rPr>
              <a:t>SELEP Strategic Board - </a:t>
            </a:r>
            <a:r>
              <a:rPr lang="en-GB" sz="3200" kern="0" dirty="0">
                <a:solidFill>
                  <a:schemeClr val="bg1"/>
                </a:solidFill>
                <a:ea typeface="+mj-ea"/>
              </a:rPr>
              <a:t>9</a:t>
            </a:r>
            <a:r>
              <a:rPr lang="en-GB" sz="3200" kern="0" dirty="0" smtClean="0">
                <a:solidFill>
                  <a:schemeClr val="bg1"/>
                </a:solidFill>
                <a:ea typeface="+mj-ea"/>
              </a:rPr>
              <a:t> June 2017  </a:t>
            </a:r>
            <a:endParaRPr lang="en-GB" sz="3200" dirty="0">
              <a:solidFill>
                <a:schemeClr val="bg1"/>
              </a:solidFill>
            </a:endParaRPr>
          </a:p>
        </p:txBody>
      </p:sp>
    </p:spTree>
    <p:extLst>
      <p:ext uri="{BB962C8B-B14F-4D97-AF65-F5344CB8AC3E}">
        <p14:creationId xmlns:p14="http://schemas.microsoft.com/office/powerpoint/2010/main" val="558235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62626" y="1584668"/>
            <a:ext cx="11199313" cy="520700"/>
          </a:xfrm>
        </p:spPr>
        <p:txBody>
          <a:bodyPr/>
          <a:lstStyle/>
          <a:p>
            <a:r>
              <a:rPr lang="en-GB" sz="3200" b="1" dirty="0" smtClean="0"/>
              <a:t>ERDF project outcomes:</a:t>
            </a:r>
            <a:endParaRPr lang="en-GB" sz="3200" b="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916450" y="469269"/>
            <a:ext cx="3977666" cy="820912"/>
          </a:xfrm>
          <a:prstGeom prst="rect">
            <a:avLst/>
          </a:prstGeom>
          <a:noFill/>
          <a:ln>
            <a:noFill/>
          </a:ln>
        </p:spPr>
      </p:pic>
      <p:graphicFrame>
        <p:nvGraphicFramePr>
          <p:cNvPr id="8" name="Chart 7"/>
          <p:cNvGraphicFramePr>
            <a:graphicFrameLocks/>
          </p:cNvGraphicFramePr>
          <p:nvPr>
            <p:extLst>
              <p:ext uri="{D42A27DB-BD31-4B8C-83A1-F6EECF244321}">
                <p14:modId xmlns:p14="http://schemas.microsoft.com/office/powerpoint/2010/main" val="2812626066"/>
              </p:ext>
            </p:extLst>
          </p:nvPr>
        </p:nvGraphicFramePr>
        <p:xfrm>
          <a:off x="453023" y="2029216"/>
          <a:ext cx="11083447" cy="47160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9529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87055" y="1684877"/>
            <a:ext cx="10685746" cy="520700"/>
          </a:xfrm>
        </p:spPr>
        <p:txBody>
          <a:bodyPr/>
          <a:lstStyle/>
          <a:p>
            <a:r>
              <a:rPr lang="en-GB" sz="3600" b="1" dirty="0"/>
              <a:t>European </a:t>
            </a:r>
            <a:r>
              <a:rPr lang="en-GB" sz="3600" b="1" dirty="0" smtClean="0"/>
              <a:t>Social Fund:</a:t>
            </a:r>
            <a:endParaRPr lang="en-GB" sz="3600" b="1" dirty="0"/>
          </a:p>
        </p:txBody>
      </p:sp>
      <p:sp>
        <p:nvSpPr>
          <p:cNvPr id="4" name="Text Placeholder 3"/>
          <p:cNvSpPr>
            <a:spLocks noGrp="1"/>
          </p:cNvSpPr>
          <p:nvPr>
            <p:ph type="body" sz="quarter" idx="14"/>
          </p:nvPr>
        </p:nvSpPr>
        <p:spPr>
          <a:xfrm>
            <a:off x="337160" y="2530258"/>
            <a:ext cx="9568123" cy="3807912"/>
          </a:xfrm>
        </p:spPr>
        <p:txBody>
          <a:bodyPr>
            <a:noAutofit/>
          </a:bodyPr>
          <a:lstStyle/>
          <a:p>
            <a:pPr marL="457200" indent="-457200">
              <a:buFont typeface="Arial" panose="020B0604020202020204" pitchFamily="34" charset="0"/>
              <a:buChar char="•"/>
            </a:pPr>
            <a:r>
              <a:rPr lang="en-GB" sz="2400" dirty="0"/>
              <a:t>£50 million </a:t>
            </a:r>
            <a:r>
              <a:rPr lang="en-GB" sz="2400" dirty="0" smtClean="0"/>
              <a:t>indicative </a:t>
            </a:r>
            <a:r>
              <a:rPr lang="en-GB" sz="2400" dirty="0"/>
              <a:t>allocation </a:t>
            </a:r>
            <a:r>
              <a:rPr lang="en-GB" sz="2400" dirty="0" smtClean="0"/>
              <a:t>match-funded </a:t>
            </a:r>
            <a:r>
              <a:rPr lang="en-GB" sz="2400" dirty="0"/>
              <a:t>by Opt-in </a:t>
            </a:r>
            <a:r>
              <a:rPr lang="en-GB" sz="2400" dirty="0" smtClean="0"/>
              <a:t>agencies: Big </a:t>
            </a:r>
            <a:r>
              <a:rPr lang="en-GB" sz="2400" dirty="0"/>
              <a:t>Lottery, </a:t>
            </a:r>
            <a:r>
              <a:rPr lang="en-GB" sz="2400" dirty="0" smtClean="0"/>
              <a:t>DWP, Job </a:t>
            </a:r>
            <a:r>
              <a:rPr lang="en-GB" sz="2400" dirty="0"/>
              <a:t>Centre+ and Skills Funding Agency (SFA) </a:t>
            </a:r>
            <a:endParaRPr lang="en-GB" sz="2400" dirty="0" smtClean="0"/>
          </a:p>
          <a:p>
            <a:endParaRPr lang="en-GB" sz="2400" dirty="0" smtClean="0"/>
          </a:p>
          <a:p>
            <a:pPr marL="457200" indent="-457200">
              <a:buFont typeface="Arial" panose="020B0604020202020204" pitchFamily="34" charset="0"/>
              <a:buChar char="•"/>
            </a:pPr>
            <a:r>
              <a:rPr lang="en-GB" sz="2400" dirty="0" smtClean="0"/>
              <a:t>Contracts </a:t>
            </a:r>
            <a:r>
              <a:rPr lang="en-GB" sz="2400" dirty="0"/>
              <a:t>between Opt-in </a:t>
            </a:r>
            <a:r>
              <a:rPr lang="en-GB" sz="2400" dirty="0" smtClean="0"/>
              <a:t>agencies </a:t>
            </a:r>
            <a:r>
              <a:rPr lang="en-GB" sz="2400" dirty="0"/>
              <a:t>and DWP Managing Authority based on ESIF </a:t>
            </a:r>
            <a:r>
              <a:rPr lang="en-GB" sz="2400" dirty="0" smtClean="0"/>
              <a:t>Strategy </a:t>
            </a:r>
            <a:r>
              <a:rPr lang="en-GB" sz="2400" dirty="0"/>
              <a:t>and developed by </a:t>
            </a:r>
            <a:r>
              <a:rPr lang="en-GB" sz="2400" dirty="0" smtClean="0"/>
              <a:t>SELEP </a:t>
            </a:r>
            <a:r>
              <a:rPr lang="en-GB" sz="2400" dirty="0"/>
              <a:t>secretariat in consultation with Employment and Skills Boards in the </a:t>
            </a:r>
            <a:r>
              <a:rPr lang="en-GB" sz="2400" dirty="0" smtClean="0"/>
              <a:t>Federated Areas </a:t>
            </a:r>
            <a:r>
              <a:rPr lang="en-GB" sz="2400" dirty="0"/>
              <a:t>and the SELEP Skills Advisory Group (</a:t>
            </a:r>
            <a:r>
              <a:rPr lang="en-GB" sz="2400" dirty="0" smtClean="0"/>
              <a:t>SAG)</a:t>
            </a:r>
          </a:p>
          <a:p>
            <a:endParaRPr lang="en-GB" sz="2400" dirty="0" smtClean="0"/>
          </a:p>
          <a:p>
            <a:pPr marL="457200" indent="-457200">
              <a:buFont typeface="Arial" panose="020B0604020202020204" pitchFamily="34" charset="0"/>
              <a:buChar char="•"/>
            </a:pPr>
            <a:r>
              <a:rPr lang="en-GB" sz="2400" dirty="0" smtClean="0"/>
              <a:t>ESIF Sub-Committee </a:t>
            </a:r>
            <a:r>
              <a:rPr lang="en-GB" sz="2400" dirty="0"/>
              <a:t>consulted and </a:t>
            </a:r>
            <a:r>
              <a:rPr lang="en-GB" sz="2400" dirty="0" smtClean="0"/>
              <a:t>endorse </a:t>
            </a:r>
            <a:r>
              <a:rPr lang="en-GB" sz="2400" dirty="0"/>
              <a:t>this </a:t>
            </a:r>
            <a:r>
              <a:rPr lang="en-GB" sz="2400" dirty="0" smtClean="0"/>
              <a:t>approach and is </a:t>
            </a:r>
            <a:r>
              <a:rPr lang="en-GB" sz="2400" dirty="0"/>
              <a:t>consulted on future calls for applications</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916450" y="419165"/>
            <a:ext cx="3977666" cy="820912"/>
          </a:xfrm>
          <a:prstGeom prst="rect">
            <a:avLst/>
          </a:prstGeom>
          <a:noFill/>
          <a:ln>
            <a:noFill/>
          </a:ln>
        </p:spPr>
      </p:pic>
    </p:spTree>
    <p:extLst>
      <p:ext uri="{BB962C8B-B14F-4D97-AF65-F5344CB8AC3E}">
        <p14:creationId xmlns:p14="http://schemas.microsoft.com/office/powerpoint/2010/main" val="1615114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4737" y="1684877"/>
            <a:ext cx="10685746" cy="520700"/>
          </a:xfrm>
        </p:spPr>
        <p:txBody>
          <a:bodyPr/>
          <a:lstStyle/>
          <a:p>
            <a:r>
              <a:rPr lang="en-GB" sz="3600" b="1" dirty="0"/>
              <a:t>European </a:t>
            </a:r>
            <a:r>
              <a:rPr lang="en-GB" sz="3600" b="1" dirty="0" smtClean="0"/>
              <a:t>Social Fund:</a:t>
            </a:r>
            <a:endParaRPr lang="en-GB" sz="3600" b="1" dirty="0"/>
          </a:p>
        </p:txBody>
      </p:sp>
      <p:sp>
        <p:nvSpPr>
          <p:cNvPr id="4" name="Text Placeholder 3"/>
          <p:cNvSpPr>
            <a:spLocks noGrp="1"/>
          </p:cNvSpPr>
          <p:nvPr>
            <p:ph type="body" sz="quarter" idx="14"/>
          </p:nvPr>
        </p:nvSpPr>
        <p:spPr>
          <a:xfrm>
            <a:off x="387264" y="2329842"/>
            <a:ext cx="9232726" cy="3807912"/>
          </a:xfrm>
        </p:spPr>
        <p:txBody>
          <a:bodyPr>
            <a:noAutofit/>
          </a:bodyPr>
          <a:lstStyle/>
          <a:p>
            <a:pPr marL="457200" indent="-457200">
              <a:buFont typeface="Arial" panose="020B0604020202020204" pitchFamily="34" charset="0"/>
              <a:buChar char="•"/>
            </a:pPr>
            <a:r>
              <a:rPr lang="en-GB" sz="2400" dirty="0" smtClean="0"/>
              <a:t>Approximately </a:t>
            </a:r>
            <a:r>
              <a:rPr lang="en-GB" sz="2400" dirty="0"/>
              <a:t>£20 million of </a:t>
            </a:r>
            <a:r>
              <a:rPr lang="en-GB" sz="2400" dirty="0" smtClean="0"/>
              <a:t>indicative </a:t>
            </a:r>
            <a:r>
              <a:rPr lang="en-GB" sz="2400" dirty="0"/>
              <a:t>allocation left to </a:t>
            </a:r>
            <a:r>
              <a:rPr lang="en-GB" sz="2400" dirty="0" smtClean="0"/>
              <a:t>tender, </a:t>
            </a:r>
            <a:r>
              <a:rPr lang="en-GB" sz="2400" b="1" i="1" dirty="0" smtClean="0"/>
              <a:t>all </a:t>
            </a:r>
            <a:r>
              <a:rPr lang="en-GB" sz="2400" b="1" i="1" dirty="0"/>
              <a:t>requiring match funding</a:t>
            </a:r>
          </a:p>
          <a:p>
            <a:pPr marL="457200" indent="-457200">
              <a:buFont typeface="Arial" panose="020B0604020202020204" pitchFamily="34" charset="0"/>
              <a:buChar char="•"/>
            </a:pPr>
            <a:r>
              <a:rPr lang="en-GB" sz="2400" dirty="0"/>
              <a:t>Key role of consultation of SELEP skills lead with ESBs and SAG in terms of future tenders</a:t>
            </a:r>
          </a:p>
          <a:p>
            <a:pPr marL="457200" indent="-457200">
              <a:buFont typeface="Arial" panose="020B0604020202020204" pitchFamily="34" charset="0"/>
              <a:buChar char="•"/>
            </a:pPr>
            <a:r>
              <a:rPr lang="en-GB" sz="2400" dirty="0"/>
              <a:t>Tender out now for “Sustainable Integration of Young People into the Labour Market”</a:t>
            </a:r>
          </a:p>
          <a:p>
            <a:pPr marL="457200" indent="-457200">
              <a:buFont typeface="Arial" panose="020B0604020202020204" pitchFamily="34" charset="0"/>
              <a:buChar char="•"/>
            </a:pPr>
            <a:r>
              <a:rPr lang="en-GB" sz="2400" dirty="0"/>
              <a:t>Small bids are allowed </a:t>
            </a:r>
            <a:r>
              <a:rPr lang="en-GB" sz="2400" dirty="0" smtClean="0"/>
              <a:t>to </a:t>
            </a:r>
            <a:r>
              <a:rPr lang="en-GB" sz="2400" dirty="0"/>
              <a:t>ensure match funding can be identified by </a:t>
            </a:r>
            <a:r>
              <a:rPr lang="en-GB" sz="2400" dirty="0" smtClean="0"/>
              <a:t>bidders</a:t>
            </a:r>
            <a:endParaRPr lang="en-GB" sz="2400" dirty="0"/>
          </a:p>
          <a:p>
            <a:pPr marL="457200" indent="-457200">
              <a:buFont typeface="Arial" panose="020B0604020202020204" pitchFamily="34" charset="0"/>
              <a:buChar char="•"/>
            </a:pPr>
            <a:r>
              <a:rPr lang="en-GB" sz="2400" dirty="0"/>
              <a:t>Tenders will be evaluated by DWP Managing Authority </a:t>
            </a:r>
          </a:p>
          <a:p>
            <a:pPr marL="457200" indent="-457200">
              <a:buFont typeface="Arial" panose="020B0604020202020204" pitchFamily="34" charset="0"/>
              <a:buChar char="•"/>
            </a:pPr>
            <a:r>
              <a:rPr lang="en-GB" sz="2400" dirty="0"/>
              <a:t>ESIF </a:t>
            </a:r>
            <a:r>
              <a:rPr lang="en-GB" sz="2400" dirty="0" smtClean="0"/>
              <a:t>Sub-Committee </a:t>
            </a:r>
            <a:r>
              <a:rPr lang="en-GB" sz="2400" dirty="0"/>
              <a:t>invited to comment on strategic fit and </a:t>
            </a:r>
            <a:r>
              <a:rPr lang="en-GB" sz="2400" dirty="0" smtClean="0"/>
              <a:t>value-for-money</a:t>
            </a:r>
            <a:endParaRPr lang="en-GB" sz="24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916450" y="419165"/>
            <a:ext cx="3977666" cy="820912"/>
          </a:xfrm>
          <a:prstGeom prst="rect">
            <a:avLst/>
          </a:prstGeom>
          <a:noFill/>
          <a:ln>
            <a:noFill/>
          </a:ln>
        </p:spPr>
      </p:pic>
    </p:spTree>
    <p:extLst>
      <p:ext uri="{BB962C8B-B14F-4D97-AF65-F5344CB8AC3E}">
        <p14:creationId xmlns:p14="http://schemas.microsoft.com/office/powerpoint/2010/main" val="1070938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550976994"/>
              </p:ext>
            </p:extLst>
          </p:nvPr>
        </p:nvGraphicFramePr>
        <p:xfrm>
          <a:off x="460872" y="2445383"/>
          <a:ext cx="8765627" cy="41620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p:cNvSpPr txBox="1">
            <a:spLocks/>
          </p:cNvSpPr>
          <p:nvPr/>
        </p:nvSpPr>
        <p:spPr>
          <a:xfrm>
            <a:off x="287055" y="1684877"/>
            <a:ext cx="10685746" cy="5207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4400" b="0" i="0" kern="1200" dirty="0" smtClean="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accent2"/>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20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1" dirty="0" smtClean="0"/>
              <a:t>~ £50m ESF contracted to date:</a:t>
            </a:r>
            <a:endParaRPr lang="en-GB" sz="3600" b="1"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7916450" y="419165"/>
            <a:ext cx="3977666" cy="820912"/>
          </a:xfrm>
          <a:prstGeom prst="rect">
            <a:avLst/>
          </a:prstGeom>
          <a:noFill/>
          <a:ln>
            <a:noFill/>
          </a:ln>
        </p:spPr>
      </p:pic>
    </p:spTree>
    <p:extLst>
      <p:ext uri="{BB962C8B-B14F-4D97-AF65-F5344CB8AC3E}">
        <p14:creationId xmlns:p14="http://schemas.microsoft.com/office/powerpoint/2010/main" val="177365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a:stCxn id="6" idx="0"/>
          </p:cNvCxnSpPr>
          <p:nvPr/>
        </p:nvCxnSpPr>
        <p:spPr>
          <a:xfrm flipV="1">
            <a:off x="5162943" y="2737125"/>
            <a:ext cx="0" cy="377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553789" y="953849"/>
            <a:ext cx="7057204" cy="5673840"/>
            <a:chOff x="2267771" y="1116687"/>
            <a:chExt cx="7057204" cy="5673840"/>
          </a:xfrm>
        </p:grpSpPr>
        <p:sp>
          <p:nvSpPr>
            <p:cNvPr id="6" name="Oval 5"/>
            <p:cNvSpPr/>
            <p:nvPr/>
          </p:nvSpPr>
          <p:spPr>
            <a:xfrm>
              <a:off x="4505325" y="3277256"/>
              <a:ext cx="2743200" cy="25776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t>ESF</a:t>
              </a:r>
              <a:endParaRPr lang="en-GB" sz="4800" b="1" dirty="0"/>
            </a:p>
          </p:txBody>
        </p:sp>
        <p:sp>
          <p:nvSpPr>
            <p:cNvPr id="12" name="Oval 11"/>
            <p:cNvSpPr/>
            <p:nvPr/>
          </p:nvSpPr>
          <p:spPr>
            <a:xfrm>
              <a:off x="2350048" y="4566086"/>
              <a:ext cx="2221953" cy="222444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200" b="1" dirty="0">
                  <a:solidFill>
                    <a:schemeClr val="bg1"/>
                  </a:solidFill>
                </a:rPr>
                <a:t>BIG LOTTERY</a:t>
              </a:r>
            </a:p>
            <a:p>
              <a:pPr algn="ctr"/>
              <a:r>
                <a:rPr lang="en-GB" sz="2000" b="1" dirty="0">
                  <a:solidFill>
                    <a:schemeClr val="bg1"/>
                  </a:solidFill>
                </a:rPr>
                <a:t>11 </a:t>
              </a:r>
              <a:r>
                <a:rPr lang="en-GB" sz="1600" b="1" dirty="0">
                  <a:solidFill>
                    <a:schemeClr val="bg1"/>
                  </a:solidFill>
                </a:rPr>
                <a:t>CONTRACTS</a:t>
              </a:r>
            </a:p>
          </p:txBody>
        </p:sp>
        <p:sp>
          <p:nvSpPr>
            <p:cNvPr id="13" name="Oval 12"/>
            <p:cNvSpPr/>
            <p:nvPr/>
          </p:nvSpPr>
          <p:spPr>
            <a:xfrm>
              <a:off x="7067551" y="4613710"/>
              <a:ext cx="2190750" cy="212919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200" b="1" dirty="0" smtClean="0">
                  <a:solidFill>
                    <a:schemeClr val="bg1"/>
                  </a:solidFill>
                </a:rPr>
                <a:t>DWP</a:t>
              </a:r>
            </a:p>
            <a:p>
              <a:pPr algn="ctr"/>
              <a:r>
                <a:rPr lang="en-GB" sz="2000" b="1" dirty="0" smtClean="0">
                  <a:solidFill>
                    <a:schemeClr val="bg1"/>
                  </a:solidFill>
                </a:rPr>
                <a:t>1 </a:t>
              </a:r>
              <a:r>
                <a:rPr lang="en-GB" b="1" dirty="0" smtClean="0">
                  <a:solidFill>
                    <a:schemeClr val="bg1"/>
                  </a:solidFill>
                </a:rPr>
                <a:t>CONTRACT</a:t>
              </a:r>
              <a:endParaRPr lang="en-GB" b="1" dirty="0">
                <a:solidFill>
                  <a:schemeClr val="bg1"/>
                </a:solidFill>
              </a:endParaRPr>
            </a:p>
          </p:txBody>
        </p:sp>
        <p:sp>
          <p:nvSpPr>
            <p:cNvPr id="16" name="Oval 15"/>
            <p:cNvSpPr/>
            <p:nvPr/>
          </p:nvSpPr>
          <p:spPr>
            <a:xfrm>
              <a:off x="7134225" y="2180825"/>
              <a:ext cx="2190750" cy="219807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200" b="1" dirty="0" smtClean="0">
                  <a:solidFill>
                    <a:schemeClr val="bg1"/>
                  </a:solidFill>
                </a:rPr>
                <a:t>ESFA</a:t>
              </a:r>
            </a:p>
            <a:p>
              <a:pPr algn="ctr"/>
              <a:r>
                <a:rPr lang="en-GB" sz="2000" b="1" dirty="0" smtClean="0">
                  <a:solidFill>
                    <a:schemeClr val="bg1"/>
                  </a:solidFill>
                </a:rPr>
                <a:t>5 </a:t>
              </a:r>
              <a:r>
                <a:rPr lang="en-GB" sz="1600" b="1" dirty="0" smtClean="0">
                  <a:solidFill>
                    <a:schemeClr val="bg1"/>
                  </a:solidFill>
                </a:rPr>
                <a:t>CONTRACTS</a:t>
              </a:r>
              <a:endParaRPr lang="en-GB" sz="1600" b="1" dirty="0">
                <a:solidFill>
                  <a:schemeClr val="bg1"/>
                </a:solidFill>
              </a:endParaRPr>
            </a:p>
          </p:txBody>
        </p:sp>
        <p:sp>
          <p:nvSpPr>
            <p:cNvPr id="17" name="Oval 16"/>
            <p:cNvSpPr/>
            <p:nvPr/>
          </p:nvSpPr>
          <p:spPr>
            <a:xfrm>
              <a:off x="2267771" y="2180826"/>
              <a:ext cx="2304230" cy="22227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dirty="0" smtClean="0">
                  <a:solidFill>
                    <a:schemeClr val="bg1"/>
                  </a:solidFill>
                </a:rPr>
                <a:t>YOUTH EMPLOYMENT INITAITVE</a:t>
              </a:r>
              <a:endParaRPr lang="en-GB" sz="1600" b="1" dirty="0">
                <a:solidFill>
                  <a:schemeClr val="bg1"/>
                </a:solidFill>
              </a:endParaRPr>
            </a:p>
            <a:p>
              <a:pPr algn="ctr"/>
              <a:r>
                <a:rPr lang="en-GB" sz="2000" b="1" dirty="0" smtClean="0">
                  <a:solidFill>
                    <a:schemeClr val="bg1"/>
                  </a:solidFill>
                </a:rPr>
                <a:t>1 </a:t>
              </a:r>
              <a:r>
                <a:rPr lang="en-GB" b="1" dirty="0" smtClean="0">
                  <a:solidFill>
                    <a:schemeClr val="bg1"/>
                  </a:solidFill>
                </a:rPr>
                <a:t>CONTRACT</a:t>
              </a:r>
              <a:endParaRPr lang="en-GB" b="1" dirty="0">
                <a:solidFill>
                  <a:schemeClr val="bg1"/>
                </a:solidFill>
              </a:endParaRPr>
            </a:p>
          </p:txBody>
        </p:sp>
        <p:sp>
          <p:nvSpPr>
            <p:cNvPr id="18" name="Oval 17"/>
            <p:cNvSpPr/>
            <p:nvPr/>
          </p:nvSpPr>
          <p:spPr>
            <a:xfrm>
              <a:off x="4889772" y="1116687"/>
              <a:ext cx="2215878" cy="19733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200" b="1" dirty="0" smtClean="0">
                  <a:solidFill>
                    <a:schemeClr val="bg1"/>
                  </a:solidFill>
                </a:rPr>
                <a:t>CLLD</a:t>
              </a:r>
            </a:p>
            <a:p>
              <a:pPr algn="ctr"/>
              <a:r>
                <a:rPr lang="en-GB" sz="2200" b="1" dirty="0" smtClean="0">
                  <a:solidFill>
                    <a:schemeClr val="bg1"/>
                  </a:solidFill>
                </a:rPr>
                <a:t>3 </a:t>
              </a:r>
              <a:r>
                <a:rPr lang="en-GB" sz="1600" b="1" dirty="0" smtClean="0">
                  <a:solidFill>
                    <a:schemeClr val="bg1"/>
                  </a:solidFill>
                </a:rPr>
                <a:t>CONTRACTS</a:t>
              </a:r>
              <a:endParaRPr lang="en-GB" sz="1600" b="1" dirty="0">
                <a:solidFill>
                  <a:schemeClr val="bg1"/>
                </a:solidFill>
              </a:endParaRPr>
            </a:p>
          </p:txBody>
        </p:sp>
        <p:cxnSp>
          <p:nvCxnSpPr>
            <p:cNvPr id="21" name="Straight Arrow Connector 20"/>
            <p:cNvCxnSpPr/>
            <p:nvPr/>
          </p:nvCxnSpPr>
          <p:spPr>
            <a:xfrm flipV="1">
              <a:off x="6991350" y="3752850"/>
              <a:ext cx="476250" cy="377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248151" y="3752851"/>
              <a:ext cx="575356" cy="1886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877052" y="5129212"/>
              <a:ext cx="380999" cy="161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248151" y="5106103"/>
              <a:ext cx="323850" cy="170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9" name="Picture 18"/>
          <p:cNvPicPr/>
          <p:nvPr/>
        </p:nvPicPr>
        <p:blipFill>
          <a:blip r:embed="rId3">
            <a:extLst>
              <a:ext uri="{28A0092B-C50C-407E-A947-70E740481C1C}">
                <a14:useLocalDpi xmlns:a14="http://schemas.microsoft.com/office/drawing/2010/main" val="0"/>
              </a:ext>
            </a:extLst>
          </a:blip>
          <a:srcRect/>
          <a:stretch>
            <a:fillRect/>
          </a:stretch>
        </p:blipFill>
        <p:spPr bwMode="auto">
          <a:xfrm>
            <a:off x="7916450" y="419165"/>
            <a:ext cx="3977666" cy="820912"/>
          </a:xfrm>
          <a:prstGeom prst="rect">
            <a:avLst/>
          </a:prstGeom>
          <a:noFill/>
          <a:ln>
            <a:noFill/>
          </a:ln>
        </p:spPr>
      </p:pic>
    </p:spTree>
    <p:extLst>
      <p:ext uri="{BB962C8B-B14F-4D97-AF65-F5344CB8AC3E}">
        <p14:creationId xmlns:p14="http://schemas.microsoft.com/office/powerpoint/2010/main" val="632013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99996" y="1897819"/>
            <a:ext cx="11161735" cy="520700"/>
          </a:xfrm>
        </p:spPr>
        <p:txBody>
          <a:bodyPr/>
          <a:lstStyle/>
          <a:p>
            <a:r>
              <a:rPr lang="en-GB" sz="3400" b="1" dirty="0"/>
              <a:t>European </a:t>
            </a:r>
            <a:r>
              <a:rPr lang="en-GB" sz="3400" b="1" dirty="0" smtClean="0"/>
              <a:t>Agricultural Fund for Rural Development:</a:t>
            </a:r>
            <a:endParaRPr lang="en-GB" sz="3400" b="1" dirty="0"/>
          </a:p>
        </p:txBody>
      </p:sp>
      <p:sp>
        <p:nvSpPr>
          <p:cNvPr id="4" name="Text Placeholder 3"/>
          <p:cNvSpPr>
            <a:spLocks noGrp="1"/>
          </p:cNvSpPr>
          <p:nvPr>
            <p:ph type="body" sz="quarter" idx="14"/>
          </p:nvPr>
        </p:nvSpPr>
        <p:spPr>
          <a:xfrm>
            <a:off x="499997" y="2642992"/>
            <a:ext cx="9996813" cy="3807912"/>
          </a:xfrm>
        </p:spPr>
        <p:txBody>
          <a:bodyPr>
            <a:noAutofit/>
          </a:bodyPr>
          <a:lstStyle/>
          <a:p>
            <a:pPr marL="342900" indent="-342900">
              <a:buFont typeface="Arial" panose="020B0604020202020204" pitchFamily="34" charset="0"/>
              <a:buChar char="•"/>
            </a:pPr>
            <a:r>
              <a:rPr lang="en-GB" sz="3600" dirty="0" smtClean="0"/>
              <a:t>SELEP </a:t>
            </a:r>
            <a:r>
              <a:rPr lang="en-GB" sz="3600" dirty="0"/>
              <a:t>Rural Strategy developed </a:t>
            </a:r>
          </a:p>
          <a:p>
            <a:pPr marL="342900" indent="-342900">
              <a:buFont typeface="Arial" panose="020B0604020202020204" pitchFamily="34" charset="0"/>
              <a:buChar char="•"/>
            </a:pPr>
            <a:r>
              <a:rPr lang="en-GB" sz="3600" dirty="0"/>
              <a:t>Close working at development stage with 9 Leader groups in the SELEP area</a:t>
            </a:r>
          </a:p>
          <a:p>
            <a:pPr marL="342900" indent="-342900">
              <a:buFont typeface="Arial" panose="020B0604020202020204" pitchFamily="34" charset="0"/>
              <a:buChar char="•"/>
            </a:pPr>
            <a:r>
              <a:rPr lang="en-GB" sz="3600" dirty="0"/>
              <a:t>DEFRA/RPA announces calls for applications endorsed by ESIF Sub-Committee </a:t>
            </a:r>
          </a:p>
          <a:p>
            <a:pPr marL="457200" indent="-457200">
              <a:buFont typeface="Arial" panose="020B0604020202020204" pitchFamily="34" charset="0"/>
              <a:buChar char="•"/>
            </a:pPr>
            <a:endParaRPr lang="en-GB" sz="24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916450" y="419165"/>
            <a:ext cx="3977666" cy="820912"/>
          </a:xfrm>
          <a:prstGeom prst="rect">
            <a:avLst/>
          </a:prstGeom>
          <a:noFill/>
          <a:ln>
            <a:noFill/>
          </a:ln>
        </p:spPr>
      </p:pic>
    </p:spTree>
    <p:extLst>
      <p:ext uri="{BB962C8B-B14F-4D97-AF65-F5344CB8AC3E}">
        <p14:creationId xmlns:p14="http://schemas.microsoft.com/office/powerpoint/2010/main" val="1888549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99996" y="1722455"/>
            <a:ext cx="11161735" cy="520700"/>
          </a:xfrm>
        </p:spPr>
        <p:txBody>
          <a:bodyPr/>
          <a:lstStyle/>
          <a:p>
            <a:r>
              <a:rPr lang="en-GB" sz="3400" b="1" dirty="0"/>
              <a:t>European </a:t>
            </a:r>
            <a:r>
              <a:rPr lang="en-GB" sz="3400" b="1" dirty="0" smtClean="0"/>
              <a:t>Agricultural Fund for Rural Development:</a:t>
            </a:r>
            <a:endParaRPr lang="en-GB" sz="3400" b="1" dirty="0"/>
          </a:p>
        </p:txBody>
      </p:sp>
      <p:sp>
        <p:nvSpPr>
          <p:cNvPr id="4" name="Text Placeholder 3"/>
          <p:cNvSpPr>
            <a:spLocks noGrp="1"/>
          </p:cNvSpPr>
          <p:nvPr>
            <p:ph type="body" sz="quarter" idx="14"/>
          </p:nvPr>
        </p:nvSpPr>
        <p:spPr>
          <a:xfrm>
            <a:off x="499997" y="2467628"/>
            <a:ext cx="9658611" cy="3807912"/>
          </a:xfrm>
        </p:spPr>
        <p:txBody>
          <a:bodyPr>
            <a:noAutofit/>
          </a:bodyPr>
          <a:lstStyle/>
          <a:p>
            <a:pPr marL="457200" indent="-457200">
              <a:buFont typeface="Arial" panose="020B0604020202020204" pitchFamily="34" charset="0"/>
              <a:buChar char="•"/>
            </a:pPr>
            <a:r>
              <a:rPr lang="en-GB" sz="3200" dirty="0"/>
              <a:t>Working group of the ESIF sub-committee considers local strategic fit</a:t>
            </a:r>
          </a:p>
          <a:p>
            <a:pPr marL="457200" indent="-457200">
              <a:buFont typeface="Arial" panose="020B0604020202020204" pitchFamily="34" charset="0"/>
              <a:buChar char="•"/>
            </a:pPr>
            <a:r>
              <a:rPr lang="en-GB" sz="3200" dirty="0"/>
              <a:t>ESIF sub-committee endorses Expressions of Interest and Full Applications </a:t>
            </a:r>
          </a:p>
          <a:p>
            <a:pPr marL="457200" indent="-457200">
              <a:buFont typeface="Arial" panose="020B0604020202020204" pitchFamily="34" charset="0"/>
              <a:buChar char="•"/>
            </a:pPr>
            <a:r>
              <a:rPr lang="en-GB" sz="3200" dirty="0"/>
              <a:t>ESIF sub-committee informed and considers communications plan to promote the fund</a:t>
            </a:r>
          </a:p>
          <a:p>
            <a:pPr marL="457200" indent="-457200">
              <a:buFont typeface="Arial" panose="020B0604020202020204" pitchFamily="34" charset="0"/>
              <a:buChar char="•"/>
            </a:pPr>
            <a:r>
              <a:rPr lang="en-GB" sz="3200" dirty="0"/>
              <a:t>Strategic Board updated on issues and progress quarterly </a:t>
            </a:r>
          </a:p>
          <a:p>
            <a:pPr marL="457200" indent="-457200">
              <a:buFont typeface="Arial" panose="020B0604020202020204" pitchFamily="34" charset="0"/>
              <a:buChar char="•"/>
            </a:pPr>
            <a:endParaRPr lang="en-GB" sz="32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916450" y="419165"/>
            <a:ext cx="3977666" cy="820912"/>
          </a:xfrm>
          <a:prstGeom prst="rect">
            <a:avLst/>
          </a:prstGeom>
          <a:noFill/>
          <a:ln>
            <a:noFill/>
          </a:ln>
        </p:spPr>
      </p:pic>
    </p:spTree>
    <p:extLst>
      <p:ext uri="{BB962C8B-B14F-4D97-AF65-F5344CB8AC3E}">
        <p14:creationId xmlns:p14="http://schemas.microsoft.com/office/powerpoint/2010/main" val="2696976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87262" y="1747507"/>
            <a:ext cx="11199313" cy="520700"/>
          </a:xfrm>
        </p:spPr>
        <p:txBody>
          <a:bodyPr/>
          <a:lstStyle/>
          <a:p>
            <a:r>
              <a:rPr lang="en-GB" sz="3400" b="1" dirty="0"/>
              <a:t>European Agricultural Fund for Rural Development:</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916450" y="469269"/>
            <a:ext cx="3977666" cy="820912"/>
          </a:xfrm>
          <a:prstGeom prst="rect">
            <a:avLst/>
          </a:prstGeom>
          <a:noFill/>
          <a:ln>
            <a:noFill/>
          </a:ln>
        </p:spPr>
      </p:pic>
      <p:graphicFrame>
        <p:nvGraphicFramePr>
          <p:cNvPr id="7" name="Chart 6"/>
          <p:cNvGraphicFramePr>
            <a:graphicFrameLocks/>
          </p:cNvGraphicFramePr>
          <p:nvPr>
            <p:extLst>
              <p:ext uri="{D42A27DB-BD31-4B8C-83A1-F6EECF244321}">
                <p14:modId xmlns:p14="http://schemas.microsoft.com/office/powerpoint/2010/main" val="1067872252"/>
              </p:ext>
            </p:extLst>
          </p:nvPr>
        </p:nvGraphicFramePr>
        <p:xfrm>
          <a:off x="526093" y="2279737"/>
          <a:ext cx="8267178" cy="4471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167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87261" y="2342368"/>
            <a:ext cx="11792213" cy="2467626"/>
          </a:xfrm>
        </p:spPr>
        <p:txBody>
          <a:bodyPr>
            <a:normAutofit fontScale="85000" lnSpcReduction="20000"/>
          </a:bodyPr>
          <a:lstStyle/>
          <a:p>
            <a:r>
              <a:rPr lang="en-GB" sz="4000" dirty="0" smtClean="0"/>
              <a:t>ERDF:      Jo Simmons  </a:t>
            </a:r>
            <a:r>
              <a:rPr lang="en-GB" sz="4000" dirty="0" smtClean="0">
                <a:hlinkClick r:id="rId2"/>
              </a:rPr>
              <a:t>jo.simmons@eastsussex.gov.uk</a:t>
            </a:r>
            <a:endParaRPr lang="en-GB" sz="4000" dirty="0" smtClean="0"/>
          </a:p>
          <a:p>
            <a:endParaRPr lang="en-GB" sz="4000" dirty="0"/>
          </a:p>
          <a:p>
            <a:r>
              <a:rPr lang="en-GB" sz="4000" dirty="0" smtClean="0"/>
              <a:t>ESF:	       Louise Aitken </a:t>
            </a:r>
            <a:r>
              <a:rPr lang="en-GB" sz="4000" dirty="0" smtClean="0">
                <a:hlinkClick r:id="rId3"/>
              </a:rPr>
              <a:t>louise.aitken@essex.gov.uk</a:t>
            </a:r>
            <a:endParaRPr lang="en-GB" sz="4000" dirty="0" smtClean="0"/>
          </a:p>
          <a:p>
            <a:endParaRPr lang="en-GB" sz="4000" dirty="0" smtClean="0"/>
          </a:p>
          <a:p>
            <a:r>
              <a:rPr lang="en-GB" sz="4000" dirty="0" smtClean="0"/>
              <a:t>EAFRD:    Lorraine George </a:t>
            </a:r>
            <a:r>
              <a:rPr lang="en-GB" sz="4000" dirty="0" smtClean="0">
                <a:hlinkClick r:id="rId4"/>
              </a:rPr>
              <a:t>lorraine.george@eastsussex.gov.uk</a:t>
            </a:r>
            <a:endParaRPr lang="en-GB" sz="4000" dirty="0" smtClean="0"/>
          </a:p>
          <a:p>
            <a:endParaRPr lang="en-GB" sz="4000" dirty="0" smtClean="0"/>
          </a:p>
        </p:txBody>
      </p:sp>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7916450" y="444217"/>
            <a:ext cx="3977666" cy="820912"/>
          </a:xfrm>
          <a:prstGeom prst="rect">
            <a:avLst/>
          </a:prstGeom>
          <a:noFill/>
          <a:ln>
            <a:noFill/>
          </a:ln>
        </p:spPr>
      </p:pic>
    </p:spTree>
    <p:extLst>
      <p:ext uri="{BB962C8B-B14F-4D97-AF65-F5344CB8AC3E}">
        <p14:creationId xmlns:p14="http://schemas.microsoft.com/office/powerpoint/2010/main" val="761192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ctrTitle"/>
          </p:nvPr>
        </p:nvSpPr>
        <p:spPr>
          <a:xfrm>
            <a:off x="808703" y="2757193"/>
            <a:ext cx="10589981" cy="788027"/>
          </a:xfrm>
        </p:spPr>
        <p:txBody>
          <a:bodyPr>
            <a:noAutofit/>
          </a:bodyPr>
          <a:lstStyle/>
          <a:p>
            <a:r>
              <a:rPr lang="en-GB" sz="4800" b="1" dirty="0" smtClean="0"/>
              <a:t>LGF Capital Programme Update</a:t>
            </a:r>
            <a:endParaRPr lang="en-GB" sz="4800" b="1" dirty="0"/>
          </a:p>
        </p:txBody>
      </p:sp>
      <p:sp>
        <p:nvSpPr>
          <p:cNvPr id="81" name="Subtitle 80"/>
          <p:cNvSpPr>
            <a:spLocks noGrp="1"/>
          </p:cNvSpPr>
          <p:nvPr>
            <p:ph type="subTitle" idx="1"/>
          </p:nvPr>
        </p:nvSpPr>
        <p:spPr>
          <a:xfrm>
            <a:off x="838200" y="3637295"/>
            <a:ext cx="8390860" cy="1922847"/>
          </a:xfrm>
        </p:spPr>
        <p:txBody>
          <a:bodyPr>
            <a:normAutofit/>
          </a:bodyPr>
          <a:lstStyle/>
          <a:p>
            <a:r>
              <a:rPr lang="en-GB" sz="2600" b="1" dirty="0" smtClean="0"/>
              <a:t>Rhiannon Mort</a:t>
            </a:r>
          </a:p>
          <a:p>
            <a:r>
              <a:rPr lang="en-GB" sz="2600" b="1" dirty="0" smtClean="0"/>
              <a:t>Capital Programme Manager</a:t>
            </a:r>
          </a:p>
          <a:p>
            <a:r>
              <a:rPr lang="en-GB" sz="2600" b="1" dirty="0" smtClean="0"/>
              <a:t>9</a:t>
            </a:r>
            <a:r>
              <a:rPr lang="en-GB" sz="2600" b="1" baseline="30000" dirty="0" smtClean="0"/>
              <a:t>th</a:t>
            </a:r>
            <a:r>
              <a:rPr lang="en-GB" sz="2600" b="1" dirty="0" smtClean="0"/>
              <a:t> June 2017</a:t>
            </a:r>
          </a:p>
          <a:p>
            <a:r>
              <a:rPr lang="en-GB" sz="2600" b="1" dirty="0" smtClean="0"/>
              <a:t>SELEP Strategic Board</a:t>
            </a:r>
          </a:p>
          <a:p>
            <a:endParaRPr lang="en-GB" dirty="0"/>
          </a:p>
        </p:txBody>
      </p:sp>
    </p:spTree>
    <p:extLst>
      <p:ext uri="{BB962C8B-B14F-4D97-AF65-F5344CB8AC3E}">
        <p14:creationId xmlns:p14="http://schemas.microsoft.com/office/powerpoint/2010/main" val="2664098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653" y="1047141"/>
            <a:ext cx="9008835" cy="547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a:spLocks noGrp="1"/>
          </p:cNvSpPr>
          <p:nvPr>
            <p:ph type="title"/>
          </p:nvPr>
        </p:nvSpPr>
        <p:spPr>
          <a:xfrm>
            <a:off x="4089399" y="0"/>
            <a:ext cx="7480475" cy="1143000"/>
          </a:xfrm>
        </p:spPr>
        <p:txBody>
          <a:bodyPr/>
          <a:lstStyle/>
          <a:p>
            <a:r>
              <a:rPr lang="en-GB" b="1" dirty="0" smtClean="0">
                <a:solidFill>
                  <a:schemeClr val="bg1"/>
                </a:solidFill>
              </a:rPr>
              <a:t>Why have an STB? </a:t>
            </a:r>
            <a:endParaRPr lang="en-GB" b="1" dirty="0">
              <a:solidFill>
                <a:schemeClr val="bg1"/>
              </a:solidFill>
            </a:endParaRPr>
          </a:p>
        </p:txBody>
      </p:sp>
      <p:sp>
        <p:nvSpPr>
          <p:cNvPr id="8" name="TextBox 7"/>
          <p:cNvSpPr txBox="1"/>
          <p:nvPr/>
        </p:nvSpPr>
        <p:spPr>
          <a:xfrm>
            <a:off x="8642555" y="1373872"/>
            <a:ext cx="3333136" cy="954107"/>
          </a:xfrm>
          <a:prstGeom prst="rect">
            <a:avLst/>
          </a:prstGeom>
          <a:noFill/>
        </p:spPr>
        <p:txBody>
          <a:bodyPr wrap="square" rtlCol="0">
            <a:spAutoFit/>
          </a:bodyPr>
          <a:lstStyle/>
          <a:p>
            <a:r>
              <a:rPr lang="en-GB" sz="2800" dirty="0" smtClean="0"/>
              <a:t>Percentage Share of UK GVA 2015</a:t>
            </a:r>
            <a:endParaRPr lang="en-GB" sz="2800" dirty="0"/>
          </a:p>
        </p:txBody>
      </p:sp>
      <p:sp>
        <p:nvSpPr>
          <p:cNvPr id="9" name="TextBox 8"/>
          <p:cNvSpPr txBox="1"/>
          <p:nvPr/>
        </p:nvSpPr>
        <p:spPr>
          <a:xfrm>
            <a:off x="773471" y="6317634"/>
            <a:ext cx="1175322" cy="338554"/>
          </a:xfrm>
          <a:prstGeom prst="rect">
            <a:avLst/>
          </a:prstGeom>
          <a:noFill/>
        </p:spPr>
        <p:txBody>
          <a:bodyPr wrap="none" rtlCol="0">
            <a:spAutoFit/>
          </a:bodyPr>
          <a:lstStyle/>
          <a:p>
            <a:r>
              <a:rPr lang="en-GB" sz="1600" dirty="0" smtClean="0">
                <a:solidFill>
                  <a:schemeClr val="bg1"/>
                </a:solidFill>
              </a:rPr>
              <a:t>Source: ONS</a:t>
            </a:r>
            <a:endParaRPr lang="en-GB" sz="1600" dirty="0">
              <a:solidFill>
                <a:schemeClr val="bg1"/>
              </a:solidFill>
            </a:endParaRPr>
          </a:p>
        </p:txBody>
      </p:sp>
      <p:cxnSp>
        <p:nvCxnSpPr>
          <p:cNvPr id="19" name="Straight Connector 18"/>
          <p:cNvCxnSpPr/>
          <p:nvPr/>
        </p:nvCxnSpPr>
        <p:spPr>
          <a:xfrm flipH="1">
            <a:off x="5796116" y="1592826"/>
            <a:ext cx="1076632" cy="383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272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LGF Delivery</a:t>
            </a:r>
            <a:endParaRPr lang="en-GB" dirty="0"/>
          </a:p>
        </p:txBody>
      </p:sp>
      <p:sp>
        <p:nvSpPr>
          <p:cNvPr id="3" name="Text Placeholder 2"/>
          <p:cNvSpPr>
            <a:spLocks noGrp="1"/>
          </p:cNvSpPr>
          <p:nvPr>
            <p:ph type="body" sz="quarter" idx="13"/>
          </p:nvPr>
        </p:nvSpPr>
        <p:spPr>
          <a:xfrm>
            <a:off x="650307" y="1271518"/>
            <a:ext cx="11036475" cy="520700"/>
          </a:xfrm>
        </p:spPr>
        <p:txBody>
          <a:bodyPr/>
          <a:lstStyle/>
          <a:p>
            <a:r>
              <a:rPr lang="en-GB" sz="2800" dirty="0" smtClean="0"/>
              <a:t>LGF projects completed at end of 2016/17</a:t>
            </a:r>
            <a:endParaRPr lang="en-GB" sz="2800" dirty="0"/>
          </a:p>
        </p:txBody>
      </p:sp>
      <p:sp>
        <p:nvSpPr>
          <p:cNvPr id="4" name="Text Placeholder 3"/>
          <p:cNvSpPr>
            <a:spLocks noGrp="1"/>
          </p:cNvSpPr>
          <p:nvPr>
            <p:ph type="body" sz="quarter" idx="14"/>
          </p:nvPr>
        </p:nvSpPr>
        <p:spPr>
          <a:xfrm>
            <a:off x="825673" y="1852568"/>
            <a:ext cx="8744211" cy="4347815"/>
          </a:xfrm>
        </p:spPr>
        <p:txBody>
          <a:bodyPr>
            <a:noAutofit/>
          </a:bodyPr>
          <a:lstStyle/>
          <a:p>
            <a:r>
              <a:rPr lang="en-GB" sz="2000" dirty="0" smtClean="0">
                <a:latin typeface="+mj-lt"/>
              </a:rPr>
              <a:t>- Colchester </a:t>
            </a:r>
            <a:r>
              <a:rPr lang="en-GB" sz="2000" dirty="0">
                <a:latin typeface="+mj-lt"/>
              </a:rPr>
              <a:t>LSTF</a:t>
            </a:r>
          </a:p>
          <a:p>
            <a:r>
              <a:rPr lang="en-GB" sz="2000" dirty="0">
                <a:latin typeface="+mj-lt"/>
              </a:rPr>
              <a:t>- A414 Maldon to Chelmsford </a:t>
            </a:r>
            <a:r>
              <a:rPr lang="en-GB" sz="2000" dirty="0" smtClean="0">
                <a:latin typeface="+mj-lt"/>
              </a:rPr>
              <a:t>Route Based Strategy</a:t>
            </a:r>
            <a:endParaRPr lang="en-GB" sz="2000" dirty="0">
              <a:latin typeface="+mj-lt"/>
            </a:endParaRPr>
          </a:p>
          <a:p>
            <a:r>
              <a:rPr lang="en-GB" sz="2000" dirty="0">
                <a:latin typeface="+mj-lt"/>
              </a:rPr>
              <a:t>- Colchester Broadband Infrastructure</a:t>
            </a:r>
          </a:p>
          <a:p>
            <a:r>
              <a:rPr lang="en-GB" sz="2000" dirty="0">
                <a:latin typeface="+mj-lt"/>
              </a:rPr>
              <a:t>- Colchester Park and Ride</a:t>
            </a:r>
          </a:p>
          <a:p>
            <a:r>
              <a:rPr lang="en-GB" sz="2000" dirty="0">
                <a:latin typeface="+mj-lt"/>
              </a:rPr>
              <a:t>- Folkestone Seafront : onsite infrastructure and engineering works</a:t>
            </a:r>
          </a:p>
          <a:p>
            <a:r>
              <a:rPr lang="en-GB" sz="2000" dirty="0">
                <a:latin typeface="+mj-lt"/>
              </a:rPr>
              <a:t>- M20 Junction 4 Eastern Overbridge</a:t>
            </a:r>
          </a:p>
          <a:p>
            <a:r>
              <a:rPr lang="en-GB" sz="2000" dirty="0">
                <a:latin typeface="+mj-lt"/>
              </a:rPr>
              <a:t>- Maidstone Gyratory</a:t>
            </a:r>
          </a:p>
          <a:p>
            <a:r>
              <a:rPr lang="en-GB" sz="2000" dirty="0">
                <a:latin typeface="+mj-lt"/>
              </a:rPr>
              <a:t>- Southend and Rochford Joint Area Action Plan</a:t>
            </a:r>
          </a:p>
          <a:p>
            <a:r>
              <a:rPr lang="en-GB" sz="2000" dirty="0">
                <a:latin typeface="+mj-lt"/>
              </a:rPr>
              <a:t>- </a:t>
            </a:r>
            <a:r>
              <a:rPr lang="en-GB" sz="2000" dirty="0" smtClean="0">
                <a:latin typeface="+mj-lt"/>
              </a:rPr>
              <a:t>Strategic </a:t>
            </a:r>
            <a:r>
              <a:rPr lang="en-GB" sz="2000" dirty="0">
                <a:latin typeface="+mj-lt"/>
              </a:rPr>
              <a:t>Site Investment </a:t>
            </a:r>
            <a:r>
              <a:rPr lang="en-GB" sz="2000" dirty="0" smtClean="0">
                <a:latin typeface="+mj-lt"/>
              </a:rPr>
              <a:t>Package, East Sussex</a:t>
            </a:r>
            <a:endParaRPr lang="en-GB" sz="2000" dirty="0">
              <a:latin typeface="+mj-lt"/>
            </a:endParaRPr>
          </a:p>
          <a:p>
            <a:r>
              <a:rPr lang="en-GB" sz="2000" dirty="0">
                <a:latin typeface="+mj-lt"/>
              </a:rPr>
              <a:t>- Swallow Business Park, Hailsham (A22/A27 Growth Corridor)</a:t>
            </a:r>
          </a:p>
          <a:p>
            <a:r>
              <a:rPr lang="en-GB" sz="2000" dirty="0">
                <a:latin typeface="+mj-lt"/>
              </a:rPr>
              <a:t>- TGSE LSTF – Essex</a:t>
            </a:r>
          </a:p>
          <a:p>
            <a:r>
              <a:rPr lang="en-GB" sz="2000" dirty="0">
                <a:latin typeface="+mj-lt"/>
              </a:rPr>
              <a:t>- TGSE LSTF – Southend</a:t>
            </a:r>
          </a:p>
          <a:p>
            <a:r>
              <a:rPr lang="en-GB" sz="2000" dirty="0">
                <a:latin typeface="+mj-lt"/>
              </a:rPr>
              <a:t>- TGSE LSTF – Thurrock</a:t>
            </a:r>
          </a:p>
        </p:txBody>
      </p:sp>
    </p:spTree>
    <p:extLst>
      <p:ext uri="{BB962C8B-B14F-4D97-AF65-F5344CB8AC3E}">
        <p14:creationId xmlns:p14="http://schemas.microsoft.com/office/powerpoint/2010/main" val="1422105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374" y="709227"/>
            <a:ext cx="7741085" cy="674463"/>
          </a:xfrm>
        </p:spPr>
        <p:txBody>
          <a:bodyPr>
            <a:normAutofit fontScale="90000"/>
          </a:bodyPr>
          <a:lstStyle/>
          <a:p>
            <a:pPr algn="ctr"/>
            <a:r>
              <a:rPr lang="en-GB" dirty="0" smtClean="0"/>
              <a:t>Projects approved by SELEP Accountability Board</a:t>
            </a:r>
            <a:endParaRPr lang="en-GB" dirty="0"/>
          </a:p>
        </p:txBody>
      </p:sp>
      <p:sp>
        <p:nvSpPr>
          <p:cNvPr id="5" name="TextBox 4"/>
          <p:cNvSpPr txBox="1"/>
          <p:nvPr/>
        </p:nvSpPr>
        <p:spPr>
          <a:xfrm>
            <a:off x="526093" y="1703322"/>
            <a:ext cx="10459233" cy="6370975"/>
          </a:xfrm>
          <a:prstGeom prst="rect">
            <a:avLst/>
          </a:prstGeom>
          <a:noFill/>
        </p:spPr>
        <p:txBody>
          <a:bodyPr wrap="square" rtlCol="0">
            <a:spAutoFit/>
          </a:bodyPr>
          <a:lstStyle/>
          <a:p>
            <a:pPr algn="l"/>
            <a:r>
              <a:rPr lang="en-GB" sz="2400" b="1" dirty="0" smtClean="0">
                <a:solidFill>
                  <a:schemeClr val="accent2"/>
                </a:solidFill>
                <a:latin typeface="+mj-lt"/>
              </a:rPr>
              <a:t>31</a:t>
            </a:r>
            <a:r>
              <a:rPr lang="en-GB" sz="2400" b="1" baseline="30000" dirty="0" smtClean="0">
                <a:solidFill>
                  <a:schemeClr val="accent2"/>
                </a:solidFill>
                <a:latin typeface="+mj-lt"/>
              </a:rPr>
              <a:t>st</a:t>
            </a:r>
            <a:r>
              <a:rPr lang="en-GB" sz="2400" b="1" dirty="0" smtClean="0">
                <a:solidFill>
                  <a:schemeClr val="accent2"/>
                </a:solidFill>
                <a:latin typeface="+mj-lt"/>
              </a:rPr>
              <a:t> March 2017</a:t>
            </a:r>
            <a:endParaRPr lang="en-GB" sz="2400" b="1" i="0" dirty="0" smtClean="0">
              <a:solidFill>
                <a:schemeClr val="accent2"/>
              </a:solidFill>
              <a:latin typeface="+mj-lt"/>
            </a:endParaRPr>
          </a:p>
          <a:p>
            <a:pPr marL="342900" indent="-342900" algn="l">
              <a:buFontTx/>
              <a:buChar char="-"/>
            </a:pPr>
            <a:endParaRPr lang="en-GB" sz="2400" dirty="0">
              <a:solidFill>
                <a:schemeClr val="accent2"/>
              </a:solidFill>
              <a:latin typeface="+mj-lt"/>
            </a:endParaRPr>
          </a:p>
          <a:p>
            <a:pPr marL="342900" indent="-342900" algn="l">
              <a:buFontTx/>
              <a:buChar char="-"/>
            </a:pPr>
            <a:r>
              <a:rPr lang="en-GB" sz="2400" dirty="0" smtClean="0">
                <a:solidFill>
                  <a:schemeClr val="accent2"/>
                </a:solidFill>
                <a:latin typeface="+mj-lt"/>
              </a:rPr>
              <a:t>A13 Widening  - £66.1m LGF</a:t>
            </a:r>
          </a:p>
          <a:p>
            <a:pPr marL="342900" indent="-342900" algn="l">
              <a:buFontTx/>
              <a:buChar char="-"/>
            </a:pPr>
            <a:r>
              <a:rPr lang="en-GB" sz="2400" dirty="0" smtClean="0">
                <a:solidFill>
                  <a:schemeClr val="accent2"/>
                </a:solidFill>
                <a:latin typeface="+mj-lt"/>
              </a:rPr>
              <a:t>Devonshire Park – £5m LGF</a:t>
            </a:r>
          </a:p>
          <a:p>
            <a:pPr marL="342900" indent="-342900" algn="l">
              <a:buFontTx/>
              <a:buChar char="-"/>
            </a:pPr>
            <a:r>
              <a:rPr lang="en-GB" sz="2400" b="0" i="0" dirty="0" smtClean="0">
                <a:solidFill>
                  <a:schemeClr val="accent2"/>
                </a:solidFill>
                <a:latin typeface="+mj-lt"/>
              </a:rPr>
              <a:t>Kent Sustainable Interventions Programme  - £0.5m LGF</a:t>
            </a:r>
          </a:p>
          <a:p>
            <a:pPr marL="342900" indent="-342900" algn="l">
              <a:buFontTx/>
              <a:buChar char="-"/>
            </a:pPr>
            <a:endParaRPr lang="en-GB" sz="2400" dirty="0">
              <a:solidFill>
                <a:schemeClr val="accent2"/>
              </a:solidFill>
              <a:latin typeface="+mj-lt"/>
            </a:endParaRPr>
          </a:p>
          <a:p>
            <a:pPr algn="l"/>
            <a:r>
              <a:rPr lang="en-GB" sz="2400" b="1" i="0" dirty="0" smtClean="0">
                <a:solidFill>
                  <a:schemeClr val="accent2"/>
                </a:solidFill>
                <a:latin typeface="+mj-lt"/>
              </a:rPr>
              <a:t>26</a:t>
            </a:r>
            <a:r>
              <a:rPr lang="en-GB" sz="2400" b="1" i="0" baseline="30000" dirty="0" smtClean="0">
                <a:solidFill>
                  <a:schemeClr val="accent2"/>
                </a:solidFill>
                <a:latin typeface="+mj-lt"/>
              </a:rPr>
              <a:t>th</a:t>
            </a:r>
            <a:r>
              <a:rPr lang="en-GB" sz="2400" b="1" i="0" dirty="0" smtClean="0">
                <a:solidFill>
                  <a:schemeClr val="accent2"/>
                </a:solidFill>
                <a:latin typeface="+mj-lt"/>
              </a:rPr>
              <a:t> May 2017</a:t>
            </a:r>
          </a:p>
          <a:p>
            <a:pPr marL="342900" indent="-342900">
              <a:buFontTx/>
              <a:buChar char="-"/>
            </a:pPr>
            <a:r>
              <a:rPr lang="en-GB" sz="2400" dirty="0" smtClean="0">
                <a:solidFill>
                  <a:schemeClr val="accent2"/>
                </a:solidFill>
                <a:latin typeface="+mj-lt"/>
              </a:rPr>
              <a:t>Ashford International Rail Connectivity - £4.173m LGF </a:t>
            </a:r>
          </a:p>
          <a:p>
            <a:pPr marL="342900" indent="-342900">
              <a:buFontTx/>
              <a:buChar char="-"/>
            </a:pPr>
            <a:r>
              <a:rPr lang="en-GB" sz="2400" dirty="0" smtClean="0">
                <a:solidFill>
                  <a:schemeClr val="accent2"/>
                </a:solidFill>
                <a:latin typeface="+mj-lt"/>
              </a:rPr>
              <a:t>Sussex Downs College 3</a:t>
            </a:r>
            <a:r>
              <a:rPr lang="en-GB" sz="2400" baseline="30000" dirty="0" smtClean="0">
                <a:solidFill>
                  <a:schemeClr val="accent2"/>
                </a:solidFill>
                <a:latin typeface="+mj-lt"/>
              </a:rPr>
              <a:t>rd</a:t>
            </a:r>
            <a:r>
              <a:rPr lang="en-GB" sz="2400" dirty="0" smtClean="0">
                <a:solidFill>
                  <a:schemeClr val="accent2"/>
                </a:solidFill>
                <a:latin typeface="+mj-lt"/>
              </a:rPr>
              <a:t> Phase of refurbishment of Science Facilities at the Lewes Campus - £39,515 LGF</a:t>
            </a:r>
          </a:p>
          <a:p>
            <a:pPr marL="342900" indent="-342900">
              <a:buFontTx/>
              <a:buChar char="-"/>
            </a:pPr>
            <a:r>
              <a:rPr lang="en-GB" sz="2400" dirty="0" smtClean="0">
                <a:solidFill>
                  <a:schemeClr val="accent2"/>
                </a:solidFill>
                <a:latin typeface="+mj-lt"/>
              </a:rPr>
              <a:t>Technical and Professional Skills Centre at Stansted - £3.5m</a:t>
            </a:r>
          </a:p>
          <a:p>
            <a:pPr marL="342900" indent="-342900">
              <a:buFontTx/>
              <a:buChar char="-"/>
            </a:pPr>
            <a:r>
              <a:rPr lang="en-GB" sz="2400" dirty="0" smtClean="0">
                <a:solidFill>
                  <a:schemeClr val="accent2"/>
                </a:solidFill>
                <a:latin typeface="+mj-lt"/>
              </a:rPr>
              <a:t>Basildon Integrated Transport Package Tranche 2 - £6.4m LGF</a:t>
            </a:r>
            <a:endParaRPr lang="en-GB" sz="2400" dirty="0"/>
          </a:p>
          <a:p>
            <a:pPr algn="l"/>
            <a:endParaRPr lang="en-GB" sz="2400" b="1" i="0" dirty="0" smtClean="0">
              <a:solidFill>
                <a:schemeClr val="accent2"/>
              </a:solidFill>
              <a:latin typeface="+mj-lt"/>
            </a:endParaRPr>
          </a:p>
          <a:p>
            <a:pPr algn="l"/>
            <a:endParaRPr lang="en-GB" sz="2400" dirty="0">
              <a:solidFill>
                <a:schemeClr val="accent2"/>
              </a:solidFill>
              <a:latin typeface="+mj-lt"/>
            </a:endParaRPr>
          </a:p>
          <a:p>
            <a:pPr algn="l"/>
            <a:r>
              <a:rPr lang="en-GB" sz="2400" b="0" i="0" dirty="0" smtClean="0">
                <a:solidFill>
                  <a:schemeClr val="accent2"/>
                </a:solidFill>
                <a:latin typeface="+mj-lt"/>
              </a:rPr>
              <a:t>- </a:t>
            </a:r>
          </a:p>
          <a:p>
            <a:pPr marL="342900" indent="-342900" algn="l">
              <a:buFontTx/>
              <a:buChar char="-"/>
            </a:pPr>
            <a:endParaRPr lang="en-GB" sz="2400" b="0" i="0" dirty="0" smtClean="0">
              <a:solidFill>
                <a:schemeClr val="accent2"/>
              </a:solidFill>
              <a:latin typeface="+mj-lt"/>
            </a:endParaRPr>
          </a:p>
          <a:p>
            <a:pPr marL="342900" indent="-342900" algn="l">
              <a:buFontTx/>
              <a:buChar char="-"/>
            </a:pPr>
            <a:endParaRPr lang="en-GB" sz="2400" b="0" i="0" dirty="0">
              <a:solidFill>
                <a:schemeClr val="accent2"/>
              </a:solidFill>
              <a:latin typeface="+mj-lt"/>
            </a:endParaRPr>
          </a:p>
        </p:txBody>
      </p:sp>
    </p:spTree>
    <p:extLst>
      <p:ext uri="{BB962C8B-B14F-4D97-AF65-F5344CB8AC3E}">
        <p14:creationId xmlns:p14="http://schemas.microsoft.com/office/powerpoint/2010/main" val="3795990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267" y="558914"/>
            <a:ext cx="7579242" cy="674463"/>
          </a:xfrm>
        </p:spPr>
        <p:txBody>
          <a:bodyPr/>
          <a:lstStyle/>
          <a:p>
            <a:r>
              <a:rPr lang="en-GB" dirty="0" smtClean="0"/>
              <a:t>LGF spend in 2016/17 (£m)</a:t>
            </a:r>
            <a:endParaRPr lang="en-GB"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50" t="23973" r="17014" b="16353"/>
          <a:stretch/>
        </p:blipFill>
        <p:spPr bwMode="auto">
          <a:xfrm>
            <a:off x="551146" y="1418670"/>
            <a:ext cx="7490564" cy="5220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505173" y="1866378"/>
            <a:ext cx="3300140" cy="2585323"/>
          </a:xfrm>
          <a:prstGeom prst="rect">
            <a:avLst/>
          </a:prstGeom>
          <a:noFill/>
        </p:spPr>
        <p:txBody>
          <a:bodyPr wrap="square" rtlCol="0">
            <a:spAutoFit/>
          </a:bodyPr>
          <a:lstStyle/>
          <a:p>
            <a:pPr algn="l"/>
            <a:r>
              <a:rPr lang="en-GB" sz="2400" i="0" dirty="0" smtClean="0">
                <a:solidFill>
                  <a:schemeClr val="accent2"/>
                </a:solidFill>
                <a:latin typeface="+mj-lt"/>
              </a:rPr>
              <a:t>Total provisional spend in 2016/17 of </a:t>
            </a:r>
            <a:r>
              <a:rPr lang="en-GB" sz="2400" b="1" i="0" dirty="0" smtClean="0">
                <a:solidFill>
                  <a:schemeClr val="accent2"/>
                </a:solidFill>
                <a:latin typeface="+mj-lt"/>
              </a:rPr>
              <a:t>£79.9m LGF</a:t>
            </a:r>
            <a:r>
              <a:rPr lang="en-GB" sz="2400" i="0" dirty="0" smtClean="0">
                <a:solidFill>
                  <a:schemeClr val="accent2"/>
                </a:solidFill>
                <a:latin typeface="+mj-lt"/>
              </a:rPr>
              <a:t> in 2016/17</a:t>
            </a:r>
          </a:p>
          <a:p>
            <a:pPr algn="l"/>
            <a:endParaRPr lang="en-GB" dirty="0">
              <a:solidFill>
                <a:schemeClr val="accent2"/>
              </a:solidFill>
              <a:latin typeface="+mj-lt"/>
            </a:endParaRPr>
          </a:p>
          <a:p>
            <a:pPr algn="l"/>
            <a:r>
              <a:rPr lang="en-GB" sz="2400" i="0" dirty="0" smtClean="0">
                <a:solidFill>
                  <a:schemeClr val="accent2"/>
                </a:solidFill>
                <a:latin typeface="+mj-lt"/>
              </a:rPr>
              <a:t>A total  of </a:t>
            </a:r>
            <a:r>
              <a:rPr lang="en-GB" sz="2400" b="1" i="0" u="sng" dirty="0" smtClean="0">
                <a:solidFill>
                  <a:schemeClr val="accent2"/>
                </a:solidFill>
                <a:latin typeface="+mj-lt"/>
              </a:rPr>
              <a:t>£137m LGF </a:t>
            </a:r>
            <a:r>
              <a:rPr lang="en-GB" sz="2400" i="0" dirty="0" smtClean="0">
                <a:solidFill>
                  <a:schemeClr val="accent2"/>
                </a:solidFill>
                <a:latin typeface="+mj-lt"/>
              </a:rPr>
              <a:t>spent to date </a:t>
            </a:r>
          </a:p>
          <a:p>
            <a:pPr algn="l"/>
            <a:endParaRPr lang="en-GB" sz="2400" i="0" dirty="0">
              <a:solidFill>
                <a:schemeClr val="accent2"/>
              </a:solidFill>
              <a:latin typeface="+mj-lt"/>
            </a:endParaRPr>
          </a:p>
        </p:txBody>
      </p:sp>
    </p:spTree>
    <p:extLst>
      <p:ext uri="{BB962C8B-B14F-4D97-AF65-F5344CB8AC3E}">
        <p14:creationId xmlns:p14="http://schemas.microsoft.com/office/powerpoint/2010/main" val="2845078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66" y="3125502"/>
            <a:ext cx="6652314" cy="674463"/>
          </a:xfrm>
        </p:spPr>
        <p:txBody>
          <a:bodyPr>
            <a:normAutofit/>
          </a:bodyPr>
          <a:lstStyle/>
          <a:p>
            <a:pPr algn="l"/>
            <a:r>
              <a:rPr lang="en-GB" sz="3200" dirty="0" smtClean="0"/>
              <a:t>LGF allocation indicative profile </a:t>
            </a:r>
            <a:endParaRPr lang="en-GB" sz="3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19" t="41285" r="29311" b="46899"/>
          <a:stretch/>
        </p:blipFill>
        <p:spPr bwMode="auto">
          <a:xfrm>
            <a:off x="425881" y="3941912"/>
            <a:ext cx="11402861" cy="1783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5881" y="5979541"/>
            <a:ext cx="8229600" cy="369332"/>
          </a:xfrm>
          <a:prstGeom prst="rect">
            <a:avLst/>
          </a:prstGeom>
          <a:noFill/>
        </p:spPr>
        <p:txBody>
          <a:bodyPr wrap="square" rtlCol="0">
            <a:spAutoFit/>
          </a:bodyPr>
          <a:lstStyle/>
          <a:p>
            <a:pPr algn="l"/>
            <a:r>
              <a:rPr lang="en-GB" b="0" i="0" dirty="0" smtClean="0">
                <a:solidFill>
                  <a:schemeClr val="accent2"/>
                </a:solidFill>
                <a:latin typeface="+mj-lt"/>
              </a:rPr>
              <a:t>Excluding Department for Transport retained sche</a:t>
            </a:r>
            <a:r>
              <a:rPr lang="en-GB" dirty="0" smtClean="0">
                <a:solidFill>
                  <a:schemeClr val="accent2"/>
                </a:solidFill>
                <a:latin typeface="+mj-lt"/>
              </a:rPr>
              <a:t>mes</a:t>
            </a:r>
            <a:endParaRPr lang="en-GB" b="0" i="0" dirty="0">
              <a:solidFill>
                <a:schemeClr val="accent2"/>
              </a:solidFill>
              <a:latin typeface="+mj-lt"/>
            </a:endParaRPr>
          </a:p>
        </p:txBody>
      </p:sp>
      <p:sp>
        <p:nvSpPr>
          <p:cNvPr id="6" name="Title 1"/>
          <p:cNvSpPr txBox="1">
            <a:spLocks/>
          </p:cNvSpPr>
          <p:nvPr/>
        </p:nvSpPr>
        <p:spPr>
          <a:xfrm>
            <a:off x="665966" y="1500454"/>
            <a:ext cx="6652314" cy="6744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l"/>
            <a:r>
              <a:rPr lang="en-GB" sz="3200" dirty="0" smtClean="0"/>
              <a:t>LGF Grant Offer Letter 2017 </a:t>
            </a:r>
            <a:endParaRPr lang="en-GB" sz="3200" dirty="0"/>
          </a:p>
        </p:txBody>
      </p:sp>
      <p:sp>
        <p:nvSpPr>
          <p:cNvPr id="3" name="Rectangle 2"/>
          <p:cNvSpPr/>
          <p:nvPr/>
        </p:nvSpPr>
        <p:spPr>
          <a:xfrm>
            <a:off x="665966" y="2417616"/>
            <a:ext cx="11162776" cy="707886"/>
          </a:xfrm>
          <a:prstGeom prst="rect">
            <a:avLst/>
          </a:prstGeom>
        </p:spPr>
        <p:txBody>
          <a:bodyPr wrap="square">
            <a:spAutoFit/>
          </a:bodyPr>
          <a:lstStyle/>
          <a:p>
            <a:pPr marL="285750" indent="-285750">
              <a:buFontTx/>
              <a:buChar char="-"/>
            </a:pPr>
            <a:r>
              <a:rPr lang="en-GB" sz="2000" dirty="0" smtClean="0"/>
              <a:t>Award </a:t>
            </a:r>
            <a:r>
              <a:rPr lang="en-GB" sz="2000" dirty="0"/>
              <a:t>of project change </a:t>
            </a:r>
            <a:r>
              <a:rPr lang="en-GB" sz="2000" dirty="0" smtClean="0"/>
              <a:t>flexibilities by Department for Communities and Local Government </a:t>
            </a:r>
          </a:p>
          <a:p>
            <a:endParaRPr lang="en-GB" sz="2000" dirty="0"/>
          </a:p>
        </p:txBody>
      </p:sp>
    </p:spTree>
    <p:extLst>
      <p:ext uri="{BB962C8B-B14F-4D97-AF65-F5344CB8AC3E}">
        <p14:creationId xmlns:p14="http://schemas.microsoft.com/office/powerpoint/2010/main" val="2752888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1924" y="558914"/>
            <a:ext cx="8555276" cy="674463"/>
          </a:xfrm>
        </p:spPr>
        <p:txBody>
          <a:bodyPr>
            <a:normAutofit fontScale="90000"/>
          </a:bodyPr>
          <a:lstStyle/>
          <a:p>
            <a:r>
              <a:rPr lang="en-GB" b="1" dirty="0"/>
              <a:t>LGF spend profile relative to LGF available</a:t>
            </a:r>
            <a:endParaRPr lang="en-GB"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252604" y="1453020"/>
            <a:ext cx="10371550" cy="5260931"/>
          </a:xfrm>
          <a:prstGeom prst="rect">
            <a:avLst/>
          </a:prstGeom>
          <a:noFill/>
        </p:spPr>
      </p:pic>
    </p:spTree>
    <p:extLst>
      <p:ext uri="{BB962C8B-B14F-4D97-AF65-F5344CB8AC3E}">
        <p14:creationId xmlns:p14="http://schemas.microsoft.com/office/powerpoint/2010/main" val="4695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LGF spend forecast 2017/18 (£m)</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654541510"/>
              </p:ext>
            </p:extLst>
          </p:nvPr>
        </p:nvGraphicFramePr>
        <p:xfrm>
          <a:off x="1853853" y="1349559"/>
          <a:ext cx="6629922" cy="5095875"/>
        </p:xfrm>
        <a:graphic>
          <a:graphicData uri="http://schemas.openxmlformats.org/drawingml/2006/table">
            <a:tbl>
              <a:tblPr/>
              <a:tblGrid>
                <a:gridCol w="3824955"/>
                <a:gridCol w="2804967"/>
              </a:tblGrid>
              <a:tr h="819150">
                <a:tc rowSpan="2">
                  <a:txBody>
                    <a:bodyPr/>
                    <a:lstStyle/>
                    <a:p>
                      <a:pPr algn="ctr" fontAlgn="ctr"/>
                      <a:r>
                        <a:rPr lang="en-GB" sz="2000" b="1" i="0" u="none" strike="noStrike" dirty="0">
                          <a:solidFill>
                            <a:srgbClr val="FFFF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7626E"/>
                    </a:solidFill>
                  </a:tcPr>
                </a:tc>
                <a:tc>
                  <a:txBody>
                    <a:bodyPr/>
                    <a:lstStyle/>
                    <a:p>
                      <a:pPr algn="ctr" fontAlgn="ctr"/>
                      <a:r>
                        <a:rPr lang="en-GB" sz="2000" b="1" i="0" u="none" strike="noStrike">
                          <a:solidFill>
                            <a:srgbClr val="FFFFFF"/>
                          </a:solidFill>
                          <a:effectLst/>
                          <a:latin typeface="Arial"/>
                        </a:rPr>
                        <a:t>Total Forecast Spend in 2017/18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7626E"/>
                    </a:solidFill>
                  </a:tcPr>
                </a:tc>
              </a:tr>
              <a:tr h="619125">
                <a:tc vMerge="1">
                  <a:txBody>
                    <a:bodyPr/>
                    <a:lstStyle/>
                    <a:p>
                      <a:endParaRPr lang="en-GB"/>
                    </a:p>
                  </a:txBody>
                  <a:tcPr/>
                </a:tc>
                <a:tc>
                  <a:txBody>
                    <a:bodyPr/>
                    <a:lstStyle/>
                    <a:p>
                      <a:pPr algn="ctr" fontAlgn="ctr"/>
                      <a:r>
                        <a:rPr lang="en-GB" sz="2000" b="1" i="0" u="none" strike="noStrike" dirty="0">
                          <a:solidFill>
                            <a:srgbClr val="FFFFFF"/>
                          </a:solidFill>
                          <a:effectLst/>
                          <a:latin typeface="Arial"/>
                        </a:rPr>
                        <a:t>(as reported in April 2017)</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57626E"/>
                    </a:solidFill>
                  </a:tcPr>
                </a:tc>
              </a:tr>
              <a:tr h="209550">
                <a:tc>
                  <a:txBody>
                    <a:bodyPr/>
                    <a:lstStyle/>
                    <a:p>
                      <a:pPr algn="l" fontAlgn="ctr"/>
                      <a:r>
                        <a:rPr lang="en-GB" sz="2000" b="0" i="0" u="none" strike="noStrike" dirty="0" smtClean="0">
                          <a:solidFill>
                            <a:srgbClr val="404040"/>
                          </a:solidFill>
                          <a:effectLst/>
                          <a:latin typeface="Arial"/>
                        </a:rPr>
                        <a:t>  East </a:t>
                      </a:r>
                      <a:r>
                        <a:rPr lang="en-GB" sz="2000" b="0" i="0" u="none" strike="noStrike" dirty="0">
                          <a:solidFill>
                            <a:srgbClr val="404040"/>
                          </a:solidFill>
                          <a:effectLst/>
                          <a:latin typeface="Arial"/>
                        </a:rPr>
                        <a:t>Sussex</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Arial"/>
                        </a:rPr>
                        <a:t>25.998</a:t>
                      </a:r>
                    </a:p>
                  </a:txBody>
                  <a:tcPr marL="0" marR="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r>
              <a:tr h="209550">
                <a:tc>
                  <a:txBody>
                    <a:bodyPr/>
                    <a:lstStyle/>
                    <a:p>
                      <a:pPr algn="l" fontAlgn="ctr"/>
                      <a:r>
                        <a:rPr lang="en-GB" sz="2000" b="0" i="0" u="none" strike="noStrike" dirty="0" smtClean="0">
                          <a:solidFill>
                            <a:srgbClr val="404040"/>
                          </a:solidFill>
                          <a:effectLst/>
                          <a:latin typeface="Arial"/>
                        </a:rPr>
                        <a:t>  Essex</a:t>
                      </a:r>
                      <a:endParaRPr lang="en-GB" sz="2000" b="0" i="0" u="none" strike="noStrike" dirty="0">
                        <a:solidFill>
                          <a:srgbClr val="40404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Arial"/>
                        </a:rPr>
                        <a:t>17.204</a:t>
                      </a:r>
                    </a:p>
                  </a:txBody>
                  <a:tcPr marL="0" marR="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r>
              <a:tr h="209550">
                <a:tc>
                  <a:txBody>
                    <a:bodyPr/>
                    <a:lstStyle/>
                    <a:p>
                      <a:pPr algn="l" fontAlgn="ctr"/>
                      <a:r>
                        <a:rPr lang="en-GB" sz="2000" b="0" i="0" u="none" strike="noStrike" dirty="0" smtClean="0">
                          <a:solidFill>
                            <a:srgbClr val="404040"/>
                          </a:solidFill>
                          <a:effectLst/>
                          <a:latin typeface="Arial"/>
                        </a:rPr>
                        <a:t>  Kent</a:t>
                      </a:r>
                      <a:endParaRPr lang="en-GB" sz="2000" b="0" i="0" u="none" strike="noStrike" dirty="0">
                        <a:solidFill>
                          <a:srgbClr val="40404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Arial"/>
                        </a:rPr>
                        <a:t>31.785</a:t>
                      </a:r>
                    </a:p>
                  </a:txBody>
                  <a:tcPr marL="0" marR="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r>
              <a:tr h="209550">
                <a:tc>
                  <a:txBody>
                    <a:bodyPr/>
                    <a:lstStyle/>
                    <a:p>
                      <a:pPr algn="l" fontAlgn="ctr"/>
                      <a:r>
                        <a:rPr lang="en-GB" sz="2000" b="0" i="0" u="none" strike="noStrike" dirty="0" smtClean="0">
                          <a:solidFill>
                            <a:srgbClr val="404040"/>
                          </a:solidFill>
                          <a:effectLst/>
                          <a:latin typeface="Arial"/>
                        </a:rPr>
                        <a:t>  Medway</a:t>
                      </a:r>
                      <a:endParaRPr lang="en-GB" sz="2000" b="0" i="0" u="none" strike="noStrike" dirty="0">
                        <a:solidFill>
                          <a:srgbClr val="40404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Arial"/>
                        </a:rPr>
                        <a:t>12.296</a:t>
                      </a:r>
                    </a:p>
                  </a:txBody>
                  <a:tcPr marL="0" marR="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r>
              <a:tr h="209550">
                <a:tc>
                  <a:txBody>
                    <a:bodyPr/>
                    <a:lstStyle/>
                    <a:p>
                      <a:pPr algn="l" fontAlgn="ctr"/>
                      <a:r>
                        <a:rPr lang="en-GB" sz="2000" b="0" i="0" u="none" strike="noStrike" dirty="0" smtClean="0">
                          <a:solidFill>
                            <a:srgbClr val="404040"/>
                          </a:solidFill>
                          <a:effectLst/>
                          <a:latin typeface="Arial"/>
                        </a:rPr>
                        <a:t>  Southend</a:t>
                      </a:r>
                      <a:endParaRPr lang="en-GB" sz="2000" b="0" i="0" u="none" strike="noStrike" dirty="0">
                        <a:solidFill>
                          <a:srgbClr val="40404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Arial"/>
                        </a:rPr>
                        <a:t>12.640</a:t>
                      </a:r>
                    </a:p>
                  </a:txBody>
                  <a:tcPr marL="0" marR="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r>
              <a:tr h="209550">
                <a:tc>
                  <a:txBody>
                    <a:bodyPr/>
                    <a:lstStyle/>
                    <a:p>
                      <a:pPr algn="l" fontAlgn="ctr"/>
                      <a:r>
                        <a:rPr lang="en-GB" sz="2000" b="0" i="0" u="none" strike="noStrike" dirty="0" smtClean="0">
                          <a:solidFill>
                            <a:srgbClr val="404040"/>
                          </a:solidFill>
                          <a:effectLst/>
                          <a:latin typeface="Arial"/>
                        </a:rPr>
                        <a:t>  Thurrock</a:t>
                      </a:r>
                      <a:endParaRPr lang="en-GB" sz="2000" b="0" i="0" u="none" strike="noStrike" dirty="0">
                        <a:solidFill>
                          <a:srgbClr val="40404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Arial"/>
                        </a:rPr>
                        <a:t>8.669</a:t>
                      </a:r>
                    </a:p>
                  </a:txBody>
                  <a:tcPr marL="0" marR="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r>
              <a:tr h="209550">
                <a:tc>
                  <a:txBody>
                    <a:bodyPr/>
                    <a:lstStyle/>
                    <a:p>
                      <a:pPr algn="l" fontAlgn="ctr"/>
                      <a:r>
                        <a:rPr lang="en-GB" sz="2000" b="0" i="1" u="none" strike="noStrike" dirty="0" smtClean="0">
                          <a:solidFill>
                            <a:srgbClr val="404040"/>
                          </a:solidFill>
                          <a:effectLst/>
                          <a:latin typeface="Arial"/>
                        </a:rPr>
                        <a:t>  Skills</a:t>
                      </a:r>
                      <a:endParaRPr lang="en-GB" sz="2000" b="0" i="1" u="none" strike="noStrike" dirty="0">
                        <a:solidFill>
                          <a:srgbClr val="40404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Arial"/>
                        </a:rPr>
                        <a:t>0.096</a:t>
                      </a:r>
                    </a:p>
                  </a:txBody>
                  <a:tcPr marL="0" marR="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r>
              <a:tr h="209550">
                <a:tc>
                  <a:txBody>
                    <a:bodyPr/>
                    <a:lstStyle/>
                    <a:p>
                      <a:pPr algn="l" fontAlgn="ctr"/>
                      <a:r>
                        <a:rPr lang="en-GB" sz="2000" b="0" i="1" u="none" strike="noStrike" dirty="0" smtClean="0">
                          <a:solidFill>
                            <a:srgbClr val="404040"/>
                          </a:solidFill>
                          <a:effectLst/>
                          <a:latin typeface="Arial"/>
                        </a:rPr>
                        <a:t>  M20 </a:t>
                      </a:r>
                      <a:r>
                        <a:rPr lang="en-GB" sz="2000" b="0" i="1" u="none" strike="noStrike" dirty="0">
                          <a:solidFill>
                            <a:srgbClr val="404040"/>
                          </a:solidFill>
                          <a:effectLst/>
                          <a:latin typeface="Arial"/>
                        </a:rPr>
                        <a:t>Junction 10a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Arial"/>
                        </a:rPr>
                        <a:t>8.300</a:t>
                      </a:r>
                    </a:p>
                  </a:txBody>
                  <a:tcPr marL="0" marR="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r>
              <a:tr h="219075">
                <a:tc>
                  <a:txBody>
                    <a:bodyPr/>
                    <a:lstStyle/>
                    <a:p>
                      <a:pPr algn="ctr" fontAlgn="ctr"/>
                      <a:r>
                        <a:rPr lang="en-GB" sz="2000" b="0" i="1" u="none" strike="noStrike">
                          <a:solidFill>
                            <a:srgbClr val="40404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Arial"/>
                        </a:rPr>
                        <a:t> </a:t>
                      </a:r>
                    </a:p>
                  </a:txBody>
                  <a:tcPr marL="0" marR="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r>
              <a:tr h="219075">
                <a:tc>
                  <a:txBody>
                    <a:bodyPr/>
                    <a:lstStyle/>
                    <a:p>
                      <a:pPr algn="ctr" fontAlgn="ctr"/>
                      <a:r>
                        <a:rPr lang="en-GB" sz="2000" b="1" i="0" u="none" strike="noStrike">
                          <a:solidFill>
                            <a:srgbClr val="404040"/>
                          </a:solidFill>
                          <a:effectLst/>
                          <a:latin typeface="Arial"/>
                        </a:rPr>
                        <a:t>LGF Sub-Total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GB" sz="2000" b="0" i="0" u="none" strike="noStrike">
                          <a:solidFill>
                            <a:srgbClr val="000000"/>
                          </a:solidFill>
                          <a:effectLst/>
                          <a:latin typeface="Arial"/>
                        </a:rPr>
                        <a:t>116.988</a:t>
                      </a:r>
                    </a:p>
                  </a:txBody>
                  <a:tcPr marL="0" marR="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r>
              <a:tr h="219075">
                <a:tc>
                  <a:txBody>
                    <a:bodyPr/>
                    <a:lstStyle/>
                    <a:p>
                      <a:pPr algn="ctr" fontAlgn="ctr"/>
                      <a:r>
                        <a:rPr lang="en-GB" sz="2000" b="0" i="0" u="none" strike="noStrike">
                          <a:solidFill>
                            <a:srgbClr val="404040"/>
                          </a:solidFill>
                          <a:effectLst/>
                          <a:latin typeface="Arial"/>
                        </a:rPr>
                        <a:t>Retained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2000" b="0" i="0" u="none" strike="noStrike">
                          <a:solidFill>
                            <a:srgbClr val="000000"/>
                          </a:solidFill>
                          <a:effectLst/>
                          <a:latin typeface="Arial"/>
                        </a:rPr>
                        <a:t>30.764</a:t>
                      </a:r>
                    </a:p>
                  </a:txBody>
                  <a:tcPr marL="0" marR="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r>
              <a:tr h="219075">
                <a:tc>
                  <a:txBody>
                    <a:bodyPr/>
                    <a:lstStyle/>
                    <a:p>
                      <a:pPr algn="ctr" fontAlgn="ctr"/>
                      <a:r>
                        <a:rPr lang="en-GB" sz="2000" b="1" i="0" u="none" strike="noStrike">
                          <a:solidFill>
                            <a:srgbClr val="404040"/>
                          </a:solidFill>
                          <a:effectLst/>
                          <a:latin typeface="Arial"/>
                        </a:rPr>
                        <a:t>Total Spend Forecast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2000" b="1" i="0" u="none" strike="noStrike" dirty="0">
                          <a:solidFill>
                            <a:srgbClr val="000000"/>
                          </a:solidFill>
                          <a:effectLst/>
                          <a:latin typeface="Arial"/>
                        </a:rPr>
                        <a:t>147.752</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sp>
        <p:nvSpPr>
          <p:cNvPr id="4" name="TextBox 3"/>
          <p:cNvSpPr txBox="1"/>
          <p:nvPr/>
        </p:nvSpPr>
        <p:spPr>
          <a:xfrm>
            <a:off x="8931058" y="1853852"/>
            <a:ext cx="2668043" cy="1938992"/>
          </a:xfrm>
          <a:prstGeom prst="rect">
            <a:avLst/>
          </a:prstGeom>
          <a:noFill/>
        </p:spPr>
        <p:txBody>
          <a:bodyPr wrap="square" rtlCol="0">
            <a:spAutoFit/>
          </a:bodyPr>
          <a:lstStyle/>
          <a:p>
            <a:r>
              <a:rPr lang="en-GB" sz="2400" b="0" i="0" dirty="0" smtClean="0">
                <a:solidFill>
                  <a:schemeClr val="accent2"/>
                </a:solidFill>
                <a:latin typeface="+mj-lt"/>
              </a:rPr>
              <a:t>Total forecast spend of </a:t>
            </a:r>
            <a:r>
              <a:rPr lang="en-GB" sz="2400" b="1" i="0" u="sng" dirty="0" smtClean="0">
                <a:solidFill>
                  <a:schemeClr val="accent2"/>
                </a:solidFill>
                <a:latin typeface="+mj-lt"/>
              </a:rPr>
              <a:t>£</a:t>
            </a:r>
            <a:r>
              <a:rPr lang="en-GB" sz="2400" b="1" u="sng" dirty="0" smtClean="0">
                <a:solidFill>
                  <a:schemeClr val="accent2"/>
                </a:solidFill>
                <a:latin typeface="Arial"/>
              </a:rPr>
              <a:t>147.752m LGF </a:t>
            </a:r>
            <a:r>
              <a:rPr lang="en-GB" sz="2400" dirty="0" smtClean="0">
                <a:solidFill>
                  <a:schemeClr val="accent2"/>
                </a:solidFill>
                <a:latin typeface="Arial"/>
              </a:rPr>
              <a:t>in 2017/18</a:t>
            </a:r>
            <a:r>
              <a:rPr lang="en-GB" sz="2400" b="1" dirty="0" smtClean="0">
                <a:solidFill>
                  <a:schemeClr val="accent2"/>
                </a:solidFill>
                <a:latin typeface="Arial"/>
              </a:rPr>
              <a:t>. </a:t>
            </a:r>
            <a:endParaRPr lang="en-GB" sz="2400" b="1" dirty="0">
              <a:solidFill>
                <a:schemeClr val="accent2"/>
              </a:solidFill>
              <a:latin typeface="Arial"/>
            </a:endParaRPr>
          </a:p>
          <a:p>
            <a:pPr algn="l"/>
            <a:endParaRPr lang="en-GB" sz="2400" b="0" i="0" dirty="0">
              <a:solidFill>
                <a:schemeClr val="accent2"/>
              </a:solidFill>
              <a:latin typeface="+mj-lt"/>
            </a:endParaRPr>
          </a:p>
        </p:txBody>
      </p:sp>
    </p:spTree>
    <p:extLst>
      <p:ext uri="{BB962C8B-B14F-4D97-AF65-F5344CB8AC3E}">
        <p14:creationId xmlns:p14="http://schemas.microsoft.com/office/powerpoint/2010/main" val="2933632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4558" y="558914"/>
            <a:ext cx="8175271" cy="674463"/>
          </a:xfrm>
        </p:spPr>
        <p:txBody>
          <a:bodyPr>
            <a:normAutofit fontScale="90000"/>
          </a:bodyPr>
          <a:lstStyle/>
          <a:p>
            <a:pPr algn="ctr"/>
            <a:r>
              <a:rPr lang="en-GB" dirty="0" smtClean="0"/>
              <a:t>Forecast LGF spend in 2017/18 relative to LGF available</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66" t="26371" r="25005" b="17464"/>
          <a:stretch/>
        </p:blipFill>
        <p:spPr bwMode="auto">
          <a:xfrm>
            <a:off x="1565754" y="1615858"/>
            <a:ext cx="8721435" cy="4697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040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88" t="29624" r="36365" b="43493"/>
          <a:stretch/>
        </p:blipFill>
        <p:spPr bwMode="auto">
          <a:xfrm>
            <a:off x="5022937" y="356992"/>
            <a:ext cx="6225436" cy="196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920" t="31035" r="33345" b="22047"/>
          <a:stretch/>
        </p:blipFill>
        <p:spPr bwMode="auto">
          <a:xfrm>
            <a:off x="5022937" y="3031299"/>
            <a:ext cx="6601217" cy="343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3776" y="1891211"/>
            <a:ext cx="3695178" cy="2677656"/>
          </a:xfrm>
          <a:prstGeom prst="rect">
            <a:avLst/>
          </a:prstGeom>
          <a:noFill/>
        </p:spPr>
        <p:txBody>
          <a:bodyPr wrap="square" rtlCol="0">
            <a:spAutoFit/>
          </a:bodyPr>
          <a:lstStyle/>
          <a:p>
            <a:pPr algn="l"/>
            <a:r>
              <a:rPr lang="en-GB" sz="2400" b="1" i="0" dirty="0" smtClean="0">
                <a:solidFill>
                  <a:schemeClr val="accent2"/>
                </a:solidFill>
                <a:latin typeface="+mj-lt"/>
              </a:rPr>
              <a:t>Deliverability and Risk</a:t>
            </a:r>
          </a:p>
          <a:p>
            <a:pPr marL="342900" indent="-342900" algn="l">
              <a:buFontTx/>
              <a:buChar char="-"/>
            </a:pPr>
            <a:endParaRPr lang="en-GB" sz="2400" dirty="0">
              <a:solidFill>
                <a:schemeClr val="accent2"/>
              </a:solidFill>
              <a:latin typeface="+mj-lt"/>
            </a:endParaRPr>
          </a:p>
          <a:p>
            <a:pPr marL="342900" indent="-342900" algn="l">
              <a:buFontTx/>
              <a:buChar char="-"/>
            </a:pPr>
            <a:r>
              <a:rPr lang="en-GB" sz="2400" b="0" i="0" dirty="0" smtClean="0">
                <a:solidFill>
                  <a:schemeClr val="accent2"/>
                </a:solidFill>
                <a:latin typeface="+mj-lt"/>
              </a:rPr>
              <a:t>13 Projects Completed </a:t>
            </a:r>
          </a:p>
          <a:p>
            <a:pPr marL="342900" indent="-342900" algn="l">
              <a:buFontTx/>
              <a:buChar char="-"/>
            </a:pPr>
            <a:endParaRPr lang="en-GB" sz="2400" dirty="0">
              <a:solidFill>
                <a:schemeClr val="accent2"/>
              </a:solidFill>
              <a:latin typeface="+mj-lt"/>
            </a:endParaRPr>
          </a:p>
          <a:p>
            <a:pPr marL="342900" indent="-342900" algn="l">
              <a:buFontTx/>
              <a:buChar char="-"/>
            </a:pPr>
            <a:endParaRPr lang="en-GB" sz="2400" b="0" i="0" dirty="0" smtClean="0">
              <a:solidFill>
                <a:schemeClr val="accent2"/>
              </a:solidFill>
              <a:latin typeface="+mj-lt"/>
            </a:endParaRPr>
          </a:p>
          <a:p>
            <a:pPr marL="342900" indent="-342900" algn="l">
              <a:buFontTx/>
              <a:buChar char="-"/>
            </a:pPr>
            <a:r>
              <a:rPr lang="en-GB" sz="2400" dirty="0" smtClean="0">
                <a:solidFill>
                  <a:schemeClr val="accent2"/>
                </a:solidFill>
                <a:latin typeface="+mj-lt"/>
              </a:rPr>
              <a:t>21 Projects due to complete in 2017/18</a:t>
            </a:r>
            <a:endParaRPr lang="en-GB" sz="2400" b="0" i="0" dirty="0">
              <a:solidFill>
                <a:schemeClr val="accent2"/>
              </a:solidFill>
              <a:latin typeface="+mj-lt"/>
            </a:endParaRPr>
          </a:p>
        </p:txBody>
      </p:sp>
      <p:sp>
        <p:nvSpPr>
          <p:cNvPr id="7" name="TextBox 6"/>
          <p:cNvSpPr txBox="1"/>
          <p:nvPr/>
        </p:nvSpPr>
        <p:spPr>
          <a:xfrm>
            <a:off x="4922729" y="2505206"/>
            <a:ext cx="8893479" cy="400110"/>
          </a:xfrm>
          <a:prstGeom prst="rect">
            <a:avLst/>
          </a:prstGeom>
          <a:noFill/>
        </p:spPr>
        <p:txBody>
          <a:bodyPr wrap="square" rtlCol="0">
            <a:spAutoFit/>
          </a:bodyPr>
          <a:lstStyle/>
          <a:p>
            <a:pPr algn="l"/>
            <a:r>
              <a:rPr lang="en-GB" sz="2000" b="1" i="0" dirty="0" smtClean="0">
                <a:solidFill>
                  <a:schemeClr val="accent2"/>
                </a:solidFill>
                <a:latin typeface="+mj-lt"/>
              </a:rPr>
              <a:t>LGF spend risk relative to planned spend in 2017/18</a:t>
            </a:r>
            <a:endParaRPr lang="en-GB" sz="2000" b="1" i="0" dirty="0">
              <a:solidFill>
                <a:schemeClr val="accent2"/>
              </a:solidFill>
              <a:latin typeface="+mj-lt"/>
            </a:endParaRPr>
          </a:p>
        </p:txBody>
      </p:sp>
    </p:spTree>
    <p:extLst>
      <p:ext uri="{BB962C8B-B14F-4D97-AF65-F5344CB8AC3E}">
        <p14:creationId xmlns:p14="http://schemas.microsoft.com/office/powerpoint/2010/main" val="268725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LGF delivery</a:t>
            </a:r>
            <a:endParaRPr lang="en-GB" dirty="0"/>
          </a:p>
        </p:txBody>
      </p:sp>
      <p:sp>
        <p:nvSpPr>
          <p:cNvPr id="5" name="Text Placeholder 2"/>
          <p:cNvSpPr>
            <a:spLocks noGrp="1"/>
          </p:cNvSpPr>
          <p:nvPr>
            <p:ph type="body" sz="quarter" idx="13"/>
          </p:nvPr>
        </p:nvSpPr>
        <p:spPr>
          <a:xfrm>
            <a:off x="162839" y="1446882"/>
            <a:ext cx="11674258" cy="520700"/>
          </a:xfrm>
        </p:spPr>
        <p:txBody>
          <a:bodyPr/>
          <a:lstStyle/>
          <a:p>
            <a:r>
              <a:rPr lang="en-GB" sz="3200" dirty="0" smtClean="0"/>
              <a:t>LGF projects due to be completed by the end of 2017/18</a:t>
            </a:r>
            <a:endParaRPr lang="en-GB" sz="3200" dirty="0"/>
          </a:p>
        </p:txBody>
      </p:sp>
      <p:graphicFrame>
        <p:nvGraphicFramePr>
          <p:cNvPr id="7" name="Table 6"/>
          <p:cNvGraphicFramePr>
            <a:graphicFrameLocks noGrp="1"/>
          </p:cNvGraphicFramePr>
          <p:nvPr>
            <p:extLst>
              <p:ext uri="{D42A27DB-BD31-4B8C-83A1-F6EECF244321}">
                <p14:modId xmlns:p14="http://schemas.microsoft.com/office/powerpoint/2010/main" val="556332356"/>
              </p:ext>
            </p:extLst>
          </p:nvPr>
        </p:nvGraphicFramePr>
        <p:xfrm>
          <a:off x="1164921" y="2148764"/>
          <a:ext cx="8818323" cy="4644085"/>
        </p:xfrm>
        <a:graphic>
          <a:graphicData uri="http://schemas.openxmlformats.org/drawingml/2006/table">
            <a:tbl>
              <a:tblPr/>
              <a:tblGrid>
                <a:gridCol w="2326432"/>
                <a:gridCol w="4439880"/>
                <a:gridCol w="921562"/>
                <a:gridCol w="1130449"/>
              </a:tblGrid>
              <a:tr h="0">
                <a:tc gridSpan="4">
                  <a:txBody>
                    <a:bodyPr/>
                    <a:lstStyle/>
                    <a:p>
                      <a:pPr algn="l" fontAlgn="ctr"/>
                      <a:endParaRPr lang="en-GB" sz="1100" b="1" i="0" u="none" strike="noStrike" dirty="0">
                        <a:solidFill>
                          <a:srgbClr val="FFFFFF"/>
                        </a:solidFill>
                        <a:effectLst/>
                        <a:latin typeface="Arial"/>
                      </a:endParaRPr>
                    </a:p>
                  </a:txBody>
                  <a:tcPr marL="7015" marR="7015" marT="70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582230">
                <a:tc>
                  <a:txBody>
                    <a:bodyPr/>
                    <a:lstStyle/>
                    <a:p>
                      <a:pPr algn="l" fontAlgn="ctr"/>
                      <a:r>
                        <a:rPr lang="en-GB" sz="1100" b="1" i="0" u="none" strike="noStrike" dirty="0">
                          <a:solidFill>
                            <a:srgbClr val="FFFFFF"/>
                          </a:solidFill>
                          <a:effectLst/>
                          <a:latin typeface="Arial"/>
                        </a:rPr>
                        <a:t>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GB" sz="1100" b="1" i="0" u="none" strike="noStrike" dirty="0">
                          <a:solidFill>
                            <a:srgbClr val="000000"/>
                          </a:solidFill>
                          <a:effectLst/>
                          <a:latin typeface="Arial"/>
                        </a:rPr>
                        <a:t>Project Update</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GB" sz="1100" b="1" i="0" u="none" strike="noStrike">
                          <a:solidFill>
                            <a:srgbClr val="000000"/>
                          </a:solidFill>
                          <a:effectLst/>
                          <a:latin typeface="Arial"/>
                        </a:rPr>
                        <a:t>Project Risk</a:t>
                      </a:r>
                      <a:br>
                        <a:rPr lang="en-GB" sz="1100" b="1" i="0" u="none" strike="noStrike">
                          <a:solidFill>
                            <a:srgbClr val="000000"/>
                          </a:solidFill>
                          <a:effectLst/>
                          <a:latin typeface="Arial"/>
                        </a:rPr>
                      </a:br>
                      <a:r>
                        <a:rPr lang="en-GB" sz="1100" b="1" i="0" u="none" strike="noStrike">
                          <a:solidFill>
                            <a:srgbClr val="000000"/>
                          </a:solidFill>
                          <a:effectLst/>
                          <a:latin typeface="Arial"/>
                        </a:rPr>
                        <a:t>(RAG rating)</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GB" sz="1100" b="1" i="0" u="none" strike="noStrike" dirty="0">
                          <a:solidFill>
                            <a:srgbClr val="000000"/>
                          </a:solidFill>
                          <a:effectLst/>
                          <a:latin typeface="Arial"/>
                        </a:rPr>
                        <a:t>LGF Spend Risk</a:t>
                      </a:r>
                      <a:br>
                        <a:rPr lang="en-GB" sz="1100" b="1" i="0" u="none" strike="noStrike" dirty="0">
                          <a:solidFill>
                            <a:srgbClr val="000000"/>
                          </a:solidFill>
                          <a:effectLst/>
                          <a:latin typeface="Arial"/>
                        </a:rPr>
                      </a:br>
                      <a:r>
                        <a:rPr lang="en-GB" sz="1100" b="1" i="0" u="none" strike="noStrike" dirty="0">
                          <a:solidFill>
                            <a:srgbClr val="000000"/>
                          </a:solidFill>
                          <a:effectLst/>
                          <a:latin typeface="Arial"/>
                        </a:rPr>
                        <a:t>(RAG rating)</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47311">
                <a:tc gridSpan="4">
                  <a:txBody>
                    <a:bodyPr/>
                    <a:lstStyle/>
                    <a:p>
                      <a:pPr algn="l" fontAlgn="ctr"/>
                      <a:r>
                        <a:rPr lang="en-GB" sz="1200" b="1" i="0" u="none" strike="noStrike">
                          <a:solidFill>
                            <a:srgbClr val="FFFFFF"/>
                          </a:solidFill>
                          <a:effectLst/>
                          <a:latin typeface="Arial"/>
                        </a:rPr>
                        <a:t>East Sussex</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0593">
                <a:tc>
                  <a:txBody>
                    <a:bodyPr/>
                    <a:lstStyle/>
                    <a:p>
                      <a:pPr algn="l" fontAlgn="ctr"/>
                      <a:r>
                        <a:rPr lang="en-GB" sz="1200" b="1" i="0" u="none" strike="noStrike" dirty="0">
                          <a:solidFill>
                            <a:srgbClr val="000000"/>
                          </a:solidFill>
                          <a:effectLst/>
                          <a:latin typeface="Arial"/>
                        </a:rPr>
                        <a:t>Newhaven Flood Defences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GB" sz="1100" b="0" i="0" u="none" strike="noStrike">
                          <a:solidFill>
                            <a:srgbClr val="000000"/>
                          </a:solidFill>
                          <a:effectLst/>
                          <a:latin typeface="Arial"/>
                        </a:rPr>
                        <a:t>On Track</a:t>
                      </a:r>
                    </a:p>
                  </a:txBody>
                  <a:tcPr marL="7015" marR="7015" marT="70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GB" sz="1100" b="0" i="0" u="none" strike="noStrike" dirty="0">
                          <a:solidFill>
                            <a:srgbClr val="000000"/>
                          </a:solidFill>
                          <a:effectLst/>
                          <a:latin typeface="Arial"/>
                        </a:rPr>
                        <a:t>L</a:t>
                      </a:r>
                    </a:p>
                  </a:txBody>
                  <a:tcPr marL="7015" marR="7015" marT="70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latin typeface="Arial"/>
                        </a:rPr>
                        <a:t>L</a:t>
                      </a:r>
                    </a:p>
                  </a:txBody>
                  <a:tcPr marL="7015" marR="7015" marT="70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20889">
                <a:tc>
                  <a:txBody>
                    <a:bodyPr/>
                    <a:lstStyle/>
                    <a:p>
                      <a:pPr algn="l" fontAlgn="ctr"/>
                      <a:r>
                        <a:rPr lang="en-GB" sz="1200" b="1" i="0" u="none" strike="noStrike" dirty="0">
                          <a:solidFill>
                            <a:srgbClr val="000000"/>
                          </a:solidFill>
                          <a:effectLst/>
                          <a:latin typeface="Arial"/>
                        </a:rPr>
                        <a:t>Queensway Gateway Road</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100" b="0" i="0" u="none" strike="noStrike" dirty="0">
                          <a:solidFill>
                            <a:srgbClr val="000000"/>
                          </a:solidFill>
                          <a:effectLst/>
                          <a:latin typeface="Arial"/>
                        </a:rPr>
                        <a:t>Construction works have </a:t>
                      </a:r>
                      <a:r>
                        <a:rPr lang="en-GB" sz="1100" b="0" i="0" u="none" strike="noStrike" dirty="0" smtClean="0">
                          <a:solidFill>
                            <a:srgbClr val="000000"/>
                          </a:solidFill>
                          <a:effectLst/>
                          <a:latin typeface="Arial"/>
                        </a:rPr>
                        <a:t>started </a:t>
                      </a:r>
                      <a:r>
                        <a:rPr lang="en-GB" sz="1100" b="0" i="0" u="none" strike="noStrike" dirty="0">
                          <a:solidFill>
                            <a:srgbClr val="000000"/>
                          </a:solidFill>
                          <a:effectLst/>
                          <a:latin typeface="Arial"/>
                        </a:rPr>
                        <a:t>on site but project delays were experienced in 2016/17. £3.460m LGF spend forecast in 2017/18.</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100" b="0" i="0" u="none" strike="noStrike" dirty="0">
                          <a:solidFill>
                            <a:srgbClr val="000000"/>
                          </a:solidFill>
                          <a:effectLst/>
                          <a:latin typeface="Arial"/>
                        </a:rPr>
                        <a:t>M</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Arial"/>
                        </a:rPr>
                        <a:t>M</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20889">
                <a:tc>
                  <a:txBody>
                    <a:bodyPr/>
                    <a:lstStyle/>
                    <a:p>
                      <a:pPr algn="l" fontAlgn="ctr"/>
                      <a:r>
                        <a:rPr lang="en-GB" sz="1200" b="1" i="0" u="none" strike="noStrike" dirty="0">
                          <a:solidFill>
                            <a:srgbClr val="000000"/>
                          </a:solidFill>
                          <a:effectLst/>
                          <a:latin typeface="Arial"/>
                        </a:rPr>
                        <a:t>North Bexhill Access Road</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100" b="0" i="0" u="none" strike="noStrike" dirty="0">
                          <a:solidFill>
                            <a:srgbClr val="000000"/>
                          </a:solidFill>
                          <a:effectLst/>
                          <a:latin typeface="Arial"/>
                        </a:rPr>
                        <a:t>Phase 1a is now </a:t>
                      </a:r>
                      <a:r>
                        <a:rPr lang="en-GB" sz="1100" b="0" i="0" u="none" strike="noStrike" dirty="0" smtClean="0">
                          <a:solidFill>
                            <a:srgbClr val="000000"/>
                          </a:solidFill>
                          <a:effectLst/>
                          <a:latin typeface="Arial"/>
                        </a:rPr>
                        <a:t>substantively </a:t>
                      </a:r>
                      <a:r>
                        <a:rPr lang="en-GB" sz="1100" b="0" i="0" u="none" strike="noStrike" dirty="0">
                          <a:solidFill>
                            <a:srgbClr val="000000"/>
                          </a:solidFill>
                          <a:effectLst/>
                          <a:latin typeface="Arial"/>
                        </a:rPr>
                        <a:t>complete. Project delays in 2016/17. New planning application has been submitted for design change. </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100" b="0" i="0" u="none" strike="noStrike" dirty="0">
                          <a:solidFill>
                            <a:srgbClr val="000000"/>
                          </a:solidFill>
                          <a:effectLst/>
                          <a:latin typeface="Arial"/>
                        </a:rPr>
                        <a:t>M</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Arial"/>
                        </a:rPr>
                        <a:t>M</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20889">
                <a:tc>
                  <a:txBody>
                    <a:bodyPr/>
                    <a:lstStyle/>
                    <a:p>
                      <a:pPr algn="l" fontAlgn="ctr"/>
                      <a:r>
                        <a:rPr lang="en-GB" sz="1200" b="1" i="0" u="none" strike="noStrike" dirty="0">
                          <a:solidFill>
                            <a:srgbClr val="000000"/>
                          </a:solidFill>
                          <a:effectLst/>
                          <a:latin typeface="Arial"/>
                        </a:rPr>
                        <a:t>Coastal Communities Housing Interventions - Hastings</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100" b="0" i="0" u="none" strike="noStrike" dirty="0">
                          <a:solidFill>
                            <a:srgbClr val="000000"/>
                          </a:solidFill>
                          <a:effectLst/>
                          <a:latin typeface="Arial"/>
                        </a:rPr>
                        <a:t>Change request to come forward to next Board meeting, but no substantial change to outputs are expected.</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100" b="0" i="0" u="none" strike="noStrike">
                          <a:solidFill>
                            <a:srgbClr val="000000"/>
                          </a:solidFill>
                          <a:effectLst/>
                          <a:latin typeface="Arial"/>
                        </a:rPr>
                        <a:t>L</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0" i="0" u="none" strike="noStrike" dirty="0">
                          <a:solidFill>
                            <a:srgbClr val="000000"/>
                          </a:solidFill>
                          <a:effectLst/>
                          <a:latin typeface="Arial"/>
                        </a:rPr>
                        <a:t>L</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47311">
                <a:tc gridSpan="4">
                  <a:txBody>
                    <a:bodyPr/>
                    <a:lstStyle/>
                    <a:p>
                      <a:pPr algn="l" fontAlgn="ctr"/>
                      <a:r>
                        <a:rPr lang="en-GB" sz="1200" b="1" i="0" u="none" strike="noStrike" dirty="0">
                          <a:solidFill>
                            <a:srgbClr val="FFFFFF"/>
                          </a:solidFill>
                          <a:effectLst/>
                          <a:latin typeface="Arial"/>
                        </a:rPr>
                        <a:t>Essex</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561186">
                <a:tc>
                  <a:txBody>
                    <a:bodyPr/>
                    <a:lstStyle/>
                    <a:p>
                      <a:pPr algn="l" fontAlgn="ctr"/>
                      <a:r>
                        <a:rPr lang="en-GB" sz="1200" b="1" i="0" u="none" strike="noStrike" dirty="0">
                          <a:solidFill>
                            <a:srgbClr val="000000"/>
                          </a:solidFill>
                          <a:effectLst/>
                          <a:latin typeface="Arial"/>
                        </a:rPr>
                        <a:t>Colchester Town Centre**</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100" b="0" i="0" u="none" strike="noStrike">
                          <a:solidFill>
                            <a:srgbClr val="000000"/>
                          </a:solidFill>
                          <a:effectLst/>
                          <a:latin typeface="Arial"/>
                        </a:rPr>
                        <a:t>Completion of Lexdon Bus Road Improvements required. The rest of the schemewas completed in 2016/17.</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100" b="0" i="0" u="none" strike="noStrike">
                          <a:solidFill>
                            <a:srgbClr val="000000"/>
                          </a:solidFill>
                          <a:effectLst/>
                          <a:latin typeface="Arial"/>
                        </a:rPr>
                        <a:t>L</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0" i="0" u="none" strike="noStrike" dirty="0">
                          <a:solidFill>
                            <a:srgbClr val="000000"/>
                          </a:solidFill>
                          <a:effectLst/>
                          <a:latin typeface="Arial"/>
                        </a:rPr>
                        <a:t>M</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61186">
                <a:tc>
                  <a:txBody>
                    <a:bodyPr/>
                    <a:lstStyle/>
                    <a:p>
                      <a:pPr algn="l" fontAlgn="ctr"/>
                      <a:r>
                        <a:rPr lang="en-GB" sz="1200" b="1" i="0" u="none" strike="noStrike" dirty="0">
                          <a:solidFill>
                            <a:srgbClr val="000000"/>
                          </a:solidFill>
                          <a:effectLst/>
                          <a:latin typeface="Arial"/>
                        </a:rPr>
                        <a:t>A414 Pinch Point Package: A414 First Avenue &amp; Cambridge Rd junction**</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100" b="0" i="0" u="none" strike="noStrike" dirty="0">
                          <a:solidFill>
                            <a:srgbClr val="000000"/>
                          </a:solidFill>
                          <a:effectLst/>
                          <a:latin typeface="Arial"/>
                        </a:rPr>
                        <a:t>Delayed delivery from 2016/17. Four packages of works programmed to be completed by December 2017.</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100" b="0" i="0" u="none" strike="noStrike">
                          <a:solidFill>
                            <a:srgbClr val="000000"/>
                          </a:solidFill>
                          <a:effectLst/>
                          <a:latin typeface="Arial"/>
                        </a:rPr>
                        <a:t>L</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0" i="0" u="none" strike="noStrike" dirty="0">
                          <a:solidFill>
                            <a:srgbClr val="000000"/>
                          </a:solidFill>
                          <a:effectLst/>
                          <a:latin typeface="Arial"/>
                        </a:rPr>
                        <a:t>M</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20889">
                <a:tc>
                  <a:txBody>
                    <a:bodyPr/>
                    <a:lstStyle/>
                    <a:p>
                      <a:pPr algn="l" fontAlgn="ctr"/>
                      <a:r>
                        <a:rPr lang="en-GB" sz="1200" b="1" i="0" u="none" strike="noStrike">
                          <a:solidFill>
                            <a:srgbClr val="000000"/>
                          </a:solidFill>
                          <a:effectLst/>
                          <a:latin typeface="Arial"/>
                        </a:rPr>
                        <a:t>Chelmsford Station / Station Square / Mill Yard</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100" b="0" i="0" u="none" strike="noStrike" dirty="0">
                          <a:solidFill>
                            <a:srgbClr val="000000"/>
                          </a:solidFill>
                          <a:effectLst/>
                          <a:latin typeface="Arial"/>
                        </a:rPr>
                        <a:t>Contractor on site but complex project and project delays experienced in 2016/17</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100" b="0" i="0" u="none" strike="noStrike">
                          <a:solidFill>
                            <a:srgbClr val="000000"/>
                          </a:solidFill>
                          <a:effectLst/>
                          <a:latin typeface="Arial"/>
                        </a:rPr>
                        <a:t>M</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dirty="0">
                          <a:solidFill>
                            <a:srgbClr val="000000"/>
                          </a:solidFill>
                          <a:effectLst/>
                          <a:latin typeface="Arial"/>
                        </a:rPr>
                        <a:t>M</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20889">
                <a:tc>
                  <a:txBody>
                    <a:bodyPr/>
                    <a:lstStyle/>
                    <a:p>
                      <a:pPr algn="l" fontAlgn="ctr"/>
                      <a:r>
                        <a:rPr lang="en-GB" sz="1200" b="1" i="0" u="none" strike="noStrike" dirty="0">
                          <a:solidFill>
                            <a:srgbClr val="000000"/>
                          </a:solidFill>
                          <a:effectLst/>
                          <a:latin typeface="Arial"/>
                        </a:rPr>
                        <a:t>Coastal Communities Housing Interventions - </a:t>
                      </a:r>
                      <a:r>
                        <a:rPr lang="en-GB" sz="1200" b="1" i="0" u="none" strike="noStrike" dirty="0" err="1">
                          <a:solidFill>
                            <a:srgbClr val="000000"/>
                          </a:solidFill>
                          <a:effectLst/>
                          <a:latin typeface="Arial"/>
                        </a:rPr>
                        <a:t>Jaywick</a:t>
                      </a:r>
                      <a:endParaRPr lang="en-GB" sz="1200" b="1" i="0" u="none" strike="noStrike" dirty="0">
                        <a:solidFill>
                          <a:srgbClr val="000000"/>
                        </a:solidFill>
                        <a:effectLst/>
                        <a:latin typeface="Arial"/>
                      </a:endParaRP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100" b="0" i="0" u="none" strike="noStrike" dirty="0">
                          <a:solidFill>
                            <a:srgbClr val="000000"/>
                          </a:solidFill>
                          <a:effectLst/>
                          <a:latin typeface="Arial"/>
                        </a:rPr>
                        <a:t>Agreement required to transfer LGF to District Council.</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100" b="0" i="0" u="none" strike="noStrike">
                          <a:solidFill>
                            <a:srgbClr val="000000"/>
                          </a:solidFill>
                          <a:effectLst/>
                          <a:latin typeface="Arial"/>
                        </a:rPr>
                        <a:t>L</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0" i="0" u="none" strike="noStrike" dirty="0">
                          <a:solidFill>
                            <a:srgbClr val="000000"/>
                          </a:solidFill>
                          <a:effectLst/>
                          <a:latin typeface="Arial"/>
                        </a:rPr>
                        <a:t>L</a:t>
                      </a:r>
                    </a:p>
                  </a:txBody>
                  <a:tcPr marL="7015" marR="7015" marT="7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3579550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LGF delivery</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312108964"/>
              </p:ext>
            </p:extLst>
          </p:nvPr>
        </p:nvGraphicFramePr>
        <p:xfrm>
          <a:off x="939452" y="1904244"/>
          <a:ext cx="9920613" cy="4718360"/>
        </p:xfrm>
        <a:graphic>
          <a:graphicData uri="http://schemas.openxmlformats.org/drawingml/2006/table">
            <a:tbl>
              <a:tblPr/>
              <a:tblGrid>
                <a:gridCol w="2617235"/>
                <a:gridCol w="4994866"/>
                <a:gridCol w="1036757"/>
                <a:gridCol w="1271755"/>
              </a:tblGrid>
              <a:tr h="155961">
                <a:tc gridSpan="4">
                  <a:txBody>
                    <a:bodyPr/>
                    <a:lstStyle/>
                    <a:p>
                      <a:pPr algn="l" fontAlgn="ctr"/>
                      <a:endParaRPr lang="en-GB" sz="1200" b="1" i="0" u="none" strike="noStrike" dirty="0">
                        <a:solidFill>
                          <a:srgbClr val="FFFFFF"/>
                        </a:solidFill>
                        <a:effectLst/>
                        <a:latin typeface="Arial"/>
                      </a:endParaRPr>
                    </a:p>
                  </a:txBody>
                  <a:tcPr marL="7721" marR="7721" marT="77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640831">
                <a:tc>
                  <a:txBody>
                    <a:bodyPr/>
                    <a:lstStyle/>
                    <a:p>
                      <a:pPr algn="l" fontAlgn="ctr"/>
                      <a:r>
                        <a:rPr lang="en-GB" sz="1200" b="1" i="0" u="none" strike="noStrike">
                          <a:solidFill>
                            <a:srgbClr val="FFFFFF"/>
                          </a:solidFill>
                          <a:effectLst/>
                          <a:latin typeface="Arial"/>
                        </a:rPr>
                        <a:t> </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GB" sz="1200" b="1" i="0" u="none" strike="noStrike" dirty="0">
                          <a:solidFill>
                            <a:srgbClr val="000000"/>
                          </a:solidFill>
                          <a:effectLst/>
                          <a:latin typeface="Arial"/>
                        </a:rPr>
                        <a:t>Project Update</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GB" sz="1200" b="1" i="0" u="none" strike="noStrike">
                          <a:solidFill>
                            <a:srgbClr val="000000"/>
                          </a:solidFill>
                          <a:effectLst/>
                          <a:latin typeface="Arial"/>
                        </a:rPr>
                        <a:t>Project Risk</a:t>
                      </a:r>
                      <a:br>
                        <a:rPr lang="en-GB" sz="1200" b="1" i="0" u="none" strike="noStrike">
                          <a:solidFill>
                            <a:srgbClr val="000000"/>
                          </a:solidFill>
                          <a:effectLst/>
                          <a:latin typeface="Arial"/>
                        </a:rPr>
                      </a:br>
                      <a:r>
                        <a:rPr lang="en-GB" sz="1200" b="1" i="0" u="none" strike="noStrike">
                          <a:solidFill>
                            <a:srgbClr val="000000"/>
                          </a:solidFill>
                          <a:effectLst/>
                          <a:latin typeface="Arial"/>
                        </a:rPr>
                        <a:t>(RAG rating)</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GB" sz="1200" b="1" i="0" u="none" strike="noStrike">
                          <a:solidFill>
                            <a:srgbClr val="000000"/>
                          </a:solidFill>
                          <a:effectLst/>
                          <a:latin typeface="Arial"/>
                        </a:rPr>
                        <a:t>LGF Spend Risk</a:t>
                      </a:r>
                      <a:br>
                        <a:rPr lang="en-GB" sz="1200" b="1" i="0" u="none" strike="noStrike">
                          <a:solidFill>
                            <a:srgbClr val="000000"/>
                          </a:solidFill>
                          <a:effectLst/>
                          <a:latin typeface="Arial"/>
                        </a:rPr>
                      </a:br>
                      <a:r>
                        <a:rPr lang="en-GB" sz="1200" b="1" i="0" u="none" strike="noStrike">
                          <a:solidFill>
                            <a:srgbClr val="000000"/>
                          </a:solidFill>
                          <a:effectLst/>
                          <a:latin typeface="Arial"/>
                        </a:rPr>
                        <a:t>(RAG rating)</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62138">
                <a:tc gridSpan="4">
                  <a:txBody>
                    <a:bodyPr/>
                    <a:lstStyle/>
                    <a:p>
                      <a:pPr algn="l" fontAlgn="ctr"/>
                      <a:r>
                        <a:rPr lang="en-GB" sz="1200" b="1" i="0" u="none" strike="noStrike">
                          <a:solidFill>
                            <a:srgbClr val="FFFFFF"/>
                          </a:solidFill>
                          <a:effectLst/>
                          <a:latin typeface="Arial"/>
                        </a:rPr>
                        <a:t>Kent</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16555">
                <a:tc>
                  <a:txBody>
                    <a:bodyPr/>
                    <a:lstStyle/>
                    <a:p>
                      <a:pPr algn="l" fontAlgn="ctr"/>
                      <a:r>
                        <a:rPr lang="en-GB" sz="1200" b="1" i="0" u="none" strike="noStrike">
                          <a:solidFill>
                            <a:srgbClr val="000000"/>
                          </a:solidFill>
                          <a:effectLst/>
                          <a:latin typeface="Arial"/>
                        </a:rPr>
                        <a:t>Tonbridge Town Centre Phase 2</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200" b="0" i="0" u="none" strike="noStrike">
                          <a:solidFill>
                            <a:srgbClr val="000000"/>
                          </a:solidFill>
                          <a:effectLst/>
                          <a:latin typeface="Arial"/>
                        </a:rPr>
                        <a:t>Phase 1 complete and Phase 2 underway. LGF fully spent.</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200" b="0" i="0" u="none" strike="noStrike" dirty="0">
                          <a:solidFill>
                            <a:srgbClr val="000000"/>
                          </a:solidFill>
                          <a:effectLst/>
                          <a:latin typeface="Arial"/>
                        </a:rPr>
                        <a:t>L</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Arial"/>
                        </a:rPr>
                        <a:t>L</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63251">
                <a:tc>
                  <a:txBody>
                    <a:bodyPr/>
                    <a:lstStyle/>
                    <a:p>
                      <a:pPr algn="l" fontAlgn="ctr"/>
                      <a:r>
                        <a:rPr lang="en-GB" sz="1200" b="1" i="0" u="none" strike="noStrike">
                          <a:solidFill>
                            <a:srgbClr val="000000"/>
                          </a:solidFill>
                          <a:effectLst/>
                          <a:latin typeface="Arial"/>
                        </a:rPr>
                        <a:t>Middle Deal Transport Improvements</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200" b="0" i="0" u="none" strike="noStrike" dirty="0">
                          <a:solidFill>
                            <a:srgbClr val="000000"/>
                          </a:solidFill>
                          <a:effectLst/>
                          <a:latin typeface="Arial"/>
                        </a:rPr>
                        <a:t>Planning permission granted and good progress being made on site, focussing on road development.</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200" b="0" i="0" u="none" strike="noStrike" dirty="0">
                          <a:solidFill>
                            <a:srgbClr val="000000"/>
                          </a:solidFill>
                          <a:effectLst/>
                          <a:latin typeface="Arial"/>
                        </a:rPr>
                        <a:t>M</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200" b="0" i="0" u="none" strike="noStrike">
                          <a:solidFill>
                            <a:srgbClr val="000000"/>
                          </a:solidFill>
                          <a:effectLst/>
                          <a:latin typeface="Arial"/>
                        </a:rPr>
                        <a:t>L</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08834">
                <a:tc>
                  <a:txBody>
                    <a:bodyPr/>
                    <a:lstStyle/>
                    <a:p>
                      <a:pPr algn="l" fontAlgn="ctr"/>
                      <a:r>
                        <a:rPr lang="en-GB" sz="1200" b="1" i="0" u="none" strike="noStrike" dirty="0">
                          <a:solidFill>
                            <a:srgbClr val="000000"/>
                          </a:solidFill>
                          <a:effectLst/>
                          <a:latin typeface="Arial"/>
                        </a:rPr>
                        <a:t>Sittingbourne Town Centre Regeneration </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200" b="0" i="0" u="none" strike="noStrike" dirty="0">
                          <a:solidFill>
                            <a:srgbClr val="000000"/>
                          </a:solidFill>
                          <a:effectLst/>
                          <a:latin typeface="Arial"/>
                        </a:rPr>
                        <a:t>LGF fully spent, but third party delivery of the project ongoing.</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200" b="0" i="0" u="none" strike="noStrike" dirty="0">
                          <a:solidFill>
                            <a:srgbClr val="000000"/>
                          </a:solidFill>
                          <a:effectLst/>
                          <a:latin typeface="Arial"/>
                        </a:rPr>
                        <a:t>M</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200" b="0" i="0" u="none" strike="noStrike">
                          <a:solidFill>
                            <a:srgbClr val="000000"/>
                          </a:solidFill>
                          <a:effectLst/>
                          <a:latin typeface="Arial"/>
                        </a:rPr>
                        <a:t>L</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63251">
                <a:tc>
                  <a:txBody>
                    <a:bodyPr/>
                    <a:lstStyle/>
                    <a:p>
                      <a:pPr algn="l" fontAlgn="ctr"/>
                      <a:r>
                        <a:rPr lang="en-GB" sz="1200" b="1" i="0" u="none" strike="noStrike">
                          <a:solidFill>
                            <a:srgbClr val="000000"/>
                          </a:solidFill>
                          <a:effectLst/>
                          <a:latin typeface="Arial"/>
                        </a:rPr>
                        <a:t>Rathmore Road</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200" b="0" i="0" u="none" strike="noStrike">
                          <a:solidFill>
                            <a:srgbClr val="000000"/>
                          </a:solidFill>
                          <a:effectLst/>
                          <a:latin typeface="Arial"/>
                        </a:rPr>
                        <a:t>Site works progressing as planned. Next phase is to complete phase 2 A of the works to the forecourt of the Station</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200" b="0" i="0" u="none" strike="noStrike">
                          <a:solidFill>
                            <a:srgbClr val="000000"/>
                          </a:solidFill>
                          <a:effectLst/>
                          <a:latin typeface="Arial"/>
                        </a:rPr>
                        <a:t>L</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Arial"/>
                        </a:rPr>
                        <a:t>L</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63251">
                <a:tc>
                  <a:txBody>
                    <a:bodyPr/>
                    <a:lstStyle/>
                    <a:p>
                      <a:pPr algn="l" fontAlgn="ctr"/>
                      <a:r>
                        <a:rPr lang="en-GB" sz="1200" b="1" i="0" u="none" strike="noStrike">
                          <a:solidFill>
                            <a:srgbClr val="000000"/>
                          </a:solidFill>
                          <a:effectLst/>
                          <a:latin typeface="Arial"/>
                        </a:rPr>
                        <a:t>Dover Western Docks Revival A20 Junction Improvements **</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200" b="0" i="0" u="none" strike="noStrike">
                          <a:solidFill>
                            <a:srgbClr val="000000"/>
                          </a:solidFill>
                          <a:effectLst/>
                          <a:latin typeface="Arial"/>
                        </a:rPr>
                        <a:t>Legal agreement being implemented to committee the Port to the delivery of the Marina Pier works. </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200" b="0" i="0" u="none" strike="noStrike">
                          <a:solidFill>
                            <a:srgbClr val="000000"/>
                          </a:solidFill>
                          <a:effectLst/>
                          <a:latin typeface="Arial"/>
                        </a:rPr>
                        <a:t>L</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Arial"/>
                        </a:rPr>
                        <a:t>L</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79806">
                <a:tc>
                  <a:txBody>
                    <a:bodyPr/>
                    <a:lstStyle/>
                    <a:p>
                      <a:pPr algn="l" fontAlgn="ctr"/>
                      <a:r>
                        <a:rPr lang="en-GB" sz="1200" b="1" i="0" u="none" strike="noStrike">
                          <a:solidFill>
                            <a:srgbClr val="000000"/>
                          </a:solidFill>
                          <a:effectLst/>
                          <a:latin typeface="Arial"/>
                        </a:rPr>
                        <a:t>Maidstone Integrated Transport Package  - Phase 1</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200" b="0" i="0" u="none" strike="noStrike">
                          <a:solidFill>
                            <a:srgbClr val="000000"/>
                          </a:solidFill>
                          <a:effectLst/>
                          <a:latin typeface="Arial"/>
                        </a:rPr>
                        <a:t>The outline design for A274 Sutton Road scheme has been delayed but procurement route has now been agreed to reduce further delay to delivery.</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200" b="0" i="0" u="none" strike="noStrike">
                          <a:solidFill>
                            <a:srgbClr val="000000"/>
                          </a:solidFill>
                          <a:effectLst/>
                          <a:latin typeface="Arial"/>
                        </a:rPr>
                        <a:t>M</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200" b="0" i="0" u="none" strike="noStrike" dirty="0">
                          <a:solidFill>
                            <a:srgbClr val="000000"/>
                          </a:solidFill>
                          <a:effectLst/>
                          <a:latin typeface="Arial"/>
                        </a:rPr>
                        <a:t>M</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08834">
                <a:tc>
                  <a:txBody>
                    <a:bodyPr/>
                    <a:lstStyle/>
                    <a:p>
                      <a:pPr algn="l" fontAlgn="ctr"/>
                      <a:r>
                        <a:rPr lang="en-GB" sz="1200" b="1" i="0" u="none" strike="noStrike">
                          <a:solidFill>
                            <a:srgbClr val="000000"/>
                          </a:solidFill>
                          <a:effectLst/>
                          <a:latin typeface="Arial"/>
                        </a:rPr>
                        <a:t>Tunbridge Wells Junction Improvement Package</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200" b="0" i="0" u="none" strike="noStrike">
                          <a:solidFill>
                            <a:srgbClr val="000000"/>
                          </a:solidFill>
                          <a:effectLst/>
                          <a:latin typeface="Arial"/>
                        </a:rPr>
                        <a:t>Phase 1 works completed. Buisness Case required for Phase 2.</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200" b="0" i="0" u="none" strike="noStrike">
                          <a:solidFill>
                            <a:srgbClr val="000000"/>
                          </a:solidFill>
                          <a:effectLst/>
                          <a:latin typeface="Arial"/>
                        </a:rPr>
                        <a:t>L</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Arial"/>
                        </a:rPr>
                        <a:t>M</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63251">
                <a:tc>
                  <a:txBody>
                    <a:bodyPr/>
                    <a:lstStyle/>
                    <a:p>
                      <a:pPr algn="l" fontAlgn="ctr"/>
                      <a:r>
                        <a:rPr lang="en-GB" sz="1200" b="1" i="0" u="none" strike="noStrike" dirty="0">
                          <a:solidFill>
                            <a:srgbClr val="000000"/>
                          </a:solidFill>
                          <a:effectLst/>
                          <a:latin typeface="Arial"/>
                        </a:rPr>
                        <a:t>Coastal Communities Housing Intervention Thanet</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200" b="0" i="0" u="none" strike="noStrike" dirty="0">
                          <a:solidFill>
                            <a:srgbClr val="000000"/>
                          </a:solidFill>
                          <a:effectLst/>
                          <a:latin typeface="Arial"/>
                        </a:rPr>
                        <a:t>Funding agreement has been progressed to transfer LGF to District Council</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200" b="0" i="0" u="none" strike="noStrike">
                          <a:solidFill>
                            <a:srgbClr val="000000"/>
                          </a:solidFill>
                          <a:effectLst/>
                          <a:latin typeface="Arial"/>
                        </a:rPr>
                        <a:t>L</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Arial"/>
                        </a:rPr>
                        <a:t>L</a:t>
                      </a:r>
                    </a:p>
                  </a:txBody>
                  <a:tcPr marL="7721" marR="7721" marT="7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24" y="1135629"/>
            <a:ext cx="11252744" cy="90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91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198271" y="6638857"/>
            <a:ext cx="993732" cy="219205"/>
          </a:xfrm>
          <a:prstGeom prst="rect">
            <a:avLst/>
          </a:prstGeom>
          <a:gradFill flip="none" rotWithShape="1">
            <a:gsLst>
              <a:gs pos="0">
                <a:schemeClr val="accent1">
                  <a:shade val="30000"/>
                  <a:satMod val="115000"/>
                </a:schemeClr>
              </a:gs>
              <a:gs pos="99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a:xfrm>
            <a:off x="5775925" y="0"/>
            <a:ext cx="5793949" cy="1143000"/>
          </a:xfrm>
        </p:spPr>
        <p:txBody>
          <a:bodyPr/>
          <a:lstStyle/>
          <a:p>
            <a:r>
              <a:rPr lang="en-GB" b="1" dirty="0" smtClean="0">
                <a:solidFill>
                  <a:schemeClr val="bg1"/>
                </a:solidFill>
              </a:rPr>
              <a:t>Why have an STB? </a:t>
            </a:r>
            <a:endParaRPr lang="en-GB" b="1" dirty="0">
              <a:solidFill>
                <a:schemeClr val="bg1"/>
              </a:solidFill>
            </a:endParaRPr>
          </a:p>
        </p:txBody>
      </p:sp>
      <p:cxnSp>
        <p:nvCxnSpPr>
          <p:cNvPr id="8" name="Straight Connector 7"/>
          <p:cNvCxnSpPr/>
          <p:nvPr/>
        </p:nvCxnSpPr>
        <p:spPr>
          <a:xfrm>
            <a:off x="1060926" y="1804432"/>
            <a:ext cx="9430001" cy="12556"/>
          </a:xfrm>
          <a:prstGeom prst="line">
            <a:avLst/>
          </a:prstGeom>
          <a:noFill/>
          <a:ln w="25400" cap="flat" cmpd="sng" algn="ctr">
            <a:solidFill>
              <a:srgbClr val="1F497D">
                <a:lumMod val="60000"/>
                <a:lumOff val="40000"/>
              </a:srgbClr>
            </a:solidFill>
            <a:prstDash val="dash"/>
          </a:ln>
          <a:effectLst/>
        </p:spPr>
      </p:cxnSp>
      <p:cxnSp>
        <p:nvCxnSpPr>
          <p:cNvPr id="10" name="Straight Connector 9"/>
          <p:cNvCxnSpPr/>
          <p:nvPr/>
        </p:nvCxnSpPr>
        <p:spPr>
          <a:xfrm flipV="1">
            <a:off x="1061623" y="3242102"/>
            <a:ext cx="9561436" cy="48164"/>
          </a:xfrm>
          <a:prstGeom prst="line">
            <a:avLst/>
          </a:prstGeom>
          <a:noFill/>
          <a:ln w="25400" cap="flat" cmpd="sng" algn="ctr">
            <a:solidFill>
              <a:srgbClr val="1F497D">
                <a:lumMod val="60000"/>
                <a:lumOff val="40000"/>
              </a:srgbClr>
            </a:solidFill>
            <a:prstDash val="dash"/>
          </a:ln>
          <a:effectLst/>
        </p:spPr>
      </p:cxnSp>
      <p:cxnSp>
        <p:nvCxnSpPr>
          <p:cNvPr id="11" name="Straight Connector 10"/>
          <p:cNvCxnSpPr/>
          <p:nvPr/>
        </p:nvCxnSpPr>
        <p:spPr>
          <a:xfrm flipV="1">
            <a:off x="1060926" y="5085478"/>
            <a:ext cx="9562175" cy="18002"/>
          </a:xfrm>
          <a:prstGeom prst="line">
            <a:avLst/>
          </a:prstGeom>
          <a:noFill/>
          <a:ln w="25400" cap="flat" cmpd="sng" algn="ctr">
            <a:solidFill>
              <a:srgbClr val="1F497D">
                <a:lumMod val="60000"/>
                <a:lumOff val="40000"/>
              </a:srgbClr>
            </a:solidFill>
            <a:prstDash val="dash"/>
          </a:ln>
          <a:effectLst/>
        </p:spPr>
      </p:cxnSp>
      <p:cxnSp>
        <p:nvCxnSpPr>
          <p:cNvPr id="13" name="Straight Connector 12"/>
          <p:cNvCxnSpPr/>
          <p:nvPr/>
        </p:nvCxnSpPr>
        <p:spPr>
          <a:xfrm>
            <a:off x="5597669" y="1281212"/>
            <a:ext cx="0" cy="5190420"/>
          </a:xfrm>
          <a:prstGeom prst="line">
            <a:avLst/>
          </a:prstGeom>
          <a:noFill/>
          <a:ln w="25400" cap="flat" cmpd="sng" algn="ctr">
            <a:solidFill>
              <a:srgbClr val="1F497D">
                <a:lumMod val="60000"/>
                <a:lumOff val="40000"/>
              </a:srgbClr>
            </a:solidFill>
            <a:prstDash val="dash"/>
          </a:ln>
          <a:effectLst/>
        </p:spPr>
      </p:cxnSp>
      <p:sp>
        <p:nvSpPr>
          <p:cNvPr id="14" name="TextBox 13"/>
          <p:cNvSpPr txBox="1"/>
          <p:nvPr/>
        </p:nvSpPr>
        <p:spPr>
          <a:xfrm>
            <a:off x="2621684" y="1281212"/>
            <a:ext cx="2230685" cy="523220"/>
          </a:xfrm>
          <a:prstGeom prst="rect">
            <a:avLst/>
          </a:prstGeom>
          <a:noFill/>
        </p:spPr>
        <p:txBody>
          <a:bodyPr wrap="square" rtlCol="0">
            <a:spAutoFit/>
          </a:bodyPr>
          <a:lstStyle/>
          <a:p>
            <a:r>
              <a:rPr lang="en-GB" sz="2800" b="1" dirty="0" smtClean="0">
                <a:solidFill>
                  <a:prstClr val="black"/>
                </a:solidFill>
                <a:latin typeface="Calibri"/>
              </a:rPr>
              <a:t>Planning</a:t>
            </a:r>
            <a:r>
              <a:rPr lang="en-GB" sz="2000" b="1" dirty="0" smtClean="0">
                <a:solidFill>
                  <a:prstClr val="black"/>
                </a:solidFill>
                <a:latin typeface="Calibri"/>
              </a:rPr>
              <a:t> </a:t>
            </a:r>
            <a:endParaRPr lang="en-GB" sz="2000" b="1" dirty="0">
              <a:solidFill>
                <a:prstClr val="black"/>
              </a:solidFill>
              <a:latin typeface="Calibri"/>
            </a:endParaRPr>
          </a:p>
        </p:txBody>
      </p:sp>
      <p:sp>
        <p:nvSpPr>
          <p:cNvPr id="15" name="TextBox 14"/>
          <p:cNvSpPr txBox="1"/>
          <p:nvPr/>
        </p:nvSpPr>
        <p:spPr>
          <a:xfrm>
            <a:off x="6543476" y="1281214"/>
            <a:ext cx="2230685" cy="523220"/>
          </a:xfrm>
          <a:prstGeom prst="rect">
            <a:avLst/>
          </a:prstGeom>
          <a:noFill/>
        </p:spPr>
        <p:txBody>
          <a:bodyPr wrap="square" rtlCol="0">
            <a:spAutoFit/>
          </a:bodyPr>
          <a:lstStyle/>
          <a:p>
            <a:r>
              <a:rPr lang="en-GB" sz="2800" b="1" dirty="0" smtClean="0">
                <a:solidFill>
                  <a:prstClr val="black"/>
                </a:solidFill>
                <a:latin typeface="Calibri"/>
              </a:rPr>
              <a:t>Infrastructure</a:t>
            </a:r>
            <a:r>
              <a:rPr lang="en-GB" sz="2000" b="1" dirty="0" smtClean="0">
                <a:solidFill>
                  <a:prstClr val="black"/>
                </a:solidFill>
                <a:latin typeface="Calibri"/>
              </a:rPr>
              <a:t> </a:t>
            </a:r>
            <a:endParaRPr lang="en-GB" sz="2000" b="1" dirty="0">
              <a:solidFill>
                <a:prstClr val="black"/>
              </a:solidFill>
              <a:latin typeface="Calibri"/>
            </a:endParaRPr>
          </a:p>
        </p:txBody>
      </p:sp>
      <p:sp>
        <p:nvSpPr>
          <p:cNvPr id="16" name="TextBox 15"/>
          <p:cNvSpPr txBox="1"/>
          <p:nvPr/>
        </p:nvSpPr>
        <p:spPr>
          <a:xfrm>
            <a:off x="694354" y="2035772"/>
            <a:ext cx="1560799" cy="461665"/>
          </a:xfrm>
          <a:prstGeom prst="rect">
            <a:avLst/>
          </a:prstGeom>
          <a:noFill/>
        </p:spPr>
        <p:txBody>
          <a:bodyPr wrap="square" rtlCol="0">
            <a:spAutoFit/>
          </a:bodyPr>
          <a:lstStyle/>
          <a:p>
            <a:r>
              <a:rPr lang="en-GB" sz="2400" b="1" dirty="0" smtClean="0">
                <a:solidFill>
                  <a:prstClr val="black"/>
                </a:solidFill>
                <a:latin typeface="Calibri"/>
              </a:rPr>
              <a:t>National</a:t>
            </a:r>
            <a:endParaRPr lang="en-GB" sz="2400" b="1" dirty="0">
              <a:solidFill>
                <a:prstClr val="black"/>
              </a:solidFill>
              <a:latin typeface="Calibri"/>
            </a:endParaRPr>
          </a:p>
        </p:txBody>
      </p:sp>
      <p:sp>
        <p:nvSpPr>
          <p:cNvPr id="17" name="TextBox 16"/>
          <p:cNvSpPr txBox="1"/>
          <p:nvPr/>
        </p:nvSpPr>
        <p:spPr>
          <a:xfrm>
            <a:off x="694315" y="5169195"/>
            <a:ext cx="826180" cy="461665"/>
          </a:xfrm>
          <a:prstGeom prst="rect">
            <a:avLst/>
          </a:prstGeom>
          <a:noFill/>
        </p:spPr>
        <p:txBody>
          <a:bodyPr wrap="square" rtlCol="0">
            <a:spAutoFit/>
          </a:bodyPr>
          <a:lstStyle/>
          <a:p>
            <a:r>
              <a:rPr lang="en-GB" sz="2400" b="1" dirty="0" smtClean="0">
                <a:solidFill>
                  <a:prstClr val="black"/>
                </a:solidFill>
                <a:latin typeface="Calibri"/>
              </a:rPr>
              <a:t>Local</a:t>
            </a:r>
            <a:r>
              <a:rPr lang="en-GB" sz="2000" b="1" dirty="0" smtClean="0">
                <a:solidFill>
                  <a:prstClr val="black"/>
                </a:solidFill>
                <a:latin typeface="Calibri"/>
              </a:rPr>
              <a:t> </a:t>
            </a:r>
            <a:r>
              <a:rPr lang="en-GB" sz="2000" dirty="0" smtClean="0">
                <a:solidFill>
                  <a:prstClr val="black"/>
                </a:solidFill>
                <a:latin typeface="Calibri"/>
              </a:rPr>
              <a:t> </a:t>
            </a:r>
            <a:endParaRPr lang="en-GB" sz="2000" dirty="0">
              <a:solidFill>
                <a:prstClr val="black"/>
              </a:solidFill>
              <a:latin typeface="Calibri"/>
            </a:endParaRPr>
          </a:p>
        </p:txBody>
      </p:sp>
      <p:sp>
        <p:nvSpPr>
          <p:cNvPr id="18" name="TextBox 17"/>
          <p:cNvSpPr txBox="1"/>
          <p:nvPr/>
        </p:nvSpPr>
        <p:spPr>
          <a:xfrm>
            <a:off x="5999423" y="2727247"/>
            <a:ext cx="1542460" cy="707886"/>
          </a:xfrm>
          <a:prstGeom prst="rect">
            <a:avLst/>
          </a:prstGeom>
          <a:solidFill>
            <a:srgbClr val="1F497D">
              <a:lumMod val="40000"/>
              <a:lumOff val="60000"/>
            </a:srgbClr>
          </a:solidFill>
          <a:ln w="25400">
            <a:solidFill>
              <a:sysClr val="windowText" lastClr="000000">
                <a:shade val="95000"/>
                <a:satMod val="10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Highways England </a:t>
            </a:r>
          </a:p>
        </p:txBody>
      </p:sp>
      <p:sp>
        <p:nvSpPr>
          <p:cNvPr id="19" name="TextBox 18"/>
          <p:cNvSpPr txBox="1"/>
          <p:nvPr/>
        </p:nvSpPr>
        <p:spPr>
          <a:xfrm>
            <a:off x="2519980" y="2497407"/>
            <a:ext cx="2894367" cy="707886"/>
          </a:xfrm>
          <a:prstGeom prst="rect">
            <a:avLst/>
          </a:prstGeom>
          <a:noFill/>
          <a:ln w="15875">
            <a:solidFill>
              <a:sysClr val="windowText" lastClr="000000">
                <a:shade val="95000"/>
                <a:satMod val="105000"/>
              </a:sys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National Planning Policy  Framework + Guidance  </a:t>
            </a:r>
          </a:p>
        </p:txBody>
      </p:sp>
      <p:sp>
        <p:nvSpPr>
          <p:cNvPr id="20" name="TextBox 19"/>
          <p:cNvSpPr txBox="1"/>
          <p:nvPr/>
        </p:nvSpPr>
        <p:spPr>
          <a:xfrm>
            <a:off x="2454436" y="5282535"/>
            <a:ext cx="2959911" cy="400110"/>
          </a:xfrm>
          <a:prstGeom prst="rect">
            <a:avLst/>
          </a:prstGeom>
          <a:solidFill>
            <a:srgbClr val="1F497D">
              <a:lumMod val="40000"/>
              <a:lumOff val="60000"/>
            </a:srgbClr>
          </a:solidFill>
          <a:ln w="25400">
            <a:solidFill>
              <a:sysClr val="windowText" lastClr="000000">
                <a:shade val="95000"/>
                <a:satMod val="10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Local Planning Authorities  </a:t>
            </a:r>
          </a:p>
        </p:txBody>
      </p:sp>
      <p:sp>
        <p:nvSpPr>
          <p:cNvPr id="21" name="TextBox 20"/>
          <p:cNvSpPr txBox="1"/>
          <p:nvPr/>
        </p:nvSpPr>
        <p:spPr>
          <a:xfrm>
            <a:off x="2753260" y="5903700"/>
            <a:ext cx="2362219" cy="400110"/>
          </a:xfrm>
          <a:prstGeom prst="rect">
            <a:avLst/>
          </a:prstGeom>
          <a:noFill/>
          <a:ln w="15875">
            <a:solidFill>
              <a:sysClr val="windowText" lastClr="000000">
                <a:shade val="95000"/>
                <a:satMod val="10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Local Plans &amp; IDPs  </a:t>
            </a:r>
          </a:p>
        </p:txBody>
      </p:sp>
      <p:sp>
        <p:nvSpPr>
          <p:cNvPr id="22" name="TextBox 21"/>
          <p:cNvSpPr txBox="1"/>
          <p:nvPr/>
        </p:nvSpPr>
        <p:spPr>
          <a:xfrm>
            <a:off x="2519960" y="1950743"/>
            <a:ext cx="7286853" cy="400110"/>
          </a:xfrm>
          <a:prstGeom prst="rect">
            <a:avLst/>
          </a:prstGeom>
          <a:solidFill>
            <a:srgbClr val="1F497D">
              <a:lumMod val="40000"/>
              <a:lumOff val="60000"/>
            </a:srgbClr>
          </a:solidFill>
          <a:ln w="25400">
            <a:solidFill>
              <a:sysClr val="windowText" lastClr="000000">
                <a:shade val="95000"/>
                <a:satMod val="10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      National Government  </a:t>
            </a:r>
          </a:p>
        </p:txBody>
      </p:sp>
      <p:sp>
        <p:nvSpPr>
          <p:cNvPr id="23" name="TextBox 22"/>
          <p:cNvSpPr txBox="1"/>
          <p:nvPr/>
        </p:nvSpPr>
        <p:spPr>
          <a:xfrm>
            <a:off x="6003415" y="4850065"/>
            <a:ext cx="1080120" cy="707886"/>
          </a:xfrm>
          <a:prstGeom prst="rect">
            <a:avLst/>
          </a:prstGeom>
          <a:solidFill>
            <a:srgbClr val="1F497D">
              <a:lumMod val="40000"/>
              <a:lumOff val="60000"/>
            </a:srgbClr>
          </a:solidFill>
          <a:ln w="25400">
            <a:solidFill>
              <a:sysClr val="windowText" lastClr="000000">
                <a:shade val="95000"/>
                <a:satMod val="10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LTAs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   </a:t>
            </a:r>
          </a:p>
        </p:txBody>
      </p:sp>
      <p:sp>
        <p:nvSpPr>
          <p:cNvPr id="24" name="TextBox 23"/>
          <p:cNvSpPr txBox="1"/>
          <p:nvPr/>
        </p:nvSpPr>
        <p:spPr>
          <a:xfrm>
            <a:off x="7312227" y="4850065"/>
            <a:ext cx="1080120" cy="707886"/>
          </a:xfrm>
          <a:prstGeom prst="rect">
            <a:avLst/>
          </a:prstGeom>
          <a:solidFill>
            <a:srgbClr val="1F497D">
              <a:lumMod val="40000"/>
              <a:lumOff val="60000"/>
            </a:srgbClr>
          </a:solidFill>
          <a:ln w="25400">
            <a:solidFill>
              <a:sysClr val="windowText" lastClr="000000">
                <a:shade val="95000"/>
                <a:satMod val="10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LEPS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  </a:t>
            </a:r>
          </a:p>
        </p:txBody>
      </p:sp>
      <p:sp>
        <p:nvSpPr>
          <p:cNvPr id="25" name="TextBox 24"/>
          <p:cNvSpPr txBox="1"/>
          <p:nvPr/>
        </p:nvSpPr>
        <p:spPr>
          <a:xfrm>
            <a:off x="8519052" y="4850096"/>
            <a:ext cx="1287760" cy="707886"/>
          </a:xfrm>
          <a:prstGeom prst="rect">
            <a:avLst/>
          </a:prstGeom>
          <a:solidFill>
            <a:srgbClr val="1F497D">
              <a:lumMod val="40000"/>
              <a:lumOff val="60000"/>
            </a:srgbClr>
          </a:solidFill>
          <a:ln w="25400">
            <a:solidFill>
              <a:sysClr val="windowText" lastClr="000000">
                <a:shade val="95000"/>
                <a:satMod val="10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Operators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   </a:t>
            </a:r>
          </a:p>
        </p:txBody>
      </p:sp>
      <p:sp>
        <p:nvSpPr>
          <p:cNvPr id="26" name="TextBox 25"/>
          <p:cNvSpPr txBox="1"/>
          <p:nvPr/>
        </p:nvSpPr>
        <p:spPr>
          <a:xfrm>
            <a:off x="5999967" y="5703645"/>
            <a:ext cx="1080120" cy="400110"/>
          </a:xfrm>
          <a:prstGeom prst="rect">
            <a:avLst/>
          </a:prstGeom>
          <a:noFill/>
          <a:ln w="15875">
            <a:solidFill>
              <a:sysClr val="windowText" lastClr="000000">
                <a:shade val="95000"/>
                <a:satMod val="10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LTP</a:t>
            </a:r>
          </a:p>
        </p:txBody>
      </p:sp>
      <p:sp>
        <p:nvSpPr>
          <p:cNvPr id="27" name="TextBox 26"/>
          <p:cNvSpPr txBox="1"/>
          <p:nvPr/>
        </p:nvSpPr>
        <p:spPr>
          <a:xfrm>
            <a:off x="7312227" y="5715222"/>
            <a:ext cx="1080120" cy="400110"/>
          </a:xfrm>
          <a:prstGeom prst="rect">
            <a:avLst/>
          </a:prstGeom>
          <a:noFill/>
          <a:ln w="15875">
            <a:solidFill>
              <a:sysClr val="windowText" lastClr="000000">
                <a:shade val="95000"/>
                <a:satMod val="10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LGF</a:t>
            </a:r>
          </a:p>
        </p:txBody>
      </p:sp>
      <p:cxnSp>
        <p:nvCxnSpPr>
          <p:cNvPr id="28" name="Straight Connector 27"/>
          <p:cNvCxnSpPr>
            <a:endCxn id="19" idx="0"/>
          </p:cNvCxnSpPr>
          <p:nvPr/>
        </p:nvCxnSpPr>
        <p:spPr>
          <a:xfrm>
            <a:off x="3967163" y="2350884"/>
            <a:ext cx="1" cy="146523"/>
          </a:xfrm>
          <a:prstGeom prst="line">
            <a:avLst/>
          </a:prstGeom>
          <a:noFill/>
          <a:ln w="19050" cap="flat" cmpd="sng" algn="ctr">
            <a:solidFill>
              <a:sysClr val="windowText" lastClr="000000"/>
            </a:solidFill>
            <a:prstDash val="solid"/>
          </a:ln>
          <a:effectLst/>
        </p:spPr>
      </p:cxnSp>
      <p:cxnSp>
        <p:nvCxnSpPr>
          <p:cNvPr id="29" name="Straight Connector 28"/>
          <p:cNvCxnSpPr>
            <a:stCxn id="20" idx="2"/>
            <a:endCxn id="21" idx="0"/>
          </p:cNvCxnSpPr>
          <p:nvPr/>
        </p:nvCxnSpPr>
        <p:spPr>
          <a:xfrm flipH="1">
            <a:off x="3934370" y="5682645"/>
            <a:ext cx="22" cy="221055"/>
          </a:xfrm>
          <a:prstGeom prst="line">
            <a:avLst/>
          </a:prstGeom>
          <a:noFill/>
          <a:ln w="19050" cap="flat" cmpd="sng" algn="ctr">
            <a:solidFill>
              <a:srgbClr val="4F81BD">
                <a:shade val="95000"/>
                <a:satMod val="105000"/>
              </a:srgbClr>
            </a:solidFill>
            <a:prstDash val="solid"/>
          </a:ln>
          <a:effectLst/>
        </p:spPr>
      </p:cxnSp>
      <p:cxnSp>
        <p:nvCxnSpPr>
          <p:cNvPr id="30" name="Straight Connector 29"/>
          <p:cNvCxnSpPr>
            <a:stCxn id="23" idx="2"/>
            <a:endCxn id="26" idx="0"/>
          </p:cNvCxnSpPr>
          <p:nvPr/>
        </p:nvCxnSpPr>
        <p:spPr>
          <a:xfrm flipH="1">
            <a:off x="6540027" y="5557951"/>
            <a:ext cx="3448" cy="145694"/>
          </a:xfrm>
          <a:prstGeom prst="line">
            <a:avLst/>
          </a:prstGeom>
          <a:noFill/>
          <a:ln w="19050" cap="flat" cmpd="sng" algn="ctr">
            <a:solidFill>
              <a:srgbClr val="4F81BD">
                <a:shade val="95000"/>
                <a:satMod val="105000"/>
              </a:srgbClr>
            </a:solidFill>
            <a:prstDash val="solid"/>
          </a:ln>
          <a:effectLst/>
        </p:spPr>
      </p:cxnSp>
      <p:cxnSp>
        <p:nvCxnSpPr>
          <p:cNvPr id="31" name="Straight Connector 30"/>
          <p:cNvCxnSpPr>
            <a:stCxn id="24" idx="2"/>
            <a:endCxn id="27" idx="0"/>
          </p:cNvCxnSpPr>
          <p:nvPr/>
        </p:nvCxnSpPr>
        <p:spPr>
          <a:xfrm>
            <a:off x="7852287" y="5558013"/>
            <a:ext cx="0" cy="157271"/>
          </a:xfrm>
          <a:prstGeom prst="line">
            <a:avLst/>
          </a:prstGeom>
          <a:noFill/>
          <a:ln w="19050" cap="flat" cmpd="sng" algn="ctr">
            <a:solidFill>
              <a:srgbClr val="4F81BD">
                <a:shade val="95000"/>
                <a:satMod val="105000"/>
              </a:srgbClr>
            </a:solidFill>
            <a:prstDash val="solid"/>
          </a:ln>
          <a:effectLst/>
        </p:spPr>
      </p:cxnSp>
      <p:sp>
        <p:nvSpPr>
          <p:cNvPr id="32" name="TextBox 31"/>
          <p:cNvSpPr txBox="1"/>
          <p:nvPr/>
        </p:nvSpPr>
        <p:spPr>
          <a:xfrm>
            <a:off x="5755885" y="3568935"/>
            <a:ext cx="2029617" cy="400110"/>
          </a:xfrm>
          <a:prstGeom prst="rect">
            <a:avLst/>
          </a:prstGeom>
          <a:noFill/>
          <a:ln w="15875">
            <a:solidFill>
              <a:sysClr val="windowText" lastClr="000000">
                <a:shade val="95000"/>
                <a:satMod val="10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 </a:t>
            </a:r>
            <a:r>
              <a:rPr lang="en-GB" sz="2000" kern="0" dirty="0" smtClean="0">
                <a:solidFill>
                  <a:prstClr val="black"/>
                </a:solidFill>
                <a:latin typeface="Calibri"/>
              </a:rPr>
              <a:t>Invest </a:t>
            </a:r>
            <a:r>
              <a:rPr kumimoji="0" lang="en-GB" sz="2000" b="0" i="0" u="none" strike="noStrike" kern="0" cap="none" spc="0" normalizeH="0" baseline="0" noProof="0" dirty="0" smtClean="0">
                <a:ln>
                  <a:noFill/>
                </a:ln>
                <a:solidFill>
                  <a:prstClr val="black"/>
                </a:solidFill>
                <a:effectLst/>
                <a:uLnTx/>
                <a:uFillTx/>
                <a:latin typeface="Calibri"/>
              </a:rPr>
              <a:t> Strategies </a:t>
            </a:r>
          </a:p>
        </p:txBody>
      </p:sp>
      <p:sp>
        <p:nvSpPr>
          <p:cNvPr id="33" name="TextBox 32"/>
          <p:cNvSpPr txBox="1"/>
          <p:nvPr/>
        </p:nvSpPr>
        <p:spPr>
          <a:xfrm>
            <a:off x="7901726" y="3558227"/>
            <a:ext cx="1642791" cy="400110"/>
          </a:xfrm>
          <a:prstGeom prst="rect">
            <a:avLst/>
          </a:prstGeom>
          <a:noFill/>
          <a:ln w="15875">
            <a:solidFill>
              <a:sysClr val="windowText" lastClr="000000">
                <a:shade val="95000"/>
                <a:satMod val="10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Route Studies </a:t>
            </a:r>
          </a:p>
        </p:txBody>
      </p:sp>
      <p:sp>
        <p:nvSpPr>
          <p:cNvPr id="34" name="TextBox 33"/>
          <p:cNvSpPr txBox="1"/>
          <p:nvPr/>
        </p:nvSpPr>
        <p:spPr>
          <a:xfrm>
            <a:off x="7951851" y="2727216"/>
            <a:ext cx="1542460" cy="707886"/>
          </a:xfrm>
          <a:prstGeom prst="rect">
            <a:avLst/>
          </a:prstGeom>
          <a:solidFill>
            <a:srgbClr val="1F497D">
              <a:lumMod val="40000"/>
              <a:lumOff val="60000"/>
            </a:srgbClr>
          </a:solidFill>
          <a:ln w="25400">
            <a:solidFill>
              <a:sysClr val="windowText" lastClr="000000">
                <a:shade val="95000"/>
                <a:satMod val="10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Network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alibri"/>
              </a:rPr>
              <a:t>Rail  </a:t>
            </a:r>
          </a:p>
        </p:txBody>
      </p:sp>
      <p:cxnSp>
        <p:nvCxnSpPr>
          <p:cNvPr id="35" name="Straight Connector 34"/>
          <p:cNvCxnSpPr>
            <a:stCxn id="18" idx="2"/>
            <a:endCxn id="32" idx="0"/>
          </p:cNvCxnSpPr>
          <p:nvPr/>
        </p:nvCxnSpPr>
        <p:spPr>
          <a:xfrm>
            <a:off x="6770653" y="3435133"/>
            <a:ext cx="41" cy="133802"/>
          </a:xfrm>
          <a:prstGeom prst="line">
            <a:avLst/>
          </a:prstGeom>
          <a:noFill/>
          <a:ln w="22225" cap="flat" cmpd="sng" algn="ctr">
            <a:solidFill>
              <a:sysClr val="windowText" lastClr="000000"/>
            </a:solidFill>
            <a:prstDash val="solid"/>
          </a:ln>
          <a:effectLst/>
        </p:spPr>
      </p:cxnSp>
      <p:cxnSp>
        <p:nvCxnSpPr>
          <p:cNvPr id="36" name="Straight Connector 35"/>
          <p:cNvCxnSpPr>
            <a:stCxn id="34" idx="2"/>
            <a:endCxn id="33" idx="0"/>
          </p:cNvCxnSpPr>
          <p:nvPr/>
        </p:nvCxnSpPr>
        <p:spPr>
          <a:xfrm>
            <a:off x="8723081" y="3435102"/>
            <a:ext cx="41" cy="123125"/>
          </a:xfrm>
          <a:prstGeom prst="line">
            <a:avLst/>
          </a:prstGeom>
          <a:noFill/>
          <a:ln w="22225" cap="flat" cmpd="sng" algn="ctr">
            <a:solidFill>
              <a:sysClr val="windowText" lastClr="000000"/>
            </a:solidFill>
            <a:prstDash val="solid"/>
          </a:ln>
          <a:effectLst/>
        </p:spPr>
      </p:cxnSp>
      <p:cxnSp>
        <p:nvCxnSpPr>
          <p:cNvPr id="37" name="Straight Connector 36"/>
          <p:cNvCxnSpPr>
            <a:stCxn id="18" idx="0"/>
          </p:cNvCxnSpPr>
          <p:nvPr/>
        </p:nvCxnSpPr>
        <p:spPr>
          <a:xfrm flipV="1">
            <a:off x="6770653" y="2350917"/>
            <a:ext cx="0" cy="376330"/>
          </a:xfrm>
          <a:prstGeom prst="line">
            <a:avLst/>
          </a:prstGeom>
          <a:noFill/>
          <a:ln w="22225" cap="flat" cmpd="sng" algn="ctr">
            <a:solidFill>
              <a:sysClr val="windowText" lastClr="000000"/>
            </a:solidFill>
            <a:prstDash val="solid"/>
          </a:ln>
          <a:effectLst/>
        </p:spPr>
      </p:cxnSp>
      <p:cxnSp>
        <p:nvCxnSpPr>
          <p:cNvPr id="38" name="Straight Connector 37"/>
          <p:cNvCxnSpPr/>
          <p:nvPr/>
        </p:nvCxnSpPr>
        <p:spPr>
          <a:xfrm flipH="1" flipV="1">
            <a:off x="8734938" y="2328979"/>
            <a:ext cx="1" cy="376363"/>
          </a:xfrm>
          <a:prstGeom prst="line">
            <a:avLst/>
          </a:prstGeom>
          <a:noFill/>
          <a:ln w="22225" cap="flat" cmpd="sng" algn="ctr">
            <a:solidFill>
              <a:sysClr val="windowText" lastClr="000000"/>
            </a:solidFill>
            <a:prstDash val="solid"/>
          </a:ln>
          <a:effectLst/>
        </p:spPr>
      </p:cxnSp>
      <p:sp>
        <p:nvSpPr>
          <p:cNvPr id="39" name="TextBox 38"/>
          <p:cNvSpPr txBox="1"/>
          <p:nvPr/>
        </p:nvSpPr>
        <p:spPr>
          <a:xfrm>
            <a:off x="694316" y="3562485"/>
            <a:ext cx="2782189" cy="461665"/>
          </a:xfrm>
          <a:prstGeom prst="rect">
            <a:avLst/>
          </a:prstGeom>
          <a:noFill/>
        </p:spPr>
        <p:txBody>
          <a:bodyPr wrap="square" rtlCol="0">
            <a:spAutoFit/>
          </a:bodyPr>
          <a:lstStyle/>
          <a:p>
            <a:r>
              <a:rPr lang="en-GB" sz="2000" b="1" dirty="0" smtClean="0"/>
              <a:t>Sub-National   </a:t>
            </a:r>
            <a:r>
              <a:rPr lang="en-GB" sz="2400" b="1" dirty="0" smtClean="0"/>
              <a:t> </a:t>
            </a:r>
            <a:endParaRPr lang="en-GB" sz="2400" b="1" dirty="0"/>
          </a:p>
        </p:txBody>
      </p:sp>
      <p:sp>
        <p:nvSpPr>
          <p:cNvPr id="40" name="TextBox 39"/>
          <p:cNvSpPr txBox="1"/>
          <p:nvPr/>
        </p:nvSpPr>
        <p:spPr>
          <a:xfrm>
            <a:off x="5054284" y="4217523"/>
            <a:ext cx="4752528" cy="400110"/>
          </a:xfrm>
          <a:prstGeom prst="rect">
            <a:avLst/>
          </a:prstGeom>
          <a:solidFill>
            <a:srgbClr val="9BBB59">
              <a:lumMod val="60000"/>
              <a:lumOff val="40000"/>
            </a:srgbClr>
          </a:solidFill>
          <a:ln w="25400">
            <a:solidFill>
              <a:sysClr val="windowText" lastClr="000000">
                <a:shade val="95000"/>
                <a:satMod val="105000"/>
              </a:sys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black"/>
                </a:solidFill>
                <a:effectLst/>
                <a:uLnTx/>
                <a:uFillTx/>
                <a:latin typeface="Calibri"/>
              </a:rPr>
              <a:t>Sub National Transport Body   </a:t>
            </a:r>
          </a:p>
        </p:txBody>
      </p:sp>
      <p:cxnSp>
        <p:nvCxnSpPr>
          <p:cNvPr id="41" name="Straight Arrow Connector 40"/>
          <p:cNvCxnSpPr/>
          <p:nvPr/>
        </p:nvCxnSpPr>
        <p:spPr>
          <a:xfrm>
            <a:off x="6543475" y="4617633"/>
            <a:ext cx="0" cy="232432"/>
          </a:xfrm>
          <a:prstGeom prst="straightConnector1">
            <a:avLst/>
          </a:prstGeom>
          <a:noFill/>
          <a:ln w="25400" cap="flat" cmpd="sng" algn="ctr">
            <a:solidFill>
              <a:srgbClr val="9BBB59">
                <a:lumMod val="50000"/>
              </a:srgbClr>
            </a:solidFill>
            <a:prstDash val="solid"/>
            <a:headEnd type="triangle"/>
            <a:tailEnd type="triangle"/>
          </a:ln>
          <a:effectLst/>
        </p:spPr>
      </p:cxnSp>
      <p:cxnSp>
        <p:nvCxnSpPr>
          <p:cNvPr id="42" name="Straight Arrow Connector 41"/>
          <p:cNvCxnSpPr/>
          <p:nvPr/>
        </p:nvCxnSpPr>
        <p:spPr>
          <a:xfrm>
            <a:off x="7852287" y="4617633"/>
            <a:ext cx="0" cy="232432"/>
          </a:xfrm>
          <a:prstGeom prst="straightConnector1">
            <a:avLst/>
          </a:prstGeom>
          <a:noFill/>
          <a:ln w="25400" cap="flat" cmpd="sng" algn="ctr">
            <a:solidFill>
              <a:srgbClr val="9BBB59">
                <a:lumMod val="50000"/>
              </a:srgbClr>
            </a:solidFill>
            <a:prstDash val="solid"/>
            <a:headEnd type="triangle"/>
            <a:tailEnd type="triangle"/>
          </a:ln>
          <a:effectLst/>
        </p:spPr>
      </p:cxnSp>
      <p:cxnSp>
        <p:nvCxnSpPr>
          <p:cNvPr id="43" name="Straight Arrow Connector 42"/>
          <p:cNvCxnSpPr/>
          <p:nvPr/>
        </p:nvCxnSpPr>
        <p:spPr>
          <a:xfrm flipH="1">
            <a:off x="8723121" y="3958337"/>
            <a:ext cx="1" cy="259186"/>
          </a:xfrm>
          <a:prstGeom prst="straightConnector1">
            <a:avLst/>
          </a:prstGeom>
          <a:noFill/>
          <a:ln w="25400" cap="flat" cmpd="sng" algn="ctr">
            <a:solidFill>
              <a:srgbClr val="9BBB59">
                <a:lumMod val="50000"/>
              </a:srgbClr>
            </a:solidFill>
            <a:prstDash val="solid"/>
            <a:headEnd type="triangle"/>
            <a:tailEnd type="triangle"/>
          </a:ln>
          <a:effectLst/>
        </p:spPr>
      </p:cxnSp>
      <p:cxnSp>
        <p:nvCxnSpPr>
          <p:cNvPr id="44" name="Straight Arrow Connector 43"/>
          <p:cNvCxnSpPr/>
          <p:nvPr/>
        </p:nvCxnSpPr>
        <p:spPr>
          <a:xfrm flipH="1">
            <a:off x="6770693" y="3969045"/>
            <a:ext cx="1" cy="248478"/>
          </a:xfrm>
          <a:prstGeom prst="straightConnector1">
            <a:avLst/>
          </a:prstGeom>
          <a:noFill/>
          <a:ln w="25400" cap="flat" cmpd="sng" algn="ctr">
            <a:solidFill>
              <a:srgbClr val="9BBB59">
                <a:lumMod val="50000"/>
              </a:srgbClr>
            </a:solidFill>
            <a:prstDash val="solid"/>
            <a:headEnd type="triangle"/>
            <a:tailEnd type="triangle"/>
          </a:ln>
          <a:effectLst/>
        </p:spPr>
      </p:cxnSp>
      <p:cxnSp>
        <p:nvCxnSpPr>
          <p:cNvPr id="45" name="Straight Arrow Connector 44"/>
          <p:cNvCxnSpPr/>
          <p:nvPr/>
        </p:nvCxnSpPr>
        <p:spPr>
          <a:xfrm>
            <a:off x="9168731" y="4617633"/>
            <a:ext cx="0" cy="232432"/>
          </a:xfrm>
          <a:prstGeom prst="straightConnector1">
            <a:avLst/>
          </a:prstGeom>
          <a:noFill/>
          <a:ln w="25400" cap="flat" cmpd="sng" algn="ctr">
            <a:solidFill>
              <a:srgbClr val="9BBB59">
                <a:lumMod val="50000"/>
              </a:srgbClr>
            </a:solidFill>
            <a:prstDash val="solid"/>
            <a:headEnd type="triangle"/>
            <a:tailEnd type="triangle"/>
          </a:ln>
          <a:effectLst/>
        </p:spPr>
      </p:cxnSp>
    </p:spTree>
    <p:extLst>
      <p:ext uri="{BB962C8B-B14F-4D97-AF65-F5344CB8AC3E}">
        <p14:creationId xmlns:p14="http://schemas.microsoft.com/office/powerpoint/2010/main" val="1995698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LGF delivery</a:t>
            </a:r>
            <a:endParaRPr lang="en-GB"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24" y="1135629"/>
            <a:ext cx="11252744" cy="90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479205906"/>
              </p:ext>
            </p:extLst>
          </p:nvPr>
        </p:nvGraphicFramePr>
        <p:xfrm>
          <a:off x="1503123" y="1862280"/>
          <a:ext cx="8906006" cy="4537528"/>
        </p:xfrm>
        <a:graphic>
          <a:graphicData uri="http://schemas.openxmlformats.org/drawingml/2006/table">
            <a:tbl>
              <a:tblPr/>
              <a:tblGrid>
                <a:gridCol w="2349564"/>
                <a:gridCol w="4484028"/>
                <a:gridCol w="930724"/>
                <a:gridCol w="1141690"/>
              </a:tblGrid>
              <a:tr h="188349">
                <a:tc gridSpan="4">
                  <a:txBody>
                    <a:bodyPr/>
                    <a:lstStyle/>
                    <a:p>
                      <a:pPr algn="l" fontAlgn="ctr"/>
                      <a:endParaRPr lang="en-GB" sz="1200" b="1" i="0" u="none" strike="noStrike" dirty="0">
                        <a:solidFill>
                          <a:srgbClr val="FFFFFF"/>
                        </a:solidFill>
                        <a:effectLst/>
                        <a:latin typeface="Arial"/>
                      </a:endParaRPr>
                    </a:p>
                  </a:txBody>
                  <a:tcPr marL="9324" marR="9324" marT="93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773908">
                <a:tc>
                  <a:txBody>
                    <a:bodyPr/>
                    <a:lstStyle/>
                    <a:p>
                      <a:pPr algn="l" fontAlgn="ctr"/>
                      <a:r>
                        <a:rPr lang="en-GB" sz="1200" b="1" i="0" u="none" strike="noStrike">
                          <a:solidFill>
                            <a:srgbClr val="FFFFFF"/>
                          </a:solidFill>
                          <a:effectLst/>
                          <a:latin typeface="Arial"/>
                        </a:rPr>
                        <a:t> </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GB" sz="1200" b="1" i="0" u="none" strike="noStrike" dirty="0">
                          <a:solidFill>
                            <a:srgbClr val="000000"/>
                          </a:solidFill>
                          <a:effectLst/>
                          <a:latin typeface="Arial"/>
                        </a:rPr>
                        <a:t>Project Update</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GB" sz="1200" b="1" i="0" u="none" strike="noStrike">
                          <a:solidFill>
                            <a:srgbClr val="000000"/>
                          </a:solidFill>
                          <a:effectLst/>
                          <a:latin typeface="Arial"/>
                        </a:rPr>
                        <a:t>Project Risk</a:t>
                      </a:r>
                      <a:br>
                        <a:rPr lang="en-GB" sz="1200" b="1" i="0" u="none" strike="noStrike">
                          <a:solidFill>
                            <a:srgbClr val="000000"/>
                          </a:solidFill>
                          <a:effectLst/>
                          <a:latin typeface="Arial"/>
                        </a:rPr>
                      </a:br>
                      <a:r>
                        <a:rPr lang="en-GB" sz="1200" b="1" i="0" u="none" strike="noStrike">
                          <a:solidFill>
                            <a:srgbClr val="000000"/>
                          </a:solidFill>
                          <a:effectLst/>
                          <a:latin typeface="Arial"/>
                        </a:rPr>
                        <a:t>(RAG rating)</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GB" sz="1200" b="1" i="0" u="none" strike="noStrike">
                          <a:solidFill>
                            <a:srgbClr val="000000"/>
                          </a:solidFill>
                          <a:effectLst/>
                          <a:latin typeface="Arial"/>
                        </a:rPr>
                        <a:t>LGF Spend Risk</a:t>
                      </a:r>
                      <a:br>
                        <a:rPr lang="en-GB" sz="1200" b="1" i="0" u="none" strike="noStrike">
                          <a:solidFill>
                            <a:srgbClr val="000000"/>
                          </a:solidFill>
                          <a:effectLst/>
                          <a:latin typeface="Arial"/>
                        </a:rPr>
                      </a:br>
                      <a:r>
                        <a:rPr lang="en-GB" sz="1200" b="1" i="0" u="none" strike="noStrike">
                          <a:solidFill>
                            <a:srgbClr val="000000"/>
                          </a:solidFill>
                          <a:effectLst/>
                          <a:latin typeface="Arial"/>
                        </a:rPr>
                        <a:t>(RAG rating)</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05132">
                <a:tc gridSpan="4">
                  <a:txBody>
                    <a:bodyPr/>
                    <a:lstStyle/>
                    <a:p>
                      <a:pPr algn="l" fontAlgn="ctr"/>
                      <a:r>
                        <a:rPr lang="en-GB" sz="1200" b="0" i="0" u="none" strike="noStrike">
                          <a:solidFill>
                            <a:srgbClr val="FFFFFF"/>
                          </a:solidFill>
                          <a:effectLst/>
                          <a:latin typeface="Arial"/>
                        </a:rPr>
                        <a:t>Medway</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725422">
                <a:tc>
                  <a:txBody>
                    <a:bodyPr/>
                    <a:lstStyle/>
                    <a:p>
                      <a:pPr algn="l" fontAlgn="ctr"/>
                      <a:r>
                        <a:rPr lang="en-GB" sz="1200" b="0" i="0" u="none" strike="noStrike" dirty="0">
                          <a:solidFill>
                            <a:srgbClr val="000000"/>
                          </a:solidFill>
                          <a:effectLst/>
                          <a:latin typeface="Arial"/>
                        </a:rPr>
                        <a:t>Chatham Town Centre Place-making and Public Realm Package</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200" b="0" i="0" u="none" strike="noStrike" dirty="0">
                          <a:solidFill>
                            <a:srgbClr val="000000"/>
                          </a:solidFill>
                          <a:effectLst/>
                          <a:latin typeface="Arial"/>
                        </a:rPr>
                        <a:t>The detailed design for the route improvement scheme between the train station and the town centre is complete and a contractor has been appointed to deliver the works.</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200" b="0" i="0" u="none" strike="noStrike" dirty="0">
                          <a:solidFill>
                            <a:srgbClr val="000000"/>
                          </a:solidFill>
                          <a:effectLst/>
                          <a:latin typeface="Arial"/>
                        </a:rPr>
                        <a:t>L</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Arial"/>
                        </a:rPr>
                        <a:t>L</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118903">
                <a:tc>
                  <a:txBody>
                    <a:bodyPr/>
                    <a:lstStyle/>
                    <a:p>
                      <a:pPr algn="l" fontAlgn="ctr"/>
                      <a:r>
                        <a:rPr lang="en-GB" sz="1200" b="0" i="0" u="none" strike="noStrike">
                          <a:solidFill>
                            <a:srgbClr val="000000"/>
                          </a:solidFill>
                          <a:effectLst/>
                          <a:latin typeface="Arial"/>
                        </a:rPr>
                        <a:t>Medway Cycle Action Plan</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200" b="0" i="0" u="none" strike="noStrike" dirty="0">
                          <a:solidFill>
                            <a:srgbClr val="000000"/>
                          </a:solidFill>
                          <a:effectLst/>
                          <a:latin typeface="Arial"/>
                        </a:rPr>
                        <a:t>A new route along the A289 has been constructed and improvement work on the existing route through Riverside Country Park has been completed.  Design work is continuing on other routes in preparation for construction before the end of 2017/18.</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200" b="0" i="0" u="none" strike="noStrike">
                          <a:solidFill>
                            <a:srgbClr val="000000"/>
                          </a:solidFill>
                          <a:effectLst/>
                          <a:latin typeface="Arial"/>
                        </a:rPr>
                        <a:t>L</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Arial"/>
                        </a:rPr>
                        <a:t>L</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95808">
                <a:tc gridSpan="4">
                  <a:txBody>
                    <a:bodyPr/>
                    <a:lstStyle/>
                    <a:p>
                      <a:pPr algn="l" fontAlgn="ctr"/>
                      <a:r>
                        <a:rPr lang="en-GB" sz="1200" b="1" i="0" u="none" strike="noStrike" dirty="0">
                          <a:solidFill>
                            <a:srgbClr val="FFFFFF"/>
                          </a:solidFill>
                          <a:effectLst/>
                          <a:latin typeface="Arial"/>
                        </a:rPr>
                        <a:t>Southend</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188349">
                <a:tc>
                  <a:txBody>
                    <a:bodyPr/>
                    <a:lstStyle/>
                    <a:p>
                      <a:pPr algn="l" fontAlgn="ctr"/>
                      <a:r>
                        <a:rPr lang="en-GB" sz="1200" b="0" i="0" u="none" strike="noStrike" dirty="0">
                          <a:solidFill>
                            <a:srgbClr val="000000"/>
                          </a:solidFill>
                          <a:effectLst/>
                          <a:latin typeface="Arial"/>
                        </a:rPr>
                        <a:t>A127 Kent Elms Corner**</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200" b="0" i="0" u="none" strike="noStrike">
                          <a:solidFill>
                            <a:srgbClr val="000000"/>
                          </a:solidFill>
                          <a:effectLst/>
                          <a:latin typeface="Arial"/>
                        </a:rPr>
                        <a:t>Project due to be completed in May 2017.</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200" b="0" i="0" u="none" strike="noStrike">
                          <a:solidFill>
                            <a:srgbClr val="000000"/>
                          </a:solidFill>
                          <a:effectLst/>
                          <a:latin typeface="Arial"/>
                        </a:rPr>
                        <a:t>L</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Arial"/>
                        </a:rPr>
                        <a:t>M</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745935">
                <a:tc>
                  <a:txBody>
                    <a:bodyPr/>
                    <a:lstStyle/>
                    <a:p>
                      <a:pPr algn="l" fontAlgn="ctr"/>
                      <a:r>
                        <a:rPr lang="en-GB" sz="1200" b="0" i="0" u="none" strike="noStrike" dirty="0">
                          <a:solidFill>
                            <a:srgbClr val="000000"/>
                          </a:solidFill>
                          <a:effectLst/>
                          <a:latin typeface="Arial"/>
                        </a:rPr>
                        <a:t>Southend Central Area Action Plan (Phase 1)</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ctr"/>
                      <a:r>
                        <a:rPr lang="en-GB" sz="1200" b="0" i="0" u="none" strike="noStrike" dirty="0">
                          <a:solidFill>
                            <a:srgbClr val="000000"/>
                          </a:solidFill>
                          <a:effectLst/>
                          <a:latin typeface="Arial"/>
                        </a:rPr>
                        <a:t>Near completion. £200,000 to be carried over to complete improvements to public realm and cycling facilities along Victoria Avenue service road  in 2017/18</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GB" sz="1200" b="0" i="0" u="none" strike="noStrike">
                          <a:solidFill>
                            <a:srgbClr val="000000"/>
                          </a:solidFill>
                          <a:effectLst/>
                          <a:latin typeface="Arial"/>
                        </a:rPr>
                        <a:t>L</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Arial"/>
                        </a:rPr>
                        <a:t>L</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95808">
                <a:tc gridSpan="4">
                  <a:txBody>
                    <a:bodyPr/>
                    <a:lstStyle/>
                    <a:p>
                      <a:pPr algn="l" fontAlgn="b"/>
                      <a:r>
                        <a:rPr lang="en-GB" sz="1200" b="1" i="0" u="none" strike="noStrike" dirty="0">
                          <a:solidFill>
                            <a:srgbClr val="FFFFFF"/>
                          </a:solidFill>
                          <a:effectLst/>
                          <a:latin typeface="Arial"/>
                        </a:rPr>
                        <a:t>Thurrock</a:t>
                      </a:r>
                    </a:p>
                  </a:txBody>
                  <a:tcPr marL="9324" marR="9324" marT="9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188349">
                <a:tc>
                  <a:txBody>
                    <a:bodyPr/>
                    <a:lstStyle/>
                    <a:p>
                      <a:pPr algn="l" fontAlgn="b"/>
                      <a:r>
                        <a:rPr lang="en-GB" sz="1200" b="0" i="0" u="none" strike="noStrike" dirty="0">
                          <a:solidFill>
                            <a:srgbClr val="000000"/>
                          </a:solidFill>
                          <a:effectLst/>
                          <a:latin typeface="Arial"/>
                        </a:rPr>
                        <a:t>Purfleet Centre**</a:t>
                      </a:r>
                    </a:p>
                  </a:txBody>
                  <a:tcPr marL="9324" marR="9324" marT="9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GB" sz="1200" b="0" i="0" u="none" strike="noStrike" dirty="0">
                          <a:solidFill>
                            <a:srgbClr val="000000"/>
                          </a:solidFill>
                          <a:effectLst/>
                          <a:latin typeface="Arial"/>
                        </a:rPr>
                        <a:t>Land acquisition continues. </a:t>
                      </a:r>
                    </a:p>
                  </a:txBody>
                  <a:tcPr marL="9324" marR="9324" marT="9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GB" sz="1200" b="0" i="0" u="none" strike="noStrike">
                          <a:solidFill>
                            <a:srgbClr val="000000"/>
                          </a:solidFill>
                          <a:effectLst/>
                          <a:latin typeface="Arial"/>
                        </a:rPr>
                        <a:t>L</a:t>
                      </a:r>
                    </a:p>
                  </a:txBody>
                  <a:tcPr marL="9324" marR="9324" marT="9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200" b="0" i="0" u="none" strike="noStrike" dirty="0">
                          <a:solidFill>
                            <a:srgbClr val="000000"/>
                          </a:solidFill>
                          <a:effectLst/>
                          <a:latin typeface="Arial"/>
                        </a:rPr>
                        <a:t>H</a:t>
                      </a:r>
                    </a:p>
                  </a:txBody>
                  <a:tcPr marL="9324" marR="9324" marT="93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1555810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27" t="20895" r="17135" b="16231"/>
          <a:stretch/>
        </p:blipFill>
        <p:spPr bwMode="auto">
          <a:xfrm>
            <a:off x="1787857" y="1269241"/>
            <a:ext cx="9606972" cy="521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849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40" t="18097" r="34545" b="22015"/>
          <a:stretch/>
        </p:blipFill>
        <p:spPr bwMode="auto">
          <a:xfrm>
            <a:off x="354558" y="327545"/>
            <a:ext cx="9935854" cy="597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801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67" t="17524" r="38812" b="30758"/>
          <a:stretch/>
        </p:blipFill>
        <p:spPr bwMode="auto">
          <a:xfrm>
            <a:off x="1438892" y="565281"/>
            <a:ext cx="8933405" cy="539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589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9"/>
          <p:cNvSpPr txBox="1">
            <a:spLocks/>
          </p:cNvSpPr>
          <p:nvPr/>
        </p:nvSpPr>
        <p:spPr>
          <a:xfrm>
            <a:off x="620812" y="2757193"/>
            <a:ext cx="10589981" cy="78802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3600" b="0" i="0" kern="1200" dirty="0">
                <a:solidFill>
                  <a:schemeClr val="accent2"/>
                </a:solidFill>
                <a:latin typeface="+mj-lt"/>
                <a:ea typeface="+mj-ea"/>
                <a:cs typeface="+mj-cs"/>
              </a:defRPr>
            </a:lvl1pPr>
          </a:lstStyle>
          <a:p>
            <a:pPr algn="ctr"/>
            <a:r>
              <a:rPr lang="en-GB" sz="4800" b="1" dirty="0" smtClean="0"/>
              <a:t>Growing Places Fund Update</a:t>
            </a:r>
            <a:endParaRPr lang="en-GB" sz="4800" b="1" dirty="0"/>
          </a:p>
        </p:txBody>
      </p:sp>
    </p:spTree>
    <p:extLst>
      <p:ext uri="{BB962C8B-B14F-4D97-AF65-F5344CB8AC3E}">
        <p14:creationId xmlns:p14="http://schemas.microsoft.com/office/powerpoint/2010/main" val="20203292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Growing Places Fund </a:t>
            </a:r>
            <a:endParaRPr lang="en-GB"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43" t="42131" r="68184" b="46301"/>
          <a:stretch/>
        </p:blipFill>
        <p:spPr bwMode="auto">
          <a:xfrm>
            <a:off x="522539" y="2032579"/>
            <a:ext cx="11389406" cy="169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1055" y="1436567"/>
            <a:ext cx="8580330" cy="461665"/>
          </a:xfrm>
          <a:prstGeom prst="rect">
            <a:avLst/>
          </a:prstGeom>
          <a:noFill/>
        </p:spPr>
        <p:txBody>
          <a:bodyPr wrap="square" rtlCol="0">
            <a:spAutoFit/>
          </a:bodyPr>
          <a:lstStyle/>
          <a:p>
            <a:pPr algn="l"/>
            <a:r>
              <a:rPr lang="en-GB" sz="2400" dirty="0" smtClean="0">
                <a:solidFill>
                  <a:schemeClr val="accent2"/>
                </a:solidFill>
                <a:latin typeface="+mj-lt"/>
              </a:rPr>
              <a:t>Growing Places Fund (GPF) available for re-investment </a:t>
            </a:r>
            <a:endParaRPr lang="en-GB" sz="2400" b="0" i="0" dirty="0">
              <a:solidFill>
                <a:schemeClr val="accent2"/>
              </a:solidFill>
              <a:latin typeface="+mj-lt"/>
            </a:endParaRPr>
          </a:p>
        </p:txBody>
      </p:sp>
      <p:sp>
        <p:nvSpPr>
          <p:cNvPr id="6" name="Rectangle 5"/>
          <p:cNvSpPr/>
          <p:nvPr/>
        </p:nvSpPr>
        <p:spPr>
          <a:xfrm>
            <a:off x="581055" y="4039582"/>
            <a:ext cx="8936638" cy="2677656"/>
          </a:xfrm>
          <a:prstGeom prst="rect">
            <a:avLst/>
          </a:prstGeom>
        </p:spPr>
        <p:txBody>
          <a:bodyPr wrap="square">
            <a:spAutoFit/>
          </a:bodyPr>
          <a:lstStyle/>
          <a:p>
            <a:r>
              <a:rPr lang="en-GB" sz="2400" dirty="0" smtClean="0"/>
              <a:t>The </a:t>
            </a:r>
            <a:r>
              <a:rPr lang="en-GB" sz="2400" dirty="0"/>
              <a:t>proposed approach aims to support projects which: </a:t>
            </a:r>
          </a:p>
          <a:p>
            <a:endParaRPr lang="en-GB" sz="2400" dirty="0"/>
          </a:p>
          <a:p>
            <a:pPr marL="285750" indent="-285750">
              <a:buFont typeface="Arial" panose="020B0604020202020204" pitchFamily="34" charset="0"/>
              <a:buChar char="•"/>
            </a:pPr>
            <a:r>
              <a:rPr lang="en-GB" sz="2400" dirty="0" smtClean="0"/>
              <a:t>are </a:t>
            </a:r>
            <a:r>
              <a:rPr lang="en-GB" sz="2400" dirty="0"/>
              <a:t>most closely aligned with SELEP’s strategic objectives, </a:t>
            </a:r>
          </a:p>
          <a:p>
            <a:pPr marL="285750" indent="-285750">
              <a:buFont typeface="Arial" panose="020B0604020202020204" pitchFamily="34" charset="0"/>
              <a:buChar char="•"/>
            </a:pPr>
            <a:r>
              <a:rPr lang="en-GB" sz="2400" dirty="0" smtClean="0"/>
              <a:t>can </a:t>
            </a:r>
            <a:r>
              <a:rPr lang="en-GB" sz="2400" dirty="0"/>
              <a:t>quickly move to delivery and benefit realisation, and </a:t>
            </a:r>
          </a:p>
          <a:p>
            <a:pPr marL="285750" indent="-285750">
              <a:buFont typeface="Arial" panose="020B0604020202020204" pitchFamily="34" charset="0"/>
              <a:buChar char="•"/>
            </a:pPr>
            <a:r>
              <a:rPr lang="en-GB" sz="2400" dirty="0" smtClean="0"/>
              <a:t>can </a:t>
            </a:r>
            <a:r>
              <a:rPr lang="en-GB" sz="2400" dirty="0"/>
              <a:t>make repayments on the loan with a five year period, to support the continued and successful operation of GPF as a recyclable loan fund. </a:t>
            </a:r>
          </a:p>
        </p:txBody>
      </p:sp>
    </p:spTree>
    <p:extLst>
      <p:ext uri="{BB962C8B-B14F-4D97-AF65-F5344CB8AC3E}">
        <p14:creationId xmlns:p14="http://schemas.microsoft.com/office/powerpoint/2010/main" val="2250779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1</a:t>
            </a:r>
            <a:endParaRPr lang="en-GB" dirty="0"/>
          </a:p>
        </p:txBody>
      </p:sp>
      <p:sp>
        <p:nvSpPr>
          <p:cNvPr id="3" name="Text Placeholder 2"/>
          <p:cNvSpPr>
            <a:spLocks noGrp="1"/>
          </p:cNvSpPr>
          <p:nvPr>
            <p:ph type="body" sz="quarter" idx="13"/>
          </p:nvPr>
        </p:nvSpPr>
        <p:spPr>
          <a:xfrm>
            <a:off x="483357" y="1468381"/>
            <a:ext cx="11281012" cy="4741350"/>
          </a:xfrm>
        </p:spPr>
        <p:txBody>
          <a:bodyPr/>
          <a:lstStyle/>
          <a:p>
            <a:pPr marL="571500" indent="-571500">
              <a:buFontTx/>
              <a:buChar char="-"/>
            </a:pPr>
            <a:r>
              <a:rPr lang="en-GB" sz="3600" dirty="0" smtClean="0"/>
              <a:t>Expressions of interest template completed</a:t>
            </a:r>
          </a:p>
          <a:p>
            <a:pPr marL="571500" indent="-571500">
              <a:buFontTx/>
              <a:buChar char="-"/>
            </a:pPr>
            <a:r>
              <a:rPr lang="en-GB" sz="3600" dirty="0" smtClean="0"/>
              <a:t>Consideration of the project against edibility criteria:</a:t>
            </a:r>
          </a:p>
          <a:p>
            <a:pPr marL="1028700" lvl="1" indent="-571500">
              <a:buFont typeface="Arial" panose="020B0604020202020204" pitchFamily="34" charset="0"/>
              <a:buChar char="•"/>
            </a:pPr>
            <a:r>
              <a:rPr lang="en-GB" sz="2800" dirty="0"/>
              <a:t>Alignment with SELEP objective to support economic growth</a:t>
            </a:r>
          </a:p>
          <a:p>
            <a:pPr marL="1028700" lvl="1" indent="-571500">
              <a:buFont typeface="Arial" panose="020B0604020202020204" pitchFamily="34" charset="0"/>
              <a:buChar char="•"/>
            </a:pPr>
            <a:r>
              <a:rPr lang="en-GB" sz="2800" dirty="0"/>
              <a:t>Require capital loan funding investment </a:t>
            </a:r>
          </a:p>
          <a:p>
            <a:pPr marL="1028700" lvl="1" indent="-571500">
              <a:buFont typeface="Arial" panose="020B0604020202020204" pitchFamily="34" charset="0"/>
              <a:buChar char="•"/>
            </a:pPr>
            <a:r>
              <a:rPr lang="en-GB" sz="2800" dirty="0"/>
              <a:t>Identify benefits which are expected to exceed project cost</a:t>
            </a:r>
          </a:p>
          <a:p>
            <a:pPr marL="1028700" lvl="1" indent="-571500">
              <a:buFont typeface="Arial" panose="020B0604020202020204" pitchFamily="34" charset="0"/>
              <a:buChar char="•"/>
            </a:pPr>
            <a:r>
              <a:rPr lang="en-GB" sz="2800" dirty="0"/>
              <a:t>Complies with legal requirement for spend of public funds</a:t>
            </a:r>
          </a:p>
          <a:p>
            <a:pPr marL="1028700" lvl="1" indent="-571500">
              <a:buFont typeface="Arial" panose="020B0604020202020204" pitchFamily="34" charset="0"/>
              <a:buChar char="•"/>
            </a:pPr>
            <a:r>
              <a:rPr lang="en-GB" sz="2800" dirty="0"/>
              <a:t>Can repay the loan by 31</a:t>
            </a:r>
            <a:r>
              <a:rPr lang="en-GB" sz="2800" baseline="30000" dirty="0"/>
              <a:t>st</a:t>
            </a:r>
            <a:r>
              <a:rPr lang="en-GB" sz="2800" dirty="0"/>
              <a:t> March 2022</a:t>
            </a:r>
          </a:p>
          <a:p>
            <a:pPr marL="1028700" lvl="1" indent="-571500">
              <a:buFont typeface="Arial" panose="020B0604020202020204" pitchFamily="34" charset="0"/>
              <a:buChar char="•"/>
            </a:pPr>
            <a:r>
              <a:rPr lang="en-GB" sz="2800" dirty="0"/>
              <a:t>At least a 30% local funding contribution </a:t>
            </a:r>
            <a:endParaRPr lang="en-GB" sz="3600" dirty="0" smtClean="0"/>
          </a:p>
          <a:p>
            <a:pPr marL="571500" indent="-571500">
              <a:buFontTx/>
              <a:buChar char="-"/>
            </a:pPr>
            <a:r>
              <a:rPr lang="en-GB" sz="3600" dirty="0"/>
              <a:t>Federated Boards nominate projects to SELEP up to 50% of the total GPF </a:t>
            </a:r>
            <a:r>
              <a:rPr lang="en-GB" sz="3600" dirty="0" smtClean="0"/>
              <a:t>available</a:t>
            </a:r>
            <a:endParaRPr lang="en-GB" sz="3600" dirty="0"/>
          </a:p>
        </p:txBody>
      </p:sp>
    </p:spTree>
    <p:extLst>
      <p:ext uri="{BB962C8B-B14F-4D97-AF65-F5344CB8AC3E}">
        <p14:creationId xmlns:p14="http://schemas.microsoft.com/office/powerpoint/2010/main" val="3620944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2</a:t>
            </a:r>
            <a:endParaRPr lang="en-GB" dirty="0"/>
          </a:p>
        </p:txBody>
      </p:sp>
      <p:sp>
        <p:nvSpPr>
          <p:cNvPr id="3" name="Text Placeholder 2"/>
          <p:cNvSpPr>
            <a:spLocks noGrp="1"/>
          </p:cNvSpPr>
          <p:nvPr>
            <p:ph type="body" sz="quarter" idx="13"/>
          </p:nvPr>
        </p:nvSpPr>
        <p:spPr>
          <a:xfrm>
            <a:off x="409433" y="1304608"/>
            <a:ext cx="11586949" cy="520700"/>
          </a:xfrm>
        </p:spPr>
        <p:txBody>
          <a:bodyPr/>
          <a:lstStyle/>
          <a:p>
            <a:pPr marL="571500" indent="-571500">
              <a:buFontTx/>
              <a:buChar char="-"/>
            </a:pPr>
            <a:r>
              <a:rPr lang="en-GB" sz="3600" dirty="0" smtClean="0"/>
              <a:t>Strategic Outline Business Case developed</a:t>
            </a:r>
          </a:p>
          <a:p>
            <a:pPr marL="571500" indent="-571500">
              <a:buFontTx/>
              <a:buChar char="-"/>
            </a:pPr>
            <a:r>
              <a:rPr lang="en-GB" sz="3600" dirty="0" smtClean="0"/>
              <a:t>SELEP consideration of projects based on:</a:t>
            </a:r>
          </a:p>
          <a:p>
            <a:pPr marL="571500" indent="-571500">
              <a:buFont typeface="Arial" panose="020B0604020202020204" pitchFamily="34" charset="0"/>
              <a:buChar char="•"/>
            </a:pPr>
            <a:r>
              <a:rPr lang="en-GB" sz="2800" dirty="0" smtClean="0">
                <a:solidFill>
                  <a:schemeClr val="accent2"/>
                </a:solidFill>
              </a:rPr>
              <a:t>Expected benefits;</a:t>
            </a:r>
          </a:p>
          <a:p>
            <a:pPr marL="571500" indent="-571500">
              <a:buFont typeface="Arial" panose="020B0604020202020204" pitchFamily="34" charset="0"/>
              <a:buChar char="•"/>
            </a:pPr>
            <a:r>
              <a:rPr lang="en-GB" sz="2800" dirty="0" smtClean="0">
                <a:solidFill>
                  <a:schemeClr val="accent2"/>
                </a:solidFill>
              </a:rPr>
              <a:t>Deliverability; </a:t>
            </a:r>
          </a:p>
          <a:p>
            <a:pPr marL="571500" indent="-571500">
              <a:buFont typeface="Arial" panose="020B0604020202020204" pitchFamily="34" charset="0"/>
              <a:buChar char="•"/>
            </a:pPr>
            <a:r>
              <a:rPr lang="en-GB" sz="2800" dirty="0" smtClean="0">
                <a:solidFill>
                  <a:schemeClr val="accent2"/>
                </a:solidFill>
              </a:rPr>
              <a:t>Contribution to GPF as a revolving fund;</a:t>
            </a:r>
          </a:p>
          <a:p>
            <a:pPr marL="571500" indent="-571500">
              <a:buFont typeface="Arial" panose="020B0604020202020204" pitchFamily="34" charset="0"/>
              <a:buChar char="•"/>
            </a:pPr>
            <a:r>
              <a:rPr lang="en-GB" sz="2800" dirty="0" smtClean="0">
                <a:solidFill>
                  <a:schemeClr val="accent2"/>
                </a:solidFill>
              </a:rPr>
              <a:t>Strategic Fit</a:t>
            </a:r>
          </a:p>
          <a:p>
            <a:pPr marL="571500" indent="-571500">
              <a:buFont typeface="Arial" panose="020B0604020202020204" pitchFamily="34" charset="0"/>
              <a:buChar char="•"/>
            </a:pPr>
            <a:r>
              <a:rPr lang="en-GB" sz="2800" dirty="0" smtClean="0">
                <a:solidFill>
                  <a:schemeClr val="accent2"/>
                </a:solidFill>
              </a:rPr>
              <a:t>Viability; and</a:t>
            </a:r>
          </a:p>
          <a:p>
            <a:pPr marL="571500" indent="-571500">
              <a:buFont typeface="Arial" panose="020B0604020202020204" pitchFamily="34" charset="0"/>
              <a:buChar char="•"/>
            </a:pPr>
            <a:r>
              <a:rPr lang="en-GB" sz="2800" dirty="0" smtClean="0">
                <a:solidFill>
                  <a:schemeClr val="accent2"/>
                </a:solidFill>
              </a:rPr>
              <a:t>Amount of GPF sought</a:t>
            </a:r>
            <a:endParaRPr lang="en-GB" sz="3600" dirty="0" smtClean="0">
              <a:solidFill>
                <a:schemeClr val="accent2"/>
              </a:solidFill>
            </a:endParaRPr>
          </a:p>
          <a:p>
            <a:r>
              <a:rPr lang="en-GB" dirty="0"/>
              <a:t> </a:t>
            </a:r>
            <a:endParaRPr lang="en-GB" sz="4800" dirty="0"/>
          </a:p>
          <a:p>
            <a:endParaRPr lang="en-GB" sz="3600" dirty="0" smtClean="0">
              <a:solidFill>
                <a:schemeClr val="accent2"/>
              </a:solidFill>
            </a:endParaRPr>
          </a:p>
        </p:txBody>
      </p:sp>
      <p:sp>
        <p:nvSpPr>
          <p:cNvPr id="5" name="Text Placeholder 2"/>
          <p:cNvSpPr>
            <a:spLocks noGrp="1"/>
          </p:cNvSpPr>
          <p:nvPr>
            <p:ph type="body" sz="quarter" idx="13"/>
          </p:nvPr>
        </p:nvSpPr>
        <p:spPr>
          <a:xfrm>
            <a:off x="390097" y="5646870"/>
            <a:ext cx="10871579" cy="520700"/>
          </a:xfrm>
        </p:spPr>
        <p:txBody>
          <a:bodyPr/>
          <a:lstStyle/>
          <a:p>
            <a:pPr marL="571500" indent="-571500">
              <a:buFontTx/>
              <a:buChar char="-"/>
            </a:pPr>
            <a:r>
              <a:rPr lang="en-GB" sz="3600" dirty="0" smtClean="0"/>
              <a:t>Recommendations made to SELEP </a:t>
            </a:r>
          </a:p>
          <a:p>
            <a:r>
              <a:rPr lang="en-GB" sz="3600" dirty="0"/>
              <a:t> </a:t>
            </a:r>
            <a:r>
              <a:rPr lang="en-GB" sz="3600" dirty="0" smtClean="0"/>
              <a:t>    Investment Panel</a:t>
            </a:r>
          </a:p>
          <a:p>
            <a:pPr marL="571500" indent="-571500">
              <a:buFont typeface="Arial" panose="020B0604020202020204" pitchFamily="34" charset="0"/>
              <a:buChar char="•"/>
            </a:pPr>
            <a:endParaRPr lang="en-GB" sz="3600" dirty="0" smtClean="0">
              <a:solidFill>
                <a:schemeClr val="accent2"/>
              </a:solidFill>
            </a:endParaRPr>
          </a:p>
          <a:p>
            <a:r>
              <a:rPr lang="en-GB" dirty="0"/>
              <a:t> </a:t>
            </a:r>
            <a:endParaRPr lang="en-GB" sz="4800" dirty="0"/>
          </a:p>
          <a:p>
            <a:endParaRPr lang="en-GB" sz="3600" dirty="0" smtClean="0">
              <a:solidFill>
                <a:schemeClr val="accent2"/>
              </a:solidFill>
            </a:endParaRPr>
          </a:p>
        </p:txBody>
      </p:sp>
    </p:spTree>
    <p:extLst>
      <p:ext uri="{BB962C8B-B14F-4D97-AF65-F5344CB8AC3E}">
        <p14:creationId xmlns:p14="http://schemas.microsoft.com/office/powerpoint/2010/main" val="1453682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2</a:t>
            </a:r>
            <a:endParaRPr lang="en-GB" dirty="0"/>
          </a:p>
        </p:txBody>
      </p:sp>
      <p:sp>
        <p:nvSpPr>
          <p:cNvPr id="3" name="Text Placeholder 2"/>
          <p:cNvSpPr>
            <a:spLocks noGrp="1"/>
          </p:cNvSpPr>
          <p:nvPr>
            <p:ph type="body" sz="quarter" idx="13"/>
          </p:nvPr>
        </p:nvSpPr>
        <p:spPr>
          <a:xfrm>
            <a:off x="3676933" y="526686"/>
            <a:ext cx="7773988" cy="520700"/>
          </a:xfrm>
        </p:spPr>
        <p:txBody>
          <a:bodyPr/>
          <a:lstStyle/>
          <a:p>
            <a:r>
              <a:rPr lang="en-GB" dirty="0" smtClean="0"/>
              <a:t>Investment Panel</a:t>
            </a:r>
            <a:endParaRPr lang="en-GB" dirty="0"/>
          </a:p>
        </p:txBody>
      </p:sp>
      <p:sp>
        <p:nvSpPr>
          <p:cNvPr id="7" name="TextBox 6"/>
          <p:cNvSpPr txBox="1"/>
          <p:nvPr/>
        </p:nvSpPr>
        <p:spPr>
          <a:xfrm>
            <a:off x="477310" y="1272048"/>
            <a:ext cx="10413243" cy="5632311"/>
          </a:xfrm>
          <a:prstGeom prst="rect">
            <a:avLst/>
          </a:prstGeom>
          <a:noFill/>
        </p:spPr>
        <p:txBody>
          <a:bodyPr wrap="square" rtlCol="0">
            <a:spAutoFit/>
          </a:bodyPr>
          <a:lstStyle/>
          <a:p>
            <a:pPr algn="l"/>
            <a:r>
              <a:rPr lang="en-GB" sz="2400" b="0" i="0" dirty="0" smtClean="0">
                <a:solidFill>
                  <a:schemeClr val="bg1"/>
                </a:solidFill>
                <a:latin typeface="+mj-lt"/>
              </a:rPr>
              <a:t>- </a:t>
            </a:r>
            <a:r>
              <a:rPr lang="en-GB" sz="2400" b="1" i="0" dirty="0" smtClean="0">
                <a:solidFill>
                  <a:schemeClr val="bg1"/>
                </a:solidFill>
                <a:latin typeface="+mj-lt"/>
              </a:rPr>
              <a:t>Investment Panel </a:t>
            </a:r>
            <a:r>
              <a:rPr lang="en-GB" sz="2400" b="0" i="0" dirty="0" smtClean="0">
                <a:solidFill>
                  <a:schemeClr val="bg1"/>
                </a:solidFill>
                <a:latin typeface="+mj-lt"/>
              </a:rPr>
              <a:t>to comprise of:</a:t>
            </a:r>
          </a:p>
          <a:p>
            <a:pPr marL="342900" indent="-342900" algn="l">
              <a:buFont typeface="Arial" panose="020B0604020202020204" pitchFamily="34" charset="0"/>
              <a:buChar char="•"/>
            </a:pPr>
            <a:r>
              <a:rPr lang="en-GB" sz="2400" dirty="0" smtClean="0">
                <a:solidFill>
                  <a:schemeClr val="bg1"/>
                </a:solidFill>
                <a:latin typeface="+mj-lt"/>
              </a:rPr>
              <a:t>6 County Council/Unitary Authorities</a:t>
            </a:r>
          </a:p>
          <a:p>
            <a:pPr marL="342900" indent="-342900" algn="l">
              <a:buFont typeface="Arial" panose="020B0604020202020204" pitchFamily="34" charset="0"/>
              <a:buChar char="•"/>
            </a:pPr>
            <a:r>
              <a:rPr lang="en-GB" sz="2400" b="0" i="0" dirty="0" smtClean="0">
                <a:solidFill>
                  <a:schemeClr val="bg1"/>
                </a:solidFill>
                <a:latin typeface="+mj-lt"/>
              </a:rPr>
              <a:t>SELEP Accountability Board FE and HE representatives</a:t>
            </a:r>
          </a:p>
          <a:p>
            <a:pPr marL="342900" indent="-342900" algn="l">
              <a:buFont typeface="Arial" panose="020B0604020202020204" pitchFamily="34" charset="0"/>
              <a:buChar char="•"/>
            </a:pPr>
            <a:r>
              <a:rPr lang="en-GB" sz="2400" dirty="0" smtClean="0">
                <a:solidFill>
                  <a:schemeClr val="bg1"/>
                </a:solidFill>
                <a:latin typeface="+mj-lt"/>
              </a:rPr>
              <a:t>Strategic Board Chair</a:t>
            </a:r>
          </a:p>
          <a:p>
            <a:pPr marL="342900" indent="-342900" algn="l">
              <a:buFont typeface="Arial" panose="020B0604020202020204" pitchFamily="34" charset="0"/>
              <a:buChar char="•"/>
            </a:pPr>
            <a:r>
              <a:rPr lang="en-GB" sz="2400" b="0" i="0" dirty="0" smtClean="0">
                <a:solidFill>
                  <a:schemeClr val="bg1"/>
                </a:solidFill>
                <a:latin typeface="+mj-lt"/>
              </a:rPr>
              <a:t>Strategic Board Vice – Chairs</a:t>
            </a:r>
          </a:p>
          <a:p>
            <a:pPr algn="l"/>
            <a:endParaRPr lang="en-GB" sz="2400" dirty="0">
              <a:solidFill>
                <a:schemeClr val="bg1"/>
              </a:solidFill>
              <a:latin typeface="+mj-lt"/>
            </a:endParaRPr>
          </a:p>
          <a:p>
            <a:pPr marL="342900" indent="-342900" algn="l">
              <a:buFontTx/>
              <a:buChar char="-"/>
            </a:pPr>
            <a:r>
              <a:rPr lang="en-GB" sz="2400" dirty="0" smtClean="0">
                <a:solidFill>
                  <a:schemeClr val="bg1"/>
                </a:solidFill>
                <a:latin typeface="+mj-lt"/>
              </a:rPr>
              <a:t>The Panels role is</a:t>
            </a:r>
            <a:r>
              <a:rPr lang="en-GB" sz="2400" b="0" i="0" dirty="0" smtClean="0">
                <a:solidFill>
                  <a:schemeClr val="bg1"/>
                </a:solidFill>
                <a:latin typeface="+mj-lt"/>
              </a:rPr>
              <a:t> to agree the pipeline of GPF projects, based on the methodology and criteria agreed by Strategic Board</a:t>
            </a:r>
          </a:p>
          <a:p>
            <a:pPr algn="l"/>
            <a:endParaRPr lang="en-GB" sz="2400" b="0" i="0" dirty="0" smtClean="0">
              <a:solidFill>
                <a:schemeClr val="bg1"/>
              </a:solidFill>
              <a:latin typeface="+mj-lt"/>
            </a:endParaRPr>
          </a:p>
          <a:p>
            <a:pPr marL="342900" indent="-342900" algn="l">
              <a:buFontTx/>
              <a:buChar char="-"/>
            </a:pPr>
            <a:r>
              <a:rPr lang="en-GB" sz="2400" dirty="0" smtClean="0">
                <a:solidFill>
                  <a:schemeClr val="bg1"/>
                </a:solidFill>
                <a:latin typeface="+mj-lt"/>
              </a:rPr>
              <a:t>Terms of Reference to be agreed at the first meeting of the Panel</a:t>
            </a:r>
          </a:p>
          <a:p>
            <a:pPr algn="l"/>
            <a:endParaRPr lang="en-GB" sz="2400" dirty="0" smtClean="0">
              <a:solidFill>
                <a:schemeClr val="bg1"/>
              </a:solidFill>
              <a:latin typeface="+mj-lt"/>
            </a:endParaRPr>
          </a:p>
          <a:p>
            <a:pPr marL="342900" indent="-342900" algn="l">
              <a:buFontTx/>
              <a:buChar char="-"/>
            </a:pPr>
            <a:r>
              <a:rPr lang="en-GB" sz="2400" b="0" i="0" dirty="0" smtClean="0">
                <a:solidFill>
                  <a:schemeClr val="bg1"/>
                </a:solidFill>
                <a:latin typeface="+mj-lt"/>
              </a:rPr>
              <a:t>Final funding decision for the projects prioritised by SELEP </a:t>
            </a:r>
            <a:endParaRPr lang="en-GB" sz="2400" dirty="0">
              <a:solidFill>
                <a:schemeClr val="bg1"/>
              </a:solidFill>
              <a:latin typeface="+mj-lt"/>
            </a:endParaRPr>
          </a:p>
          <a:p>
            <a:pPr algn="l"/>
            <a:r>
              <a:rPr lang="en-GB" sz="2400" dirty="0">
                <a:solidFill>
                  <a:schemeClr val="bg1"/>
                </a:solidFill>
                <a:latin typeface="+mj-lt"/>
              </a:rPr>
              <a:t> </a:t>
            </a:r>
            <a:r>
              <a:rPr lang="en-GB" sz="2400" dirty="0" smtClean="0">
                <a:solidFill>
                  <a:schemeClr val="bg1"/>
                </a:solidFill>
                <a:latin typeface="+mj-lt"/>
              </a:rPr>
              <a:t>   </a:t>
            </a:r>
            <a:r>
              <a:rPr lang="en-GB" sz="2400" b="0" i="0" dirty="0" smtClean="0">
                <a:solidFill>
                  <a:schemeClr val="bg1"/>
                </a:solidFill>
                <a:latin typeface="+mj-lt"/>
              </a:rPr>
              <a:t>Investment </a:t>
            </a:r>
            <a:r>
              <a:rPr lang="en-GB" sz="2400" b="0" i="0" dirty="0" smtClean="0">
                <a:solidFill>
                  <a:schemeClr val="bg1"/>
                </a:solidFill>
                <a:latin typeface="+mj-lt"/>
              </a:rPr>
              <a:t>Panel will be taken by SELEP Accountability Board</a:t>
            </a:r>
          </a:p>
          <a:p>
            <a:pPr marL="342900" indent="-342900" algn="l">
              <a:buFontTx/>
              <a:buChar char="-"/>
            </a:pPr>
            <a:endParaRPr lang="en-GB" sz="2400" b="0" i="0" dirty="0" smtClean="0">
              <a:solidFill>
                <a:schemeClr val="bg1"/>
              </a:solidFill>
              <a:latin typeface="+mj-lt"/>
            </a:endParaRPr>
          </a:p>
          <a:p>
            <a:pPr marL="342900" indent="-342900" algn="l">
              <a:buFontTx/>
              <a:buChar char="-"/>
            </a:pPr>
            <a:endParaRPr lang="en-GB" sz="2400" b="0" i="0" dirty="0">
              <a:solidFill>
                <a:schemeClr val="bg1"/>
              </a:solidFill>
              <a:latin typeface="+mj-lt"/>
            </a:endParaRPr>
          </a:p>
        </p:txBody>
      </p:sp>
    </p:spTree>
    <p:extLst>
      <p:ext uri="{BB962C8B-B14F-4D97-AF65-F5344CB8AC3E}">
        <p14:creationId xmlns:p14="http://schemas.microsoft.com/office/powerpoint/2010/main" val="3798942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GPF re-investment</a:t>
            </a:r>
            <a:endParaRPr lang="en-GB"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07" t="28424" r="21346" b="22089"/>
          <a:stretch/>
        </p:blipFill>
        <p:spPr bwMode="auto">
          <a:xfrm>
            <a:off x="889346" y="1553228"/>
            <a:ext cx="11168445" cy="511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72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ff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79211" y="3985465"/>
            <a:ext cx="3623697" cy="24099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Image result for congested train">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3288" y="4053776"/>
            <a:ext cx="3741823" cy="23416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0" name="Picture 12" descr="Image result for southampton port">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03288" y="1330735"/>
            <a:ext cx="3741823" cy="24924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2" name="Picture 14" descr="Image result for gatwick airport">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979211" y="1330797"/>
            <a:ext cx="3623697" cy="22618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11198271" y="6638857"/>
            <a:ext cx="993732" cy="219205"/>
          </a:xfrm>
          <a:prstGeom prst="rect">
            <a:avLst/>
          </a:prstGeom>
          <a:gradFill flip="none" rotWithShape="1">
            <a:gsLst>
              <a:gs pos="0">
                <a:schemeClr val="accent1">
                  <a:shade val="30000"/>
                  <a:satMod val="115000"/>
                </a:schemeClr>
              </a:gs>
              <a:gs pos="99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a:xfrm>
            <a:off x="6303287" y="0"/>
            <a:ext cx="5266587" cy="1143000"/>
          </a:xfrm>
        </p:spPr>
        <p:txBody>
          <a:bodyPr/>
          <a:lstStyle/>
          <a:p>
            <a:r>
              <a:rPr lang="en-GB" b="1" dirty="0" smtClean="0">
                <a:solidFill>
                  <a:schemeClr val="bg1"/>
                </a:solidFill>
              </a:rPr>
              <a:t>Why have an STB? </a:t>
            </a:r>
            <a:endParaRPr lang="en-GB" b="1" dirty="0">
              <a:solidFill>
                <a:schemeClr val="bg1"/>
              </a:solidFill>
            </a:endParaRPr>
          </a:p>
        </p:txBody>
      </p:sp>
    </p:spTree>
    <p:extLst>
      <p:ext uri="{BB962C8B-B14F-4D97-AF65-F5344CB8AC3E}">
        <p14:creationId xmlns:p14="http://schemas.microsoft.com/office/powerpoint/2010/main" val="40924356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GPF re-investment</a:t>
            </a:r>
            <a:endParaRPr lang="en-GB" dirty="0"/>
          </a:p>
        </p:txBody>
      </p:sp>
      <p:sp>
        <p:nvSpPr>
          <p:cNvPr id="5" name="Rectangle 4"/>
          <p:cNvSpPr/>
          <p:nvPr/>
        </p:nvSpPr>
        <p:spPr>
          <a:xfrm>
            <a:off x="757231" y="2185695"/>
            <a:ext cx="9642363" cy="3416320"/>
          </a:xfrm>
          <a:prstGeom prst="rect">
            <a:avLst/>
          </a:prstGeom>
        </p:spPr>
        <p:txBody>
          <a:bodyPr wrap="square">
            <a:spAutoFit/>
          </a:bodyPr>
          <a:lstStyle/>
          <a:p>
            <a:pPr marL="342900" indent="-342900">
              <a:buFont typeface="Arial" panose="020B0604020202020204" pitchFamily="34" charset="0"/>
              <a:buChar char="•"/>
            </a:pPr>
            <a:r>
              <a:rPr lang="en-GB" sz="2400" b="1" dirty="0" smtClean="0">
                <a:solidFill>
                  <a:schemeClr val="bg1"/>
                </a:solidFill>
              </a:rPr>
              <a:t>Option </a:t>
            </a:r>
            <a:r>
              <a:rPr lang="en-GB" sz="2400" b="1" dirty="0">
                <a:solidFill>
                  <a:schemeClr val="bg1"/>
                </a:solidFill>
              </a:rPr>
              <a:t>A</a:t>
            </a:r>
            <a:r>
              <a:rPr lang="en-GB" sz="2400" dirty="0">
                <a:solidFill>
                  <a:schemeClr val="bg1"/>
                </a:solidFill>
              </a:rPr>
              <a:t>: Charging of interest at market rate </a:t>
            </a:r>
            <a:endParaRPr lang="en-GB" sz="2400" dirty="0" smtClean="0">
              <a:solidFill>
                <a:schemeClr val="bg1"/>
              </a:solidFill>
            </a:endParaRPr>
          </a:p>
          <a:p>
            <a:endParaRPr lang="en-GB" sz="2400" dirty="0">
              <a:solidFill>
                <a:schemeClr val="bg1"/>
              </a:solidFill>
            </a:endParaRPr>
          </a:p>
          <a:p>
            <a:pPr marL="285750" indent="-285750">
              <a:buFont typeface="Arial" panose="020B0604020202020204" pitchFamily="34" charset="0"/>
              <a:buChar char="•"/>
            </a:pPr>
            <a:r>
              <a:rPr lang="en-GB" sz="2400" b="1" dirty="0" smtClean="0">
                <a:solidFill>
                  <a:schemeClr val="bg1"/>
                </a:solidFill>
              </a:rPr>
              <a:t>Option </a:t>
            </a:r>
            <a:r>
              <a:rPr lang="en-GB" sz="2400" b="1" dirty="0">
                <a:solidFill>
                  <a:schemeClr val="bg1"/>
                </a:solidFill>
              </a:rPr>
              <a:t>B: </a:t>
            </a:r>
            <a:r>
              <a:rPr lang="en-GB" sz="2400" dirty="0">
                <a:solidFill>
                  <a:schemeClr val="bg1"/>
                </a:solidFill>
              </a:rPr>
              <a:t>Charging of interest at two percent below the Public Works Loan Board (PWLB) Fixed Maturity Rate (preferred option). </a:t>
            </a:r>
            <a:endParaRPr lang="en-GB" sz="2400" dirty="0" smtClean="0">
              <a:solidFill>
                <a:schemeClr val="bg1"/>
              </a:solidFill>
            </a:endParaRPr>
          </a:p>
          <a:p>
            <a:endParaRPr lang="en-GB" sz="2400" dirty="0">
              <a:solidFill>
                <a:schemeClr val="bg1"/>
              </a:solidFill>
            </a:endParaRPr>
          </a:p>
          <a:p>
            <a:pPr marL="285750" indent="-285750">
              <a:buFont typeface="Arial" panose="020B0604020202020204" pitchFamily="34" charset="0"/>
              <a:buChar char="•"/>
            </a:pPr>
            <a:r>
              <a:rPr lang="en-GB" sz="2400" b="1" dirty="0" smtClean="0">
                <a:solidFill>
                  <a:schemeClr val="bg1"/>
                </a:solidFill>
              </a:rPr>
              <a:t>Option </a:t>
            </a:r>
            <a:r>
              <a:rPr lang="en-GB" sz="2400" b="1" dirty="0">
                <a:solidFill>
                  <a:schemeClr val="bg1"/>
                </a:solidFill>
              </a:rPr>
              <a:t>C: </a:t>
            </a:r>
            <a:r>
              <a:rPr lang="en-GB" sz="2400" dirty="0">
                <a:solidFill>
                  <a:schemeClr val="bg1"/>
                </a:solidFill>
              </a:rPr>
              <a:t>No charging of interest but a late repayment fine is applied where projects fail to meet their agreed re-payment schedule. </a:t>
            </a:r>
            <a:endParaRPr lang="en-GB" sz="2400" dirty="0" smtClean="0">
              <a:solidFill>
                <a:schemeClr val="bg1"/>
              </a:solidFill>
            </a:endParaRPr>
          </a:p>
          <a:p>
            <a:endParaRPr lang="en-GB" sz="2400" dirty="0">
              <a:solidFill>
                <a:schemeClr val="bg1"/>
              </a:solidFill>
            </a:endParaRPr>
          </a:p>
          <a:p>
            <a:pPr marL="285750" indent="-285750">
              <a:buFont typeface="Arial" panose="020B0604020202020204" pitchFamily="34" charset="0"/>
              <a:buChar char="•"/>
            </a:pPr>
            <a:r>
              <a:rPr lang="en-GB" sz="2400" b="1" dirty="0" smtClean="0">
                <a:solidFill>
                  <a:schemeClr val="bg1"/>
                </a:solidFill>
              </a:rPr>
              <a:t>Option </a:t>
            </a:r>
            <a:r>
              <a:rPr lang="en-GB" sz="2400" b="1" dirty="0">
                <a:solidFill>
                  <a:schemeClr val="bg1"/>
                </a:solidFill>
              </a:rPr>
              <a:t>D: </a:t>
            </a:r>
            <a:r>
              <a:rPr lang="en-GB" sz="2400" dirty="0">
                <a:solidFill>
                  <a:schemeClr val="bg1"/>
                </a:solidFill>
              </a:rPr>
              <a:t>No charging of interest. </a:t>
            </a:r>
          </a:p>
        </p:txBody>
      </p:sp>
      <p:sp>
        <p:nvSpPr>
          <p:cNvPr id="6" name="TextBox 5"/>
          <p:cNvSpPr txBox="1"/>
          <p:nvPr/>
        </p:nvSpPr>
        <p:spPr>
          <a:xfrm>
            <a:off x="934652" y="1383072"/>
            <a:ext cx="8225425" cy="646331"/>
          </a:xfrm>
          <a:prstGeom prst="rect">
            <a:avLst/>
          </a:prstGeom>
          <a:noFill/>
        </p:spPr>
        <p:txBody>
          <a:bodyPr wrap="square" rtlCol="0">
            <a:spAutoFit/>
          </a:bodyPr>
          <a:lstStyle/>
          <a:p>
            <a:pPr algn="l"/>
            <a:r>
              <a:rPr lang="en-GB" sz="3600" b="0" i="0" dirty="0" smtClean="0">
                <a:solidFill>
                  <a:schemeClr val="accent2"/>
                </a:solidFill>
                <a:latin typeface="+mj-lt"/>
              </a:rPr>
              <a:t>Charging of interest</a:t>
            </a:r>
            <a:endParaRPr lang="en-GB" sz="3600" b="0" i="0" dirty="0">
              <a:solidFill>
                <a:schemeClr val="accent2"/>
              </a:solidFill>
              <a:latin typeface="+mj-lt"/>
            </a:endParaRPr>
          </a:p>
        </p:txBody>
      </p:sp>
    </p:spTree>
    <p:extLst>
      <p:ext uri="{BB962C8B-B14F-4D97-AF65-F5344CB8AC3E}">
        <p14:creationId xmlns:p14="http://schemas.microsoft.com/office/powerpoint/2010/main" val="3817934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827" y="1957762"/>
            <a:ext cx="10515600" cy="4681095"/>
          </a:xfrm>
        </p:spPr>
        <p:txBody>
          <a:bodyPr>
            <a:normAutofit/>
          </a:bodyPr>
          <a:lstStyle/>
          <a:p>
            <a:pPr marL="571500" indent="-571500">
              <a:buFont typeface="Arial" panose="020B0604020202020204" pitchFamily="34" charset="0"/>
              <a:buChar char="•"/>
            </a:pPr>
            <a:r>
              <a:rPr lang="en-GB" sz="3600" dirty="0" smtClean="0">
                <a:latin typeface="+mn-lt"/>
              </a:rPr>
              <a:t>To ensure economy and contribution to Exchequer continue to </a:t>
            </a:r>
            <a:r>
              <a:rPr lang="en-GB" sz="3600" dirty="0" smtClean="0">
                <a:latin typeface="+mn-lt"/>
              </a:rPr>
              <a:t>grow</a:t>
            </a:r>
          </a:p>
          <a:p>
            <a:pPr marL="571500" indent="-571500">
              <a:buFont typeface="Arial" panose="020B0604020202020204" pitchFamily="34" charset="0"/>
              <a:buChar char="•"/>
            </a:pPr>
            <a:endParaRPr lang="en-GB" sz="3600" dirty="0" smtClean="0">
              <a:latin typeface="+mn-lt"/>
            </a:endParaRPr>
          </a:p>
          <a:p>
            <a:pPr marL="571500" indent="-571500">
              <a:buFont typeface="Arial" panose="020B0604020202020204" pitchFamily="34" charset="0"/>
              <a:buChar char="•"/>
            </a:pPr>
            <a:r>
              <a:rPr lang="en-GB" sz="3600" dirty="0" smtClean="0">
                <a:latin typeface="+mn-lt"/>
              </a:rPr>
              <a:t>Speak with one voice to make </a:t>
            </a:r>
            <a:r>
              <a:rPr lang="en-GB" sz="3600" dirty="0" smtClean="0">
                <a:latin typeface="+mn-lt"/>
              </a:rPr>
              <a:t>the </a:t>
            </a:r>
            <a:r>
              <a:rPr lang="en-GB" sz="3600" dirty="0" smtClean="0">
                <a:latin typeface="+mn-lt"/>
              </a:rPr>
              <a:t>case </a:t>
            </a:r>
            <a:r>
              <a:rPr lang="en-GB" sz="3600" dirty="0">
                <a:latin typeface="+mn-lt"/>
              </a:rPr>
              <a:t>for investment in </a:t>
            </a:r>
            <a:r>
              <a:rPr lang="en-GB" sz="3600" dirty="0" smtClean="0">
                <a:latin typeface="+mn-lt"/>
              </a:rPr>
              <a:t>our creaking </a:t>
            </a:r>
            <a:r>
              <a:rPr lang="en-GB" sz="3600" dirty="0">
                <a:latin typeface="+mn-lt"/>
              </a:rPr>
              <a:t>infrastructure </a:t>
            </a:r>
            <a:r>
              <a:rPr lang="en-GB" sz="3600" dirty="0" smtClean="0">
                <a:latin typeface="+mn-lt"/>
              </a:rPr>
              <a:t> </a:t>
            </a:r>
            <a:r>
              <a:rPr lang="en-GB" sz="3600" dirty="0" smtClean="0">
                <a:latin typeface="+mn-lt"/>
              </a:rPr>
              <a:t>  </a:t>
            </a:r>
          </a:p>
          <a:p>
            <a:endParaRPr lang="en-GB" sz="3600" dirty="0" smtClean="0">
              <a:latin typeface="+mn-lt"/>
            </a:endParaRPr>
          </a:p>
          <a:p>
            <a:pPr marL="571500" indent="-571500">
              <a:buFont typeface="Arial" panose="020B0604020202020204" pitchFamily="34" charset="0"/>
              <a:buChar char="•"/>
            </a:pPr>
            <a:r>
              <a:rPr lang="en-GB" sz="3600" dirty="0" smtClean="0">
                <a:latin typeface="+mn-lt"/>
              </a:rPr>
              <a:t>Improved quality of life for all</a:t>
            </a:r>
            <a:r>
              <a:rPr lang="en-GB" dirty="0" smtClean="0">
                <a:latin typeface="+mn-lt"/>
              </a:rPr>
              <a:t> </a:t>
            </a:r>
          </a:p>
        </p:txBody>
      </p:sp>
      <p:sp>
        <p:nvSpPr>
          <p:cNvPr id="4" name="Rectangle 3"/>
          <p:cNvSpPr/>
          <p:nvPr/>
        </p:nvSpPr>
        <p:spPr>
          <a:xfrm>
            <a:off x="11198271" y="6638857"/>
            <a:ext cx="993732" cy="219205"/>
          </a:xfrm>
          <a:prstGeom prst="rect">
            <a:avLst/>
          </a:prstGeom>
          <a:gradFill flip="none" rotWithShape="1">
            <a:gsLst>
              <a:gs pos="0">
                <a:schemeClr val="accent1">
                  <a:shade val="30000"/>
                  <a:satMod val="115000"/>
                </a:schemeClr>
              </a:gs>
              <a:gs pos="99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a:spLocks noGrp="1"/>
          </p:cNvSpPr>
          <p:nvPr>
            <p:ph type="title"/>
          </p:nvPr>
        </p:nvSpPr>
        <p:spPr>
          <a:xfrm>
            <a:off x="6527799" y="0"/>
            <a:ext cx="5042075" cy="1143000"/>
          </a:xfrm>
        </p:spPr>
        <p:txBody>
          <a:bodyPr/>
          <a:lstStyle/>
          <a:p>
            <a:pPr algn="l"/>
            <a:r>
              <a:rPr lang="en-GB" b="1" dirty="0" smtClean="0">
                <a:solidFill>
                  <a:schemeClr val="bg1"/>
                </a:solidFill>
              </a:rPr>
              <a:t>Why have an STB? </a:t>
            </a:r>
            <a:endParaRPr lang="en-GB" b="1" dirty="0">
              <a:solidFill>
                <a:schemeClr val="bg1"/>
              </a:solidFill>
            </a:endParaRPr>
          </a:p>
        </p:txBody>
      </p:sp>
    </p:spTree>
    <p:extLst>
      <p:ext uri="{BB962C8B-B14F-4D97-AF65-F5344CB8AC3E}">
        <p14:creationId xmlns:p14="http://schemas.microsoft.com/office/powerpoint/2010/main" val="2662209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086599" y="0"/>
            <a:ext cx="450832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algn="r"/>
            <a:r>
              <a:rPr lang="en-GB" sz="4000" b="1" kern="0" dirty="0" smtClean="0">
                <a:solidFill>
                  <a:schemeClr val="bg1"/>
                </a:solidFill>
              </a:rPr>
              <a:t>STB Geography   </a:t>
            </a:r>
            <a:endParaRPr lang="en-GB" sz="4000" b="1" kern="0" dirty="0">
              <a:solidFill>
                <a:schemeClr val="bg1"/>
              </a:solidFill>
            </a:endParaRPr>
          </a:p>
        </p:txBody>
      </p:sp>
      <p:sp>
        <p:nvSpPr>
          <p:cNvPr id="3" name="Rectangle 1"/>
          <p:cNvSpPr>
            <a:spLocks noChangeArrowheads="1"/>
          </p:cNvSpPr>
          <p:nvPr/>
        </p:nvSpPr>
        <p:spPr bwMode="auto">
          <a:xfrm>
            <a:off x="3162301" y="30998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3162300" y="2965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042" y="1143000"/>
            <a:ext cx="9837566" cy="520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035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1" y="0"/>
            <a:ext cx="6489526" cy="1143000"/>
          </a:xfrm>
        </p:spPr>
        <p:txBody>
          <a:bodyPr>
            <a:normAutofit fontScale="90000"/>
          </a:bodyPr>
          <a:lstStyle/>
          <a:p>
            <a:r>
              <a:rPr lang="en-GB" sz="4000" b="1" dirty="0" smtClean="0">
                <a:solidFill>
                  <a:schemeClr val="bg1"/>
                </a:solidFill>
              </a:rPr>
              <a:t>STB - Shadow Governance  </a:t>
            </a:r>
            <a:endParaRPr lang="en-GB" sz="4000" b="1" dirty="0">
              <a:solidFill>
                <a:schemeClr val="bg1"/>
              </a:solidFill>
            </a:endParaRPr>
          </a:p>
        </p:txBody>
      </p:sp>
      <p:sp>
        <p:nvSpPr>
          <p:cNvPr id="4" name="Straight Connector 12"/>
          <p:cNvSpPr>
            <a:spLocks noChangeShapeType="1"/>
          </p:cNvSpPr>
          <p:nvPr/>
        </p:nvSpPr>
        <p:spPr bwMode="auto">
          <a:xfrm>
            <a:off x="5091113" y="2339976"/>
            <a:ext cx="14288" cy="2733675"/>
          </a:xfrm>
          <a:prstGeom prst="line">
            <a:avLst/>
          </a:prstGeom>
          <a:noFill/>
          <a:ln w="22225">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lowchart: Process 4"/>
          <p:cNvSpPr>
            <a:spLocks noChangeArrowheads="1"/>
          </p:cNvSpPr>
          <p:nvPr/>
        </p:nvSpPr>
        <p:spPr bwMode="auto">
          <a:xfrm>
            <a:off x="4114800" y="1549400"/>
            <a:ext cx="1981200" cy="876300"/>
          </a:xfrm>
          <a:prstGeom prst="flowChartProcess">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FFFFFF"/>
                </a:solidFill>
                <a:effectLst/>
                <a:latin typeface="Arial" pitchFamily="34" charset="0"/>
                <a:ea typeface="Times New Roman" pitchFamily="18" charset="0"/>
                <a:cs typeface="Times New Roman" pitchFamily="18" charset="0"/>
              </a:rPr>
              <a:t>Partnership</a:t>
            </a:r>
            <a:r>
              <a:rPr kumimoji="0" lang="en-US" alt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altLang="en-US" sz="2000" b="0" i="0" u="none" strike="noStrike" cap="none" normalizeH="0" baseline="0" dirty="0" smtClean="0">
                <a:ln>
                  <a:noFill/>
                </a:ln>
                <a:solidFill>
                  <a:srgbClr val="FFFFFF"/>
                </a:solidFill>
                <a:effectLst/>
                <a:latin typeface="Arial" pitchFamily="34" charset="0"/>
                <a:ea typeface="Times New Roman" pitchFamily="18" charset="0"/>
                <a:cs typeface="Times New Roman" pitchFamily="18" charset="0"/>
              </a:rPr>
              <a:t>Board</a:t>
            </a:r>
            <a:r>
              <a:rPr kumimoji="0" lang="en-US" alt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Flowchart: Process 6"/>
          <p:cNvSpPr>
            <a:spLocks noChangeArrowheads="1"/>
          </p:cNvSpPr>
          <p:nvPr/>
        </p:nvSpPr>
        <p:spPr bwMode="auto">
          <a:xfrm>
            <a:off x="4114800" y="2673350"/>
            <a:ext cx="1981200" cy="838200"/>
          </a:xfrm>
          <a:prstGeom prst="flowChartProcess">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FFFFFF"/>
                </a:solidFill>
                <a:effectLst/>
                <a:latin typeface="Arial" pitchFamily="34" charset="0"/>
                <a:ea typeface="Times New Roman" pitchFamily="18" charset="0"/>
                <a:cs typeface="Times New Roman" pitchFamily="18" charset="0"/>
              </a:rPr>
              <a:t>Senior Officer Group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Flowchart: Process 7"/>
          <p:cNvSpPr>
            <a:spLocks noChangeArrowheads="1"/>
          </p:cNvSpPr>
          <p:nvPr/>
        </p:nvSpPr>
        <p:spPr bwMode="auto">
          <a:xfrm>
            <a:off x="6810375" y="2673350"/>
            <a:ext cx="1981200" cy="838200"/>
          </a:xfrm>
          <a:prstGeom prst="flowChartProcess">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FFFFFF"/>
                </a:solidFill>
                <a:effectLst/>
                <a:latin typeface="Arial" pitchFamily="34" charset="0"/>
                <a:ea typeface="Times New Roman" pitchFamily="18" charset="0"/>
                <a:cs typeface="Times New Roman" pitchFamily="18" charset="0"/>
              </a:rPr>
              <a:t>Transport Forum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Flowchart: Process 8"/>
          <p:cNvSpPr>
            <a:spLocks noChangeArrowheads="1"/>
          </p:cNvSpPr>
          <p:nvPr/>
        </p:nvSpPr>
        <p:spPr bwMode="auto">
          <a:xfrm>
            <a:off x="4114800" y="3835400"/>
            <a:ext cx="1981200" cy="838200"/>
          </a:xfrm>
          <a:prstGeom prst="flowChartProcess">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FFFFFF"/>
                </a:solidFill>
                <a:effectLst/>
                <a:latin typeface="Arial" pitchFamily="34" charset="0"/>
                <a:ea typeface="Times New Roman" pitchFamily="18" charset="0"/>
                <a:cs typeface="Times New Roman" pitchFamily="18" charset="0"/>
              </a:rPr>
              <a:t>PMO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Flowchart: Process 9"/>
          <p:cNvSpPr>
            <a:spLocks noChangeArrowheads="1"/>
          </p:cNvSpPr>
          <p:nvPr/>
        </p:nvSpPr>
        <p:spPr bwMode="auto">
          <a:xfrm>
            <a:off x="7086600" y="5073650"/>
            <a:ext cx="2114551" cy="838200"/>
          </a:xfrm>
          <a:prstGeom prst="flowChartProcess">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FFFFFF"/>
                </a:solidFill>
                <a:effectLst/>
                <a:latin typeface="Arial" pitchFamily="34" charset="0"/>
                <a:ea typeface="Times New Roman" pitchFamily="18" charset="0"/>
                <a:cs typeface="Times New Roman" pitchFamily="18" charset="0"/>
              </a:rPr>
              <a:t>Communications &amp; Engagement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Flowchart: Process 10"/>
          <p:cNvSpPr>
            <a:spLocks noChangeArrowheads="1"/>
          </p:cNvSpPr>
          <p:nvPr/>
        </p:nvSpPr>
        <p:spPr bwMode="auto">
          <a:xfrm>
            <a:off x="4114800" y="5073650"/>
            <a:ext cx="1981200" cy="838200"/>
          </a:xfrm>
          <a:prstGeom prst="flowChartProcess">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FFFFFF"/>
                </a:solidFill>
                <a:effectLst/>
                <a:latin typeface="Arial" pitchFamily="34" charset="0"/>
                <a:ea typeface="Times New Roman" pitchFamily="18" charset="0"/>
                <a:cs typeface="Times New Roman" pitchFamily="18" charset="0"/>
              </a:rPr>
              <a:t>Governance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Flowchart: Process 11"/>
          <p:cNvSpPr>
            <a:spLocks noChangeArrowheads="1"/>
          </p:cNvSpPr>
          <p:nvPr/>
        </p:nvSpPr>
        <p:spPr bwMode="auto">
          <a:xfrm>
            <a:off x="933451" y="5073650"/>
            <a:ext cx="1981200" cy="838200"/>
          </a:xfrm>
          <a:prstGeom prst="flowChartProcess">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FFFFFF"/>
                </a:solidFill>
                <a:effectLst/>
                <a:latin typeface="Arial" pitchFamily="34" charset="0"/>
                <a:ea typeface="Times New Roman" pitchFamily="18" charset="0"/>
                <a:cs typeface="Times New Roman" pitchFamily="18" charset="0"/>
              </a:rPr>
              <a:t>Transport Strategy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Straight Connector 13"/>
          <p:cNvSpPr>
            <a:spLocks noChangeShapeType="1"/>
          </p:cNvSpPr>
          <p:nvPr/>
        </p:nvSpPr>
        <p:spPr bwMode="auto">
          <a:xfrm>
            <a:off x="6096002" y="3063875"/>
            <a:ext cx="714375" cy="0"/>
          </a:xfrm>
          <a:prstGeom prst="line">
            <a:avLst/>
          </a:prstGeom>
          <a:noFill/>
          <a:ln w="22225">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Straight Connector 14"/>
          <p:cNvSpPr>
            <a:spLocks noChangeShapeType="1"/>
          </p:cNvSpPr>
          <p:nvPr/>
        </p:nvSpPr>
        <p:spPr bwMode="auto">
          <a:xfrm>
            <a:off x="1933575" y="4883150"/>
            <a:ext cx="6229351" cy="0"/>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Straight Connector 15"/>
          <p:cNvSpPr>
            <a:spLocks noChangeShapeType="1"/>
          </p:cNvSpPr>
          <p:nvPr/>
        </p:nvSpPr>
        <p:spPr bwMode="auto">
          <a:xfrm>
            <a:off x="1947735" y="4883149"/>
            <a:ext cx="0" cy="190500"/>
          </a:xfrm>
          <a:prstGeom prst="line">
            <a:avLst/>
          </a:prstGeom>
          <a:noFill/>
          <a:ln w="22225">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Straight Connector 16"/>
          <p:cNvSpPr>
            <a:spLocks noChangeShapeType="1"/>
          </p:cNvSpPr>
          <p:nvPr/>
        </p:nvSpPr>
        <p:spPr bwMode="auto">
          <a:xfrm>
            <a:off x="8178628" y="4883149"/>
            <a:ext cx="0" cy="190500"/>
          </a:xfrm>
          <a:prstGeom prst="line">
            <a:avLst/>
          </a:prstGeom>
          <a:noFill/>
          <a:ln w="22225">
            <a:solidFill>
              <a:srgbClr val="4A7EB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Rectangle 21"/>
          <p:cNvSpPr>
            <a:spLocks noChangeArrowheads="1"/>
          </p:cNvSpPr>
          <p:nvPr/>
        </p:nvSpPr>
        <p:spPr bwMode="auto">
          <a:xfrm>
            <a:off x="1" y="180201"/>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GB"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57759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023" y="1337159"/>
            <a:ext cx="10972800" cy="4525963"/>
          </a:xfrm>
        </p:spPr>
        <p:txBody>
          <a:bodyPr/>
          <a:lstStyle/>
          <a:p>
            <a:pPr marL="0" indent="0">
              <a:buNone/>
            </a:pPr>
            <a:r>
              <a:rPr lang="en-GB" sz="4000" dirty="0" smtClean="0">
                <a:latin typeface="+mn-lt"/>
              </a:rPr>
              <a:t>Potential roles and responsibilities:</a:t>
            </a:r>
          </a:p>
          <a:p>
            <a:pPr marL="571500" indent="-571500">
              <a:buFont typeface="Arial" panose="020B0604020202020204" pitchFamily="34" charset="0"/>
              <a:buChar char="•"/>
            </a:pPr>
            <a:r>
              <a:rPr lang="en-GB" sz="3600" dirty="0">
                <a:latin typeface="+mn-lt"/>
              </a:rPr>
              <a:t>s</a:t>
            </a:r>
            <a:r>
              <a:rPr lang="en-GB" sz="3600" dirty="0" smtClean="0">
                <a:latin typeface="+mn-lt"/>
              </a:rPr>
              <a:t>pecifying the investment priorities for the strategic road and rail networks  </a:t>
            </a:r>
          </a:p>
          <a:p>
            <a:pPr marL="571500" indent="-571500">
              <a:buFont typeface="Arial" panose="020B0604020202020204" pitchFamily="34" charset="0"/>
              <a:buChar char="•"/>
            </a:pPr>
            <a:r>
              <a:rPr lang="en-GB" sz="3600" dirty="0" smtClean="0">
                <a:latin typeface="+mn-lt"/>
              </a:rPr>
              <a:t>influencing, specifying </a:t>
            </a:r>
            <a:r>
              <a:rPr lang="en-GB" sz="3600" dirty="0">
                <a:latin typeface="+mn-lt"/>
              </a:rPr>
              <a:t>and letting of future passenger rail </a:t>
            </a:r>
            <a:r>
              <a:rPr lang="en-GB" sz="3600" dirty="0" smtClean="0">
                <a:latin typeface="+mn-lt"/>
              </a:rPr>
              <a:t>franchises?</a:t>
            </a:r>
          </a:p>
          <a:p>
            <a:pPr marL="571500" indent="-571500">
              <a:buFont typeface="Arial" panose="020B0604020202020204" pitchFamily="34" charset="0"/>
              <a:buChar char="•"/>
            </a:pPr>
            <a:r>
              <a:rPr lang="en-GB" sz="3600" dirty="0">
                <a:latin typeface="+mn-lt"/>
              </a:rPr>
              <a:t>b</a:t>
            </a:r>
            <a:r>
              <a:rPr lang="en-GB" sz="3600" dirty="0" smtClean="0">
                <a:latin typeface="+mn-lt"/>
              </a:rPr>
              <a:t>us service franchising?</a:t>
            </a:r>
          </a:p>
          <a:p>
            <a:pPr marL="571500" indent="-571500">
              <a:buFont typeface="Arial" panose="020B0604020202020204" pitchFamily="34" charset="0"/>
              <a:buChar char="•"/>
            </a:pPr>
            <a:r>
              <a:rPr lang="en-GB" sz="3600" dirty="0">
                <a:latin typeface="+mn-lt"/>
              </a:rPr>
              <a:t>i</a:t>
            </a:r>
            <a:r>
              <a:rPr lang="en-GB" sz="3600" dirty="0" smtClean="0">
                <a:latin typeface="+mn-lt"/>
              </a:rPr>
              <a:t>ntegrated and smart and ticketing?</a:t>
            </a:r>
          </a:p>
          <a:p>
            <a:pPr marL="571500" indent="-571500">
              <a:buFont typeface="Arial" panose="020B0604020202020204" pitchFamily="34" charset="0"/>
              <a:buChar char="•"/>
            </a:pPr>
            <a:r>
              <a:rPr lang="en-GB" sz="3600" dirty="0" smtClean="0">
                <a:latin typeface="+mn-lt"/>
              </a:rPr>
              <a:t>delivery of major transport schemes? </a:t>
            </a:r>
            <a:endParaRPr lang="en-GB" sz="3600" dirty="0">
              <a:latin typeface="+mn-lt"/>
            </a:endParaRPr>
          </a:p>
        </p:txBody>
      </p:sp>
      <p:sp>
        <p:nvSpPr>
          <p:cNvPr id="5" name="Title 1"/>
          <p:cNvSpPr>
            <a:spLocks noGrp="1"/>
          </p:cNvSpPr>
          <p:nvPr>
            <p:ph type="title"/>
          </p:nvPr>
        </p:nvSpPr>
        <p:spPr>
          <a:xfrm>
            <a:off x="4622800" y="0"/>
            <a:ext cx="6972126" cy="1143000"/>
          </a:xfrm>
        </p:spPr>
        <p:txBody>
          <a:bodyPr>
            <a:normAutofit fontScale="90000"/>
          </a:bodyPr>
          <a:lstStyle/>
          <a:p>
            <a:r>
              <a:rPr lang="en-GB" sz="4000" b="1" dirty="0" smtClean="0">
                <a:solidFill>
                  <a:schemeClr val="bg1"/>
                </a:solidFill>
              </a:rPr>
              <a:t>Transport for the South East </a:t>
            </a:r>
            <a:endParaRPr lang="en-GB" sz="4000" b="1" dirty="0">
              <a:solidFill>
                <a:schemeClr val="bg1"/>
              </a:solidFill>
            </a:endParaRPr>
          </a:p>
        </p:txBody>
      </p:sp>
      <p:sp>
        <p:nvSpPr>
          <p:cNvPr id="4" name="Rectangle 3"/>
          <p:cNvSpPr/>
          <p:nvPr/>
        </p:nvSpPr>
        <p:spPr>
          <a:xfrm>
            <a:off x="11198271" y="6638857"/>
            <a:ext cx="993732" cy="219205"/>
          </a:xfrm>
          <a:prstGeom prst="rect">
            <a:avLst/>
          </a:prstGeom>
          <a:gradFill>
            <a:gsLst>
              <a:gs pos="0">
                <a:schemeClr val="accent1">
                  <a:shade val="30000"/>
                  <a:satMod val="115000"/>
                </a:schemeClr>
              </a:gs>
              <a:gs pos="99000">
                <a:schemeClr val="accent1">
                  <a:shade val="67500"/>
                  <a:satMod val="115000"/>
                </a:schemeClr>
              </a:gs>
              <a:gs pos="100000">
                <a:schemeClr val="accent1">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3817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EP PowerPoint Template_White">
  <a:themeElements>
    <a:clrScheme name="SELEP">
      <a:dk1>
        <a:srgbClr val="393944"/>
      </a:dk1>
      <a:lt1>
        <a:srgbClr val="F6F6F6"/>
      </a:lt1>
      <a:dk2>
        <a:srgbClr val="3C3C3B"/>
      </a:dk2>
      <a:lt2>
        <a:srgbClr val="F6F6F6"/>
      </a:lt2>
      <a:accent1>
        <a:srgbClr val="D42B3F"/>
      </a:accent1>
      <a:accent2>
        <a:srgbClr val="EA5B0C"/>
      </a:accent2>
      <a:accent3>
        <a:srgbClr val="44BCCD"/>
      </a:accent3>
      <a:accent4>
        <a:srgbClr val="9C9FAE"/>
      </a:accent4>
      <a:accent5>
        <a:srgbClr val="706F6F"/>
      </a:accent5>
      <a:accent6>
        <a:srgbClr val="FFFFFF"/>
      </a:accent6>
      <a:hlink>
        <a:srgbClr val="44BCCD"/>
      </a:hlink>
      <a:folHlink>
        <a:srgbClr val="818195"/>
      </a:folHlink>
    </a:clrScheme>
    <a:fontScheme name="Font Pairing 1">
      <a:majorFont>
        <a:latin typeface="Museo 300"/>
        <a:ea typeface="ＭＳ Ｐゴシック"/>
        <a:cs typeface=""/>
      </a:majorFont>
      <a:minorFont>
        <a:latin typeface="Open Sans"/>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0" i="0" dirty="0">
            <a:solidFill>
              <a:schemeClr val="accent2"/>
            </a:solidFill>
            <a:latin typeface="+mj-lt"/>
          </a:defRPr>
        </a:defPPr>
      </a:lstStyle>
    </a:txDef>
  </a:objectDefaults>
  <a:extraClrSchemeLst/>
  <a:extLst>
    <a:ext uri="{05A4C25C-085E-4340-85A3-A5531E510DB2}">
      <thm15:themeFamily xmlns="" xmlns:thm15="http://schemas.microsoft.com/office/thememl/2012/main" name="SELEP PowerPoint Template_Dark.potx" id="{BA9A06C8-817D-4B23-9865-944CCB1E6F8F}" vid="{DC72DF40-851C-491F-868B-7F4471BCC0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SELEP PowerPoint Template_White</Template>
  <TotalTime>1487</TotalTime>
  <Words>2468</Words>
  <Application>Microsoft Office PowerPoint</Application>
  <PresentationFormat>Custom</PresentationFormat>
  <Paragraphs>433</Paragraphs>
  <Slides>50</Slides>
  <Notes>12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SELEP PowerPoint Template_White</vt:lpstr>
      <vt:lpstr>South East LEP  Strategic Board Meeting</vt:lpstr>
      <vt:lpstr>PowerPoint Presentation</vt:lpstr>
      <vt:lpstr>Why have an STB? </vt:lpstr>
      <vt:lpstr>Why have an STB? </vt:lpstr>
      <vt:lpstr>Why have an STB? </vt:lpstr>
      <vt:lpstr>Why have an STB? </vt:lpstr>
      <vt:lpstr>PowerPoint Presentation</vt:lpstr>
      <vt:lpstr>STB - Shadow Governance  </vt:lpstr>
      <vt:lpstr>Transport for the South East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LGF Capital Programme Update</vt:lpstr>
      <vt:lpstr>LGF Delivery</vt:lpstr>
      <vt:lpstr>Projects approved by SELEP Accountability Board</vt:lpstr>
      <vt:lpstr>LGF spend in 2016/17 (£m)</vt:lpstr>
      <vt:lpstr>LGF allocation indicative profile </vt:lpstr>
      <vt:lpstr>LGF spend profile relative to LGF available</vt:lpstr>
      <vt:lpstr>LGF spend forecast 2017/18 (£m)</vt:lpstr>
      <vt:lpstr>Forecast LGF spend in 2017/18 relative to LGF available</vt:lpstr>
      <vt:lpstr>PowerPoint Presentation</vt:lpstr>
      <vt:lpstr>LGF delivery</vt:lpstr>
      <vt:lpstr>LGF delivery</vt:lpstr>
      <vt:lpstr>LGF delivery</vt:lpstr>
      <vt:lpstr>PowerPoint Presentation</vt:lpstr>
      <vt:lpstr>PowerPoint Presentation</vt:lpstr>
      <vt:lpstr>PowerPoint Presentation</vt:lpstr>
      <vt:lpstr>PowerPoint Presentation</vt:lpstr>
      <vt:lpstr>Growing Places Fund </vt:lpstr>
      <vt:lpstr>Stage 1</vt:lpstr>
      <vt:lpstr>Stage 2</vt:lpstr>
      <vt:lpstr>Stage  2</vt:lpstr>
      <vt:lpstr>GPF re-investment</vt:lpstr>
      <vt:lpstr>GPF re-investment</vt:lpstr>
    </vt:vector>
  </TitlesOfParts>
  <Company>East Sussex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Simmons</dc:creator>
  <cp:lastModifiedBy>amy.beckett</cp:lastModifiedBy>
  <cp:revision>41</cp:revision>
  <cp:lastPrinted>2017-06-07T13:14:11Z</cp:lastPrinted>
  <dcterms:created xsi:type="dcterms:W3CDTF">2017-05-24T16:17:31Z</dcterms:created>
  <dcterms:modified xsi:type="dcterms:W3CDTF">2017-06-08T16:35:45Z</dcterms:modified>
</cp:coreProperties>
</file>