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  <p:sldId id="261" r:id="rId4"/>
    <p:sldId id="262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99E2E-779A-4B8A-9F15-DA7EDB8D5F75}" type="doc">
      <dgm:prSet loTypeId="urn:microsoft.com/office/officeart/2005/8/layout/cycle2" loCatId="cycle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B9D8E7CF-6E79-47F2-95CE-85E5FAB094C5}">
      <dgm:prSet custT="1"/>
      <dgm:spPr/>
      <dgm:t>
        <a:bodyPr/>
        <a:lstStyle/>
        <a:p>
          <a:pPr algn="l" rtl="0"/>
          <a:r>
            <a:rPr lang="en-GB" sz="1600" b="1" dirty="0" smtClean="0">
              <a:latin typeface="+mj-lt"/>
            </a:rPr>
            <a:t>Participants</a:t>
          </a:r>
          <a:endParaRPr lang="en-GB" sz="1600" b="1" dirty="0">
            <a:latin typeface="+mj-lt"/>
          </a:endParaRPr>
        </a:p>
      </dgm:t>
    </dgm:pt>
    <dgm:pt modelId="{6CA75EE4-D4E5-4A65-9D81-203CC748A362}" type="parTrans" cxnId="{E14956AD-4D92-45F2-9382-31C2BD42B7A3}">
      <dgm:prSet/>
      <dgm:spPr/>
      <dgm:t>
        <a:bodyPr/>
        <a:lstStyle/>
        <a:p>
          <a:endParaRPr lang="en-US"/>
        </a:p>
      </dgm:t>
    </dgm:pt>
    <dgm:pt modelId="{1388949E-F5C7-4EAA-B70C-080A8F671039}" type="sibTrans" cxnId="{E14956AD-4D92-45F2-9382-31C2BD42B7A3}">
      <dgm:prSet/>
      <dgm:spPr/>
      <dgm:t>
        <a:bodyPr/>
        <a:lstStyle/>
        <a:p>
          <a:endParaRPr lang="en-US"/>
        </a:p>
      </dgm:t>
    </dgm:pt>
    <dgm:pt modelId="{9D198DAD-106F-4998-A431-D22E6CF9E624}">
      <dgm:prSet custT="1"/>
      <dgm:spPr/>
      <dgm:t>
        <a:bodyPr/>
        <a:lstStyle/>
        <a:p>
          <a:pPr rtl="0"/>
          <a:r>
            <a:rPr lang="en-GB" sz="1600" b="1" dirty="0" smtClean="0">
              <a:latin typeface="+mj-lt"/>
            </a:rPr>
            <a:t>Programme lead </a:t>
          </a:r>
          <a:endParaRPr lang="en-GB" sz="1600" dirty="0">
            <a:latin typeface="+mj-lt"/>
          </a:endParaRPr>
        </a:p>
      </dgm:t>
    </dgm:pt>
    <dgm:pt modelId="{8181BF8C-D229-429C-8505-6765BC338B43}" type="parTrans" cxnId="{D684D278-F919-4C01-A5DC-903695AD6DD8}">
      <dgm:prSet/>
      <dgm:spPr/>
      <dgm:t>
        <a:bodyPr/>
        <a:lstStyle/>
        <a:p>
          <a:endParaRPr lang="en-US"/>
        </a:p>
      </dgm:t>
    </dgm:pt>
    <dgm:pt modelId="{393F0726-F5CE-4E5F-AF11-DCE2F965E124}" type="sibTrans" cxnId="{D684D278-F919-4C01-A5DC-903695AD6DD8}">
      <dgm:prSet/>
      <dgm:spPr/>
      <dgm:t>
        <a:bodyPr/>
        <a:lstStyle/>
        <a:p>
          <a:endParaRPr lang="en-US"/>
        </a:p>
      </dgm:t>
    </dgm:pt>
    <dgm:pt modelId="{8EB2E652-1067-46D8-927F-169B518732AB}">
      <dgm:prSet custT="1"/>
      <dgm:spPr/>
      <dgm:t>
        <a:bodyPr/>
        <a:lstStyle/>
        <a:p>
          <a:pPr rtl="0"/>
          <a:r>
            <a:rPr lang="en-GB" sz="1700" b="1" dirty="0" smtClean="0">
              <a:latin typeface="+mj-lt"/>
            </a:rPr>
            <a:t>Delivery</a:t>
          </a:r>
          <a:endParaRPr lang="en-GB" sz="1700" b="1" dirty="0">
            <a:latin typeface="+mj-lt"/>
          </a:endParaRPr>
        </a:p>
      </dgm:t>
    </dgm:pt>
    <dgm:pt modelId="{13AE10F9-3A3A-42C0-AE3C-223FC9472757}" type="parTrans" cxnId="{CDB5CF44-39DA-44DE-AB8F-C50DE2D3382D}">
      <dgm:prSet/>
      <dgm:spPr/>
      <dgm:t>
        <a:bodyPr/>
        <a:lstStyle/>
        <a:p>
          <a:endParaRPr lang="en-US"/>
        </a:p>
      </dgm:t>
    </dgm:pt>
    <dgm:pt modelId="{4EECD603-CFD2-4F3A-B227-FA4F1D9C42D9}" type="sibTrans" cxnId="{CDB5CF44-39DA-44DE-AB8F-C50DE2D3382D}">
      <dgm:prSet/>
      <dgm:spPr/>
      <dgm:t>
        <a:bodyPr/>
        <a:lstStyle/>
        <a:p>
          <a:endParaRPr lang="en-US"/>
        </a:p>
      </dgm:t>
    </dgm:pt>
    <dgm:pt modelId="{4E098DD1-D168-4D31-8437-85F4A29888C3}">
      <dgm:prSet custT="1"/>
      <dgm:spPr/>
      <dgm:t>
        <a:bodyPr/>
        <a:lstStyle/>
        <a:p>
          <a:pPr algn="ctr" rtl="0"/>
          <a:endParaRPr lang="en-GB" sz="1600" b="1" dirty="0" smtClean="0">
            <a:latin typeface="+mj-lt"/>
          </a:endParaRPr>
        </a:p>
        <a:p>
          <a:pPr algn="ctr" rtl="0"/>
          <a:r>
            <a:rPr lang="en-GB" sz="1600" b="1" dirty="0" smtClean="0">
              <a:latin typeface="+mj-lt"/>
            </a:rPr>
            <a:t>Flexibility</a:t>
          </a:r>
        </a:p>
        <a:p>
          <a:pPr algn="l" rtl="0"/>
          <a:endParaRPr lang="en-GB" sz="1600" b="1" dirty="0" smtClean="0">
            <a:latin typeface="+mj-lt"/>
          </a:endParaRPr>
        </a:p>
      </dgm:t>
    </dgm:pt>
    <dgm:pt modelId="{EEFEA89C-DEDF-4A33-8335-CC154F6D41CC}" type="parTrans" cxnId="{351484B7-50DE-45E7-B16B-51583D30BDC6}">
      <dgm:prSet/>
      <dgm:spPr/>
      <dgm:t>
        <a:bodyPr/>
        <a:lstStyle/>
        <a:p>
          <a:endParaRPr lang="en-US"/>
        </a:p>
      </dgm:t>
    </dgm:pt>
    <dgm:pt modelId="{BE6E2B59-60F5-43AF-B408-AF3676B08104}" type="sibTrans" cxnId="{351484B7-50DE-45E7-B16B-51583D30BDC6}">
      <dgm:prSet/>
      <dgm:spPr/>
      <dgm:t>
        <a:bodyPr/>
        <a:lstStyle/>
        <a:p>
          <a:endParaRPr lang="en-US"/>
        </a:p>
      </dgm:t>
    </dgm:pt>
    <dgm:pt modelId="{DE28538F-7497-4850-8C9D-4B7A3E044BFA}">
      <dgm:prSet custT="1"/>
      <dgm:spPr/>
      <dgm:t>
        <a:bodyPr/>
        <a:lstStyle/>
        <a:p>
          <a:pPr rtl="0"/>
          <a:r>
            <a:rPr lang="en-GB" sz="1700" b="1" dirty="0" smtClean="0">
              <a:latin typeface="+mn-lt"/>
            </a:rPr>
            <a:t>Peer Support Workers</a:t>
          </a:r>
          <a:endParaRPr lang="en-GB" sz="1700" b="1" dirty="0">
            <a:latin typeface="+mn-lt"/>
          </a:endParaRPr>
        </a:p>
      </dgm:t>
    </dgm:pt>
    <dgm:pt modelId="{6E71CAFD-7BE4-43FB-BECC-136F5FA9354C}" type="parTrans" cxnId="{C2CB5BA0-98ED-495A-BB42-7B97CBE0A16A}">
      <dgm:prSet/>
      <dgm:spPr/>
      <dgm:t>
        <a:bodyPr/>
        <a:lstStyle/>
        <a:p>
          <a:endParaRPr lang="en-US"/>
        </a:p>
      </dgm:t>
    </dgm:pt>
    <dgm:pt modelId="{630DA14F-6CB0-4661-9B45-AE2ED89A66D4}" type="sibTrans" cxnId="{C2CB5BA0-98ED-495A-BB42-7B97CBE0A16A}">
      <dgm:prSet/>
      <dgm:spPr/>
      <dgm:t>
        <a:bodyPr/>
        <a:lstStyle/>
        <a:p>
          <a:endParaRPr lang="en-US"/>
        </a:p>
      </dgm:t>
    </dgm:pt>
    <dgm:pt modelId="{E3CD13A1-B983-462B-886D-F3283577FD88}" type="pres">
      <dgm:prSet presAssocID="{CA599E2E-779A-4B8A-9F15-DA7EDB8D5F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527565-37A2-4484-A95E-43498EB54624}" type="pres">
      <dgm:prSet presAssocID="{B9D8E7CF-6E79-47F2-95CE-85E5FAB094C5}" presName="node" presStyleLbl="node1" presStyleIdx="0" presStyleCnt="5" custRadScaleRad="100004" custRadScaleInc="1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51066-3E41-4F2C-937D-911A6F708280}" type="pres">
      <dgm:prSet presAssocID="{1388949E-F5C7-4EAA-B70C-080A8F67103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12CC0E7-D0CB-4506-ADAE-605D5C052F18}" type="pres">
      <dgm:prSet presAssocID="{1388949E-F5C7-4EAA-B70C-080A8F67103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E7C3666-EAAE-4084-A825-E489885EB04F}" type="pres">
      <dgm:prSet presAssocID="{9D198DAD-106F-4998-A431-D22E6CF9E6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1D991-A5C7-4373-9347-308B59B84F73}" type="pres">
      <dgm:prSet presAssocID="{393F0726-F5CE-4E5F-AF11-DCE2F965E12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7932206-0E3D-485D-8545-635E4E4ADDC2}" type="pres">
      <dgm:prSet presAssocID="{393F0726-F5CE-4E5F-AF11-DCE2F965E12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9F83F7E-1345-4C67-BEB0-BC6B609D386D}" type="pres">
      <dgm:prSet presAssocID="{8EB2E652-1067-46D8-927F-169B518732AB}" presName="node" presStyleLbl="node1" presStyleIdx="2" presStyleCnt="5" custRadScaleRad="101496" custRadScaleInc="2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4DAB6-AE9F-41F6-8498-79017B8E40B8}" type="pres">
      <dgm:prSet presAssocID="{4EECD603-CFD2-4F3A-B227-FA4F1D9C42D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CB02E8E-245A-4695-8496-0548999CA7BB}" type="pres">
      <dgm:prSet presAssocID="{4EECD603-CFD2-4F3A-B227-FA4F1D9C42D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BE5DD7F-B591-4398-8A00-8DA7F9A49121}" type="pres">
      <dgm:prSet presAssocID="{4E098DD1-D168-4D31-8437-85F4A29888C3}" presName="node" presStyleLbl="node1" presStyleIdx="3" presStyleCnt="5" custScaleX="103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58265-9FE9-46A4-9658-B693F21BB524}" type="pres">
      <dgm:prSet presAssocID="{BE6E2B59-60F5-43AF-B408-AF3676B0810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DF8D5BE-C614-4179-87F1-AEC10252F10F}" type="pres">
      <dgm:prSet presAssocID="{BE6E2B59-60F5-43AF-B408-AF3676B0810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5FA73AD-67F9-4C45-98AF-5415DB00D5D1}" type="pres">
      <dgm:prSet presAssocID="{DE28538F-7497-4850-8C9D-4B7A3E044B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85370-569F-4D42-8950-1DD835AB76E9}" type="pres">
      <dgm:prSet presAssocID="{630DA14F-6CB0-4661-9B45-AE2ED89A66D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00C5716-BF9A-4DDE-AA01-111EB01AEDA9}" type="pres">
      <dgm:prSet presAssocID="{630DA14F-6CB0-4661-9B45-AE2ED89A66D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DFBB9C0-247B-491F-8065-4ACAE2C3C0B1}" type="presOf" srcId="{4EECD603-CFD2-4F3A-B227-FA4F1D9C42D9}" destId="{2CB02E8E-245A-4695-8496-0548999CA7BB}" srcOrd="1" destOrd="0" presId="urn:microsoft.com/office/officeart/2005/8/layout/cycle2"/>
    <dgm:cxn modelId="{C5678896-C614-4D1A-A432-AC6A21F3DDF3}" type="presOf" srcId="{393F0726-F5CE-4E5F-AF11-DCE2F965E124}" destId="{4F01D991-A5C7-4373-9347-308B59B84F73}" srcOrd="0" destOrd="0" presId="urn:microsoft.com/office/officeart/2005/8/layout/cycle2"/>
    <dgm:cxn modelId="{351484B7-50DE-45E7-B16B-51583D30BDC6}" srcId="{CA599E2E-779A-4B8A-9F15-DA7EDB8D5F75}" destId="{4E098DD1-D168-4D31-8437-85F4A29888C3}" srcOrd="3" destOrd="0" parTransId="{EEFEA89C-DEDF-4A33-8335-CC154F6D41CC}" sibTransId="{BE6E2B59-60F5-43AF-B408-AF3676B08104}"/>
    <dgm:cxn modelId="{534D464D-9C4A-4572-831A-34239013BDA5}" type="presOf" srcId="{393F0726-F5CE-4E5F-AF11-DCE2F965E124}" destId="{27932206-0E3D-485D-8545-635E4E4ADDC2}" srcOrd="1" destOrd="0" presId="urn:microsoft.com/office/officeart/2005/8/layout/cycle2"/>
    <dgm:cxn modelId="{A14255AE-8A38-421B-B6E6-C27FA2008E89}" type="presOf" srcId="{8EB2E652-1067-46D8-927F-169B518732AB}" destId="{29F83F7E-1345-4C67-BEB0-BC6B609D386D}" srcOrd="0" destOrd="0" presId="urn:microsoft.com/office/officeart/2005/8/layout/cycle2"/>
    <dgm:cxn modelId="{C2CB5BA0-98ED-495A-BB42-7B97CBE0A16A}" srcId="{CA599E2E-779A-4B8A-9F15-DA7EDB8D5F75}" destId="{DE28538F-7497-4850-8C9D-4B7A3E044BFA}" srcOrd="4" destOrd="0" parTransId="{6E71CAFD-7BE4-43FB-BECC-136F5FA9354C}" sibTransId="{630DA14F-6CB0-4661-9B45-AE2ED89A66D4}"/>
    <dgm:cxn modelId="{7C6681FE-53C6-427E-8CA8-8216060FB710}" type="presOf" srcId="{CA599E2E-779A-4B8A-9F15-DA7EDB8D5F75}" destId="{E3CD13A1-B983-462B-886D-F3283577FD88}" srcOrd="0" destOrd="0" presId="urn:microsoft.com/office/officeart/2005/8/layout/cycle2"/>
    <dgm:cxn modelId="{3362CA31-5CEA-470A-8457-589CC74A170C}" type="presOf" srcId="{B9D8E7CF-6E79-47F2-95CE-85E5FAB094C5}" destId="{6F527565-37A2-4484-A95E-43498EB54624}" srcOrd="0" destOrd="0" presId="urn:microsoft.com/office/officeart/2005/8/layout/cycle2"/>
    <dgm:cxn modelId="{DF41997E-8FE7-4938-AC06-5B0145ECC1C8}" type="presOf" srcId="{1388949E-F5C7-4EAA-B70C-080A8F671039}" destId="{9E051066-3E41-4F2C-937D-911A6F708280}" srcOrd="0" destOrd="0" presId="urn:microsoft.com/office/officeart/2005/8/layout/cycle2"/>
    <dgm:cxn modelId="{9B74B92D-BDD3-4911-8821-02A8F48D95FF}" type="presOf" srcId="{630DA14F-6CB0-4661-9B45-AE2ED89A66D4}" destId="{30685370-569F-4D42-8950-1DD835AB76E9}" srcOrd="0" destOrd="0" presId="urn:microsoft.com/office/officeart/2005/8/layout/cycle2"/>
    <dgm:cxn modelId="{AAEDAAD3-FEEF-4FC8-929B-66730D8FC6E9}" type="presOf" srcId="{DE28538F-7497-4850-8C9D-4B7A3E044BFA}" destId="{65FA73AD-67F9-4C45-98AF-5415DB00D5D1}" srcOrd="0" destOrd="0" presId="urn:microsoft.com/office/officeart/2005/8/layout/cycle2"/>
    <dgm:cxn modelId="{A3F5C45C-4013-4F11-BA1D-4D642F2DB677}" type="presOf" srcId="{BE6E2B59-60F5-43AF-B408-AF3676B08104}" destId="{7E858265-9FE9-46A4-9658-B693F21BB524}" srcOrd="0" destOrd="0" presId="urn:microsoft.com/office/officeart/2005/8/layout/cycle2"/>
    <dgm:cxn modelId="{D684D278-F919-4C01-A5DC-903695AD6DD8}" srcId="{CA599E2E-779A-4B8A-9F15-DA7EDB8D5F75}" destId="{9D198DAD-106F-4998-A431-D22E6CF9E624}" srcOrd="1" destOrd="0" parTransId="{8181BF8C-D229-429C-8505-6765BC338B43}" sibTransId="{393F0726-F5CE-4E5F-AF11-DCE2F965E124}"/>
    <dgm:cxn modelId="{E8461E44-38F9-4244-B4EE-F3494C01AB93}" type="presOf" srcId="{9D198DAD-106F-4998-A431-D22E6CF9E624}" destId="{FE7C3666-EAAE-4084-A825-E489885EB04F}" srcOrd="0" destOrd="0" presId="urn:microsoft.com/office/officeart/2005/8/layout/cycle2"/>
    <dgm:cxn modelId="{8BDC5759-F960-4F3C-83BD-6B51856DA0B7}" type="presOf" srcId="{4E098DD1-D168-4D31-8437-85F4A29888C3}" destId="{6BE5DD7F-B591-4398-8A00-8DA7F9A49121}" srcOrd="0" destOrd="0" presId="urn:microsoft.com/office/officeart/2005/8/layout/cycle2"/>
    <dgm:cxn modelId="{CDB5CF44-39DA-44DE-AB8F-C50DE2D3382D}" srcId="{CA599E2E-779A-4B8A-9F15-DA7EDB8D5F75}" destId="{8EB2E652-1067-46D8-927F-169B518732AB}" srcOrd="2" destOrd="0" parTransId="{13AE10F9-3A3A-42C0-AE3C-223FC9472757}" sibTransId="{4EECD603-CFD2-4F3A-B227-FA4F1D9C42D9}"/>
    <dgm:cxn modelId="{56931BE2-8A12-466D-AE8D-7E80F4FD76C3}" type="presOf" srcId="{630DA14F-6CB0-4661-9B45-AE2ED89A66D4}" destId="{F00C5716-BF9A-4DDE-AA01-111EB01AEDA9}" srcOrd="1" destOrd="0" presId="urn:microsoft.com/office/officeart/2005/8/layout/cycle2"/>
    <dgm:cxn modelId="{2C07B8A7-2316-4E87-AC13-34494C68BBA7}" type="presOf" srcId="{1388949E-F5C7-4EAA-B70C-080A8F671039}" destId="{412CC0E7-D0CB-4506-ADAE-605D5C052F18}" srcOrd="1" destOrd="0" presId="urn:microsoft.com/office/officeart/2005/8/layout/cycle2"/>
    <dgm:cxn modelId="{C2E9C719-2CD0-4423-A1FB-58285BBE7775}" type="presOf" srcId="{BE6E2B59-60F5-43AF-B408-AF3676B08104}" destId="{CDF8D5BE-C614-4179-87F1-AEC10252F10F}" srcOrd="1" destOrd="0" presId="urn:microsoft.com/office/officeart/2005/8/layout/cycle2"/>
    <dgm:cxn modelId="{B570DABA-F9FE-4293-A4AF-E30F9E466287}" type="presOf" srcId="{4EECD603-CFD2-4F3A-B227-FA4F1D9C42D9}" destId="{9D84DAB6-AE9F-41F6-8498-79017B8E40B8}" srcOrd="0" destOrd="0" presId="urn:microsoft.com/office/officeart/2005/8/layout/cycle2"/>
    <dgm:cxn modelId="{E14956AD-4D92-45F2-9382-31C2BD42B7A3}" srcId="{CA599E2E-779A-4B8A-9F15-DA7EDB8D5F75}" destId="{B9D8E7CF-6E79-47F2-95CE-85E5FAB094C5}" srcOrd="0" destOrd="0" parTransId="{6CA75EE4-D4E5-4A65-9D81-203CC748A362}" sibTransId="{1388949E-F5C7-4EAA-B70C-080A8F671039}"/>
    <dgm:cxn modelId="{8A6742F9-FE5C-4F20-AB77-B9003201BFE4}" type="presParOf" srcId="{E3CD13A1-B983-462B-886D-F3283577FD88}" destId="{6F527565-37A2-4484-A95E-43498EB54624}" srcOrd="0" destOrd="0" presId="urn:microsoft.com/office/officeart/2005/8/layout/cycle2"/>
    <dgm:cxn modelId="{E2A60832-30ED-4D51-BE06-1C1964868BCC}" type="presParOf" srcId="{E3CD13A1-B983-462B-886D-F3283577FD88}" destId="{9E051066-3E41-4F2C-937D-911A6F708280}" srcOrd="1" destOrd="0" presId="urn:microsoft.com/office/officeart/2005/8/layout/cycle2"/>
    <dgm:cxn modelId="{3368D3AD-5860-4778-A2DA-5E6028AB1EEA}" type="presParOf" srcId="{9E051066-3E41-4F2C-937D-911A6F708280}" destId="{412CC0E7-D0CB-4506-ADAE-605D5C052F18}" srcOrd="0" destOrd="0" presId="urn:microsoft.com/office/officeart/2005/8/layout/cycle2"/>
    <dgm:cxn modelId="{D07A16E2-245F-4885-9D98-FA2A86AE4BF0}" type="presParOf" srcId="{E3CD13A1-B983-462B-886D-F3283577FD88}" destId="{FE7C3666-EAAE-4084-A825-E489885EB04F}" srcOrd="2" destOrd="0" presId="urn:microsoft.com/office/officeart/2005/8/layout/cycle2"/>
    <dgm:cxn modelId="{401C131F-A62E-468B-B85C-442C155036BE}" type="presParOf" srcId="{E3CD13A1-B983-462B-886D-F3283577FD88}" destId="{4F01D991-A5C7-4373-9347-308B59B84F73}" srcOrd="3" destOrd="0" presId="urn:microsoft.com/office/officeart/2005/8/layout/cycle2"/>
    <dgm:cxn modelId="{9996BF85-3319-4FE0-BA9D-3467857B888B}" type="presParOf" srcId="{4F01D991-A5C7-4373-9347-308B59B84F73}" destId="{27932206-0E3D-485D-8545-635E4E4ADDC2}" srcOrd="0" destOrd="0" presId="urn:microsoft.com/office/officeart/2005/8/layout/cycle2"/>
    <dgm:cxn modelId="{93B5448E-5F19-4D4D-8E9C-3B7D2D0BDD29}" type="presParOf" srcId="{E3CD13A1-B983-462B-886D-F3283577FD88}" destId="{29F83F7E-1345-4C67-BEB0-BC6B609D386D}" srcOrd="4" destOrd="0" presId="urn:microsoft.com/office/officeart/2005/8/layout/cycle2"/>
    <dgm:cxn modelId="{6170025D-0953-4D96-9904-2CB128885585}" type="presParOf" srcId="{E3CD13A1-B983-462B-886D-F3283577FD88}" destId="{9D84DAB6-AE9F-41F6-8498-79017B8E40B8}" srcOrd="5" destOrd="0" presId="urn:microsoft.com/office/officeart/2005/8/layout/cycle2"/>
    <dgm:cxn modelId="{B378453C-FAF2-4639-A871-A1A45169854B}" type="presParOf" srcId="{9D84DAB6-AE9F-41F6-8498-79017B8E40B8}" destId="{2CB02E8E-245A-4695-8496-0548999CA7BB}" srcOrd="0" destOrd="0" presId="urn:microsoft.com/office/officeart/2005/8/layout/cycle2"/>
    <dgm:cxn modelId="{337EB736-3E7C-4D0F-9505-D80815B3D2A1}" type="presParOf" srcId="{E3CD13A1-B983-462B-886D-F3283577FD88}" destId="{6BE5DD7F-B591-4398-8A00-8DA7F9A49121}" srcOrd="6" destOrd="0" presId="urn:microsoft.com/office/officeart/2005/8/layout/cycle2"/>
    <dgm:cxn modelId="{53A80C92-A0D8-4B5F-9E01-D18A3325D740}" type="presParOf" srcId="{E3CD13A1-B983-462B-886D-F3283577FD88}" destId="{7E858265-9FE9-46A4-9658-B693F21BB524}" srcOrd="7" destOrd="0" presId="urn:microsoft.com/office/officeart/2005/8/layout/cycle2"/>
    <dgm:cxn modelId="{53C0A594-D873-46BB-9C04-83A86E586A7F}" type="presParOf" srcId="{7E858265-9FE9-46A4-9658-B693F21BB524}" destId="{CDF8D5BE-C614-4179-87F1-AEC10252F10F}" srcOrd="0" destOrd="0" presId="urn:microsoft.com/office/officeart/2005/8/layout/cycle2"/>
    <dgm:cxn modelId="{5DAD209A-9EB8-4520-9295-C471B63F9204}" type="presParOf" srcId="{E3CD13A1-B983-462B-886D-F3283577FD88}" destId="{65FA73AD-67F9-4C45-98AF-5415DB00D5D1}" srcOrd="8" destOrd="0" presId="urn:microsoft.com/office/officeart/2005/8/layout/cycle2"/>
    <dgm:cxn modelId="{296CA712-FCC6-4E02-B354-862EDC5C548B}" type="presParOf" srcId="{E3CD13A1-B983-462B-886D-F3283577FD88}" destId="{30685370-569F-4D42-8950-1DD835AB76E9}" srcOrd="9" destOrd="0" presId="urn:microsoft.com/office/officeart/2005/8/layout/cycle2"/>
    <dgm:cxn modelId="{F6DE8309-A730-4AFF-BC57-E85498331352}" type="presParOf" srcId="{30685370-569F-4D42-8950-1DD835AB76E9}" destId="{F00C5716-BF9A-4DDE-AA01-111EB01AED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7565-37A2-4484-A95E-43498EB54624}">
      <dsp:nvSpPr>
        <dsp:cNvPr id="0" name=""/>
        <dsp:cNvSpPr/>
      </dsp:nvSpPr>
      <dsp:spPr>
        <a:xfrm>
          <a:off x="4925458" y="540"/>
          <a:ext cx="1459339" cy="1459339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+mj-lt"/>
            </a:rPr>
            <a:t>Participants</a:t>
          </a:r>
          <a:endParaRPr lang="en-GB" sz="1600" b="1" kern="1200" dirty="0">
            <a:latin typeface="+mj-lt"/>
          </a:endParaRPr>
        </a:p>
      </dsp:txBody>
      <dsp:txXfrm>
        <a:off x="5139173" y="214255"/>
        <a:ext cx="1031909" cy="1031909"/>
      </dsp:txXfrm>
    </dsp:sp>
    <dsp:sp modelId="{9E051066-3E41-4F2C-937D-911A6F708280}">
      <dsp:nvSpPr>
        <dsp:cNvPr id="0" name=""/>
        <dsp:cNvSpPr/>
      </dsp:nvSpPr>
      <dsp:spPr>
        <a:xfrm rot="2174848">
          <a:off x="6334619" y="1122341"/>
          <a:ext cx="382499" cy="492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345723" y="1186922"/>
        <a:ext cx="267749" cy="295517"/>
      </dsp:txXfrm>
    </dsp:sp>
    <dsp:sp modelId="{FE7C3666-EAAE-4084-A825-E489885EB04F}">
      <dsp:nvSpPr>
        <dsp:cNvPr id="0" name=""/>
        <dsp:cNvSpPr/>
      </dsp:nvSpPr>
      <dsp:spPr>
        <a:xfrm>
          <a:off x="6684401" y="1290131"/>
          <a:ext cx="1459339" cy="1459339"/>
        </a:xfrm>
        <a:prstGeom prst="ellipse">
          <a:avLst/>
        </a:prstGeom>
        <a:solidFill>
          <a:schemeClr val="accent6">
            <a:shade val="80000"/>
            <a:hueOff val="-61172"/>
            <a:satOff val="1084"/>
            <a:lumOff val="571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+mj-lt"/>
            </a:rPr>
            <a:t>Programme lead </a:t>
          </a:r>
          <a:endParaRPr lang="en-GB" sz="1600" kern="1200" dirty="0">
            <a:latin typeface="+mj-lt"/>
          </a:endParaRPr>
        </a:p>
      </dsp:txBody>
      <dsp:txXfrm>
        <a:off x="6898116" y="1503846"/>
        <a:ext cx="1031909" cy="1031909"/>
      </dsp:txXfrm>
    </dsp:sp>
    <dsp:sp modelId="{4F01D991-A5C7-4373-9347-308B59B84F73}">
      <dsp:nvSpPr>
        <dsp:cNvPr id="0" name=""/>
        <dsp:cNvSpPr/>
      </dsp:nvSpPr>
      <dsp:spPr>
        <a:xfrm rot="6491644">
          <a:off x="6879063" y="2806596"/>
          <a:ext cx="390948" cy="492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61190"/>
            <a:satOff val="-272"/>
            <a:lumOff val="49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6956015" y="2849391"/>
        <a:ext cx="273664" cy="295517"/>
      </dsp:txXfrm>
    </dsp:sp>
    <dsp:sp modelId="{29F83F7E-1345-4C67-BEB0-BC6B609D386D}">
      <dsp:nvSpPr>
        <dsp:cNvPr id="0" name=""/>
        <dsp:cNvSpPr/>
      </dsp:nvSpPr>
      <dsp:spPr>
        <a:xfrm>
          <a:off x="5998424" y="3377271"/>
          <a:ext cx="1459339" cy="1459339"/>
        </a:xfrm>
        <a:prstGeom prst="ellipse">
          <a:avLst/>
        </a:prstGeom>
        <a:solidFill>
          <a:schemeClr val="accent6">
            <a:shade val="80000"/>
            <a:hueOff val="-122345"/>
            <a:satOff val="2168"/>
            <a:lumOff val="1142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latin typeface="+mj-lt"/>
            </a:rPr>
            <a:t>Delivery</a:t>
          </a:r>
          <a:endParaRPr lang="en-GB" sz="1700" b="1" kern="1200" dirty="0">
            <a:latin typeface="+mj-lt"/>
          </a:endParaRPr>
        </a:p>
      </dsp:txBody>
      <dsp:txXfrm>
        <a:off x="6212139" y="3590986"/>
        <a:ext cx="1031909" cy="1031909"/>
      </dsp:txXfrm>
    </dsp:sp>
    <dsp:sp modelId="{9D84DAB6-AE9F-41F6-8498-79017B8E40B8}">
      <dsp:nvSpPr>
        <dsp:cNvPr id="0" name=""/>
        <dsp:cNvSpPr/>
      </dsp:nvSpPr>
      <dsp:spPr>
        <a:xfrm rot="10800860">
          <a:off x="5471154" y="3860409"/>
          <a:ext cx="372604" cy="492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22380"/>
            <a:satOff val="-545"/>
            <a:lumOff val="99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82935" y="3958928"/>
        <a:ext cx="260823" cy="295517"/>
      </dsp:txXfrm>
    </dsp:sp>
    <dsp:sp modelId="{6BE5DD7F-B591-4398-8A00-8DA7F9A49121}">
      <dsp:nvSpPr>
        <dsp:cNvPr id="0" name=""/>
        <dsp:cNvSpPr/>
      </dsp:nvSpPr>
      <dsp:spPr>
        <a:xfrm>
          <a:off x="3788848" y="3376724"/>
          <a:ext cx="1506549" cy="1459339"/>
        </a:xfrm>
        <a:prstGeom prst="ellipse">
          <a:avLst/>
        </a:prstGeom>
        <a:solidFill>
          <a:schemeClr val="accent6">
            <a:shade val="80000"/>
            <a:hueOff val="-183517"/>
            <a:satOff val="3253"/>
            <a:lumOff val="1713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>
            <a:latin typeface="+mj-lt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+mj-lt"/>
            </a:rPr>
            <a:t>Flexibility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>
            <a:latin typeface="+mj-lt"/>
          </a:endParaRPr>
        </a:p>
      </dsp:txBody>
      <dsp:txXfrm>
        <a:off x="4009477" y="3590439"/>
        <a:ext cx="1065291" cy="1031909"/>
      </dsp:txXfrm>
    </dsp:sp>
    <dsp:sp modelId="{7E858265-9FE9-46A4-9658-B693F21BB524}">
      <dsp:nvSpPr>
        <dsp:cNvPr id="0" name=""/>
        <dsp:cNvSpPr/>
      </dsp:nvSpPr>
      <dsp:spPr>
        <a:xfrm rot="15120000">
          <a:off x="4012091" y="2826257"/>
          <a:ext cx="388211" cy="492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83571"/>
            <a:satOff val="-817"/>
            <a:lumOff val="149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088317" y="2980143"/>
        <a:ext cx="271748" cy="295517"/>
      </dsp:txXfrm>
    </dsp:sp>
    <dsp:sp modelId="{65FA73AD-67F9-4C45-98AF-5415DB00D5D1}">
      <dsp:nvSpPr>
        <dsp:cNvPr id="0" name=""/>
        <dsp:cNvSpPr/>
      </dsp:nvSpPr>
      <dsp:spPr>
        <a:xfrm>
          <a:off x="3134477" y="1290131"/>
          <a:ext cx="1459339" cy="1459339"/>
        </a:xfrm>
        <a:prstGeom prst="ellipse">
          <a:avLst/>
        </a:prstGeom>
        <a:solidFill>
          <a:schemeClr val="accent6">
            <a:shade val="80000"/>
            <a:hueOff val="-244689"/>
            <a:satOff val="4337"/>
            <a:lumOff val="2284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latin typeface="+mn-lt"/>
            </a:rPr>
            <a:t>Peer Support Workers</a:t>
          </a:r>
          <a:endParaRPr lang="en-GB" sz="1700" b="1" kern="1200" dirty="0">
            <a:latin typeface="+mn-lt"/>
          </a:endParaRPr>
        </a:p>
      </dsp:txBody>
      <dsp:txXfrm>
        <a:off x="3348192" y="1503846"/>
        <a:ext cx="1031909" cy="1031909"/>
      </dsp:txXfrm>
    </dsp:sp>
    <dsp:sp modelId="{30685370-569F-4D42-8950-1DD835AB76E9}">
      <dsp:nvSpPr>
        <dsp:cNvPr id="0" name=""/>
        <dsp:cNvSpPr/>
      </dsp:nvSpPr>
      <dsp:spPr>
        <a:xfrm rot="19454659">
          <a:off x="4552419" y="1135295"/>
          <a:ext cx="396236" cy="492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44761"/>
            <a:satOff val="-1089"/>
            <a:lumOff val="19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563622" y="1268530"/>
        <a:ext cx="277365" cy="295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4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36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64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649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99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614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9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4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7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3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1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7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8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0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02B9A9-E634-4091-A285-69C0A5FE098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38DAD1-8CDE-4608-AFA2-B82303AD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8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49799" b="9888"/>
          <a:stretch/>
        </p:blipFill>
        <p:spPr>
          <a:xfrm>
            <a:off x="374584" y="290085"/>
            <a:ext cx="3399558" cy="758786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 rot="238349">
            <a:off x="5363717" y="3078946"/>
            <a:ext cx="8920581" cy="6258572"/>
            <a:chOff x="0" y="-4763"/>
            <a:chExt cx="2111227" cy="1259717"/>
          </a:xfrm>
        </p:grpSpPr>
        <p:sp>
          <p:nvSpPr>
            <p:cNvPr id="9" name="Freeform 8"/>
            <p:cNvSpPr/>
            <p:nvPr/>
          </p:nvSpPr>
          <p:spPr>
            <a:xfrm>
              <a:off x="0" y="-4763"/>
              <a:ext cx="2111227" cy="1259717"/>
            </a:xfrm>
            <a:custGeom>
              <a:avLst/>
              <a:gdLst/>
              <a:ahLst/>
              <a:cxnLst/>
              <a:rect l="l" t="t" r="r" b="b"/>
              <a:pathLst>
                <a:path w="2111227" h="1259717">
                  <a:moveTo>
                    <a:pt x="1055614" y="0"/>
                  </a:moveTo>
                  <a:cubicBezTo>
                    <a:pt x="472614" y="0"/>
                    <a:pt x="0" y="281997"/>
                    <a:pt x="0" y="629858"/>
                  </a:cubicBezTo>
                  <a:cubicBezTo>
                    <a:pt x="0" y="977720"/>
                    <a:pt x="472614" y="1259717"/>
                    <a:pt x="1055614" y="1259717"/>
                  </a:cubicBezTo>
                  <a:cubicBezTo>
                    <a:pt x="1638613" y="1259717"/>
                    <a:pt x="2111227" y="977720"/>
                    <a:pt x="2111227" y="629858"/>
                  </a:cubicBezTo>
                  <a:cubicBezTo>
                    <a:pt x="2111227" y="281997"/>
                    <a:pt x="1638613" y="0"/>
                    <a:pt x="1055614" y="0"/>
                  </a:cubicBezTo>
                  <a:close/>
                </a:path>
              </a:pathLst>
            </a:custGeom>
            <a:solidFill>
              <a:srgbClr val="009992">
                <a:alpha val="69804"/>
              </a:srgbClr>
            </a:solidFill>
          </p:spPr>
        </p:sp>
        <p:sp>
          <p:nvSpPr>
            <p:cNvPr id="10" name="TextBox 9"/>
            <p:cNvSpPr txBox="1"/>
            <p:nvPr/>
          </p:nvSpPr>
          <p:spPr>
            <a:xfrm>
              <a:off x="76200" y="66675"/>
              <a:ext cx="1958827" cy="1116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pic>
        <p:nvPicPr>
          <p:cNvPr id="1028" name="Picture 4" descr="https://enableeast.org.uk/wp-content/uploads/2017/06/HeadsUp-logo_home-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1" y="4294137"/>
            <a:ext cx="4416051" cy="20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486" y="128721"/>
            <a:ext cx="3935506" cy="1133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235" y="2414378"/>
            <a:ext cx="61497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An Employment 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Programme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for Essex, Southend and 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Thurrock.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6541" y="6376966"/>
            <a:ext cx="512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 Fowler and Rachel Nedwell</a:t>
            </a:r>
            <a:endParaRPr lang="en-GB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49799" b="9888"/>
          <a:stretch/>
        </p:blipFill>
        <p:spPr>
          <a:xfrm>
            <a:off x="9518584" y="6090249"/>
            <a:ext cx="2350688" cy="534668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0" y="0"/>
            <a:ext cx="12192000" cy="5988424"/>
            <a:chOff x="0" y="0"/>
            <a:chExt cx="3655440" cy="738580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3655440" cy="738580"/>
            </a:xfrm>
            <a:custGeom>
              <a:avLst/>
              <a:gdLst/>
              <a:ahLst/>
              <a:cxnLst/>
              <a:rect l="l" t="t" r="r" b="b"/>
              <a:pathLst>
                <a:path w="3655440" h="738580">
                  <a:moveTo>
                    <a:pt x="0" y="0"/>
                  </a:moveTo>
                  <a:lnTo>
                    <a:pt x="3655440" y="0"/>
                  </a:lnTo>
                  <a:lnTo>
                    <a:pt x="3655440" y="738580"/>
                  </a:lnTo>
                  <a:lnTo>
                    <a:pt x="0" y="738580"/>
                  </a:lnTo>
                  <a:close/>
                </a:path>
              </a:pathLst>
            </a:custGeom>
            <a:solidFill>
              <a:srgbClr val="009992">
                <a:alpha val="69804"/>
              </a:srgbClr>
            </a:solidFill>
          </p:spPr>
        </p:sp>
        <p:sp>
          <p:nvSpPr>
            <p:cNvPr id="13" name="TextBox 5"/>
            <p:cNvSpPr txBox="1"/>
            <p:nvPr/>
          </p:nvSpPr>
          <p:spPr>
            <a:xfrm>
              <a:off x="0" y="-38100"/>
              <a:ext cx="3655440" cy="776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99247" y="277907"/>
            <a:ext cx="1088315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>
              <a:solidFill>
                <a:srgbClr val="FFFFFF"/>
              </a:solidFill>
              <a:latin typeface="BrandonText-Black"/>
            </a:endParaRPr>
          </a:p>
          <a:p>
            <a:endParaRPr lang="en-GB" sz="2000" dirty="0" smtClean="0">
              <a:solidFill>
                <a:srgbClr val="FFFFFF"/>
              </a:solidFill>
              <a:latin typeface="BrandonText-Black"/>
            </a:endParaRPr>
          </a:p>
          <a:p>
            <a:endParaRPr lang="en-GB" sz="2000" dirty="0">
              <a:solidFill>
                <a:srgbClr val="FFFFFF"/>
              </a:solidFill>
              <a:latin typeface="BrandonText-Black"/>
            </a:endParaRPr>
          </a:p>
          <a:p>
            <a:r>
              <a:rPr lang="en-GB" sz="2400" dirty="0" smtClean="0">
                <a:solidFill>
                  <a:srgbClr val="FFFFFF"/>
                </a:solidFill>
                <a:latin typeface="BrandonText-Black"/>
              </a:rPr>
              <a:t>When </a:t>
            </a:r>
            <a:r>
              <a:rPr lang="en-GB" sz="2400" dirty="0">
                <a:solidFill>
                  <a:srgbClr val="FFFFFF"/>
                </a:solidFill>
                <a:latin typeface="BrandonText-Black"/>
              </a:rPr>
              <a:t>developing HeadsUp </a:t>
            </a:r>
            <a:r>
              <a:rPr lang="en-GB" sz="2400" dirty="0" smtClean="0">
                <a:solidFill>
                  <a:srgbClr val="FFFFFF"/>
                </a:solidFill>
                <a:latin typeface="BrandonText-Black"/>
              </a:rPr>
              <a:t>employment support programme in </a:t>
            </a:r>
            <a:r>
              <a:rPr lang="en-GB" sz="2400" dirty="0">
                <a:solidFill>
                  <a:srgbClr val="FFFFFF"/>
                </a:solidFill>
                <a:latin typeface="BrandonText-Black"/>
              </a:rPr>
              <a:t>2017, our focus was on members of our community who </a:t>
            </a:r>
            <a:r>
              <a:rPr lang="en-GB" sz="2400" dirty="0" smtClean="0">
                <a:solidFill>
                  <a:srgbClr val="FFFFFF"/>
                </a:solidFill>
                <a:latin typeface="BrandonText-Black"/>
              </a:rPr>
              <a:t>were struggling </a:t>
            </a:r>
            <a:r>
              <a:rPr lang="en-GB" sz="2400" dirty="0">
                <a:solidFill>
                  <a:srgbClr val="FFFFFF"/>
                </a:solidFill>
                <a:latin typeface="BrandonText-Black"/>
              </a:rPr>
              <a:t>to find employment or training but were also tackling issues impacting their </a:t>
            </a:r>
            <a:r>
              <a:rPr lang="en-GB" sz="2400" dirty="0" smtClean="0">
                <a:solidFill>
                  <a:srgbClr val="FFFFFF"/>
                </a:solidFill>
                <a:latin typeface="BrandonText-Black"/>
              </a:rPr>
              <a:t>mental health </a:t>
            </a:r>
            <a:r>
              <a:rPr lang="en-GB" sz="2400" dirty="0">
                <a:solidFill>
                  <a:srgbClr val="FFFFFF"/>
                </a:solidFill>
                <a:latin typeface="BrandonText-Black"/>
              </a:rPr>
              <a:t>and </a:t>
            </a:r>
            <a:r>
              <a:rPr lang="en-GB" sz="2400" dirty="0" smtClean="0">
                <a:solidFill>
                  <a:srgbClr val="FFFFFF"/>
                </a:solidFill>
                <a:latin typeface="BrandonText-Black"/>
              </a:rPr>
              <a:t>wellbeing. These things </a:t>
            </a:r>
            <a:r>
              <a:rPr lang="en-GB" sz="2400" dirty="0">
                <a:solidFill>
                  <a:srgbClr val="FFFFFF"/>
                </a:solidFill>
                <a:latin typeface="BrandonText-Black"/>
              </a:rPr>
              <a:t>presented significant barriers </a:t>
            </a:r>
            <a:r>
              <a:rPr lang="en-GB" sz="2400" dirty="0" smtClean="0">
                <a:solidFill>
                  <a:srgbClr val="FFFFFF"/>
                </a:solidFill>
                <a:latin typeface="BrandonText-Black"/>
              </a:rPr>
              <a:t>to </a:t>
            </a:r>
            <a:r>
              <a:rPr lang="en-GB" sz="2400" dirty="0" smtClean="0">
                <a:solidFill>
                  <a:srgbClr val="FFFFFF"/>
                </a:solidFill>
                <a:latin typeface="BrandonText-Black"/>
              </a:rPr>
              <a:t>taking positive steps forward. </a:t>
            </a:r>
          </a:p>
          <a:p>
            <a:endParaRPr lang="en-GB" sz="2000" dirty="0">
              <a:solidFill>
                <a:srgbClr val="FFFFFF"/>
              </a:solidFill>
              <a:latin typeface="BrandonText-Black"/>
            </a:endParaRPr>
          </a:p>
          <a:p>
            <a:endParaRPr lang="en-GB" sz="2000" dirty="0" smtClean="0">
              <a:solidFill>
                <a:srgbClr val="FFFFFF"/>
              </a:solidFill>
              <a:latin typeface="BrandonText-Black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rgbClr val="FFFFFF"/>
                </a:solidFill>
                <a:latin typeface="BrandonText-Black"/>
              </a:rPr>
              <a:t>Our participants were from across Essex, Thurrock and Southend</a:t>
            </a:r>
            <a:r>
              <a:rPr lang="en-GB" sz="2000" dirty="0" smtClean="0">
                <a:solidFill>
                  <a:srgbClr val="FFFFFF"/>
                </a:solidFill>
                <a:latin typeface="BrandonText-Black"/>
              </a:rPr>
              <a:t/>
            </a:r>
            <a:br>
              <a:rPr lang="en-GB" sz="2000" dirty="0" smtClean="0">
                <a:solidFill>
                  <a:srgbClr val="FFFFFF"/>
                </a:solidFill>
                <a:latin typeface="BrandonText-Black"/>
              </a:rPr>
            </a:br>
            <a:endParaRPr lang="en-GB" sz="2000" dirty="0" smtClean="0">
              <a:solidFill>
                <a:srgbClr val="FFFFFF"/>
              </a:solidFill>
              <a:latin typeface="BrandonText-Black"/>
            </a:endParaRPr>
          </a:p>
          <a:p>
            <a:endParaRPr lang="en-GB" sz="2000" dirty="0">
              <a:solidFill>
                <a:srgbClr val="FFFFFF"/>
              </a:solidFill>
              <a:latin typeface="BrandonText-Black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rgbClr val="FFFFFF"/>
                </a:solidFill>
                <a:latin typeface="BrandonText-Regular"/>
              </a:rPr>
              <a:t>Our model was multi-layered, participant centred and with Peer Support at it’s core</a:t>
            </a:r>
            <a:r>
              <a:rPr lang="en-GB" dirty="0" smtClean="0">
                <a:solidFill>
                  <a:srgbClr val="FFFFFF"/>
                </a:solidFill>
                <a:latin typeface="BrandonText-Regular"/>
              </a:rPr>
              <a:t/>
            </a:r>
            <a:br>
              <a:rPr lang="en-GB" dirty="0" smtClean="0">
                <a:solidFill>
                  <a:srgbClr val="FFFFFF"/>
                </a:solidFill>
                <a:latin typeface="BrandonText-Regular"/>
              </a:rPr>
            </a:br>
            <a:endParaRPr lang="en-GB" dirty="0" smtClean="0">
              <a:solidFill>
                <a:srgbClr val="FFFFFF"/>
              </a:solidFill>
              <a:latin typeface="BrandonTex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972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49799" b="9888"/>
          <a:stretch/>
        </p:blipFill>
        <p:spPr>
          <a:xfrm>
            <a:off x="9518584" y="6090249"/>
            <a:ext cx="2350688" cy="534668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0" y="0"/>
            <a:ext cx="12192000" cy="5944115"/>
            <a:chOff x="0" y="0"/>
            <a:chExt cx="3655440" cy="738580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3655440" cy="738580"/>
            </a:xfrm>
            <a:custGeom>
              <a:avLst/>
              <a:gdLst/>
              <a:ahLst/>
              <a:cxnLst/>
              <a:rect l="l" t="t" r="r" b="b"/>
              <a:pathLst>
                <a:path w="3655440" h="738580">
                  <a:moveTo>
                    <a:pt x="0" y="0"/>
                  </a:moveTo>
                  <a:lnTo>
                    <a:pt x="3655440" y="0"/>
                  </a:lnTo>
                  <a:lnTo>
                    <a:pt x="3655440" y="738580"/>
                  </a:lnTo>
                  <a:lnTo>
                    <a:pt x="0" y="738580"/>
                  </a:lnTo>
                  <a:close/>
                </a:path>
              </a:pathLst>
            </a:custGeom>
            <a:solidFill>
              <a:srgbClr val="009992">
                <a:alpha val="69804"/>
              </a:srgbClr>
            </a:solidFill>
          </p:spPr>
        </p:sp>
        <p:sp>
          <p:nvSpPr>
            <p:cNvPr id="13" name="TextBox 5"/>
            <p:cNvSpPr txBox="1"/>
            <p:nvPr/>
          </p:nvSpPr>
          <p:spPr>
            <a:xfrm>
              <a:off x="0" y="-38100"/>
              <a:ext cx="3655440" cy="776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981" y="0"/>
            <a:ext cx="4138019" cy="967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981" y="967824"/>
            <a:ext cx="4138019" cy="1265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981" y="2232854"/>
            <a:ext cx="4138019" cy="2057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981" y="4290432"/>
            <a:ext cx="4138019" cy="1653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16" y="1048140"/>
            <a:ext cx="7032005" cy="38478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8017" y="199690"/>
            <a:ext cx="7032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9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49799" b="9888"/>
          <a:stretch/>
        </p:blipFill>
        <p:spPr>
          <a:xfrm>
            <a:off x="9518584" y="6090249"/>
            <a:ext cx="2350688" cy="534668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0" y="0"/>
            <a:ext cx="12192000" cy="5944115"/>
            <a:chOff x="0" y="0"/>
            <a:chExt cx="3655440" cy="738580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3655440" cy="738580"/>
            </a:xfrm>
            <a:custGeom>
              <a:avLst/>
              <a:gdLst/>
              <a:ahLst/>
              <a:cxnLst/>
              <a:rect l="l" t="t" r="r" b="b"/>
              <a:pathLst>
                <a:path w="3655440" h="738580">
                  <a:moveTo>
                    <a:pt x="0" y="0"/>
                  </a:moveTo>
                  <a:lnTo>
                    <a:pt x="3655440" y="0"/>
                  </a:lnTo>
                  <a:lnTo>
                    <a:pt x="3655440" y="738580"/>
                  </a:lnTo>
                  <a:lnTo>
                    <a:pt x="0" y="738580"/>
                  </a:lnTo>
                  <a:close/>
                </a:path>
              </a:pathLst>
            </a:custGeom>
            <a:solidFill>
              <a:srgbClr val="009992">
                <a:alpha val="69804"/>
              </a:srgbClr>
            </a:solidFill>
          </p:spPr>
        </p:sp>
        <p:sp>
          <p:nvSpPr>
            <p:cNvPr id="13" name="TextBox 5"/>
            <p:cNvSpPr txBox="1"/>
            <p:nvPr/>
          </p:nvSpPr>
          <p:spPr>
            <a:xfrm>
              <a:off x="0" y="-38100"/>
              <a:ext cx="3655440" cy="776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45223" y="-74206"/>
            <a:ext cx="5701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Outcomes</a:t>
            </a:r>
            <a:endParaRPr lang="en-GB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3176"/>
            <a:ext cx="9897035" cy="2940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08" y="3003175"/>
            <a:ext cx="2344191" cy="2940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81" y="845892"/>
            <a:ext cx="3599318" cy="20111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680" y="845892"/>
            <a:ext cx="3398317" cy="20316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896" y="845892"/>
            <a:ext cx="4233824" cy="203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49799" b="9888"/>
          <a:stretch/>
        </p:blipFill>
        <p:spPr>
          <a:xfrm>
            <a:off x="9518584" y="6090249"/>
            <a:ext cx="2350688" cy="534668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0" y="0"/>
            <a:ext cx="12192000" cy="5944115"/>
            <a:chOff x="0" y="0"/>
            <a:chExt cx="3655440" cy="738580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3655440" cy="738580"/>
            </a:xfrm>
            <a:custGeom>
              <a:avLst/>
              <a:gdLst/>
              <a:ahLst/>
              <a:cxnLst/>
              <a:rect l="l" t="t" r="r" b="b"/>
              <a:pathLst>
                <a:path w="3655440" h="738580">
                  <a:moveTo>
                    <a:pt x="0" y="0"/>
                  </a:moveTo>
                  <a:lnTo>
                    <a:pt x="3655440" y="0"/>
                  </a:lnTo>
                  <a:lnTo>
                    <a:pt x="3655440" y="738580"/>
                  </a:lnTo>
                  <a:lnTo>
                    <a:pt x="0" y="738580"/>
                  </a:lnTo>
                  <a:close/>
                </a:path>
              </a:pathLst>
            </a:custGeom>
            <a:solidFill>
              <a:srgbClr val="009992">
                <a:alpha val="69804"/>
              </a:srgbClr>
            </a:solidFill>
          </p:spPr>
        </p:sp>
        <p:sp>
          <p:nvSpPr>
            <p:cNvPr id="13" name="TextBox 5"/>
            <p:cNvSpPr txBox="1"/>
            <p:nvPr/>
          </p:nvSpPr>
          <p:spPr>
            <a:xfrm>
              <a:off x="0" y="-38100"/>
              <a:ext cx="3655440" cy="776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48631" y="4643699"/>
            <a:ext cx="930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chemeClr val="bg1"/>
                </a:solidFill>
              </a:rPr>
              <a:t>Communication</a:t>
            </a:r>
            <a:endParaRPr lang="en-GB" sz="8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2198793"/>
              </p:ext>
            </p:extLst>
          </p:nvPr>
        </p:nvGraphicFramePr>
        <p:xfrm>
          <a:off x="408684" y="190628"/>
          <a:ext cx="11278219" cy="483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 rot="20170992">
            <a:off x="320927" y="1291561"/>
            <a:ext cx="287604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Challenges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540002">
            <a:off x="9475605" y="1579930"/>
            <a:ext cx="234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Learning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49799" b="9888"/>
          <a:stretch/>
        </p:blipFill>
        <p:spPr>
          <a:xfrm>
            <a:off x="9518584" y="6090249"/>
            <a:ext cx="2350688" cy="534668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0" y="0"/>
            <a:ext cx="12192000" cy="5944115"/>
            <a:chOff x="0" y="0"/>
            <a:chExt cx="3655440" cy="738580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3655440" cy="738580"/>
            </a:xfrm>
            <a:custGeom>
              <a:avLst/>
              <a:gdLst/>
              <a:ahLst/>
              <a:cxnLst/>
              <a:rect l="l" t="t" r="r" b="b"/>
              <a:pathLst>
                <a:path w="3655440" h="738580">
                  <a:moveTo>
                    <a:pt x="0" y="0"/>
                  </a:moveTo>
                  <a:lnTo>
                    <a:pt x="3655440" y="0"/>
                  </a:lnTo>
                  <a:lnTo>
                    <a:pt x="3655440" y="738580"/>
                  </a:lnTo>
                  <a:lnTo>
                    <a:pt x="0" y="738580"/>
                  </a:lnTo>
                  <a:close/>
                </a:path>
              </a:pathLst>
            </a:custGeom>
            <a:solidFill>
              <a:srgbClr val="009992">
                <a:alpha val="69804"/>
              </a:srgbClr>
            </a:solidFill>
          </p:spPr>
        </p:sp>
        <p:sp>
          <p:nvSpPr>
            <p:cNvPr id="13" name="TextBox 5"/>
            <p:cNvSpPr txBox="1"/>
            <p:nvPr/>
          </p:nvSpPr>
          <p:spPr>
            <a:xfrm>
              <a:off x="0" y="-38100"/>
              <a:ext cx="3655440" cy="776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328017" y="199690"/>
            <a:ext cx="1045359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rgbClr val="FFFFFF"/>
                </a:solidFill>
                <a:latin typeface="BrandonText-Regular"/>
              </a:rPr>
              <a:t>What next?</a:t>
            </a:r>
          </a:p>
          <a:p>
            <a:endParaRPr lang="en-GB" dirty="0" smtClean="0">
              <a:solidFill>
                <a:srgbClr val="FFFFFF"/>
              </a:solidFill>
              <a:latin typeface="BrandonText-Regular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FFFFFF"/>
                </a:solidFill>
                <a:latin typeface="BrandonText-Regular"/>
              </a:rPr>
              <a:t>Continue to circulate the good news stories and learning from the HeadsUp </a:t>
            </a:r>
            <a:r>
              <a:rPr lang="en-GB" sz="2400" dirty="0" smtClean="0">
                <a:solidFill>
                  <a:srgbClr val="FFFFFF"/>
                </a:solidFill>
                <a:latin typeface="BrandonText-Regular"/>
              </a:rPr>
              <a:t>programme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2400" dirty="0" smtClean="0">
              <a:solidFill>
                <a:srgbClr val="FFFFFF"/>
              </a:solidFill>
              <a:latin typeface="BrandonText-Regular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rgbClr val="FFFFFF"/>
                </a:solidFill>
                <a:latin typeface="BrandonText-Regular"/>
              </a:rPr>
              <a:t>A </a:t>
            </a:r>
            <a:r>
              <a:rPr lang="en-GB" sz="2400" dirty="0">
                <a:solidFill>
                  <a:srgbClr val="FFFFFF"/>
                </a:solidFill>
                <a:latin typeface="BrandonText-Regular"/>
              </a:rPr>
              <a:t>new bid is on the horizon which will have strong links to HeadsUp </a:t>
            </a:r>
            <a:endParaRPr lang="en-GB" sz="2400" dirty="0" smtClean="0">
              <a:solidFill>
                <a:srgbClr val="FFFFFF"/>
              </a:solidFill>
              <a:latin typeface="BrandonText-Regular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2400" dirty="0" smtClean="0">
              <a:solidFill>
                <a:srgbClr val="FFFFFF"/>
              </a:solidFill>
              <a:latin typeface="BrandonText-Regular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rgbClr val="FFFFFF"/>
                </a:solidFill>
                <a:latin typeface="BrandonText-Regular"/>
              </a:rPr>
              <a:t>To </a:t>
            </a:r>
            <a:r>
              <a:rPr lang="en-GB" sz="2400" dirty="0">
                <a:solidFill>
                  <a:srgbClr val="FFFFFF"/>
                </a:solidFill>
                <a:latin typeface="BrandonText-Regular"/>
              </a:rPr>
              <a:t>continue our goal to help our local communities thrive through the delivery of grant and commercial funded programmes e.g. Multiply: Financial Wellbeing Support </a:t>
            </a:r>
            <a:r>
              <a:rPr lang="en-GB" sz="2400" dirty="0" smtClean="0">
                <a:solidFill>
                  <a:srgbClr val="FFFFFF"/>
                </a:solidFill>
                <a:latin typeface="BrandonText-Regular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rgbClr val="FFFFFF"/>
                </a:solidFill>
                <a:latin typeface="BrandonText-Regular"/>
              </a:rPr>
              <a:t>We </a:t>
            </a:r>
            <a:r>
              <a:rPr lang="en-GB" sz="2400" dirty="0">
                <a:solidFill>
                  <a:srgbClr val="FFFFFF"/>
                </a:solidFill>
                <a:latin typeface="BrandonText-Regular"/>
              </a:rPr>
              <a:t>strongly value co-production and collaboration – please get in contact if you are interested in working with us in the future </a:t>
            </a:r>
            <a:endParaRPr lang="en-GB" sz="2400" dirty="0" smtClean="0">
              <a:solidFill>
                <a:srgbClr val="FFFFFF"/>
              </a:solidFill>
              <a:latin typeface="BrandonText-Regular"/>
            </a:endParaRPr>
          </a:p>
          <a:p>
            <a:endParaRPr lang="en-GB" dirty="0">
              <a:solidFill>
                <a:srgbClr val="FFFFFF"/>
              </a:solidFill>
              <a:latin typeface="BrandonText-Regular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49799" b="9888"/>
          <a:stretch/>
        </p:blipFill>
        <p:spPr>
          <a:xfrm>
            <a:off x="9518584" y="6090249"/>
            <a:ext cx="2350688" cy="534668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0" y="0"/>
            <a:ext cx="12192000" cy="5944115"/>
            <a:chOff x="0" y="0"/>
            <a:chExt cx="3655440" cy="738580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3655440" cy="738580"/>
            </a:xfrm>
            <a:custGeom>
              <a:avLst/>
              <a:gdLst/>
              <a:ahLst/>
              <a:cxnLst/>
              <a:rect l="l" t="t" r="r" b="b"/>
              <a:pathLst>
                <a:path w="3655440" h="738580">
                  <a:moveTo>
                    <a:pt x="0" y="0"/>
                  </a:moveTo>
                  <a:lnTo>
                    <a:pt x="3655440" y="0"/>
                  </a:lnTo>
                  <a:lnTo>
                    <a:pt x="3655440" y="738580"/>
                  </a:lnTo>
                  <a:lnTo>
                    <a:pt x="0" y="738580"/>
                  </a:lnTo>
                  <a:close/>
                </a:path>
              </a:pathLst>
            </a:custGeom>
            <a:solidFill>
              <a:srgbClr val="009992">
                <a:alpha val="69804"/>
              </a:srgbClr>
            </a:solidFill>
          </p:spPr>
        </p:sp>
        <p:sp>
          <p:nvSpPr>
            <p:cNvPr id="13" name="TextBox 5"/>
            <p:cNvSpPr txBox="1"/>
            <p:nvPr/>
          </p:nvSpPr>
          <p:spPr>
            <a:xfrm>
              <a:off x="0" y="-38100"/>
              <a:ext cx="3655440" cy="776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801" y="2371768"/>
            <a:ext cx="3711262" cy="1463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82" y="3336650"/>
            <a:ext cx="5951736" cy="701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988" y="1020563"/>
            <a:ext cx="5303980" cy="685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181" y="277830"/>
            <a:ext cx="3981771" cy="2404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725" y="4258492"/>
            <a:ext cx="4173446" cy="15405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840" y="6090249"/>
            <a:ext cx="822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Contact us about HeadsUp or our other grant funding aspirations.                        enableeast.org.uk    epunft.enableeast@nhs.net</a:t>
            </a:r>
            <a:endParaRPr lang="en-GB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650</TotalTime>
  <Words>194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BrandonText-Black</vt:lpstr>
      <vt:lpstr>BrandonText-Regular</vt:lpstr>
      <vt:lpstr>Calibri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Essex Partnership University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Holmes John (R1L) Essex Partnership</dc:creator>
  <cp:lastModifiedBy>Nedwell Rachel (R1L) Essex Partnership</cp:lastModifiedBy>
  <cp:revision>32</cp:revision>
  <dcterms:created xsi:type="dcterms:W3CDTF">2023-07-13T08:05:25Z</dcterms:created>
  <dcterms:modified xsi:type="dcterms:W3CDTF">2023-11-02T16:12:58Z</dcterms:modified>
</cp:coreProperties>
</file>