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 id="2147483710" r:id="rId3"/>
  </p:sldMasterIdLst>
  <p:notesMasterIdLst>
    <p:notesMasterId r:id="rId18"/>
  </p:notesMasterIdLst>
  <p:sldIdLst>
    <p:sldId id="421" r:id="rId4"/>
    <p:sldId id="423" r:id="rId5"/>
    <p:sldId id="425" r:id="rId6"/>
    <p:sldId id="427" r:id="rId7"/>
    <p:sldId id="428" r:id="rId8"/>
    <p:sldId id="305" r:id="rId9"/>
    <p:sldId id="306" r:id="rId10"/>
    <p:sldId id="385" r:id="rId11"/>
    <p:sldId id="379" r:id="rId12"/>
    <p:sldId id="375" r:id="rId13"/>
    <p:sldId id="400" r:id="rId14"/>
    <p:sldId id="417" r:id="rId15"/>
    <p:sldId id="416" r:id="rId16"/>
    <p:sldId id="41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FDDEAA-61E6-40F3-8C32-A1E588E4012E}">
          <p14:sldIdLst>
            <p14:sldId id="421"/>
            <p14:sldId id="423"/>
            <p14:sldId id="425"/>
            <p14:sldId id="427"/>
            <p14:sldId id="428"/>
            <p14:sldId id="305"/>
            <p14:sldId id="306"/>
            <p14:sldId id="385"/>
            <p14:sldId id="379"/>
            <p14:sldId id="375"/>
            <p14:sldId id="400"/>
            <p14:sldId id="417"/>
            <p14:sldId id="416"/>
            <p14:sldId id="41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86478" autoAdjust="0"/>
  </p:normalViewPr>
  <p:slideViewPr>
    <p:cSldViewPr snapToGrid="0">
      <p:cViewPr varScale="1">
        <p:scale>
          <a:sx n="57" d="100"/>
          <a:sy n="57" d="100"/>
        </p:scale>
        <p:origin x="1722" y="78"/>
      </p:cViewPr>
      <p:guideLst/>
    </p:cSldViewPr>
  </p:slideViewPr>
  <p:outlineViewPr>
    <p:cViewPr>
      <p:scale>
        <a:sx n="33" d="100"/>
        <a:sy n="33" d="100"/>
      </p:scale>
      <p:origin x="0" y="-38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Sheet1!$C$5:$C$17</c:f>
              <c:strCache>
                <c:ptCount val="13"/>
                <c:pt idx="0">
                  <c:v>Roofing</c:v>
                </c:pt>
                <c:pt idx="1">
                  <c:v>IT Hardware</c:v>
                </c:pt>
                <c:pt idx="2">
                  <c:v>IT Software</c:v>
                </c:pt>
                <c:pt idx="3">
                  <c:v>Other</c:v>
                </c:pt>
                <c:pt idx="4">
                  <c:v>Fossil Fuels</c:v>
                </c:pt>
                <c:pt idx="5">
                  <c:v>Plant &amp; Machinery</c:v>
                </c:pt>
                <c:pt idx="6">
                  <c:v>Electric Vehicle / Bike</c:v>
                </c:pt>
                <c:pt idx="7">
                  <c:v>Glazing</c:v>
                </c:pt>
                <c:pt idx="8">
                  <c:v>Insulation</c:v>
                </c:pt>
                <c:pt idx="9">
                  <c:v>Equipment</c:v>
                </c:pt>
                <c:pt idx="10">
                  <c:v>ASHP / Heating</c:v>
                </c:pt>
                <c:pt idx="11">
                  <c:v>Lighting</c:v>
                </c:pt>
                <c:pt idx="12">
                  <c:v>Solar Panels</c:v>
                </c:pt>
              </c:strCache>
            </c:strRef>
          </c:cat>
          <c:val>
            <c:numRef>
              <c:f>Sheet1!$J$5:$J$17</c:f>
              <c:numCache>
                <c:formatCode>General</c:formatCode>
                <c:ptCount val="13"/>
                <c:pt idx="0">
                  <c:v>3</c:v>
                </c:pt>
                <c:pt idx="1">
                  <c:v>3</c:v>
                </c:pt>
                <c:pt idx="2">
                  <c:v>5</c:v>
                </c:pt>
                <c:pt idx="3">
                  <c:v>10</c:v>
                </c:pt>
                <c:pt idx="4">
                  <c:v>13</c:v>
                </c:pt>
                <c:pt idx="5">
                  <c:v>14</c:v>
                </c:pt>
                <c:pt idx="6">
                  <c:v>23</c:v>
                </c:pt>
                <c:pt idx="7">
                  <c:v>31</c:v>
                </c:pt>
                <c:pt idx="8">
                  <c:v>35</c:v>
                </c:pt>
                <c:pt idx="9">
                  <c:v>36</c:v>
                </c:pt>
                <c:pt idx="10">
                  <c:v>90</c:v>
                </c:pt>
                <c:pt idx="11">
                  <c:v>105</c:v>
                </c:pt>
                <c:pt idx="12">
                  <c:v>112</c:v>
                </c:pt>
              </c:numCache>
            </c:numRef>
          </c:val>
          <c:extLst>
            <c:ext xmlns:c16="http://schemas.microsoft.com/office/drawing/2014/chart" uri="{C3380CC4-5D6E-409C-BE32-E72D297353CC}">
              <c16:uniqueId val="{00000000-4EF4-488F-9940-8B13F8B575E9}"/>
            </c:ext>
          </c:extLst>
        </c:ser>
        <c:dLbls>
          <c:showLegendKey val="0"/>
          <c:showVal val="0"/>
          <c:showCatName val="0"/>
          <c:showSerName val="0"/>
          <c:showPercent val="0"/>
          <c:showBubbleSize val="0"/>
        </c:dLbls>
        <c:gapWidth val="219"/>
        <c:overlap val="-27"/>
        <c:axId val="422362848"/>
        <c:axId val="422363504"/>
      </c:barChart>
      <c:catAx>
        <c:axId val="42236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63504"/>
        <c:crosses val="autoZero"/>
        <c:auto val="1"/>
        <c:lblAlgn val="ctr"/>
        <c:lblOffset val="100"/>
        <c:noMultiLvlLbl val="0"/>
      </c:catAx>
      <c:valAx>
        <c:axId val="42236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362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9B6A90-871F-4FE6-80A8-297AE166E8FB}" type="doc">
      <dgm:prSet loTypeId="urn:microsoft.com/office/officeart/2005/8/layout/default" loCatId="list" qsTypeId="urn:microsoft.com/office/officeart/2005/8/quickstyle/simple4" qsCatId="simple" csTypeId="urn:microsoft.com/office/officeart/2005/8/colors/accent2_2" csCatId="accent2" phldr="1"/>
      <dgm:spPr/>
      <dgm:t>
        <a:bodyPr/>
        <a:lstStyle/>
        <a:p>
          <a:endParaRPr lang="en-US"/>
        </a:p>
      </dgm:t>
    </dgm:pt>
    <dgm:pt modelId="{B3D52B56-F8E8-43A8-B055-8527C371AEA6}">
      <dgm:prSet/>
      <dgm:spPr/>
      <dgm:t>
        <a:bodyPr/>
        <a:lstStyle/>
        <a:p>
          <a:r>
            <a:rPr lang="en-GB" dirty="0"/>
            <a:t>Grants Approved = 606 (Target 619)</a:t>
          </a:r>
          <a:endParaRPr lang="en-US" dirty="0"/>
        </a:p>
      </dgm:t>
    </dgm:pt>
    <dgm:pt modelId="{1DEBCB8C-D537-4667-B1E7-CF101C5AEDC6}" type="parTrans" cxnId="{6DE3262C-1DAD-4069-A066-DBE064E7DB5C}">
      <dgm:prSet/>
      <dgm:spPr/>
      <dgm:t>
        <a:bodyPr/>
        <a:lstStyle/>
        <a:p>
          <a:endParaRPr lang="en-US"/>
        </a:p>
      </dgm:t>
    </dgm:pt>
    <dgm:pt modelId="{AC8FFB97-CAB4-422F-B647-8117D7840E2D}" type="sibTrans" cxnId="{6DE3262C-1DAD-4069-A066-DBE064E7DB5C}">
      <dgm:prSet/>
      <dgm:spPr/>
      <dgm:t>
        <a:bodyPr/>
        <a:lstStyle/>
        <a:p>
          <a:endParaRPr lang="en-US"/>
        </a:p>
      </dgm:t>
    </dgm:pt>
    <dgm:pt modelId="{1021BC92-30AD-445F-BD0F-1B2BCFFD377A}">
      <dgm:prSet/>
      <dgm:spPr/>
      <dgm:t>
        <a:bodyPr/>
        <a:lstStyle/>
        <a:p>
          <a:r>
            <a:rPr lang="en-GB" dirty="0"/>
            <a:t>Total Grant Awarded = £4,385,160 (£4.25million)</a:t>
          </a:r>
          <a:endParaRPr lang="en-US" dirty="0"/>
        </a:p>
      </dgm:t>
    </dgm:pt>
    <dgm:pt modelId="{1CBB3E20-16CB-4A77-B817-9F4E31927DE2}" type="parTrans" cxnId="{B1C8E8E8-E99E-457B-855D-4A8899279B46}">
      <dgm:prSet/>
      <dgm:spPr/>
      <dgm:t>
        <a:bodyPr/>
        <a:lstStyle/>
        <a:p>
          <a:endParaRPr lang="en-US"/>
        </a:p>
      </dgm:t>
    </dgm:pt>
    <dgm:pt modelId="{0031B8A0-B67B-4F1D-93C8-10F415E90CC3}" type="sibTrans" cxnId="{B1C8E8E8-E99E-457B-855D-4A8899279B46}">
      <dgm:prSet/>
      <dgm:spPr/>
      <dgm:t>
        <a:bodyPr/>
        <a:lstStyle/>
        <a:p>
          <a:endParaRPr lang="en-US"/>
        </a:p>
      </dgm:t>
    </dgm:pt>
    <dgm:pt modelId="{00F7ECC3-45FA-4CFA-BC71-D0E38A11DAA7}">
      <dgm:prSet/>
      <dgm:spPr/>
      <dgm:t>
        <a:bodyPr/>
        <a:lstStyle/>
        <a:p>
          <a:r>
            <a:rPr lang="en-GB" dirty="0"/>
            <a:t>Claimed = £3,596,615       (550 SMEs)</a:t>
          </a:r>
          <a:endParaRPr lang="en-US" dirty="0"/>
        </a:p>
      </dgm:t>
    </dgm:pt>
    <dgm:pt modelId="{632B8B57-C928-41DE-8592-944F18F017EC}" type="parTrans" cxnId="{70AB053F-52EE-4A06-AB50-ED39BF444018}">
      <dgm:prSet/>
      <dgm:spPr/>
      <dgm:t>
        <a:bodyPr/>
        <a:lstStyle/>
        <a:p>
          <a:endParaRPr lang="en-US"/>
        </a:p>
      </dgm:t>
    </dgm:pt>
    <dgm:pt modelId="{E14698A6-8BFB-4858-A240-134ACF8A409A}" type="sibTrans" cxnId="{70AB053F-52EE-4A06-AB50-ED39BF444018}">
      <dgm:prSet/>
      <dgm:spPr/>
      <dgm:t>
        <a:bodyPr/>
        <a:lstStyle/>
        <a:p>
          <a:endParaRPr lang="en-US"/>
        </a:p>
      </dgm:t>
    </dgm:pt>
    <dgm:pt modelId="{00521AA7-7A2C-4460-966C-5B8B48E77D4B}">
      <dgm:prSet/>
      <dgm:spPr/>
      <dgm:t>
        <a:bodyPr/>
        <a:lstStyle/>
        <a:p>
          <a:r>
            <a:rPr lang="en-GB" dirty="0"/>
            <a:t>Average Grant = £6,539.30</a:t>
          </a:r>
          <a:endParaRPr lang="en-US" dirty="0"/>
        </a:p>
      </dgm:t>
    </dgm:pt>
    <dgm:pt modelId="{A301A72B-1599-4EA6-9681-CBEC2176BAB8}" type="parTrans" cxnId="{7B15005D-A034-40F3-87A6-0B00DB8CC90E}">
      <dgm:prSet/>
      <dgm:spPr/>
      <dgm:t>
        <a:bodyPr/>
        <a:lstStyle/>
        <a:p>
          <a:endParaRPr lang="en-US"/>
        </a:p>
      </dgm:t>
    </dgm:pt>
    <dgm:pt modelId="{C5A4DAF8-50F0-4EF8-903A-E8244F70FF1B}" type="sibTrans" cxnId="{7B15005D-A034-40F3-87A6-0B00DB8CC90E}">
      <dgm:prSet/>
      <dgm:spPr/>
      <dgm:t>
        <a:bodyPr/>
        <a:lstStyle/>
        <a:p>
          <a:endParaRPr lang="en-US"/>
        </a:p>
      </dgm:t>
    </dgm:pt>
    <dgm:pt modelId="{062796C3-BB03-4043-A0BE-F56281E56386}">
      <dgm:prSet/>
      <dgm:spPr/>
      <dgm:t>
        <a:bodyPr/>
        <a:lstStyle/>
        <a:p>
          <a:r>
            <a:rPr lang="en-GB" dirty="0"/>
            <a:t>Total Project Value = £12,222,781</a:t>
          </a:r>
        </a:p>
      </dgm:t>
    </dgm:pt>
    <dgm:pt modelId="{2B588388-07AE-4EA1-940E-F0EA656113A5}" type="parTrans" cxnId="{648DA793-D888-4264-81F7-C5D6ADD080DB}">
      <dgm:prSet/>
      <dgm:spPr/>
      <dgm:t>
        <a:bodyPr/>
        <a:lstStyle/>
        <a:p>
          <a:endParaRPr lang="en-US"/>
        </a:p>
      </dgm:t>
    </dgm:pt>
    <dgm:pt modelId="{6CF1189E-C050-4515-BFC6-A4F4B261A5CA}" type="sibTrans" cxnId="{648DA793-D888-4264-81F7-C5D6ADD080DB}">
      <dgm:prSet/>
      <dgm:spPr/>
      <dgm:t>
        <a:bodyPr/>
        <a:lstStyle/>
        <a:p>
          <a:endParaRPr lang="en-US"/>
        </a:p>
      </dgm:t>
    </dgm:pt>
    <dgm:pt modelId="{92D03401-A4A4-49CB-ADAE-C63E981665C0}">
      <dgm:prSet/>
      <dgm:spPr/>
      <dgm:t>
        <a:bodyPr/>
        <a:lstStyle/>
        <a:p>
          <a:r>
            <a:rPr lang="en-GB" dirty="0"/>
            <a:t>SME Match = £7,837,621</a:t>
          </a:r>
          <a:endParaRPr lang="en-US" dirty="0"/>
        </a:p>
      </dgm:t>
    </dgm:pt>
    <dgm:pt modelId="{93340D9E-0FF9-492A-8F34-F6B64D80D955}" type="parTrans" cxnId="{966B192A-BCEB-4EC9-A9B3-A026B376897A}">
      <dgm:prSet/>
      <dgm:spPr/>
      <dgm:t>
        <a:bodyPr/>
        <a:lstStyle/>
        <a:p>
          <a:endParaRPr lang="en-US"/>
        </a:p>
      </dgm:t>
    </dgm:pt>
    <dgm:pt modelId="{38105F8F-B509-4082-8A2F-BC2D9C4F7399}" type="sibTrans" cxnId="{966B192A-BCEB-4EC9-A9B3-A026B376897A}">
      <dgm:prSet/>
      <dgm:spPr/>
      <dgm:t>
        <a:bodyPr/>
        <a:lstStyle/>
        <a:p>
          <a:endParaRPr lang="en-US"/>
        </a:p>
      </dgm:t>
    </dgm:pt>
    <dgm:pt modelId="{B1579B04-20BC-426F-B665-E502F47CA16B}">
      <dgm:prSet/>
      <dgm:spPr/>
      <dgm:t>
        <a:bodyPr/>
        <a:lstStyle/>
        <a:p>
          <a:r>
            <a:rPr lang="en-GB" dirty="0"/>
            <a:t>Estimated SELEP Supply Chain Spend = £4.9M</a:t>
          </a:r>
          <a:endParaRPr lang="en-US" dirty="0"/>
        </a:p>
      </dgm:t>
    </dgm:pt>
    <dgm:pt modelId="{E0C2953F-EF0E-4D2A-B387-75C5AE88C9EA}" type="parTrans" cxnId="{369B59E1-BADC-4040-86D8-568166BA95B5}">
      <dgm:prSet/>
      <dgm:spPr/>
      <dgm:t>
        <a:bodyPr/>
        <a:lstStyle/>
        <a:p>
          <a:endParaRPr lang="en-US"/>
        </a:p>
      </dgm:t>
    </dgm:pt>
    <dgm:pt modelId="{ABB5812D-AD9C-4881-8957-C162073F1509}" type="sibTrans" cxnId="{369B59E1-BADC-4040-86D8-568166BA95B5}">
      <dgm:prSet/>
      <dgm:spPr/>
      <dgm:t>
        <a:bodyPr/>
        <a:lstStyle/>
        <a:p>
          <a:endParaRPr lang="en-US"/>
        </a:p>
      </dgm:t>
    </dgm:pt>
    <dgm:pt modelId="{84BACCA8-7192-4E9D-A9B8-49DDCAA35C90}">
      <dgm:prSet/>
      <dgm:spPr/>
      <dgm:t>
        <a:bodyPr/>
        <a:lstStyle/>
        <a:p>
          <a:r>
            <a:rPr lang="en-GB" dirty="0"/>
            <a:t>Jobs Created = 120+</a:t>
          </a:r>
          <a:endParaRPr lang="en-US" dirty="0"/>
        </a:p>
      </dgm:t>
    </dgm:pt>
    <dgm:pt modelId="{BBE09DF3-95F8-452A-9D67-EFE80697D1DA}" type="parTrans" cxnId="{DB60FB22-C74C-45B4-89B5-E361001DEA94}">
      <dgm:prSet/>
      <dgm:spPr/>
      <dgm:t>
        <a:bodyPr/>
        <a:lstStyle/>
        <a:p>
          <a:endParaRPr lang="en-US"/>
        </a:p>
      </dgm:t>
    </dgm:pt>
    <dgm:pt modelId="{C9B3C708-3E60-44A2-8C83-019D9B2B1699}" type="sibTrans" cxnId="{DB60FB22-C74C-45B4-89B5-E361001DEA94}">
      <dgm:prSet/>
      <dgm:spPr/>
      <dgm:t>
        <a:bodyPr/>
        <a:lstStyle/>
        <a:p>
          <a:endParaRPr lang="en-US"/>
        </a:p>
      </dgm:t>
    </dgm:pt>
    <dgm:pt modelId="{535A130F-A39A-4843-901B-5D8CEEAFB7B9}" type="pres">
      <dgm:prSet presAssocID="{659B6A90-871F-4FE6-80A8-297AE166E8FB}" presName="diagram" presStyleCnt="0">
        <dgm:presLayoutVars>
          <dgm:dir/>
          <dgm:resizeHandles val="exact"/>
        </dgm:presLayoutVars>
      </dgm:prSet>
      <dgm:spPr/>
    </dgm:pt>
    <dgm:pt modelId="{9DD7882C-4566-454E-B511-0B9D851B10DA}" type="pres">
      <dgm:prSet presAssocID="{B3D52B56-F8E8-43A8-B055-8527C371AEA6}" presName="node" presStyleLbl="node1" presStyleIdx="0" presStyleCnt="8">
        <dgm:presLayoutVars>
          <dgm:bulletEnabled val="1"/>
        </dgm:presLayoutVars>
      </dgm:prSet>
      <dgm:spPr/>
    </dgm:pt>
    <dgm:pt modelId="{F8A79D70-DE20-4989-8784-8F4E0FDB5039}" type="pres">
      <dgm:prSet presAssocID="{AC8FFB97-CAB4-422F-B647-8117D7840E2D}" presName="sibTrans" presStyleCnt="0"/>
      <dgm:spPr/>
    </dgm:pt>
    <dgm:pt modelId="{D7E86C62-7F2A-4C8E-9D6E-5167D5383FBB}" type="pres">
      <dgm:prSet presAssocID="{1021BC92-30AD-445F-BD0F-1B2BCFFD377A}" presName="node" presStyleLbl="node1" presStyleIdx="1" presStyleCnt="8">
        <dgm:presLayoutVars>
          <dgm:bulletEnabled val="1"/>
        </dgm:presLayoutVars>
      </dgm:prSet>
      <dgm:spPr/>
    </dgm:pt>
    <dgm:pt modelId="{917946BC-2F4A-49E0-8045-7220359A91FE}" type="pres">
      <dgm:prSet presAssocID="{0031B8A0-B67B-4F1D-93C8-10F415E90CC3}" presName="sibTrans" presStyleCnt="0"/>
      <dgm:spPr/>
    </dgm:pt>
    <dgm:pt modelId="{5F983E80-727E-4D41-AC77-25434BD1FA40}" type="pres">
      <dgm:prSet presAssocID="{00F7ECC3-45FA-4CFA-BC71-D0E38A11DAA7}" presName="node" presStyleLbl="node1" presStyleIdx="2" presStyleCnt="8">
        <dgm:presLayoutVars>
          <dgm:bulletEnabled val="1"/>
        </dgm:presLayoutVars>
      </dgm:prSet>
      <dgm:spPr/>
    </dgm:pt>
    <dgm:pt modelId="{8B526FCD-3695-48B3-8907-FC997D5B3B3E}" type="pres">
      <dgm:prSet presAssocID="{E14698A6-8BFB-4858-A240-134ACF8A409A}" presName="sibTrans" presStyleCnt="0"/>
      <dgm:spPr/>
    </dgm:pt>
    <dgm:pt modelId="{1DBB3720-57D2-491B-B99D-5B07EAC06AD0}" type="pres">
      <dgm:prSet presAssocID="{00521AA7-7A2C-4460-966C-5B8B48E77D4B}" presName="node" presStyleLbl="node1" presStyleIdx="3" presStyleCnt="8">
        <dgm:presLayoutVars>
          <dgm:bulletEnabled val="1"/>
        </dgm:presLayoutVars>
      </dgm:prSet>
      <dgm:spPr/>
    </dgm:pt>
    <dgm:pt modelId="{02DEE03F-591E-448B-BB60-2362884C94D9}" type="pres">
      <dgm:prSet presAssocID="{C5A4DAF8-50F0-4EF8-903A-E8244F70FF1B}" presName="sibTrans" presStyleCnt="0"/>
      <dgm:spPr/>
    </dgm:pt>
    <dgm:pt modelId="{440B06A1-5E9F-4022-B12A-E02241CA0A14}" type="pres">
      <dgm:prSet presAssocID="{062796C3-BB03-4043-A0BE-F56281E56386}" presName="node" presStyleLbl="node1" presStyleIdx="4" presStyleCnt="8">
        <dgm:presLayoutVars>
          <dgm:bulletEnabled val="1"/>
        </dgm:presLayoutVars>
      </dgm:prSet>
      <dgm:spPr/>
    </dgm:pt>
    <dgm:pt modelId="{3FFBD36C-F0DF-4F91-AAD4-955345765414}" type="pres">
      <dgm:prSet presAssocID="{6CF1189E-C050-4515-BFC6-A4F4B261A5CA}" presName="sibTrans" presStyleCnt="0"/>
      <dgm:spPr/>
    </dgm:pt>
    <dgm:pt modelId="{16E98653-C212-4D8C-925E-4B44443C6A4C}" type="pres">
      <dgm:prSet presAssocID="{92D03401-A4A4-49CB-ADAE-C63E981665C0}" presName="node" presStyleLbl="node1" presStyleIdx="5" presStyleCnt="8">
        <dgm:presLayoutVars>
          <dgm:bulletEnabled val="1"/>
        </dgm:presLayoutVars>
      </dgm:prSet>
      <dgm:spPr/>
    </dgm:pt>
    <dgm:pt modelId="{456FD628-8CE5-40C4-8BB1-153550FFFE56}" type="pres">
      <dgm:prSet presAssocID="{38105F8F-B509-4082-8A2F-BC2D9C4F7399}" presName="sibTrans" presStyleCnt="0"/>
      <dgm:spPr/>
    </dgm:pt>
    <dgm:pt modelId="{DA503E0E-733D-423C-B6F0-02735D14C184}" type="pres">
      <dgm:prSet presAssocID="{B1579B04-20BC-426F-B665-E502F47CA16B}" presName="node" presStyleLbl="node1" presStyleIdx="6" presStyleCnt="8">
        <dgm:presLayoutVars>
          <dgm:bulletEnabled val="1"/>
        </dgm:presLayoutVars>
      </dgm:prSet>
      <dgm:spPr/>
    </dgm:pt>
    <dgm:pt modelId="{1301F579-ED8C-456D-945F-341A1A02D21B}" type="pres">
      <dgm:prSet presAssocID="{ABB5812D-AD9C-4881-8957-C162073F1509}" presName="sibTrans" presStyleCnt="0"/>
      <dgm:spPr/>
    </dgm:pt>
    <dgm:pt modelId="{E71E973F-C161-4C86-883B-1BCAF7B59822}" type="pres">
      <dgm:prSet presAssocID="{84BACCA8-7192-4E9D-A9B8-49DDCAA35C90}" presName="node" presStyleLbl="node1" presStyleIdx="7" presStyleCnt="8" custScaleX="111553">
        <dgm:presLayoutVars>
          <dgm:bulletEnabled val="1"/>
        </dgm:presLayoutVars>
      </dgm:prSet>
      <dgm:spPr/>
    </dgm:pt>
  </dgm:ptLst>
  <dgm:cxnLst>
    <dgm:cxn modelId="{4F949B0E-7DA5-4231-A325-28D02B8CEA82}" type="presOf" srcId="{92D03401-A4A4-49CB-ADAE-C63E981665C0}" destId="{16E98653-C212-4D8C-925E-4B44443C6A4C}" srcOrd="0" destOrd="0" presId="urn:microsoft.com/office/officeart/2005/8/layout/default"/>
    <dgm:cxn modelId="{EB5E8518-5F54-4BBA-B5A2-DB4230816CD8}" type="presOf" srcId="{659B6A90-871F-4FE6-80A8-297AE166E8FB}" destId="{535A130F-A39A-4843-901B-5D8CEEAFB7B9}" srcOrd="0" destOrd="0" presId="urn:microsoft.com/office/officeart/2005/8/layout/default"/>
    <dgm:cxn modelId="{DB60FB22-C74C-45B4-89B5-E361001DEA94}" srcId="{659B6A90-871F-4FE6-80A8-297AE166E8FB}" destId="{84BACCA8-7192-4E9D-A9B8-49DDCAA35C90}" srcOrd="7" destOrd="0" parTransId="{BBE09DF3-95F8-452A-9D67-EFE80697D1DA}" sibTransId="{C9B3C708-3E60-44A2-8C83-019D9B2B1699}"/>
    <dgm:cxn modelId="{966B192A-BCEB-4EC9-A9B3-A026B376897A}" srcId="{659B6A90-871F-4FE6-80A8-297AE166E8FB}" destId="{92D03401-A4A4-49CB-ADAE-C63E981665C0}" srcOrd="5" destOrd="0" parTransId="{93340D9E-0FF9-492A-8F34-F6B64D80D955}" sibTransId="{38105F8F-B509-4082-8A2F-BC2D9C4F7399}"/>
    <dgm:cxn modelId="{6DE3262C-1DAD-4069-A066-DBE064E7DB5C}" srcId="{659B6A90-871F-4FE6-80A8-297AE166E8FB}" destId="{B3D52B56-F8E8-43A8-B055-8527C371AEA6}" srcOrd="0" destOrd="0" parTransId="{1DEBCB8C-D537-4667-B1E7-CF101C5AEDC6}" sibTransId="{AC8FFB97-CAB4-422F-B647-8117D7840E2D}"/>
    <dgm:cxn modelId="{8D571333-2DE8-4875-91AA-B223FF11B4D8}" type="presOf" srcId="{84BACCA8-7192-4E9D-A9B8-49DDCAA35C90}" destId="{E71E973F-C161-4C86-883B-1BCAF7B59822}" srcOrd="0" destOrd="0" presId="urn:microsoft.com/office/officeart/2005/8/layout/default"/>
    <dgm:cxn modelId="{9BB69E35-0F40-47C9-8252-DD0D1C90638C}" type="presOf" srcId="{B3D52B56-F8E8-43A8-B055-8527C371AEA6}" destId="{9DD7882C-4566-454E-B511-0B9D851B10DA}" srcOrd="0" destOrd="0" presId="urn:microsoft.com/office/officeart/2005/8/layout/default"/>
    <dgm:cxn modelId="{70AB053F-52EE-4A06-AB50-ED39BF444018}" srcId="{659B6A90-871F-4FE6-80A8-297AE166E8FB}" destId="{00F7ECC3-45FA-4CFA-BC71-D0E38A11DAA7}" srcOrd="2" destOrd="0" parTransId="{632B8B57-C928-41DE-8592-944F18F017EC}" sibTransId="{E14698A6-8BFB-4858-A240-134ACF8A409A}"/>
    <dgm:cxn modelId="{7B15005D-A034-40F3-87A6-0B00DB8CC90E}" srcId="{659B6A90-871F-4FE6-80A8-297AE166E8FB}" destId="{00521AA7-7A2C-4460-966C-5B8B48E77D4B}" srcOrd="3" destOrd="0" parTransId="{A301A72B-1599-4EA6-9681-CBEC2176BAB8}" sibTransId="{C5A4DAF8-50F0-4EF8-903A-E8244F70FF1B}"/>
    <dgm:cxn modelId="{1F811C4E-20B0-4BDC-9895-F15DD5A3EBEF}" type="presOf" srcId="{1021BC92-30AD-445F-BD0F-1B2BCFFD377A}" destId="{D7E86C62-7F2A-4C8E-9D6E-5167D5383FBB}" srcOrd="0" destOrd="0" presId="urn:microsoft.com/office/officeart/2005/8/layout/default"/>
    <dgm:cxn modelId="{648DA793-D888-4264-81F7-C5D6ADD080DB}" srcId="{659B6A90-871F-4FE6-80A8-297AE166E8FB}" destId="{062796C3-BB03-4043-A0BE-F56281E56386}" srcOrd="4" destOrd="0" parTransId="{2B588388-07AE-4EA1-940E-F0EA656113A5}" sibTransId="{6CF1189E-C050-4515-BFC6-A4F4B261A5CA}"/>
    <dgm:cxn modelId="{036FCF99-0B74-4FCA-9E36-B4AF9E3FA969}" type="presOf" srcId="{00521AA7-7A2C-4460-966C-5B8B48E77D4B}" destId="{1DBB3720-57D2-491B-B99D-5B07EAC06AD0}" srcOrd="0" destOrd="0" presId="urn:microsoft.com/office/officeart/2005/8/layout/default"/>
    <dgm:cxn modelId="{0BA6F9A3-6506-4DFE-8DCA-EF0798C919DC}" type="presOf" srcId="{00F7ECC3-45FA-4CFA-BC71-D0E38A11DAA7}" destId="{5F983E80-727E-4D41-AC77-25434BD1FA40}" srcOrd="0" destOrd="0" presId="urn:microsoft.com/office/officeart/2005/8/layout/default"/>
    <dgm:cxn modelId="{C43E7CB1-89A6-487E-82ED-58E3EB6DB087}" type="presOf" srcId="{B1579B04-20BC-426F-B665-E502F47CA16B}" destId="{DA503E0E-733D-423C-B6F0-02735D14C184}" srcOrd="0" destOrd="0" presId="urn:microsoft.com/office/officeart/2005/8/layout/default"/>
    <dgm:cxn modelId="{369B59E1-BADC-4040-86D8-568166BA95B5}" srcId="{659B6A90-871F-4FE6-80A8-297AE166E8FB}" destId="{B1579B04-20BC-426F-B665-E502F47CA16B}" srcOrd="6" destOrd="0" parTransId="{E0C2953F-EF0E-4D2A-B387-75C5AE88C9EA}" sibTransId="{ABB5812D-AD9C-4881-8957-C162073F1509}"/>
    <dgm:cxn modelId="{B1C8E8E8-E99E-457B-855D-4A8899279B46}" srcId="{659B6A90-871F-4FE6-80A8-297AE166E8FB}" destId="{1021BC92-30AD-445F-BD0F-1B2BCFFD377A}" srcOrd="1" destOrd="0" parTransId="{1CBB3E20-16CB-4A77-B817-9F4E31927DE2}" sibTransId="{0031B8A0-B67B-4F1D-93C8-10F415E90CC3}"/>
    <dgm:cxn modelId="{631F00EE-839C-4E5B-9E28-2DF66E4226BB}" type="presOf" srcId="{062796C3-BB03-4043-A0BE-F56281E56386}" destId="{440B06A1-5E9F-4022-B12A-E02241CA0A14}" srcOrd="0" destOrd="0" presId="urn:microsoft.com/office/officeart/2005/8/layout/default"/>
    <dgm:cxn modelId="{C1572FBD-462E-4450-8D3D-64B1798B4724}" type="presParOf" srcId="{535A130F-A39A-4843-901B-5D8CEEAFB7B9}" destId="{9DD7882C-4566-454E-B511-0B9D851B10DA}" srcOrd="0" destOrd="0" presId="urn:microsoft.com/office/officeart/2005/8/layout/default"/>
    <dgm:cxn modelId="{99EF9033-217E-4862-8CF4-6ED4A1A1AC7C}" type="presParOf" srcId="{535A130F-A39A-4843-901B-5D8CEEAFB7B9}" destId="{F8A79D70-DE20-4989-8784-8F4E0FDB5039}" srcOrd="1" destOrd="0" presId="urn:microsoft.com/office/officeart/2005/8/layout/default"/>
    <dgm:cxn modelId="{AE1AA779-CA9E-45BF-A4EB-82092A2941DD}" type="presParOf" srcId="{535A130F-A39A-4843-901B-5D8CEEAFB7B9}" destId="{D7E86C62-7F2A-4C8E-9D6E-5167D5383FBB}" srcOrd="2" destOrd="0" presId="urn:microsoft.com/office/officeart/2005/8/layout/default"/>
    <dgm:cxn modelId="{3BE53F98-D9BE-4484-A67B-2F28245C88F0}" type="presParOf" srcId="{535A130F-A39A-4843-901B-5D8CEEAFB7B9}" destId="{917946BC-2F4A-49E0-8045-7220359A91FE}" srcOrd="3" destOrd="0" presId="urn:microsoft.com/office/officeart/2005/8/layout/default"/>
    <dgm:cxn modelId="{C4341ADE-280E-4742-A7EF-301D2A0FBD5A}" type="presParOf" srcId="{535A130F-A39A-4843-901B-5D8CEEAFB7B9}" destId="{5F983E80-727E-4D41-AC77-25434BD1FA40}" srcOrd="4" destOrd="0" presId="urn:microsoft.com/office/officeart/2005/8/layout/default"/>
    <dgm:cxn modelId="{605E618C-B678-4C23-913F-19837353E0BA}" type="presParOf" srcId="{535A130F-A39A-4843-901B-5D8CEEAFB7B9}" destId="{8B526FCD-3695-48B3-8907-FC997D5B3B3E}" srcOrd="5" destOrd="0" presId="urn:microsoft.com/office/officeart/2005/8/layout/default"/>
    <dgm:cxn modelId="{B18663D9-05E5-4F14-BBC3-BDD931EB4886}" type="presParOf" srcId="{535A130F-A39A-4843-901B-5D8CEEAFB7B9}" destId="{1DBB3720-57D2-491B-B99D-5B07EAC06AD0}" srcOrd="6" destOrd="0" presId="urn:microsoft.com/office/officeart/2005/8/layout/default"/>
    <dgm:cxn modelId="{B4748332-AFF5-48B2-BE96-69D785C44D32}" type="presParOf" srcId="{535A130F-A39A-4843-901B-5D8CEEAFB7B9}" destId="{02DEE03F-591E-448B-BB60-2362884C94D9}" srcOrd="7" destOrd="0" presId="urn:microsoft.com/office/officeart/2005/8/layout/default"/>
    <dgm:cxn modelId="{A5776A34-9F3D-498C-A85A-C976E98DA4EA}" type="presParOf" srcId="{535A130F-A39A-4843-901B-5D8CEEAFB7B9}" destId="{440B06A1-5E9F-4022-B12A-E02241CA0A14}" srcOrd="8" destOrd="0" presId="urn:microsoft.com/office/officeart/2005/8/layout/default"/>
    <dgm:cxn modelId="{2B93FE7C-D50C-4442-B8D9-36233965CEB3}" type="presParOf" srcId="{535A130F-A39A-4843-901B-5D8CEEAFB7B9}" destId="{3FFBD36C-F0DF-4F91-AAD4-955345765414}" srcOrd="9" destOrd="0" presId="urn:microsoft.com/office/officeart/2005/8/layout/default"/>
    <dgm:cxn modelId="{28FE0F71-C6EF-41E7-B72D-D450CDC896B0}" type="presParOf" srcId="{535A130F-A39A-4843-901B-5D8CEEAFB7B9}" destId="{16E98653-C212-4D8C-925E-4B44443C6A4C}" srcOrd="10" destOrd="0" presId="urn:microsoft.com/office/officeart/2005/8/layout/default"/>
    <dgm:cxn modelId="{339F582B-9CC6-4DA4-8CCC-68E9ECBD1513}" type="presParOf" srcId="{535A130F-A39A-4843-901B-5D8CEEAFB7B9}" destId="{456FD628-8CE5-40C4-8BB1-153550FFFE56}" srcOrd="11" destOrd="0" presId="urn:microsoft.com/office/officeart/2005/8/layout/default"/>
    <dgm:cxn modelId="{D93A2887-FDFF-4FE6-95CD-5A48FD455DAC}" type="presParOf" srcId="{535A130F-A39A-4843-901B-5D8CEEAFB7B9}" destId="{DA503E0E-733D-423C-B6F0-02735D14C184}" srcOrd="12" destOrd="0" presId="urn:microsoft.com/office/officeart/2005/8/layout/default"/>
    <dgm:cxn modelId="{EFF20198-D08F-403D-A2D4-46F47AD0DC02}" type="presParOf" srcId="{535A130F-A39A-4843-901B-5D8CEEAFB7B9}" destId="{1301F579-ED8C-456D-945F-341A1A02D21B}" srcOrd="13" destOrd="0" presId="urn:microsoft.com/office/officeart/2005/8/layout/default"/>
    <dgm:cxn modelId="{83D4EAAC-73FB-4622-B9CC-D4043AED839F}" type="presParOf" srcId="{535A130F-A39A-4843-901B-5D8CEEAFB7B9}" destId="{E71E973F-C161-4C86-883B-1BCAF7B59822}"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7882C-4566-454E-B511-0B9D851B10DA}">
      <dsp:nvSpPr>
        <dsp:cNvPr id="0" name=""/>
        <dsp:cNvSpPr/>
      </dsp:nvSpPr>
      <dsp:spPr>
        <a:xfrm>
          <a:off x="495061" y="645"/>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Grants Approved = 606 (Target 619)</a:t>
          </a:r>
          <a:endParaRPr lang="en-US" sz="2100" kern="1200" dirty="0"/>
        </a:p>
      </dsp:txBody>
      <dsp:txXfrm>
        <a:off x="495061" y="645"/>
        <a:ext cx="2262336" cy="1357401"/>
      </dsp:txXfrm>
    </dsp:sp>
    <dsp:sp modelId="{D7E86C62-7F2A-4C8E-9D6E-5167D5383FBB}">
      <dsp:nvSpPr>
        <dsp:cNvPr id="0" name=""/>
        <dsp:cNvSpPr/>
      </dsp:nvSpPr>
      <dsp:spPr>
        <a:xfrm>
          <a:off x="2983631" y="645"/>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Total Grant Awarded = £4,385,160 (£4.25million)</a:t>
          </a:r>
          <a:endParaRPr lang="en-US" sz="2100" kern="1200" dirty="0"/>
        </a:p>
      </dsp:txBody>
      <dsp:txXfrm>
        <a:off x="2983631" y="645"/>
        <a:ext cx="2262336" cy="1357401"/>
      </dsp:txXfrm>
    </dsp:sp>
    <dsp:sp modelId="{5F983E80-727E-4D41-AC77-25434BD1FA40}">
      <dsp:nvSpPr>
        <dsp:cNvPr id="0" name=""/>
        <dsp:cNvSpPr/>
      </dsp:nvSpPr>
      <dsp:spPr>
        <a:xfrm>
          <a:off x="5472201" y="645"/>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Claimed = £3,596,615       (550 SMEs)</a:t>
          </a:r>
          <a:endParaRPr lang="en-US" sz="2100" kern="1200" dirty="0"/>
        </a:p>
      </dsp:txBody>
      <dsp:txXfrm>
        <a:off x="5472201" y="645"/>
        <a:ext cx="2262336" cy="1357401"/>
      </dsp:txXfrm>
    </dsp:sp>
    <dsp:sp modelId="{1DBB3720-57D2-491B-B99D-5B07EAC06AD0}">
      <dsp:nvSpPr>
        <dsp:cNvPr id="0" name=""/>
        <dsp:cNvSpPr/>
      </dsp:nvSpPr>
      <dsp:spPr>
        <a:xfrm>
          <a:off x="495061" y="1584280"/>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Average Grant = £6,539.30</a:t>
          </a:r>
          <a:endParaRPr lang="en-US" sz="2100" kern="1200" dirty="0"/>
        </a:p>
      </dsp:txBody>
      <dsp:txXfrm>
        <a:off x="495061" y="1584280"/>
        <a:ext cx="2262336" cy="1357401"/>
      </dsp:txXfrm>
    </dsp:sp>
    <dsp:sp modelId="{440B06A1-5E9F-4022-B12A-E02241CA0A14}">
      <dsp:nvSpPr>
        <dsp:cNvPr id="0" name=""/>
        <dsp:cNvSpPr/>
      </dsp:nvSpPr>
      <dsp:spPr>
        <a:xfrm>
          <a:off x="2983631" y="1584280"/>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Total Project Value = £12,222,781</a:t>
          </a:r>
        </a:p>
      </dsp:txBody>
      <dsp:txXfrm>
        <a:off x="2983631" y="1584280"/>
        <a:ext cx="2262336" cy="1357401"/>
      </dsp:txXfrm>
    </dsp:sp>
    <dsp:sp modelId="{16E98653-C212-4D8C-925E-4B44443C6A4C}">
      <dsp:nvSpPr>
        <dsp:cNvPr id="0" name=""/>
        <dsp:cNvSpPr/>
      </dsp:nvSpPr>
      <dsp:spPr>
        <a:xfrm>
          <a:off x="5472201" y="1584280"/>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SME Match = £7,837,621</a:t>
          </a:r>
          <a:endParaRPr lang="en-US" sz="2100" kern="1200" dirty="0"/>
        </a:p>
      </dsp:txBody>
      <dsp:txXfrm>
        <a:off x="5472201" y="1584280"/>
        <a:ext cx="2262336" cy="1357401"/>
      </dsp:txXfrm>
    </dsp:sp>
    <dsp:sp modelId="{DA503E0E-733D-423C-B6F0-02735D14C184}">
      <dsp:nvSpPr>
        <dsp:cNvPr id="0" name=""/>
        <dsp:cNvSpPr/>
      </dsp:nvSpPr>
      <dsp:spPr>
        <a:xfrm>
          <a:off x="1608662" y="3167916"/>
          <a:ext cx="2262336"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Estimated SELEP Supply Chain Spend = £4.9M</a:t>
          </a:r>
          <a:endParaRPr lang="en-US" sz="2100" kern="1200" dirty="0"/>
        </a:p>
      </dsp:txBody>
      <dsp:txXfrm>
        <a:off x="1608662" y="3167916"/>
        <a:ext cx="2262336" cy="1357401"/>
      </dsp:txXfrm>
    </dsp:sp>
    <dsp:sp modelId="{E71E973F-C161-4C86-883B-1BCAF7B59822}">
      <dsp:nvSpPr>
        <dsp:cNvPr id="0" name=""/>
        <dsp:cNvSpPr/>
      </dsp:nvSpPr>
      <dsp:spPr>
        <a:xfrm>
          <a:off x="4097232" y="3167916"/>
          <a:ext cx="2523704" cy="135740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dirty="0"/>
            <a:t>Jobs Created = 120+</a:t>
          </a:r>
          <a:endParaRPr lang="en-US" sz="2100" kern="1200" dirty="0"/>
        </a:p>
      </dsp:txBody>
      <dsp:txXfrm>
        <a:off x="4097232" y="3167916"/>
        <a:ext cx="2523704"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DF267-9B1F-4CDF-9975-56320FD28234}" type="datetimeFigureOut">
              <a:rPr lang="en-GB" smtClean="0"/>
              <a:t>07/11/2023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D1B4B-751B-4EFD-B2A1-37C3C86494BE}" type="slidenum">
              <a:rPr lang="en-GB" smtClean="0"/>
              <a:t>‹#›</a:t>
            </a:fld>
            <a:endParaRPr lang="en-GB"/>
          </a:p>
        </p:txBody>
      </p:sp>
    </p:spTree>
    <p:extLst>
      <p:ext uri="{BB962C8B-B14F-4D97-AF65-F5344CB8AC3E}">
        <p14:creationId xmlns:p14="http://schemas.microsoft.com/office/powerpoint/2010/main" val="4034352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grants pot = £10.625M (L2) of which KCC is administering £5.775M &amp; L3 £12.625M which KCC is administering 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179F0-5928-4A8A-9BDB-E94EC9BDB6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431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500" dirty="0">
                <a:effectLst/>
                <a:latin typeface="Arial" panose="020B0604020202020204" pitchFamily="34" charset="0"/>
                <a:ea typeface="Calibri" panose="020F0502020204030204" pitchFamily="34" charset="0"/>
                <a:cs typeface="Arial" panose="020B0604020202020204" pitchFamily="34" charset="0"/>
              </a:rPr>
              <a:t>LoCASE grants can be used to fund a wide range of SME projects…</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D179F0-5928-4A8A-9BDB-E94EC9BDB6C9}"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253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413C2B-3468-41FC-8B95-317BFDB6EE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37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cxnSp>
        <p:nvCxnSpPr>
          <p:cNvPr id="8"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grpSp>
        <p:nvGrpSpPr>
          <p:cNvPr id="12" name="Group 11"/>
          <p:cNvGrpSpPr/>
          <p:nvPr userDrawn="1"/>
        </p:nvGrpSpPr>
        <p:grpSpPr>
          <a:xfrm>
            <a:off x="5954713" y="5949950"/>
            <a:ext cx="2660650" cy="720725"/>
            <a:chOff x="5954713" y="5949950"/>
            <a:chExt cx="2660650" cy="720725"/>
          </a:xfrm>
        </p:grpSpPr>
        <p:pic>
          <p:nvPicPr>
            <p:cNvPr id="13" name="Picture 2" descr="C:\Documents and Settings\PlummO01\Desktop\KCC_Logo_New_2012_Fram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0625" y="5951538"/>
              <a:ext cx="10747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4713" y="5949950"/>
              <a:ext cx="15128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Footer Placeholder 4"/>
          <p:cNvSpPr txBox="1">
            <a:spLocks/>
          </p:cNvSpPr>
          <p:nvPr userDrawn="1"/>
        </p:nvSpPr>
        <p:spPr>
          <a:xfrm>
            <a:off x="539552" y="5944195"/>
            <a:ext cx="367240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aseline="0" dirty="0"/>
              <a:t>Katie Stewart – Growth, Environment &amp; Transport</a:t>
            </a:r>
            <a:endParaRPr lang="en-GB" dirty="0"/>
          </a:p>
          <a:p>
            <a:pPr algn="l"/>
            <a:r>
              <a:rPr lang="en-GB" dirty="0"/>
              <a:t>October</a:t>
            </a:r>
            <a:r>
              <a:rPr lang="en-GB" baseline="0" dirty="0"/>
              <a:t> 12</a:t>
            </a:r>
            <a:r>
              <a:rPr lang="en-GB" baseline="30000" dirty="0"/>
              <a:t>th</a:t>
            </a:r>
            <a:r>
              <a:rPr lang="en-GB" baseline="0" dirty="0"/>
              <a:t> 2015</a:t>
            </a:r>
            <a:endParaRPr lang="en-GB" dirty="0"/>
          </a:p>
        </p:txBody>
      </p:sp>
    </p:spTree>
    <p:extLst>
      <p:ext uri="{BB962C8B-B14F-4D97-AF65-F5344CB8AC3E}">
        <p14:creationId xmlns:p14="http://schemas.microsoft.com/office/powerpoint/2010/main" val="136909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5" name="Footer Placeholder 4"/>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250691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5" name="Footer Placeholder 4"/>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328214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982960"/>
          </a:xfrm>
        </p:spPr>
        <p:txBody>
          <a:bodyPr>
            <a:normAutofit/>
          </a:bodyPr>
          <a:lstStyle>
            <a:lvl1pPr marL="0" indent="0" algn="ctr">
              <a:buNone/>
              <a:defRPr sz="22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cxnSp>
        <p:nvCxnSpPr>
          <p:cNvPr id="8" name="Straight Connector 6"/>
          <p:cNvCxnSpPr>
            <a:cxnSpLocks noChangeShapeType="1"/>
          </p:cNvCxnSpPr>
          <p:nvPr/>
        </p:nvCxnSpPr>
        <p:spPr bwMode="auto">
          <a:xfrm>
            <a:off x="539750" y="5661025"/>
            <a:ext cx="8027988" cy="0"/>
          </a:xfrm>
          <a:prstGeom prst="line">
            <a:avLst/>
          </a:prstGeom>
          <a:noFill/>
          <a:ln w="12700">
            <a:solidFill>
              <a:schemeClr val="tx1"/>
            </a:solidFill>
            <a:round/>
            <a:headEnd/>
            <a:tailEnd/>
          </a:ln>
        </p:spPr>
      </p:cxnSp>
      <p:grpSp>
        <p:nvGrpSpPr>
          <p:cNvPr id="12" name="Group 11"/>
          <p:cNvGrpSpPr/>
          <p:nvPr userDrawn="1"/>
        </p:nvGrpSpPr>
        <p:grpSpPr>
          <a:xfrm>
            <a:off x="5954713" y="5949950"/>
            <a:ext cx="2660650" cy="720725"/>
            <a:chOff x="5954713" y="5949950"/>
            <a:chExt cx="2660650" cy="720725"/>
          </a:xfrm>
        </p:grpSpPr>
        <p:pic>
          <p:nvPicPr>
            <p:cNvPr id="13" name="Picture 2" descr="C:\Documents and Settings\PlummO01\Desktop\KCC_Logo_New_2012_Frame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0625" y="5951538"/>
              <a:ext cx="10747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54713" y="5949950"/>
              <a:ext cx="15128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descr="A picture containing text, green, clipart&#10;&#10;Description automatically generated">
            <a:extLst>
              <a:ext uri="{FF2B5EF4-FFF2-40B4-BE49-F238E27FC236}">
                <a16:creationId xmlns:a16="http://schemas.microsoft.com/office/drawing/2014/main" id="{FBD8AB5A-1A8B-499C-B095-C9EA82181EA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2000" y="5949950"/>
            <a:ext cx="1279823" cy="719138"/>
          </a:xfrm>
          <a:prstGeom prst="rect">
            <a:avLst/>
          </a:prstGeom>
        </p:spPr>
      </p:pic>
    </p:spTree>
    <p:extLst>
      <p:ext uri="{BB962C8B-B14F-4D97-AF65-F5344CB8AC3E}">
        <p14:creationId xmlns:p14="http://schemas.microsoft.com/office/powerpoint/2010/main" val="364224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6"/>
          <p:cNvCxnSpPr>
            <a:cxnSpLocks noChangeShapeType="1"/>
          </p:cNvCxnSpPr>
          <p:nvPr/>
        </p:nvCxnSpPr>
        <p:spPr bwMode="auto">
          <a:xfrm>
            <a:off x="107504" y="6199187"/>
            <a:ext cx="8964488" cy="0"/>
          </a:xfrm>
          <a:prstGeom prst="line">
            <a:avLst/>
          </a:prstGeom>
          <a:noFill/>
          <a:ln w="12700">
            <a:solidFill>
              <a:schemeClr val="tx1"/>
            </a:solidFill>
            <a:round/>
            <a:headEnd/>
            <a:tailEnd/>
          </a:ln>
        </p:spPr>
      </p:cxnSp>
      <p:sp>
        <p:nvSpPr>
          <p:cNvPr id="12"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00192" y="6219173"/>
            <a:ext cx="2643100" cy="592020"/>
          </a:xfrm>
          <a:prstGeom prst="rect">
            <a:avLst/>
          </a:prstGeom>
        </p:spPr>
      </p:pic>
      <p:pic>
        <p:nvPicPr>
          <p:cNvPr id="7" name="Picture 6" descr="A picture containing text, green, clipart&#10;&#10;Description automatically generated">
            <a:extLst>
              <a:ext uri="{FF2B5EF4-FFF2-40B4-BE49-F238E27FC236}">
                <a16:creationId xmlns:a16="http://schemas.microsoft.com/office/drawing/2014/main" id="{4FE5B6D2-73E4-4703-90D5-FD12191AB0C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1" y="6272212"/>
            <a:ext cx="874440" cy="491352"/>
          </a:xfrm>
          <a:prstGeom prst="rect">
            <a:avLst/>
          </a:prstGeom>
        </p:spPr>
      </p:pic>
    </p:spTree>
    <p:extLst>
      <p:ext uri="{BB962C8B-B14F-4D97-AF65-F5344CB8AC3E}">
        <p14:creationId xmlns:p14="http://schemas.microsoft.com/office/powerpoint/2010/main" val="255123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8"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9"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53361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9"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10"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3806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12"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9693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6"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8"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2127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3" name="Footer Placeholder 2"/>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4"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3265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6" name="Footer Placeholder 5"/>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5411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CAS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6"/>
          <p:cNvCxnSpPr>
            <a:cxnSpLocks noChangeShapeType="1"/>
          </p:cNvCxnSpPr>
          <p:nvPr/>
        </p:nvCxnSpPr>
        <p:spPr bwMode="auto">
          <a:xfrm>
            <a:off x="107504" y="5877272"/>
            <a:ext cx="8964488" cy="0"/>
          </a:xfrm>
          <a:prstGeom prst="line">
            <a:avLst/>
          </a:prstGeom>
          <a:noFill/>
          <a:ln w="12700">
            <a:solidFill>
              <a:schemeClr val="tx1"/>
            </a:solidFill>
            <a:round/>
            <a:headEnd/>
            <a:tailEnd/>
          </a:ln>
        </p:spPr>
      </p:cxnSp>
      <p:sp>
        <p:nvSpPr>
          <p:cNvPr id="9" name="Title 8"/>
          <p:cNvSpPr>
            <a:spLocks noGrp="1"/>
          </p:cNvSpPr>
          <p:nvPr>
            <p:ph type="title"/>
          </p:nvPr>
        </p:nvSpPr>
        <p:spPr/>
        <p:txBody>
          <a:bodyPr/>
          <a:lstStyle/>
          <a:p>
            <a:r>
              <a:rPr lang="en-US"/>
              <a:t>Click to edit Master title style</a:t>
            </a:r>
            <a:endParaRPr lang="en-GB"/>
          </a:p>
        </p:txBody>
      </p:sp>
      <p:pic>
        <p:nvPicPr>
          <p:cNvPr id="1026" name="Picture 2">
            <a:extLst>
              <a:ext uri="{FF2B5EF4-FFF2-40B4-BE49-F238E27FC236}">
                <a16:creationId xmlns:a16="http://schemas.microsoft.com/office/drawing/2014/main" id="{FEB556DA-CA9B-74D6-9FFD-D8F77AC62A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1463" y="5931827"/>
            <a:ext cx="8441073" cy="92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657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6" name="Footer Placeholder 5"/>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30129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5" name="Footer Placeholder 4"/>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3134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a:solidFill>
                <a:prstClr val="black"/>
              </a:solidFill>
            </a:endParaRPr>
          </a:p>
        </p:txBody>
      </p:sp>
      <p:sp>
        <p:nvSpPr>
          <p:cNvPr id="5" name="Footer Placeholder 4"/>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a:solidFill>
                  <a:prstClr val="black"/>
                </a:solidFill>
              </a:rPr>
              <a:t>Aug16, V1</a:t>
            </a: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36612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OCASE">
    <p:spTree>
      <p:nvGrpSpPr>
        <p:cNvPr id="1" name=""/>
        <p:cNvGrpSpPr/>
        <p:nvPr/>
      </p:nvGrpSpPr>
      <p:grpSpPr>
        <a:xfrm>
          <a:off x="0" y="0"/>
          <a:ext cx="0" cy="0"/>
          <a:chOff x="0" y="0"/>
          <a:chExt cx="0" cy="0"/>
        </a:xfrm>
      </p:grpSpPr>
      <p:grpSp>
        <p:nvGrpSpPr>
          <p:cNvPr id="15" name="Group 14"/>
          <p:cNvGrpSpPr>
            <a:grpSpLocks noChangeAspect="1"/>
          </p:cNvGrpSpPr>
          <p:nvPr userDrawn="1"/>
        </p:nvGrpSpPr>
        <p:grpSpPr>
          <a:xfrm>
            <a:off x="7092280" y="6321510"/>
            <a:ext cx="1692000" cy="458329"/>
            <a:chOff x="5954713" y="5949950"/>
            <a:chExt cx="2660650" cy="720725"/>
          </a:xfrm>
        </p:grpSpPr>
        <p:pic>
          <p:nvPicPr>
            <p:cNvPr id="16" name="Picture 2" descr="C:\Documents and Settings\PlummO01\Desktop\KCC_Logo_New_2012_Framed.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0625" y="5951538"/>
              <a:ext cx="107473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954713" y="5949950"/>
              <a:ext cx="151288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Content Placeholder 2"/>
          <p:cNvSpPr>
            <a:spLocks noGrp="1"/>
          </p:cNvSpPr>
          <p:nvPr>
            <p:ph idx="1"/>
          </p:nvPr>
        </p:nvSpPr>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6"/>
          <p:cNvCxnSpPr>
            <a:cxnSpLocks noChangeShapeType="1"/>
          </p:cNvCxnSpPr>
          <p:nvPr/>
        </p:nvCxnSpPr>
        <p:spPr bwMode="auto">
          <a:xfrm>
            <a:off x="107504" y="6199187"/>
            <a:ext cx="8964488" cy="0"/>
          </a:xfrm>
          <a:prstGeom prst="line">
            <a:avLst/>
          </a:prstGeom>
          <a:noFill/>
          <a:ln w="12700">
            <a:solidFill>
              <a:schemeClr val="tx1"/>
            </a:solidFill>
            <a:round/>
            <a:headEnd/>
            <a:tailEnd/>
          </a:ln>
        </p:spPr>
      </p:cxnSp>
      <p:pic>
        <p:nvPicPr>
          <p:cNvPr id="921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333" y="6229350"/>
            <a:ext cx="28051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0"/>
          </p:nvPr>
        </p:nvSpPr>
        <p:spPr/>
        <p:txBody>
          <a:body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
        <p:nvSpPr>
          <p:cNvPr id="9" name="Title 8"/>
          <p:cNvSpPr>
            <a:spLocks noGrp="1"/>
          </p:cNvSpPr>
          <p:nvPr>
            <p:ph type="title"/>
          </p:nvPr>
        </p:nvSpPr>
        <p:spPr/>
        <p:txBody>
          <a:bodyPr/>
          <a:lstStyle/>
          <a:p>
            <a:r>
              <a:rPr lang="en-US"/>
              <a:t>Click to edit Master title style</a:t>
            </a:r>
            <a:endParaRPr lang="en-GB"/>
          </a:p>
        </p:txBody>
      </p:sp>
      <p:pic>
        <p:nvPicPr>
          <p:cNvPr id="5" name="Picture 4" descr="A picture containing text, green, clipart&#10;&#10;Description automatically generated">
            <a:extLst>
              <a:ext uri="{FF2B5EF4-FFF2-40B4-BE49-F238E27FC236}">
                <a16:creationId xmlns:a16="http://schemas.microsoft.com/office/drawing/2014/main" id="{68568536-DF8C-4029-AD29-90A70B2C7F6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74198" y="6343443"/>
            <a:ext cx="772725" cy="434198"/>
          </a:xfrm>
          <a:prstGeom prst="rect">
            <a:avLst/>
          </a:prstGeom>
        </p:spPr>
      </p:pic>
    </p:spTree>
    <p:extLst>
      <p:ext uri="{BB962C8B-B14F-4D97-AF65-F5344CB8AC3E}">
        <p14:creationId xmlns:p14="http://schemas.microsoft.com/office/powerpoint/2010/main" val="2658800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600201"/>
            <a:ext cx="8229600" cy="4014786"/>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6"/>
          <p:cNvCxnSpPr>
            <a:cxnSpLocks noChangeShapeType="1"/>
          </p:cNvCxnSpPr>
          <p:nvPr/>
        </p:nvCxnSpPr>
        <p:spPr bwMode="auto">
          <a:xfrm>
            <a:off x="107504" y="5697286"/>
            <a:ext cx="8964488" cy="0"/>
          </a:xfrm>
          <a:prstGeom prst="line">
            <a:avLst/>
          </a:prstGeom>
          <a:noFill/>
          <a:ln w="12700">
            <a:solidFill>
              <a:schemeClr val="tx1"/>
            </a:solidFill>
            <a:round/>
            <a:headEnd/>
            <a:tailEnd/>
          </a:ln>
        </p:spPr>
      </p:cxnSp>
      <p:sp>
        <p:nvSpPr>
          <p:cNvPr id="11" name="Footer Placeholder 2"/>
          <p:cNvSpPr>
            <a:spLocks noGrp="1"/>
          </p:cNvSpPr>
          <p:nvPr>
            <p:ph type="ftr" sz="quarter" idx="11"/>
          </p:nvPr>
        </p:nvSpPr>
        <p:spPr>
          <a:xfrm>
            <a:off x="3141948" y="5614988"/>
            <a:ext cx="2895600"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pic>
        <p:nvPicPr>
          <p:cNvPr id="7" name="Picture 6">
            <a:extLst>
              <a:ext uri="{FF2B5EF4-FFF2-40B4-BE49-F238E27FC236}">
                <a16:creationId xmlns:a16="http://schemas.microsoft.com/office/drawing/2014/main" id="{1820E335-92C7-4744-9E80-06365725A9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34816"/>
            <a:ext cx="9144000" cy="1003801"/>
          </a:xfrm>
          <a:prstGeom prst="rect">
            <a:avLst/>
          </a:prstGeom>
        </p:spPr>
      </p:pic>
    </p:spTree>
    <p:extLst>
      <p:ext uri="{BB962C8B-B14F-4D97-AF65-F5344CB8AC3E}">
        <p14:creationId xmlns:p14="http://schemas.microsoft.com/office/powerpoint/2010/main" val="258334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8"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sp>
        <p:nvSpPr>
          <p:cNvPr id="9"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251611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9"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sp>
        <p:nvSpPr>
          <p:cNvPr id="10"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529438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sp>
        <p:nvSpPr>
          <p:cNvPr id="12"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25171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6"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sp>
        <p:nvSpPr>
          <p:cNvPr id="8"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700337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3" name="Footer Placeholder 2"/>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Aug16, V1</a:t>
            </a:r>
          </a:p>
        </p:txBody>
      </p:sp>
      <p:sp>
        <p:nvSpPr>
          <p:cNvPr id="4"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61804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8"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9"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3857344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6" name="Footer Placeholder 5"/>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248979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6" name="Footer Placeholder 5"/>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7010075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5" name="Footer Placeholder 4"/>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509607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cs typeface="Arial" pitchFamily="34" charset="0"/>
              </a:defRPr>
            </a:lvl1pPr>
          </a:lstStyle>
          <a:p>
            <a:r>
              <a:rPr lang="en-US"/>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endParaRPr lang="en-GB" dirty="0">
              <a:solidFill>
                <a:prstClr val="black"/>
              </a:solidFill>
            </a:endParaRPr>
          </a:p>
        </p:txBody>
      </p:sp>
      <p:sp>
        <p:nvSpPr>
          <p:cNvPr id="5" name="Footer Placeholder 4"/>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r>
              <a:rPr lang="en-GB" dirty="0">
                <a:solidFill>
                  <a:prstClr val="black"/>
                </a:solidFill>
              </a:rPr>
              <a:t>Jun21, V2</a:t>
            </a:r>
          </a:p>
        </p:txBody>
      </p:sp>
      <p:sp>
        <p:nvSpPr>
          <p:cNvPr id="6" name="Slide Number Placeholder 5"/>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61787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9"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10"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211391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11"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12"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1636422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4283C4"/>
                </a:solidFill>
                <a:latin typeface="Arial" pitchFamily="34" charset="0"/>
                <a:cs typeface="Arial" pitchFamily="34" charset="0"/>
              </a:defRPr>
            </a:lvl1pPr>
          </a:lstStyle>
          <a:p>
            <a:r>
              <a:rPr lang="en-US"/>
              <a:t>Click to edit Master title style</a:t>
            </a:r>
            <a:endParaRPr lang="en-GB" dirty="0"/>
          </a:p>
        </p:txBody>
      </p:sp>
      <p:sp>
        <p:nvSpPr>
          <p:cNvPr id="6"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7" name="Footer Placeholder 2"/>
          <p:cNvSpPr>
            <a:spLocks noGrp="1"/>
          </p:cNvSpPr>
          <p:nvPr>
            <p:ph type="ftr" sz="quarter" idx="11"/>
          </p:nvPr>
        </p:nvSpPr>
        <p:spPr>
          <a:xfrm>
            <a:off x="3124200" y="6356350"/>
            <a:ext cx="2895600"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8" name="Slide Number Placeholder 3"/>
          <p:cNvSpPr>
            <a:spLocks noGrp="1"/>
          </p:cNvSpPr>
          <p:nvPr>
            <p:ph type="sldNum" sz="quarter" idx="12"/>
          </p:nvPr>
        </p:nvSpPr>
        <p:spPr>
          <a:xfrm>
            <a:off x="6553200" y="6356350"/>
            <a:ext cx="2133600" cy="365125"/>
          </a:xfrm>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164012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3" name="Footer Placeholder 2"/>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4" name="Slide Number Placeholder 3"/>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340398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itchFamily="34" charset="0"/>
                <a:cs typeface="Arial"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27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6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6" name="Footer Placeholder 5"/>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1276682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sz="1000">
                <a:latin typeface="Arial" pitchFamily="34" charset="0"/>
                <a:cs typeface="Arial" pitchFamily="34" charset="0"/>
              </a:defRPr>
            </a:lvl1pPr>
          </a:lstStyle>
          <a:p>
            <a:fld id="{4170826C-293F-4F86-A1B6-1AEFE4455506}" type="datetimeFigureOut">
              <a:rPr lang="en-GB" smtClean="0"/>
              <a:t>07/11/2023</a:t>
            </a:fld>
            <a:endParaRPr lang="en-GB" dirty="0"/>
          </a:p>
        </p:txBody>
      </p:sp>
      <p:sp>
        <p:nvSpPr>
          <p:cNvPr id="6" name="Footer Placeholder 5"/>
          <p:cNvSpPr>
            <a:spLocks noGrp="1"/>
          </p:cNvSpPr>
          <p:nvPr>
            <p:ph type="ftr" sz="quarter" idx="11"/>
          </p:nvPr>
        </p:nvSpPr>
        <p:spPr>
          <a:xfrm>
            <a:off x="467544" y="6309320"/>
            <a:ext cx="3103984" cy="365125"/>
          </a:xfrm>
          <a:prstGeom prst="rect">
            <a:avLst/>
          </a:prstGeom>
        </p:spPr>
        <p:txBody>
          <a:bodyPr/>
          <a:lstStyle>
            <a:lvl1pPr>
              <a:defRPr sz="1000">
                <a:latin typeface="Arial" pitchFamily="34" charset="0"/>
                <a:cs typeface="Arial" pitchFamily="34" charset="0"/>
              </a:defRPr>
            </a:lvl1pPr>
          </a:lstStyle>
          <a:p>
            <a:endParaRPr lang="en-GB" dirty="0"/>
          </a:p>
        </p:txBody>
      </p:sp>
      <p:sp>
        <p:nvSpPr>
          <p:cNvPr id="7" name="Slide Number Placeholder 6"/>
          <p:cNvSpPr>
            <a:spLocks noGrp="1"/>
          </p:cNvSpPr>
          <p:nvPr>
            <p:ph type="sldNum" sz="quarter" idx="12"/>
          </p:nvPr>
        </p:nvSpPr>
        <p:spPr/>
        <p:txBody>
          <a:bodyPr/>
          <a:lstStyle>
            <a:lvl1pPr>
              <a:defRPr sz="1000">
                <a:latin typeface="Arial" pitchFamily="34" charset="0"/>
                <a:cs typeface="Arial" pitchFamily="34" charset="0"/>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2734865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12DB0-A5D5-4C8D-AAF5-58B0A1B40DF3}" type="slidenum">
              <a:rPr lang="en-GB" smtClean="0"/>
              <a:t>‹#›</a:t>
            </a:fld>
            <a:endParaRPr lang="en-GB" dirty="0"/>
          </a:p>
        </p:txBody>
      </p:sp>
    </p:spTree>
    <p:extLst>
      <p:ext uri="{BB962C8B-B14F-4D97-AF65-F5344CB8AC3E}">
        <p14:creationId xmlns:p14="http://schemas.microsoft.com/office/powerpoint/2010/main" val="38760727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b="1" kern="1200">
          <a:solidFill>
            <a:srgbClr val="4283C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12DB0-A5D5-4C8D-AAF5-58B0A1B40DF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914261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dt="0"/>
  <p:txStyles>
    <p:titleStyle>
      <a:lvl1pPr algn="ctr" defTabSz="914400" rtl="0" eaLnBrk="1" latinLnBrk="0" hangingPunct="1">
        <a:spcBef>
          <a:spcPct val="0"/>
        </a:spcBef>
        <a:buNone/>
        <a:defRPr sz="3600" b="1" kern="1200">
          <a:solidFill>
            <a:srgbClr val="4283C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12DB0-A5D5-4C8D-AAF5-58B0A1B40DF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2904145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Lst>
  <p:hf sldNum="0" hdr="0" dt="0"/>
  <p:txStyles>
    <p:titleStyle>
      <a:lvl1pPr algn="ctr" defTabSz="914400" rtl="0" eaLnBrk="1" latinLnBrk="0" hangingPunct="1">
        <a:spcBef>
          <a:spcPct val="0"/>
        </a:spcBef>
        <a:buNone/>
        <a:defRPr sz="3600" b="1" kern="1200">
          <a:solidFill>
            <a:srgbClr val="4283C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8EFD16-DDE5-F6B9-73B6-92F3EAF9C0F8}"/>
              </a:ext>
            </a:extLst>
          </p:cNvPr>
          <p:cNvSpPr>
            <a:spLocks noGrp="1"/>
          </p:cNvSpPr>
          <p:nvPr>
            <p:ph type="title"/>
          </p:nvPr>
        </p:nvSpPr>
        <p:spPr>
          <a:xfrm>
            <a:off x="1671712" y="1598600"/>
            <a:ext cx="8229600" cy="1143000"/>
          </a:xfrm>
        </p:spPr>
        <p:txBody>
          <a:bodyPr>
            <a:normAutofit fontScale="90000"/>
          </a:bodyPr>
          <a:lstStyle/>
          <a:p>
            <a:r>
              <a:rPr lang="en-GB" sz="4000" dirty="0"/>
              <a:t>LoCASE: Lessons Learned</a:t>
            </a:r>
            <a:br>
              <a:rPr lang="en-GB" dirty="0"/>
            </a:br>
            <a:br>
              <a:rPr lang="en-GB" dirty="0"/>
            </a:br>
            <a:br>
              <a:rPr lang="en-GB" dirty="0"/>
            </a:br>
            <a:br>
              <a:rPr lang="en-GB" dirty="0"/>
            </a:br>
            <a:r>
              <a:rPr lang="en-GB" sz="3100" dirty="0"/>
              <a:t>Rob Robinson</a:t>
            </a:r>
            <a:br>
              <a:rPr lang="en-GB" sz="3100" dirty="0"/>
            </a:br>
            <a:r>
              <a:rPr lang="en-GB" sz="3100" dirty="0"/>
              <a:t>KCC Sustainable Business </a:t>
            </a:r>
            <a:br>
              <a:rPr lang="en-GB" sz="3100" dirty="0"/>
            </a:br>
            <a:r>
              <a:rPr lang="en-GB" sz="3100" dirty="0"/>
              <a:t>Programme Manager</a:t>
            </a:r>
            <a:endParaRPr lang="en-GB" dirty="0"/>
          </a:p>
        </p:txBody>
      </p:sp>
      <p:sp>
        <p:nvSpPr>
          <p:cNvPr id="4" name="Content Placeholder 3">
            <a:extLst>
              <a:ext uri="{FF2B5EF4-FFF2-40B4-BE49-F238E27FC236}">
                <a16:creationId xmlns:a16="http://schemas.microsoft.com/office/drawing/2014/main" id="{C5166402-BDE0-414A-E31C-4A4483692557}"/>
              </a:ext>
            </a:extLst>
          </p:cNvPr>
          <p:cNvSpPr>
            <a:spLocks noGrp="1"/>
          </p:cNvSpPr>
          <p:nvPr>
            <p:ph idx="1"/>
          </p:nvPr>
        </p:nvSpPr>
        <p:spPr/>
        <p:txBody>
          <a:bodyPr/>
          <a:lstStyle/>
          <a:p>
            <a:pPr marL="0" indent="0" algn="r">
              <a:buNone/>
            </a:pPr>
            <a:endParaRPr lang="en-GB" dirty="0"/>
          </a:p>
          <a:p>
            <a:pPr marL="0" indent="0" algn="r">
              <a:buNone/>
            </a:pPr>
            <a:endParaRPr lang="en-GB" dirty="0"/>
          </a:p>
          <a:p>
            <a:pPr marL="0" indent="0" algn="r">
              <a:buNone/>
            </a:pPr>
            <a:endParaRPr lang="en-GB" dirty="0"/>
          </a:p>
          <a:p>
            <a:pPr marL="0" indent="0" algn="r">
              <a:buNone/>
            </a:pPr>
            <a:endParaRPr lang="en-GB" dirty="0"/>
          </a:p>
          <a:p>
            <a:pPr marL="0" indent="0" algn="r">
              <a:buNone/>
            </a:pPr>
            <a:endParaRPr lang="en-GB" dirty="0"/>
          </a:p>
          <a:p>
            <a:pPr marL="0" indent="0" algn="r">
              <a:buNone/>
            </a:pPr>
            <a:endParaRPr lang="en-GB" dirty="0"/>
          </a:p>
          <a:p>
            <a:pPr marL="0" indent="0" algn="r">
              <a:buNone/>
            </a:pPr>
            <a:r>
              <a:rPr lang="en-GB" dirty="0"/>
              <a:t>Wednesday 8</a:t>
            </a:r>
            <a:r>
              <a:rPr lang="en-GB" baseline="30000" dirty="0"/>
              <a:t>th</a:t>
            </a:r>
            <a:r>
              <a:rPr lang="en-GB" dirty="0"/>
              <a:t> November 2023</a:t>
            </a:r>
          </a:p>
        </p:txBody>
      </p:sp>
      <p:pic>
        <p:nvPicPr>
          <p:cNvPr id="5" name="Picture 4">
            <a:extLst>
              <a:ext uri="{FF2B5EF4-FFF2-40B4-BE49-F238E27FC236}">
                <a16:creationId xmlns:a16="http://schemas.microsoft.com/office/drawing/2014/main" id="{90B6C85F-3849-B837-2A04-DBD2B7356874}"/>
              </a:ext>
            </a:extLst>
          </p:cNvPr>
          <p:cNvPicPr>
            <a:picLocks noChangeAspect="1"/>
          </p:cNvPicPr>
          <p:nvPr/>
        </p:nvPicPr>
        <p:blipFill>
          <a:blip r:embed="rId2"/>
          <a:stretch>
            <a:fillRect/>
          </a:stretch>
        </p:blipFill>
        <p:spPr>
          <a:xfrm>
            <a:off x="127908" y="150799"/>
            <a:ext cx="2487384" cy="5675868"/>
          </a:xfrm>
          <a:prstGeom prst="rect">
            <a:avLst/>
          </a:prstGeom>
        </p:spPr>
      </p:pic>
    </p:spTree>
    <p:extLst>
      <p:ext uri="{BB962C8B-B14F-4D97-AF65-F5344CB8AC3E}">
        <p14:creationId xmlns:p14="http://schemas.microsoft.com/office/powerpoint/2010/main" val="46012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143000"/>
          </a:xfrm>
        </p:spPr>
        <p:txBody>
          <a:bodyPr anchor="ctr">
            <a:normAutofit/>
          </a:bodyPr>
          <a:lstStyle/>
          <a:p>
            <a:r>
              <a:rPr lang="en-GB" dirty="0"/>
              <a:t>LoCASE Key Figures</a:t>
            </a:r>
          </a:p>
        </p:txBody>
      </p:sp>
      <p:graphicFrame>
        <p:nvGraphicFramePr>
          <p:cNvPr id="5" name="Content Placeholder 1">
            <a:extLst>
              <a:ext uri="{FF2B5EF4-FFF2-40B4-BE49-F238E27FC236}">
                <a16:creationId xmlns:a16="http://schemas.microsoft.com/office/drawing/2014/main" id="{CB3318DE-F225-0916-F0A3-D200788D9967}"/>
              </a:ext>
            </a:extLst>
          </p:cNvPr>
          <p:cNvGraphicFramePr>
            <a:graphicFrameLocks noGrp="1"/>
          </p:cNvGraphicFramePr>
          <p:nvPr>
            <p:ph idx="1"/>
            <p:extLst>
              <p:ext uri="{D42A27DB-BD31-4B8C-83A1-F6EECF244321}">
                <p14:modId xmlns:p14="http://schemas.microsoft.com/office/powerpoint/2010/main" val="4094603283"/>
              </p:ext>
            </p:extLst>
          </p:nvPr>
        </p:nvGraphicFramePr>
        <p:xfrm>
          <a:off x="457200" y="125867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30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4EB7EE-44D9-32D3-8005-2551F8414AA8}"/>
              </a:ext>
            </a:extLst>
          </p:cNvPr>
          <p:cNvSpPr>
            <a:spLocks noGrp="1"/>
          </p:cNvSpPr>
          <p:nvPr>
            <p:ph idx="1"/>
          </p:nvPr>
        </p:nvSpPr>
        <p:spPr>
          <a:xfrm>
            <a:off x="367205" y="1023016"/>
            <a:ext cx="8229600" cy="4525963"/>
          </a:xfrm>
        </p:spPr>
        <p:txBody>
          <a:bodyPr/>
          <a:lstStyle/>
          <a:p>
            <a:pPr marL="0" indent="0">
              <a:buNone/>
            </a:pPr>
            <a:r>
              <a:rPr lang="en-GB" dirty="0"/>
              <a:t>Incredibly useful advice, especially for a free event! Particularly pleased with all the templates which offer a very helpful starting point for generating our EMS </a:t>
            </a:r>
            <a:r>
              <a:rPr lang="en-GB" sz="2000" b="1" dirty="0"/>
              <a:t>(</a:t>
            </a:r>
            <a:r>
              <a:rPr lang="en-GB" sz="2000" b="1" dirty="0" err="1"/>
              <a:t>Frewer</a:t>
            </a:r>
            <a:r>
              <a:rPr lang="en-GB" sz="2000" b="1" dirty="0"/>
              <a:t> Engineering)</a:t>
            </a:r>
          </a:p>
          <a:p>
            <a:pPr marL="0" indent="0">
              <a:buNone/>
            </a:pPr>
            <a:endParaRPr lang="en-GB" sz="2000" b="1" dirty="0"/>
          </a:p>
          <a:p>
            <a:pPr marL="0" indent="0">
              <a:buNone/>
            </a:pPr>
            <a:r>
              <a:rPr lang="en-GB" sz="2000" b="1" dirty="0"/>
              <a:t>STEM inspired us to work towards fulfilling our legal requirements and understanding these further as we didn’t fully prior to these workshops. It enabled us to state we had STEM accreditation on tenders and may have contributed us to winning contracts where environmental considerations were required. We are seeing this more and more on tenders.</a:t>
            </a:r>
          </a:p>
          <a:p>
            <a:pPr marL="0" indent="0">
              <a:buNone/>
            </a:pPr>
            <a:endParaRPr lang="en-GB" sz="2000" b="1" dirty="0"/>
          </a:p>
          <a:p>
            <a:endParaRPr lang="en-GB" dirty="0"/>
          </a:p>
          <a:p>
            <a:endParaRPr lang="en-GB" dirty="0"/>
          </a:p>
        </p:txBody>
      </p:sp>
      <p:sp>
        <p:nvSpPr>
          <p:cNvPr id="3" name="Title 2">
            <a:extLst>
              <a:ext uri="{FF2B5EF4-FFF2-40B4-BE49-F238E27FC236}">
                <a16:creationId xmlns:a16="http://schemas.microsoft.com/office/drawing/2014/main" id="{BFBE7C38-D717-2CEA-BF5B-35918F32134F}"/>
              </a:ext>
            </a:extLst>
          </p:cNvPr>
          <p:cNvSpPr>
            <a:spLocks noGrp="1"/>
          </p:cNvSpPr>
          <p:nvPr>
            <p:ph type="title"/>
          </p:nvPr>
        </p:nvSpPr>
        <p:spPr>
          <a:xfrm>
            <a:off x="457200" y="211847"/>
            <a:ext cx="8229600" cy="1143000"/>
          </a:xfrm>
        </p:spPr>
        <p:txBody>
          <a:bodyPr/>
          <a:lstStyle/>
          <a:p>
            <a:r>
              <a:rPr lang="en-GB" dirty="0"/>
              <a:t>STEM Attendees &amp; Feedback</a:t>
            </a:r>
          </a:p>
        </p:txBody>
      </p:sp>
      <p:pic>
        <p:nvPicPr>
          <p:cNvPr id="4" name="Picture 3">
            <a:extLst>
              <a:ext uri="{FF2B5EF4-FFF2-40B4-BE49-F238E27FC236}">
                <a16:creationId xmlns:a16="http://schemas.microsoft.com/office/drawing/2014/main" id="{D566991C-B828-EA83-F103-A1A541DCE962}"/>
              </a:ext>
            </a:extLst>
          </p:cNvPr>
          <p:cNvPicPr>
            <a:picLocks noChangeAspect="1"/>
          </p:cNvPicPr>
          <p:nvPr/>
        </p:nvPicPr>
        <p:blipFill>
          <a:blip r:embed="rId2"/>
          <a:stretch>
            <a:fillRect/>
          </a:stretch>
        </p:blipFill>
        <p:spPr>
          <a:xfrm>
            <a:off x="3230631" y="2537619"/>
            <a:ext cx="5730737" cy="3054361"/>
          </a:xfrm>
          <a:prstGeom prst="rect">
            <a:avLst/>
          </a:prstGeom>
        </p:spPr>
      </p:pic>
      <p:pic>
        <p:nvPicPr>
          <p:cNvPr id="5" name="Picture 4">
            <a:extLst>
              <a:ext uri="{FF2B5EF4-FFF2-40B4-BE49-F238E27FC236}">
                <a16:creationId xmlns:a16="http://schemas.microsoft.com/office/drawing/2014/main" id="{B6EEFECD-CA3A-78C1-5489-8D8A8B616D92}"/>
              </a:ext>
            </a:extLst>
          </p:cNvPr>
          <p:cNvPicPr>
            <a:picLocks noChangeAspect="1"/>
          </p:cNvPicPr>
          <p:nvPr/>
        </p:nvPicPr>
        <p:blipFill>
          <a:blip r:embed="rId3"/>
          <a:stretch>
            <a:fillRect/>
          </a:stretch>
        </p:blipFill>
        <p:spPr>
          <a:xfrm>
            <a:off x="1706631" y="1816468"/>
            <a:ext cx="5730737" cy="3225064"/>
          </a:xfrm>
          <a:prstGeom prst="rect">
            <a:avLst/>
          </a:prstGeom>
        </p:spPr>
      </p:pic>
      <p:pic>
        <p:nvPicPr>
          <p:cNvPr id="6" name="Picture 5">
            <a:extLst>
              <a:ext uri="{FF2B5EF4-FFF2-40B4-BE49-F238E27FC236}">
                <a16:creationId xmlns:a16="http://schemas.microsoft.com/office/drawing/2014/main" id="{43A8D167-9C98-4C5A-91F4-DF5A8F615802}"/>
              </a:ext>
            </a:extLst>
          </p:cNvPr>
          <p:cNvPicPr>
            <a:picLocks noChangeAspect="1"/>
          </p:cNvPicPr>
          <p:nvPr/>
        </p:nvPicPr>
        <p:blipFill>
          <a:blip r:embed="rId4"/>
          <a:stretch>
            <a:fillRect/>
          </a:stretch>
        </p:blipFill>
        <p:spPr>
          <a:xfrm>
            <a:off x="2041917" y="2130104"/>
            <a:ext cx="6157451" cy="3461876"/>
          </a:xfrm>
          <a:prstGeom prst="rect">
            <a:avLst/>
          </a:prstGeom>
        </p:spPr>
      </p:pic>
      <p:pic>
        <p:nvPicPr>
          <p:cNvPr id="7" name="Picture 6">
            <a:extLst>
              <a:ext uri="{FF2B5EF4-FFF2-40B4-BE49-F238E27FC236}">
                <a16:creationId xmlns:a16="http://schemas.microsoft.com/office/drawing/2014/main" id="{175AF6C4-D030-F836-BF29-B6D2852C8B29}"/>
              </a:ext>
            </a:extLst>
          </p:cNvPr>
          <p:cNvPicPr>
            <a:picLocks noChangeAspect="1"/>
          </p:cNvPicPr>
          <p:nvPr/>
        </p:nvPicPr>
        <p:blipFill>
          <a:blip r:embed="rId5"/>
          <a:stretch>
            <a:fillRect/>
          </a:stretch>
        </p:blipFill>
        <p:spPr>
          <a:xfrm>
            <a:off x="367205" y="4938794"/>
            <a:ext cx="2219136" cy="896190"/>
          </a:xfrm>
          <a:prstGeom prst="rect">
            <a:avLst/>
          </a:prstGeom>
        </p:spPr>
      </p:pic>
      <p:sp>
        <p:nvSpPr>
          <p:cNvPr id="9" name="TextBox 8">
            <a:extLst>
              <a:ext uri="{FF2B5EF4-FFF2-40B4-BE49-F238E27FC236}">
                <a16:creationId xmlns:a16="http://schemas.microsoft.com/office/drawing/2014/main" id="{D3BA774C-38D9-02B6-95C3-95AA50E5547E}"/>
              </a:ext>
            </a:extLst>
          </p:cNvPr>
          <p:cNvSpPr txBox="1"/>
          <p:nvPr/>
        </p:nvSpPr>
        <p:spPr>
          <a:xfrm>
            <a:off x="367205" y="2939242"/>
            <a:ext cx="4572000" cy="369332"/>
          </a:xfrm>
          <a:prstGeom prst="rect">
            <a:avLst/>
          </a:prstGeom>
          <a:noFill/>
        </p:spPr>
        <p:txBody>
          <a:bodyPr wrap="square">
            <a:spAutoFit/>
          </a:bodyPr>
          <a:lstStyle/>
          <a:p>
            <a:endParaRPr lang="en-GB" dirty="0"/>
          </a:p>
        </p:txBody>
      </p:sp>
      <p:pic>
        <p:nvPicPr>
          <p:cNvPr id="8" name="Picture 7">
            <a:extLst>
              <a:ext uri="{FF2B5EF4-FFF2-40B4-BE49-F238E27FC236}">
                <a16:creationId xmlns:a16="http://schemas.microsoft.com/office/drawing/2014/main" id="{6AD68E79-C2B4-71B7-C92F-B8CEC0DDB1D8}"/>
              </a:ext>
            </a:extLst>
          </p:cNvPr>
          <p:cNvPicPr>
            <a:picLocks noChangeAspect="1"/>
          </p:cNvPicPr>
          <p:nvPr/>
        </p:nvPicPr>
        <p:blipFill>
          <a:blip r:embed="rId6"/>
          <a:stretch>
            <a:fillRect/>
          </a:stretch>
        </p:blipFill>
        <p:spPr>
          <a:xfrm>
            <a:off x="11796" y="-35589"/>
            <a:ext cx="1427537" cy="1096328"/>
          </a:xfrm>
          <a:prstGeom prst="rect">
            <a:avLst/>
          </a:prstGeom>
        </p:spPr>
      </p:pic>
    </p:spTree>
    <p:extLst>
      <p:ext uri="{BB962C8B-B14F-4D97-AF65-F5344CB8AC3E}">
        <p14:creationId xmlns:p14="http://schemas.microsoft.com/office/powerpoint/2010/main" val="100979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1D3BA5-00D1-5D8A-BA88-D9349B4D9CE6}"/>
              </a:ext>
            </a:extLst>
          </p:cNvPr>
          <p:cNvSpPr>
            <a:spLocks noGrp="1"/>
          </p:cNvSpPr>
          <p:nvPr>
            <p:ph idx="1"/>
          </p:nvPr>
        </p:nvSpPr>
        <p:spPr>
          <a:xfrm>
            <a:off x="575733" y="1166018"/>
            <a:ext cx="8229600" cy="4525963"/>
          </a:xfrm>
        </p:spPr>
        <p:txBody>
          <a:bodyPr>
            <a:normAutofit fontScale="92500"/>
          </a:bodyPr>
          <a:lstStyle/>
          <a:p>
            <a:r>
              <a:rPr lang="en-GB" dirty="0"/>
              <a:t>£9.3M awarded to 1,193 SMEs (£4M in  9 months!)</a:t>
            </a:r>
          </a:p>
          <a:p>
            <a:r>
              <a:rPr lang="en-GB" dirty="0"/>
              <a:t>First (and last) of its kind</a:t>
            </a:r>
          </a:p>
          <a:p>
            <a:r>
              <a:rPr lang="en-GB" dirty="0"/>
              <a:t>Met (head on) the imperfect storm and survived!</a:t>
            </a:r>
          </a:p>
          <a:p>
            <a:r>
              <a:rPr lang="en-GB" dirty="0"/>
              <a:t>Helped create (and brand) clean growth and green economy</a:t>
            </a:r>
          </a:p>
          <a:p>
            <a:r>
              <a:rPr lang="en-GB" dirty="0"/>
              <a:t>Saved huge amounts of CO</a:t>
            </a:r>
            <a:r>
              <a:rPr lang="en-GB" sz="1400" dirty="0"/>
              <a:t>2</a:t>
            </a:r>
            <a:r>
              <a:rPr lang="en-GB" dirty="0"/>
              <a:t>e resources and ££££</a:t>
            </a:r>
          </a:p>
          <a:p>
            <a:r>
              <a:rPr lang="en-GB" dirty="0"/>
              <a:t>Created renewable production capacity &amp; business cases</a:t>
            </a:r>
          </a:p>
          <a:p>
            <a:r>
              <a:rPr lang="en-GB" dirty="0"/>
              <a:t>Embedded resilience and adaptation</a:t>
            </a:r>
          </a:p>
          <a:p>
            <a:r>
              <a:rPr lang="en-GB" dirty="0"/>
              <a:t>Laid best practice foundations across most sectors</a:t>
            </a:r>
          </a:p>
          <a:p>
            <a:endParaRPr lang="en-GB" dirty="0"/>
          </a:p>
        </p:txBody>
      </p:sp>
      <p:sp>
        <p:nvSpPr>
          <p:cNvPr id="3" name="Title 2">
            <a:extLst>
              <a:ext uri="{FF2B5EF4-FFF2-40B4-BE49-F238E27FC236}">
                <a16:creationId xmlns:a16="http://schemas.microsoft.com/office/drawing/2014/main" id="{EB17EC49-A530-F1F5-E1E4-BA72E2DE4D50}"/>
              </a:ext>
            </a:extLst>
          </p:cNvPr>
          <p:cNvSpPr>
            <a:spLocks noGrp="1"/>
          </p:cNvSpPr>
          <p:nvPr>
            <p:ph type="title"/>
          </p:nvPr>
        </p:nvSpPr>
        <p:spPr/>
        <p:txBody>
          <a:bodyPr/>
          <a:lstStyle/>
          <a:p>
            <a:r>
              <a:rPr lang="en-GB" dirty="0"/>
              <a:t>LoCASE Programme Successes</a:t>
            </a:r>
          </a:p>
        </p:txBody>
      </p:sp>
      <p:pic>
        <p:nvPicPr>
          <p:cNvPr id="4" name="Picture 3">
            <a:extLst>
              <a:ext uri="{FF2B5EF4-FFF2-40B4-BE49-F238E27FC236}">
                <a16:creationId xmlns:a16="http://schemas.microsoft.com/office/drawing/2014/main" id="{E8C4CD13-E434-8F9A-2630-90F8BE16F174}"/>
              </a:ext>
            </a:extLst>
          </p:cNvPr>
          <p:cNvPicPr>
            <a:picLocks noChangeAspect="1"/>
          </p:cNvPicPr>
          <p:nvPr/>
        </p:nvPicPr>
        <p:blipFill>
          <a:blip r:embed="rId2"/>
          <a:stretch>
            <a:fillRect/>
          </a:stretch>
        </p:blipFill>
        <p:spPr>
          <a:xfrm>
            <a:off x="5953125" y="15081"/>
            <a:ext cx="3190875" cy="5676900"/>
          </a:xfrm>
          <a:prstGeom prst="rect">
            <a:avLst/>
          </a:prstGeom>
        </p:spPr>
      </p:pic>
    </p:spTree>
    <p:extLst>
      <p:ext uri="{BB962C8B-B14F-4D97-AF65-F5344CB8AC3E}">
        <p14:creationId xmlns:p14="http://schemas.microsoft.com/office/powerpoint/2010/main" val="90453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FE4A78-D9D6-5376-FFED-54E9B3E7218F}"/>
              </a:ext>
            </a:extLst>
          </p:cNvPr>
          <p:cNvSpPr>
            <a:spLocks noGrp="1"/>
          </p:cNvSpPr>
          <p:nvPr>
            <p:ph idx="1"/>
          </p:nvPr>
        </p:nvSpPr>
        <p:spPr/>
        <p:txBody>
          <a:bodyPr/>
          <a:lstStyle/>
          <a:p>
            <a:r>
              <a:rPr lang="en-GB" dirty="0"/>
              <a:t>Capacity &amp; capabilities across the wider patch</a:t>
            </a:r>
          </a:p>
          <a:p>
            <a:r>
              <a:rPr lang="en-GB" dirty="0"/>
              <a:t>Socio-economic backdrop</a:t>
            </a:r>
          </a:p>
          <a:p>
            <a:r>
              <a:rPr lang="en-GB" dirty="0"/>
              <a:t>Change management theme</a:t>
            </a:r>
          </a:p>
          <a:p>
            <a:r>
              <a:rPr lang="en-GB" dirty="0"/>
              <a:t>Shifting priorities (internal &amp; external partnerships)</a:t>
            </a:r>
          </a:p>
          <a:p>
            <a:r>
              <a:rPr lang="en-GB" dirty="0"/>
              <a:t>Condensed delivery schedule</a:t>
            </a:r>
          </a:p>
          <a:p>
            <a:r>
              <a:rPr lang="en-GB" dirty="0"/>
              <a:t>Limitations of eligibility/outputs &amp; managing expectations</a:t>
            </a:r>
          </a:p>
        </p:txBody>
      </p:sp>
      <p:sp>
        <p:nvSpPr>
          <p:cNvPr id="3" name="Title 2">
            <a:extLst>
              <a:ext uri="{FF2B5EF4-FFF2-40B4-BE49-F238E27FC236}">
                <a16:creationId xmlns:a16="http://schemas.microsoft.com/office/drawing/2014/main" id="{AC7FA06C-42BB-80DC-4694-E4FBFF13C18E}"/>
              </a:ext>
            </a:extLst>
          </p:cNvPr>
          <p:cNvSpPr>
            <a:spLocks noGrp="1"/>
          </p:cNvSpPr>
          <p:nvPr>
            <p:ph type="title"/>
          </p:nvPr>
        </p:nvSpPr>
        <p:spPr/>
        <p:txBody>
          <a:bodyPr/>
          <a:lstStyle/>
          <a:p>
            <a:r>
              <a:rPr lang="en-GB" dirty="0"/>
              <a:t>Challenges</a:t>
            </a:r>
          </a:p>
        </p:txBody>
      </p:sp>
    </p:spTree>
    <p:extLst>
      <p:ext uri="{BB962C8B-B14F-4D97-AF65-F5344CB8AC3E}">
        <p14:creationId xmlns:p14="http://schemas.microsoft.com/office/powerpoint/2010/main" val="335298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C1FD09-6E60-A8AA-E605-2F21C0A548DE}"/>
              </a:ext>
            </a:extLst>
          </p:cNvPr>
          <p:cNvSpPr>
            <a:spLocks noGrp="1"/>
          </p:cNvSpPr>
          <p:nvPr>
            <p:ph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The noun </a:t>
            </a:r>
            <a:r>
              <a:rPr lang="en-GB" sz="28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not</a:t>
            </a:r>
            <a:r>
              <a:rPr kumimoji="0" lang="en-GB" sz="28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 the adjective,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rPr>
              <a:t>never been more relevant (SDGs!)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C00000"/>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Follow on and/or follow up?</a:t>
            </a:r>
          </a:p>
          <a:p>
            <a:pPr marL="0" indent="0">
              <a:buNone/>
            </a:pPr>
            <a:endPar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Collaborate with the right partners </a:t>
            </a:r>
            <a:r>
              <a:rPr lang="en-GB" b="1">
                <a:solidFill>
                  <a:srgbClr val="C00000"/>
                </a:solidFill>
                <a:latin typeface="Open Sans" panose="020B0606030504020204" pitchFamily="34" charset="0"/>
                <a:ea typeface="Open Sans" panose="020B0606030504020204" pitchFamily="34" charset="0"/>
                <a:cs typeface="Open Sans" panose="020B0606030504020204" pitchFamily="34" charset="0"/>
              </a:rPr>
              <a:t>&amp; linked projects</a:t>
            </a:r>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 at the right level</a:t>
            </a:r>
          </a:p>
          <a:p>
            <a:pPr marL="0" indent="0">
              <a:buNone/>
            </a:pPr>
            <a:endPar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b="1" dirty="0">
                <a:solidFill>
                  <a:srgbClr val="C00000"/>
                </a:solidFill>
                <a:latin typeface="Open Sans" panose="020B0606030504020204" pitchFamily="34" charset="0"/>
                <a:ea typeface="Open Sans" panose="020B0606030504020204" pitchFamily="34" charset="0"/>
                <a:cs typeface="Open Sans" panose="020B0606030504020204" pitchFamily="34" charset="0"/>
              </a:rPr>
              <a:t>Alignment of vision with strategy &amp; replication not duplication</a:t>
            </a:r>
          </a:p>
          <a:p>
            <a:pPr marL="0" indent="0">
              <a:buNone/>
            </a:pPr>
            <a:endParaRPr lang="en-GB" dirty="0">
              <a:solidFill>
                <a:srgbClr val="C00000"/>
              </a:solidFill>
            </a:endParaRPr>
          </a:p>
        </p:txBody>
      </p:sp>
      <p:sp>
        <p:nvSpPr>
          <p:cNvPr id="3" name="Title 2">
            <a:extLst>
              <a:ext uri="{FF2B5EF4-FFF2-40B4-BE49-F238E27FC236}">
                <a16:creationId xmlns:a16="http://schemas.microsoft.com/office/drawing/2014/main" id="{15CA54EB-9405-6983-64A9-5D8BB26200BC}"/>
              </a:ext>
            </a:extLst>
          </p:cNvPr>
          <p:cNvSpPr>
            <a:spLocks noGrp="1"/>
          </p:cNvSpPr>
          <p:nvPr>
            <p:ph type="title"/>
          </p:nvPr>
        </p:nvSpPr>
        <p:spPr>
          <a:xfrm>
            <a:off x="118533" y="224367"/>
            <a:ext cx="8229600" cy="1143000"/>
          </a:xfrm>
        </p:spPr>
        <p:txBody>
          <a:bodyPr/>
          <a:lstStyle/>
          <a:p>
            <a:r>
              <a:rPr lang="en-GB" dirty="0"/>
              <a:t>‘Legacy’ &amp; Learning</a:t>
            </a:r>
          </a:p>
        </p:txBody>
      </p:sp>
      <p:pic>
        <p:nvPicPr>
          <p:cNvPr id="4" name="Picture 3">
            <a:extLst>
              <a:ext uri="{FF2B5EF4-FFF2-40B4-BE49-F238E27FC236}">
                <a16:creationId xmlns:a16="http://schemas.microsoft.com/office/drawing/2014/main" id="{8FB5AE29-A830-7B51-0DE6-2FB9D11FFABF}"/>
              </a:ext>
            </a:extLst>
          </p:cNvPr>
          <p:cNvPicPr>
            <a:picLocks noChangeAspect="1"/>
          </p:cNvPicPr>
          <p:nvPr/>
        </p:nvPicPr>
        <p:blipFill>
          <a:blip r:embed="rId2"/>
          <a:stretch>
            <a:fillRect/>
          </a:stretch>
        </p:blipFill>
        <p:spPr>
          <a:xfrm>
            <a:off x="6708778" y="-8466"/>
            <a:ext cx="2435221" cy="3242734"/>
          </a:xfrm>
          <a:prstGeom prst="rect">
            <a:avLst/>
          </a:prstGeom>
        </p:spPr>
      </p:pic>
    </p:spTree>
    <p:extLst>
      <p:ext uri="{BB962C8B-B14F-4D97-AF65-F5344CB8AC3E}">
        <p14:creationId xmlns:p14="http://schemas.microsoft.com/office/powerpoint/2010/main" val="189733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1F6C9E-B560-CEE9-F725-2CD3095867EE}"/>
              </a:ext>
            </a:extLst>
          </p:cNvPr>
          <p:cNvSpPr>
            <a:spLocks noGrp="1"/>
          </p:cNvSpPr>
          <p:nvPr>
            <p:ph type="title"/>
          </p:nvPr>
        </p:nvSpPr>
        <p:spPr/>
        <p:txBody>
          <a:bodyPr/>
          <a:lstStyle/>
          <a:p>
            <a:r>
              <a:rPr lang="en-GB" dirty="0"/>
              <a:t>In the beginning…</a:t>
            </a:r>
          </a:p>
        </p:txBody>
      </p:sp>
      <p:pic>
        <p:nvPicPr>
          <p:cNvPr id="4" name="Picture 3">
            <a:extLst>
              <a:ext uri="{FF2B5EF4-FFF2-40B4-BE49-F238E27FC236}">
                <a16:creationId xmlns:a16="http://schemas.microsoft.com/office/drawing/2014/main" id="{903CDE8F-671F-8C42-A6C2-4D7E514B70A8}"/>
              </a:ext>
            </a:extLst>
          </p:cNvPr>
          <p:cNvPicPr>
            <a:picLocks noChangeAspect="1"/>
          </p:cNvPicPr>
          <p:nvPr/>
        </p:nvPicPr>
        <p:blipFill>
          <a:blip r:embed="rId2"/>
          <a:stretch>
            <a:fillRect/>
          </a:stretch>
        </p:blipFill>
        <p:spPr>
          <a:xfrm>
            <a:off x="135467" y="1116817"/>
            <a:ext cx="7281333" cy="1817123"/>
          </a:xfrm>
          <a:prstGeom prst="rect">
            <a:avLst/>
          </a:prstGeom>
        </p:spPr>
      </p:pic>
      <p:pic>
        <p:nvPicPr>
          <p:cNvPr id="5" name="Picture 4">
            <a:extLst>
              <a:ext uri="{FF2B5EF4-FFF2-40B4-BE49-F238E27FC236}">
                <a16:creationId xmlns:a16="http://schemas.microsoft.com/office/drawing/2014/main" id="{F0051F28-78B0-8F87-573B-C22E122D1F80}"/>
              </a:ext>
            </a:extLst>
          </p:cNvPr>
          <p:cNvPicPr>
            <a:picLocks noChangeAspect="1"/>
          </p:cNvPicPr>
          <p:nvPr/>
        </p:nvPicPr>
        <p:blipFill>
          <a:blip r:embed="rId3"/>
          <a:stretch>
            <a:fillRect/>
          </a:stretch>
        </p:blipFill>
        <p:spPr>
          <a:xfrm>
            <a:off x="5572125" y="2555574"/>
            <a:ext cx="3114675" cy="3120257"/>
          </a:xfrm>
          <a:prstGeom prst="rect">
            <a:avLst/>
          </a:prstGeom>
        </p:spPr>
      </p:pic>
      <p:pic>
        <p:nvPicPr>
          <p:cNvPr id="6" name="Picture 5">
            <a:extLst>
              <a:ext uri="{FF2B5EF4-FFF2-40B4-BE49-F238E27FC236}">
                <a16:creationId xmlns:a16="http://schemas.microsoft.com/office/drawing/2014/main" id="{42CF96F3-7AF3-7CDA-A881-B50C89BD2E17}"/>
              </a:ext>
            </a:extLst>
          </p:cNvPr>
          <p:cNvPicPr>
            <a:picLocks noChangeAspect="1"/>
          </p:cNvPicPr>
          <p:nvPr/>
        </p:nvPicPr>
        <p:blipFill>
          <a:blip r:embed="rId4"/>
          <a:stretch>
            <a:fillRect/>
          </a:stretch>
        </p:blipFill>
        <p:spPr>
          <a:xfrm>
            <a:off x="0" y="1709986"/>
            <a:ext cx="9144000" cy="3438028"/>
          </a:xfrm>
          <a:prstGeom prst="rect">
            <a:avLst/>
          </a:prstGeom>
        </p:spPr>
      </p:pic>
      <p:pic>
        <p:nvPicPr>
          <p:cNvPr id="7" name="Content Placeholder 6">
            <a:extLst>
              <a:ext uri="{FF2B5EF4-FFF2-40B4-BE49-F238E27FC236}">
                <a16:creationId xmlns:a16="http://schemas.microsoft.com/office/drawing/2014/main" id="{B31F059A-090F-2892-DFAC-C194A8E52CFF}"/>
              </a:ext>
            </a:extLst>
          </p:cNvPr>
          <p:cNvPicPr>
            <a:picLocks noGrp="1" noChangeAspect="1"/>
          </p:cNvPicPr>
          <p:nvPr>
            <p:ph idx="1"/>
          </p:nvPr>
        </p:nvPicPr>
        <p:blipFill>
          <a:blip r:embed="rId5"/>
          <a:stretch>
            <a:fillRect/>
          </a:stretch>
        </p:blipFill>
        <p:spPr>
          <a:xfrm>
            <a:off x="640644" y="1116817"/>
            <a:ext cx="8046156" cy="4525963"/>
          </a:xfrm>
          <a:prstGeom prst="rect">
            <a:avLst/>
          </a:prstGeom>
        </p:spPr>
      </p:pic>
    </p:spTree>
    <p:extLst>
      <p:ext uri="{BB962C8B-B14F-4D97-AF65-F5344CB8AC3E}">
        <p14:creationId xmlns:p14="http://schemas.microsoft.com/office/powerpoint/2010/main" val="18641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557D50C2-95A6-0A07-7261-3EA3AF07160B}"/>
              </a:ext>
            </a:extLst>
          </p:cNvPr>
          <p:cNvPicPr>
            <a:picLocks noGrp="1" noChangeAspect="1"/>
          </p:cNvPicPr>
          <p:nvPr>
            <p:ph idx="1"/>
          </p:nvPr>
        </p:nvPicPr>
        <p:blipFill>
          <a:blip r:embed="rId2"/>
          <a:stretch>
            <a:fillRect/>
          </a:stretch>
        </p:blipFill>
        <p:spPr>
          <a:xfrm>
            <a:off x="2351926" y="1157071"/>
            <a:ext cx="5027465" cy="4534910"/>
          </a:xfrm>
        </p:spPr>
      </p:pic>
      <p:sp>
        <p:nvSpPr>
          <p:cNvPr id="3" name="Title 2">
            <a:extLst>
              <a:ext uri="{FF2B5EF4-FFF2-40B4-BE49-F238E27FC236}">
                <a16:creationId xmlns:a16="http://schemas.microsoft.com/office/drawing/2014/main" id="{ECC8239D-514B-26B6-58E0-1FC4D9912DB6}"/>
              </a:ext>
            </a:extLst>
          </p:cNvPr>
          <p:cNvSpPr>
            <a:spLocks noGrp="1"/>
          </p:cNvSpPr>
          <p:nvPr>
            <p:ph type="title"/>
          </p:nvPr>
        </p:nvSpPr>
        <p:spPr/>
        <p:txBody>
          <a:bodyPr/>
          <a:lstStyle/>
          <a:p>
            <a:r>
              <a:rPr lang="en-GB" dirty="0"/>
              <a:t>LoCASE</a:t>
            </a:r>
          </a:p>
        </p:txBody>
      </p:sp>
      <p:pic>
        <p:nvPicPr>
          <p:cNvPr id="2" name="Picture 1">
            <a:extLst>
              <a:ext uri="{FF2B5EF4-FFF2-40B4-BE49-F238E27FC236}">
                <a16:creationId xmlns:a16="http://schemas.microsoft.com/office/drawing/2014/main" id="{B5F83BFB-24D0-E735-C05E-16E3ABAA4FC2}"/>
              </a:ext>
            </a:extLst>
          </p:cNvPr>
          <p:cNvPicPr>
            <a:picLocks noChangeAspect="1"/>
          </p:cNvPicPr>
          <p:nvPr/>
        </p:nvPicPr>
        <p:blipFill>
          <a:blip r:embed="rId3"/>
          <a:stretch>
            <a:fillRect/>
          </a:stretch>
        </p:blipFill>
        <p:spPr>
          <a:xfrm>
            <a:off x="2220002" y="1166019"/>
            <a:ext cx="5159389" cy="2485628"/>
          </a:xfrm>
          <a:prstGeom prst="rect">
            <a:avLst/>
          </a:prstGeom>
        </p:spPr>
      </p:pic>
      <p:pic>
        <p:nvPicPr>
          <p:cNvPr id="4" name="Picture 3">
            <a:extLst>
              <a:ext uri="{FF2B5EF4-FFF2-40B4-BE49-F238E27FC236}">
                <a16:creationId xmlns:a16="http://schemas.microsoft.com/office/drawing/2014/main" id="{C50FB715-5F88-3BC5-689A-671B2DDB5754}"/>
              </a:ext>
            </a:extLst>
          </p:cNvPr>
          <p:cNvPicPr>
            <a:picLocks noChangeAspect="1"/>
          </p:cNvPicPr>
          <p:nvPr/>
        </p:nvPicPr>
        <p:blipFill>
          <a:blip r:embed="rId4"/>
          <a:stretch>
            <a:fillRect/>
          </a:stretch>
        </p:blipFill>
        <p:spPr>
          <a:xfrm>
            <a:off x="1764609" y="3620163"/>
            <a:ext cx="6718374" cy="2103302"/>
          </a:xfrm>
          <a:prstGeom prst="rect">
            <a:avLst/>
          </a:prstGeom>
        </p:spPr>
      </p:pic>
    </p:spTree>
    <p:extLst>
      <p:ext uri="{BB962C8B-B14F-4D97-AF65-F5344CB8AC3E}">
        <p14:creationId xmlns:p14="http://schemas.microsoft.com/office/powerpoint/2010/main" val="272185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678AE6-E9B7-079D-9349-03A4A36CDBCC}"/>
              </a:ext>
            </a:extLst>
          </p:cNvPr>
          <p:cNvSpPr>
            <a:spLocks noGrp="1"/>
          </p:cNvSpPr>
          <p:nvPr>
            <p:ph idx="1"/>
          </p:nvPr>
        </p:nvSpPr>
        <p:spPr>
          <a:xfrm>
            <a:off x="1066800" y="4948618"/>
            <a:ext cx="8229600" cy="4525963"/>
          </a:xfrm>
        </p:spPr>
        <p:txBody>
          <a:bodyPr/>
          <a:lstStyle/>
          <a:p>
            <a:pPr marL="0" indent="0">
              <a:buNone/>
            </a:pPr>
            <a:endParaRPr lang="en-GB" dirty="0"/>
          </a:p>
        </p:txBody>
      </p:sp>
      <p:sp>
        <p:nvSpPr>
          <p:cNvPr id="3" name="Title 2">
            <a:extLst>
              <a:ext uri="{FF2B5EF4-FFF2-40B4-BE49-F238E27FC236}">
                <a16:creationId xmlns:a16="http://schemas.microsoft.com/office/drawing/2014/main" id="{9965E6E7-7528-399F-FB9F-18464891E845}"/>
              </a:ext>
            </a:extLst>
          </p:cNvPr>
          <p:cNvSpPr>
            <a:spLocks noGrp="1"/>
          </p:cNvSpPr>
          <p:nvPr>
            <p:ph type="title"/>
          </p:nvPr>
        </p:nvSpPr>
        <p:spPr/>
        <p:txBody>
          <a:bodyPr/>
          <a:lstStyle/>
          <a:p>
            <a:r>
              <a:rPr lang="en-GB" dirty="0"/>
              <a:t>Learning our lessons…</a:t>
            </a:r>
          </a:p>
        </p:txBody>
      </p:sp>
      <p:sp>
        <p:nvSpPr>
          <p:cNvPr id="5" name="TextBox 4">
            <a:extLst>
              <a:ext uri="{FF2B5EF4-FFF2-40B4-BE49-F238E27FC236}">
                <a16:creationId xmlns:a16="http://schemas.microsoft.com/office/drawing/2014/main" id="{31E67AD8-A0F2-1E31-E69F-87F05ACE17A7}"/>
              </a:ext>
            </a:extLst>
          </p:cNvPr>
          <p:cNvSpPr txBox="1"/>
          <p:nvPr/>
        </p:nvSpPr>
        <p:spPr>
          <a:xfrm>
            <a:off x="728133" y="1394994"/>
            <a:ext cx="7687734" cy="738664"/>
          </a:xfrm>
          <a:prstGeom prst="rect">
            <a:avLst/>
          </a:prstGeom>
          <a:noFill/>
        </p:spPr>
        <p:txBody>
          <a:bodyPr wrap="square">
            <a:spAutoFit/>
          </a:bodyPr>
          <a:lstStyle/>
          <a:p>
            <a:r>
              <a:rPr lang="en-GB" sz="1400" b="1" i="0" u="none" strike="noStrike" baseline="0" dirty="0">
                <a:solidFill>
                  <a:srgbClr val="000000"/>
                </a:solidFill>
                <a:latin typeface="Aharoni" panose="02010803020104030203" pitchFamily="2" charset="-79"/>
                <a:cs typeface="Aharoni" panose="02010803020104030203" pitchFamily="2" charset="-79"/>
              </a:rPr>
              <a:t>“</a:t>
            </a:r>
            <a:r>
              <a:rPr lang="en-GB" sz="1400" b="1" i="1" u="none" strike="noStrike" baseline="0" dirty="0">
                <a:solidFill>
                  <a:srgbClr val="000000"/>
                </a:solidFill>
                <a:latin typeface="Aharoni" panose="02010803020104030203" pitchFamily="2" charset="-79"/>
                <a:cs typeface="Aharoni" panose="02010803020104030203" pitchFamily="2" charset="-79"/>
              </a:rPr>
              <a:t>I believe more work is needed in marketing to the LCEGS sector, sector support fund work will help this going forward and will be vital as part of the green recovery and promotion of funding and opportunities in the SELEP.” </a:t>
            </a:r>
            <a:endParaRPr lang="en-GB" sz="2400" b="1" i="1" dirty="0">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EFFD12D4-3EAB-2319-1912-EE98F093533D}"/>
              </a:ext>
            </a:extLst>
          </p:cNvPr>
          <p:cNvSpPr txBox="1"/>
          <p:nvPr/>
        </p:nvSpPr>
        <p:spPr>
          <a:xfrm>
            <a:off x="1947333" y="2525844"/>
            <a:ext cx="6366932" cy="738664"/>
          </a:xfrm>
          <a:prstGeom prst="rect">
            <a:avLst/>
          </a:prstGeom>
          <a:noFill/>
        </p:spPr>
        <p:txBody>
          <a:bodyPr wrap="square">
            <a:spAutoFit/>
          </a:bodyPr>
          <a:lstStyle/>
          <a:p>
            <a:r>
              <a:rPr lang="en-GB" sz="1400" b="0" i="0" u="none" strike="noStrike" baseline="0" dirty="0">
                <a:solidFill>
                  <a:srgbClr val="000000"/>
                </a:solidFill>
                <a:latin typeface="Raleway" pitchFamily="2" charset="0"/>
              </a:rPr>
              <a:t>“</a:t>
            </a:r>
            <a:r>
              <a:rPr lang="en-GB" sz="1400" b="1" i="0" u="none" strike="noStrike" baseline="0" dirty="0">
                <a:solidFill>
                  <a:srgbClr val="000000"/>
                </a:solidFill>
                <a:latin typeface="Raleway" pitchFamily="2" charset="0"/>
              </a:rPr>
              <a:t>Brexit added to the level of uncertainly for business which is always a negative and makes it difficult for SMEs to make decisions and commit resources.” </a:t>
            </a:r>
            <a:endParaRPr lang="en-GB" sz="2400" b="1" dirty="0"/>
          </a:p>
        </p:txBody>
      </p:sp>
      <p:sp>
        <p:nvSpPr>
          <p:cNvPr id="9" name="TextBox 8">
            <a:extLst>
              <a:ext uri="{FF2B5EF4-FFF2-40B4-BE49-F238E27FC236}">
                <a16:creationId xmlns:a16="http://schemas.microsoft.com/office/drawing/2014/main" id="{1E7C9755-36D8-53D1-E810-FC72930D52D5}"/>
              </a:ext>
            </a:extLst>
          </p:cNvPr>
          <p:cNvSpPr txBox="1"/>
          <p:nvPr/>
        </p:nvSpPr>
        <p:spPr>
          <a:xfrm>
            <a:off x="457200" y="3611196"/>
            <a:ext cx="7620000" cy="1200329"/>
          </a:xfrm>
          <a:prstGeom prst="rect">
            <a:avLst/>
          </a:prstGeom>
          <a:noFill/>
        </p:spPr>
        <p:txBody>
          <a:bodyPr wrap="square">
            <a:spAutoFit/>
          </a:bodyPr>
          <a:lstStyle/>
          <a:p>
            <a:r>
              <a:rPr lang="en-GB" dirty="0"/>
              <a:t>“Remote audits helped to speed up the process of getting SMEs through to grant and made it clear that site audits are frequently not necessary… claims became simpler to complete by having more information going on-line and not requiring hard copy signatures of things like time sheets.”</a:t>
            </a:r>
          </a:p>
        </p:txBody>
      </p:sp>
    </p:spTree>
    <p:extLst>
      <p:ext uri="{BB962C8B-B14F-4D97-AF65-F5344CB8AC3E}">
        <p14:creationId xmlns:p14="http://schemas.microsoft.com/office/powerpoint/2010/main" val="5083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nodePh="1">
                                  <p:stCondLst>
                                    <p:cond delay="0"/>
                                  </p:stCondLst>
                                  <p:endCondLst>
                                    <p:cond evt="begin" delay="0">
                                      <p:tn val="23"/>
                                    </p:cond>
                                  </p:end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736EA-D2E3-FD22-A665-C947F13B5E73}"/>
              </a:ext>
            </a:extLst>
          </p:cNvPr>
          <p:cNvSpPr>
            <a:spLocks noGrp="1"/>
          </p:cNvSpPr>
          <p:nvPr>
            <p:ph idx="1"/>
          </p:nvPr>
        </p:nvSpPr>
        <p:spPr/>
        <p:txBody>
          <a:bodyPr/>
          <a:lstStyle/>
          <a:p>
            <a:endParaRPr lang="en-GB"/>
          </a:p>
        </p:txBody>
      </p:sp>
      <p:sp>
        <p:nvSpPr>
          <p:cNvPr id="3" name="Title 2">
            <a:extLst>
              <a:ext uri="{FF2B5EF4-FFF2-40B4-BE49-F238E27FC236}">
                <a16:creationId xmlns:a16="http://schemas.microsoft.com/office/drawing/2014/main" id="{DC777DD1-3850-02D9-7CA0-61BA25DD8AC5}"/>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DF118BCD-AE58-E7C4-7021-44E2D5167605}"/>
              </a:ext>
            </a:extLst>
          </p:cNvPr>
          <p:cNvPicPr>
            <a:picLocks noChangeAspect="1"/>
          </p:cNvPicPr>
          <p:nvPr/>
        </p:nvPicPr>
        <p:blipFill>
          <a:blip r:embed="rId2"/>
          <a:stretch>
            <a:fillRect/>
          </a:stretch>
        </p:blipFill>
        <p:spPr>
          <a:xfrm>
            <a:off x="145920" y="0"/>
            <a:ext cx="8852159" cy="5779509"/>
          </a:xfrm>
          <a:prstGeom prst="rect">
            <a:avLst/>
          </a:prstGeom>
        </p:spPr>
      </p:pic>
    </p:spTree>
    <p:extLst>
      <p:ext uri="{BB962C8B-B14F-4D97-AF65-F5344CB8AC3E}">
        <p14:creationId xmlns:p14="http://schemas.microsoft.com/office/powerpoint/2010/main" val="103120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4BCA6-99C0-4AF5-9D5A-FC42C983599B}"/>
              </a:ext>
            </a:extLst>
          </p:cNvPr>
          <p:cNvSpPr>
            <a:spLocks noGrp="1"/>
          </p:cNvSpPr>
          <p:nvPr>
            <p:ph type="title"/>
          </p:nvPr>
        </p:nvSpPr>
        <p:spPr>
          <a:xfrm>
            <a:off x="461818" y="274638"/>
            <a:ext cx="8224982" cy="1143000"/>
          </a:xfrm>
        </p:spPr>
        <p:txBody>
          <a:bodyPr/>
          <a:lstStyle/>
          <a:p>
            <a:r>
              <a:rPr lang="en-GB" dirty="0"/>
              <a:t>Target Outputs</a:t>
            </a:r>
          </a:p>
        </p:txBody>
      </p:sp>
      <p:sp>
        <p:nvSpPr>
          <p:cNvPr id="4" name="Flowchart: Connector 3">
            <a:extLst>
              <a:ext uri="{FF2B5EF4-FFF2-40B4-BE49-F238E27FC236}">
                <a16:creationId xmlns:a16="http://schemas.microsoft.com/office/drawing/2014/main" id="{1A6BD554-6046-4F32-9AB7-857BD8C15982}"/>
              </a:ext>
            </a:extLst>
          </p:cNvPr>
          <p:cNvSpPr/>
          <p:nvPr/>
        </p:nvSpPr>
        <p:spPr>
          <a:xfrm>
            <a:off x="1772072" y="2279603"/>
            <a:ext cx="1728192" cy="14401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Cut emissions by 11,232 CO</a:t>
            </a:r>
            <a:r>
              <a:rPr kumimoji="0" lang="en-GB" sz="1800" b="0" i="0" u="none" strike="noStrike" kern="1200" cap="none" spc="0" normalizeH="0" baseline="-25000" noProof="0" dirty="0">
                <a:ln>
                  <a:noFill/>
                </a:ln>
                <a:solidFill>
                  <a:prstClr val="white"/>
                </a:solidFill>
                <a:effectLst/>
                <a:uLnTx/>
                <a:uFillTx/>
                <a:latin typeface="Calibri"/>
                <a:ea typeface="+mn-ea"/>
                <a:cs typeface="+mn-cs"/>
              </a:rPr>
              <a:t>2 </a:t>
            </a:r>
            <a:r>
              <a:rPr kumimoji="0" lang="en-GB" sz="1800" b="0" i="0" u="none" strike="noStrike" kern="1200" cap="none" spc="0" normalizeH="0" baseline="0" noProof="0" dirty="0">
                <a:ln>
                  <a:noFill/>
                </a:ln>
                <a:solidFill>
                  <a:prstClr val="white"/>
                </a:solidFill>
                <a:effectLst/>
                <a:uLnTx/>
                <a:uFillTx/>
                <a:latin typeface="Calibri"/>
                <a:ea typeface="+mn-ea"/>
                <a:cs typeface="+mn-cs"/>
              </a:rPr>
              <a:t>tonnes</a:t>
            </a:r>
          </a:p>
        </p:txBody>
      </p:sp>
      <p:sp>
        <p:nvSpPr>
          <p:cNvPr id="5" name="Flowchart: Connector 4">
            <a:extLst>
              <a:ext uri="{FF2B5EF4-FFF2-40B4-BE49-F238E27FC236}">
                <a16:creationId xmlns:a16="http://schemas.microsoft.com/office/drawing/2014/main" id="{8F166148-B16C-426B-A2C4-5A7CEC8BB420}"/>
              </a:ext>
            </a:extLst>
          </p:cNvPr>
          <p:cNvSpPr/>
          <p:nvPr/>
        </p:nvSpPr>
        <p:spPr>
          <a:xfrm>
            <a:off x="4773457" y="4148863"/>
            <a:ext cx="1728192" cy="14401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Assist 91 SME / Research collabs</a:t>
            </a:r>
          </a:p>
        </p:txBody>
      </p:sp>
      <p:sp>
        <p:nvSpPr>
          <p:cNvPr id="6" name="Flowchart: Connector 5">
            <a:extLst>
              <a:ext uri="{FF2B5EF4-FFF2-40B4-BE49-F238E27FC236}">
                <a16:creationId xmlns:a16="http://schemas.microsoft.com/office/drawing/2014/main" id="{0D2F7A1B-F37B-4A7B-963D-920B4A85B8FB}"/>
              </a:ext>
            </a:extLst>
          </p:cNvPr>
          <p:cNvSpPr/>
          <p:nvPr/>
        </p:nvSpPr>
        <p:spPr>
          <a:xfrm>
            <a:off x="5643736" y="2290118"/>
            <a:ext cx="1728192" cy="14401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Support 140 new businesses</a:t>
            </a:r>
          </a:p>
        </p:txBody>
      </p:sp>
      <p:sp>
        <p:nvSpPr>
          <p:cNvPr id="7" name="Flowchart: Connector 6">
            <a:extLst>
              <a:ext uri="{FF2B5EF4-FFF2-40B4-BE49-F238E27FC236}">
                <a16:creationId xmlns:a16="http://schemas.microsoft.com/office/drawing/2014/main" id="{859E3CE1-FB02-4C51-AFA9-369775D27078}"/>
              </a:ext>
            </a:extLst>
          </p:cNvPr>
          <p:cNvSpPr/>
          <p:nvPr/>
        </p:nvSpPr>
        <p:spPr>
          <a:xfrm>
            <a:off x="3707904" y="1412876"/>
            <a:ext cx="1728192" cy="14401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Support 2,060 SME’s</a:t>
            </a:r>
          </a:p>
        </p:txBody>
      </p:sp>
      <p:sp>
        <p:nvSpPr>
          <p:cNvPr id="8" name="Flowchart: Connector 7">
            <a:extLst>
              <a:ext uri="{FF2B5EF4-FFF2-40B4-BE49-F238E27FC236}">
                <a16:creationId xmlns:a16="http://schemas.microsoft.com/office/drawing/2014/main" id="{EF145388-FEA8-40C3-8F86-41827479483C}"/>
              </a:ext>
            </a:extLst>
          </p:cNvPr>
          <p:cNvSpPr/>
          <p:nvPr/>
        </p:nvSpPr>
        <p:spPr>
          <a:xfrm>
            <a:off x="2625583" y="4148863"/>
            <a:ext cx="1728192" cy="14401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Assist 159 new to firm products</a:t>
            </a:r>
          </a:p>
        </p:txBody>
      </p:sp>
    </p:spTree>
    <p:extLst>
      <p:ext uri="{BB962C8B-B14F-4D97-AF65-F5344CB8AC3E}">
        <p14:creationId xmlns:p14="http://schemas.microsoft.com/office/powerpoint/2010/main" val="1516391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ACD8-2176-4466-B059-2FCAC5F1F8FD}"/>
              </a:ext>
            </a:extLst>
          </p:cNvPr>
          <p:cNvSpPr>
            <a:spLocks noGrp="1"/>
          </p:cNvSpPr>
          <p:nvPr>
            <p:ph type="title"/>
          </p:nvPr>
        </p:nvSpPr>
        <p:spPr/>
        <p:txBody>
          <a:bodyPr/>
          <a:lstStyle/>
          <a:p>
            <a:r>
              <a:rPr lang="en-GB" dirty="0"/>
              <a:t>Partnership Budget</a:t>
            </a:r>
          </a:p>
        </p:txBody>
      </p:sp>
      <p:sp>
        <p:nvSpPr>
          <p:cNvPr id="4" name="Rectangle 3">
            <a:extLst>
              <a:ext uri="{FF2B5EF4-FFF2-40B4-BE49-F238E27FC236}">
                <a16:creationId xmlns:a16="http://schemas.microsoft.com/office/drawing/2014/main" id="{2CFCBEE3-AA27-4328-B783-B4464245D2D1}"/>
              </a:ext>
            </a:extLst>
          </p:cNvPr>
          <p:cNvSpPr/>
          <p:nvPr/>
        </p:nvSpPr>
        <p:spPr>
          <a:xfrm>
            <a:off x="755576" y="1268760"/>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LoCASE 2 (SELEP) £14.7M</a:t>
            </a:r>
          </a:p>
        </p:txBody>
      </p:sp>
      <p:sp>
        <p:nvSpPr>
          <p:cNvPr id="6" name="Rectangle 5">
            <a:extLst>
              <a:ext uri="{FF2B5EF4-FFF2-40B4-BE49-F238E27FC236}">
                <a16:creationId xmlns:a16="http://schemas.microsoft.com/office/drawing/2014/main" id="{681793B6-1C59-4FFD-B199-FDAC4E8F8C3A}"/>
              </a:ext>
            </a:extLst>
          </p:cNvPr>
          <p:cNvSpPr/>
          <p:nvPr/>
        </p:nvSpPr>
        <p:spPr>
          <a:xfrm>
            <a:off x="5325794" y="1268760"/>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LoCASE 3 (Multi-LEP) £16.2M</a:t>
            </a:r>
          </a:p>
        </p:txBody>
      </p:sp>
      <p:sp>
        <p:nvSpPr>
          <p:cNvPr id="7" name="Rectangle 6">
            <a:extLst>
              <a:ext uri="{FF2B5EF4-FFF2-40B4-BE49-F238E27FC236}">
                <a16:creationId xmlns:a16="http://schemas.microsoft.com/office/drawing/2014/main" id="{907F8FC1-B10E-4DF0-9694-33797D8C6F9E}"/>
              </a:ext>
            </a:extLst>
          </p:cNvPr>
          <p:cNvSpPr/>
          <p:nvPr/>
        </p:nvSpPr>
        <p:spPr>
          <a:xfrm>
            <a:off x="805599" y="4741912"/>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Partner match £1.108M</a:t>
            </a:r>
          </a:p>
        </p:txBody>
      </p:sp>
      <p:sp>
        <p:nvSpPr>
          <p:cNvPr id="8" name="Rectangle 7">
            <a:extLst>
              <a:ext uri="{FF2B5EF4-FFF2-40B4-BE49-F238E27FC236}">
                <a16:creationId xmlns:a16="http://schemas.microsoft.com/office/drawing/2014/main" id="{8E876E5C-7C8D-425D-921B-42089BC94C32}"/>
              </a:ext>
            </a:extLst>
          </p:cNvPr>
          <p:cNvSpPr/>
          <p:nvPr/>
        </p:nvSpPr>
        <p:spPr>
          <a:xfrm>
            <a:off x="5326608" y="4741912"/>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Partner match £1.023M</a:t>
            </a:r>
          </a:p>
        </p:txBody>
      </p:sp>
      <p:sp>
        <p:nvSpPr>
          <p:cNvPr id="10" name="Rectangle 9">
            <a:extLst>
              <a:ext uri="{FF2B5EF4-FFF2-40B4-BE49-F238E27FC236}">
                <a16:creationId xmlns:a16="http://schemas.microsoft.com/office/drawing/2014/main" id="{15EEB148-95F4-4644-86A3-B27134C8BAD1}"/>
              </a:ext>
            </a:extLst>
          </p:cNvPr>
          <p:cNvSpPr/>
          <p:nvPr/>
        </p:nvSpPr>
        <p:spPr>
          <a:xfrm>
            <a:off x="769825" y="2132856"/>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ERDF £7.14M</a:t>
            </a:r>
          </a:p>
        </p:txBody>
      </p:sp>
      <p:sp>
        <p:nvSpPr>
          <p:cNvPr id="11" name="Rectangle 10">
            <a:extLst>
              <a:ext uri="{FF2B5EF4-FFF2-40B4-BE49-F238E27FC236}">
                <a16:creationId xmlns:a16="http://schemas.microsoft.com/office/drawing/2014/main" id="{F1B3D3FB-A74C-48D4-80E3-F5BD9790819B}"/>
              </a:ext>
            </a:extLst>
          </p:cNvPr>
          <p:cNvSpPr/>
          <p:nvPr/>
        </p:nvSpPr>
        <p:spPr>
          <a:xfrm>
            <a:off x="787762" y="2996952"/>
            <a:ext cx="3096344" cy="720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Private match £6.375M</a:t>
            </a:r>
          </a:p>
        </p:txBody>
      </p:sp>
      <p:sp>
        <p:nvSpPr>
          <p:cNvPr id="12" name="Rectangle 11">
            <a:extLst>
              <a:ext uri="{FF2B5EF4-FFF2-40B4-BE49-F238E27FC236}">
                <a16:creationId xmlns:a16="http://schemas.microsoft.com/office/drawing/2014/main" id="{497FE5E9-019A-4BFA-A412-18D26FA57D6E}"/>
              </a:ext>
            </a:extLst>
          </p:cNvPr>
          <p:cNvSpPr/>
          <p:nvPr/>
        </p:nvSpPr>
        <p:spPr>
          <a:xfrm>
            <a:off x="787762" y="3869432"/>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KCC match £98K</a:t>
            </a:r>
          </a:p>
        </p:txBody>
      </p:sp>
      <p:sp>
        <p:nvSpPr>
          <p:cNvPr id="13" name="Rectangle 12">
            <a:extLst>
              <a:ext uri="{FF2B5EF4-FFF2-40B4-BE49-F238E27FC236}">
                <a16:creationId xmlns:a16="http://schemas.microsoft.com/office/drawing/2014/main" id="{04A393A5-2982-45EF-8094-6B945CF5B444}"/>
              </a:ext>
            </a:extLst>
          </p:cNvPr>
          <p:cNvSpPr/>
          <p:nvPr/>
        </p:nvSpPr>
        <p:spPr>
          <a:xfrm>
            <a:off x="5326608" y="3869432"/>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KCC match £100K</a:t>
            </a:r>
          </a:p>
        </p:txBody>
      </p:sp>
      <p:sp>
        <p:nvSpPr>
          <p:cNvPr id="14" name="Rectangle 13">
            <a:extLst>
              <a:ext uri="{FF2B5EF4-FFF2-40B4-BE49-F238E27FC236}">
                <a16:creationId xmlns:a16="http://schemas.microsoft.com/office/drawing/2014/main" id="{2ECC3DA8-2F07-4D29-9BBD-E91454C3BC22}"/>
              </a:ext>
            </a:extLst>
          </p:cNvPr>
          <p:cNvSpPr/>
          <p:nvPr/>
        </p:nvSpPr>
        <p:spPr>
          <a:xfrm>
            <a:off x="5326608" y="2996952"/>
            <a:ext cx="3096344" cy="72008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Private match £7.575M</a:t>
            </a:r>
          </a:p>
        </p:txBody>
      </p:sp>
      <p:sp>
        <p:nvSpPr>
          <p:cNvPr id="15" name="Rectangle 14">
            <a:extLst>
              <a:ext uri="{FF2B5EF4-FFF2-40B4-BE49-F238E27FC236}">
                <a16:creationId xmlns:a16="http://schemas.microsoft.com/office/drawing/2014/main" id="{8130F1C6-F546-4FD6-A73B-D516A6DA607A}"/>
              </a:ext>
            </a:extLst>
          </p:cNvPr>
          <p:cNvSpPr/>
          <p:nvPr/>
        </p:nvSpPr>
        <p:spPr>
          <a:xfrm>
            <a:off x="5326608" y="2132856"/>
            <a:ext cx="309634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ERDF £7.61M</a:t>
            </a:r>
          </a:p>
        </p:txBody>
      </p:sp>
    </p:spTree>
    <p:extLst>
      <p:ext uri="{BB962C8B-B14F-4D97-AF65-F5344CB8AC3E}">
        <p14:creationId xmlns:p14="http://schemas.microsoft.com/office/powerpoint/2010/main" val="1293407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BF05507-B987-4B90-AA64-C320DF2E3CC3}"/>
              </a:ext>
            </a:extLst>
          </p:cNvPr>
          <p:cNvSpPr>
            <a:spLocks noGrp="1"/>
          </p:cNvSpPr>
          <p:nvPr>
            <p:ph type="title"/>
          </p:nvPr>
        </p:nvSpPr>
        <p:spPr>
          <a:xfrm>
            <a:off x="457200" y="0"/>
            <a:ext cx="8229600" cy="1143000"/>
          </a:xfrm>
        </p:spPr>
        <p:txBody>
          <a:bodyPr>
            <a:normAutofit/>
          </a:bodyPr>
          <a:lstStyle/>
          <a:p>
            <a:r>
              <a:rPr lang="en-GB" dirty="0">
                <a:solidFill>
                  <a:schemeClr val="tx1"/>
                </a:solidFill>
              </a:rPr>
              <a:t>What could LoCASE fund?</a:t>
            </a:r>
          </a:p>
        </p:txBody>
      </p:sp>
      <p:sp>
        <p:nvSpPr>
          <p:cNvPr id="8" name="Content Placeholder 1">
            <a:extLst>
              <a:ext uri="{FF2B5EF4-FFF2-40B4-BE49-F238E27FC236}">
                <a16:creationId xmlns:a16="http://schemas.microsoft.com/office/drawing/2014/main" id="{E664D8F7-66F7-461E-9A78-1DC0B5D5E675}"/>
              </a:ext>
            </a:extLst>
          </p:cNvPr>
          <p:cNvSpPr>
            <a:spLocks noGrp="1"/>
          </p:cNvSpPr>
          <p:nvPr>
            <p:ph idx="1"/>
          </p:nvPr>
        </p:nvSpPr>
        <p:spPr>
          <a:xfrm>
            <a:off x="457200" y="820278"/>
            <a:ext cx="8229600" cy="5217443"/>
          </a:xfrm>
        </p:spPr>
        <p:txBody>
          <a:bodyPr>
            <a:normAutofit fontScale="92500"/>
          </a:bodyPr>
          <a:lstStyle/>
          <a:p>
            <a:pPr marL="0" lvl="0" indent="0">
              <a:spcBef>
                <a:spcPts val="0"/>
              </a:spcBef>
              <a:buNone/>
            </a:pPr>
            <a:r>
              <a:rPr lang="en-GB" sz="1900" dirty="0">
                <a:solidFill>
                  <a:prstClr val="black"/>
                </a:solidFill>
              </a:rPr>
              <a:t>Funding from LoCASE</a:t>
            </a:r>
            <a:r>
              <a:rPr lang="en-GB" sz="1900" b="1" dirty="0">
                <a:solidFill>
                  <a:srgbClr val="C00000"/>
                </a:solidFill>
              </a:rPr>
              <a:t> </a:t>
            </a:r>
            <a:r>
              <a:rPr lang="en-GB" sz="1900" dirty="0">
                <a:solidFill>
                  <a:prstClr val="black"/>
                </a:solidFill>
              </a:rPr>
              <a:t>(40% of eligible project costs) may be used to cover the following types of expenditure for SMEs:</a:t>
            </a:r>
          </a:p>
          <a:p>
            <a:pPr marL="0" lvl="0" indent="0">
              <a:spcBef>
                <a:spcPts val="0"/>
              </a:spcBef>
              <a:buNone/>
            </a:pPr>
            <a:endParaRPr lang="en-GB" sz="1500" dirty="0">
              <a:solidFill>
                <a:prstClr val="black"/>
              </a:solidFill>
              <a:latin typeface="+mn-lt"/>
            </a:endParaRPr>
          </a:p>
          <a:p>
            <a:pPr>
              <a:spcBef>
                <a:spcPts val="0"/>
              </a:spcBef>
              <a:buClr>
                <a:srgbClr val="006600"/>
              </a:buClr>
              <a:buSzPct val="150000"/>
            </a:pPr>
            <a:r>
              <a:rPr lang="en-GB" sz="1900" b="1" dirty="0">
                <a:solidFill>
                  <a:prstClr val="black"/>
                </a:solidFill>
              </a:rPr>
              <a:t>Resource Efficiency Measures: </a:t>
            </a:r>
            <a:r>
              <a:rPr lang="en-GB" sz="1900" dirty="0">
                <a:solidFill>
                  <a:prstClr val="black"/>
                </a:solidFill>
              </a:rPr>
              <a:t>including energy efficient heating, lighting, insulation, refrigeration, investment in renewables, machinery upgrades, waste reduction projects.</a:t>
            </a:r>
          </a:p>
          <a:p>
            <a:pPr marL="0" indent="0">
              <a:spcBef>
                <a:spcPts val="0"/>
              </a:spcBef>
              <a:buNone/>
            </a:pPr>
            <a:endParaRPr lang="en-GB" sz="1300" b="1" dirty="0">
              <a:solidFill>
                <a:prstClr val="black"/>
              </a:solidFill>
            </a:endParaRPr>
          </a:p>
          <a:p>
            <a:pPr>
              <a:spcBef>
                <a:spcPts val="0"/>
              </a:spcBef>
              <a:buClr>
                <a:srgbClr val="006600"/>
              </a:buClr>
              <a:buSzPct val="150000"/>
            </a:pPr>
            <a:r>
              <a:rPr lang="en-GB" sz="1900" b="1" dirty="0">
                <a:solidFill>
                  <a:prstClr val="black"/>
                </a:solidFill>
              </a:rPr>
              <a:t>Transport Efficiency: </a:t>
            </a:r>
            <a:r>
              <a:rPr lang="en-GB" sz="1900" dirty="0">
                <a:solidFill>
                  <a:prstClr val="black"/>
                </a:solidFill>
              </a:rPr>
              <a:t>including second-hand Ultra Low Emission Vehicles (ULEVs), sustainable travel planning and fleet management software.</a:t>
            </a:r>
          </a:p>
          <a:p>
            <a:pPr marL="0" indent="0">
              <a:spcBef>
                <a:spcPts val="0"/>
              </a:spcBef>
              <a:buNone/>
            </a:pPr>
            <a:endParaRPr lang="en-GB" sz="1500" dirty="0">
              <a:solidFill>
                <a:prstClr val="black"/>
              </a:solidFill>
            </a:endParaRPr>
          </a:p>
          <a:p>
            <a:pPr marL="0" indent="0">
              <a:spcBef>
                <a:spcPts val="0"/>
              </a:spcBef>
              <a:buNone/>
            </a:pPr>
            <a:r>
              <a:rPr lang="en-GB" sz="1900" dirty="0">
                <a:solidFill>
                  <a:prstClr val="black"/>
                </a:solidFill>
              </a:rPr>
              <a:t>For businesses offering low carbon/environmental goods and services:</a:t>
            </a:r>
          </a:p>
          <a:p>
            <a:pPr marL="0" indent="0">
              <a:spcBef>
                <a:spcPts val="0"/>
              </a:spcBef>
              <a:buNone/>
            </a:pPr>
            <a:endParaRPr lang="en-GB" sz="1500" dirty="0">
              <a:solidFill>
                <a:prstClr val="black"/>
              </a:solidFill>
            </a:endParaRPr>
          </a:p>
          <a:p>
            <a:pPr>
              <a:spcBef>
                <a:spcPts val="0"/>
              </a:spcBef>
              <a:buClr>
                <a:srgbClr val="006600"/>
              </a:buClr>
              <a:buSzPct val="150000"/>
            </a:pPr>
            <a:r>
              <a:rPr lang="en-GB" sz="1900" b="1" dirty="0">
                <a:solidFill>
                  <a:prstClr val="black"/>
                </a:solidFill>
              </a:rPr>
              <a:t>Development Costs</a:t>
            </a:r>
            <a:r>
              <a:rPr lang="en-GB" sz="1900" dirty="0">
                <a:solidFill>
                  <a:prstClr val="black"/>
                </a:solidFill>
              </a:rPr>
              <a:t>: including marketing, new IT hardware and systems, materials for R&amp;D, website development, certification and accreditation.</a:t>
            </a:r>
          </a:p>
          <a:p>
            <a:pPr>
              <a:spcBef>
                <a:spcPts val="0"/>
              </a:spcBef>
            </a:pPr>
            <a:endParaRPr lang="en-GB" sz="1300" dirty="0">
              <a:solidFill>
                <a:prstClr val="black"/>
              </a:solidFill>
            </a:endParaRPr>
          </a:p>
          <a:p>
            <a:pPr>
              <a:spcBef>
                <a:spcPts val="0"/>
              </a:spcBef>
              <a:buClr>
                <a:srgbClr val="006600"/>
              </a:buClr>
              <a:buSzPct val="150000"/>
            </a:pPr>
            <a:r>
              <a:rPr lang="en-GB" sz="1900" b="1" dirty="0">
                <a:solidFill>
                  <a:prstClr val="black"/>
                </a:solidFill>
              </a:rPr>
              <a:t>Plant and Machinery: </a:t>
            </a:r>
            <a:r>
              <a:rPr lang="en-GB" sz="1900" dirty="0">
                <a:solidFill>
                  <a:prstClr val="black"/>
                </a:solidFill>
              </a:rPr>
              <a:t>re-tooling and installation of new or replacement machinery and hardware upgrades (including circular business cases).</a:t>
            </a:r>
            <a:endParaRPr lang="en-GB" sz="1900" b="1" dirty="0">
              <a:solidFill>
                <a:prstClr val="black"/>
              </a:solidFill>
            </a:endParaRPr>
          </a:p>
          <a:p>
            <a:pPr>
              <a:spcBef>
                <a:spcPts val="0"/>
              </a:spcBef>
            </a:pPr>
            <a:endParaRPr lang="en-GB" sz="1300" b="1" dirty="0">
              <a:solidFill>
                <a:prstClr val="black"/>
              </a:solidFill>
            </a:endParaRPr>
          </a:p>
          <a:p>
            <a:pPr>
              <a:spcBef>
                <a:spcPts val="0"/>
              </a:spcBef>
              <a:buClr>
                <a:srgbClr val="006600"/>
              </a:buClr>
              <a:buSzPct val="150000"/>
            </a:pPr>
            <a:r>
              <a:rPr lang="en-GB" sz="1900" b="1" dirty="0">
                <a:solidFill>
                  <a:prstClr val="black"/>
                </a:solidFill>
              </a:rPr>
              <a:t>Consultancy Costs:</a:t>
            </a:r>
            <a:r>
              <a:rPr lang="en-GB" sz="1900" dirty="0">
                <a:solidFill>
                  <a:prstClr val="black"/>
                </a:solidFill>
              </a:rPr>
              <a:t> such as comms and business planning consultancy</a:t>
            </a:r>
          </a:p>
        </p:txBody>
      </p:sp>
    </p:spTree>
    <p:extLst>
      <p:ext uri="{BB962C8B-B14F-4D97-AF65-F5344CB8AC3E}">
        <p14:creationId xmlns:p14="http://schemas.microsoft.com/office/powerpoint/2010/main" val="85521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F2B92F-2008-C0FD-3CA2-23EC6854F0A1}"/>
              </a:ext>
            </a:extLst>
          </p:cNvPr>
          <p:cNvSpPr>
            <a:spLocks noGrp="1"/>
          </p:cNvSpPr>
          <p:nvPr>
            <p:ph type="title"/>
          </p:nvPr>
        </p:nvSpPr>
        <p:spPr/>
        <p:txBody>
          <a:bodyPr/>
          <a:lstStyle/>
          <a:p>
            <a:r>
              <a:rPr lang="en-GB" dirty="0"/>
              <a:t>SELEP Projects Leader Board</a:t>
            </a:r>
          </a:p>
        </p:txBody>
      </p:sp>
      <p:graphicFrame>
        <p:nvGraphicFramePr>
          <p:cNvPr id="4" name="Content Placeholder 3">
            <a:extLst>
              <a:ext uri="{FF2B5EF4-FFF2-40B4-BE49-F238E27FC236}">
                <a16:creationId xmlns:a16="http://schemas.microsoft.com/office/drawing/2014/main" id="{ACA03292-63A7-C99B-2291-E717DFFA959B}"/>
              </a:ext>
            </a:extLst>
          </p:cNvPr>
          <p:cNvGraphicFramePr>
            <a:graphicFrameLocks noGrp="1"/>
          </p:cNvGraphicFramePr>
          <p:nvPr>
            <p:ph idx="1"/>
          </p:nvPr>
        </p:nvGraphicFramePr>
        <p:xfrm>
          <a:off x="457200" y="1176670"/>
          <a:ext cx="8229600" cy="4671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5564085"/>
      </p:ext>
    </p:extLst>
  </p:cSld>
  <p:clrMapOvr>
    <a:masterClrMapping/>
  </p:clrMapOvr>
</p:sld>
</file>

<file path=ppt/theme/theme1.xml><?xml version="1.0" encoding="utf-8"?>
<a:theme xmlns:a="http://schemas.openxmlformats.org/drawingml/2006/main" name="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2007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3253a20d-c735-4bfe-a8b7-3e6ab37f5f90}" enabled="0" method="" siteId="{3253a20d-c735-4bfe-a8b7-3e6ab37f5f90}" removed="1"/>
</clbl:labelList>
</file>

<file path=docProps/app.xml><?xml version="1.0" encoding="utf-8"?>
<Properties xmlns="http://schemas.openxmlformats.org/officeDocument/2006/extended-properties" xmlns:vt="http://schemas.openxmlformats.org/officeDocument/2006/docPropsVTypes">
  <Template>Office Theme</Template>
  <TotalTime>24000</TotalTime>
  <Words>713</Words>
  <Application>Microsoft Office PowerPoint</Application>
  <PresentationFormat>On-screen Show (4:3)</PresentationFormat>
  <Paragraphs>90</Paragraphs>
  <Slides>14</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Aharoni</vt:lpstr>
      <vt:lpstr>Arial</vt:lpstr>
      <vt:lpstr>Calibri</vt:lpstr>
      <vt:lpstr>Open Sans</vt:lpstr>
      <vt:lpstr>Raleway</vt:lpstr>
      <vt:lpstr>Office 2007 PowerPoint template</vt:lpstr>
      <vt:lpstr>2_Office 2007 PowerPoint template</vt:lpstr>
      <vt:lpstr>3_Office 2007 PowerPoint template</vt:lpstr>
      <vt:lpstr>LoCASE: Lessons Learned    Rob Robinson KCC Sustainable Business  Programme Manager</vt:lpstr>
      <vt:lpstr>In the beginning…</vt:lpstr>
      <vt:lpstr>LoCASE</vt:lpstr>
      <vt:lpstr>Learning our lessons…</vt:lpstr>
      <vt:lpstr>PowerPoint Presentation</vt:lpstr>
      <vt:lpstr>Target Outputs</vt:lpstr>
      <vt:lpstr>Partnership Budget</vt:lpstr>
      <vt:lpstr>What could LoCASE fund?</vt:lpstr>
      <vt:lpstr>SELEP Projects Leader Board</vt:lpstr>
      <vt:lpstr>LoCASE Key Figures</vt:lpstr>
      <vt:lpstr>STEM Attendees &amp; Feedback</vt:lpstr>
      <vt:lpstr>LoCASE Programme Successes</vt:lpstr>
      <vt:lpstr>Challenges</vt:lpstr>
      <vt:lpstr>‘Legacy’ &amp;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Mellisa Jeynes - ST F</dc:creator>
  <cp:lastModifiedBy>Rob Robinson - GT - ECE</cp:lastModifiedBy>
  <cp:revision>94</cp:revision>
  <dcterms:created xsi:type="dcterms:W3CDTF">2021-08-25T12:11:54Z</dcterms:created>
  <dcterms:modified xsi:type="dcterms:W3CDTF">2023-11-07T22:18:25Z</dcterms:modified>
</cp:coreProperties>
</file>