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05" r:id="rId2"/>
    <p:sldId id="284" r:id="rId3"/>
    <p:sldId id="281" r:id="rId4"/>
    <p:sldId id="278" r:id="rId5"/>
    <p:sldId id="311" r:id="rId6"/>
    <p:sldId id="307" r:id="rId7"/>
    <p:sldId id="306" r:id="rId8"/>
    <p:sldId id="309" r:id="rId9"/>
    <p:sldId id="310"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280" autoAdjust="0"/>
  </p:normalViewPr>
  <p:slideViewPr>
    <p:cSldViewPr showGuides="1">
      <p:cViewPr varScale="1">
        <p:scale>
          <a:sx n="106" d="100"/>
          <a:sy n="106" d="100"/>
        </p:scale>
        <p:origin x="738" y="11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11/8/2023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11/8/2023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F1413-C8E5-FAE9-0CA0-CF0891EBC9EE}"/>
              </a:ext>
            </a:extLst>
          </p:cNvPr>
          <p:cNvSpPr/>
          <p:nvPr userDrawn="1"/>
        </p:nvSpPr>
        <p:spPr>
          <a:xfrm>
            <a:off x="0" y="0"/>
            <a:ext cx="12188825" cy="355600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sz="2400">
              <a:solidFill>
                <a:srgbClr val="FFFFFF"/>
              </a:solidFill>
            </a:endParaRPr>
          </a:p>
        </p:txBody>
      </p:sp>
      <p:sp>
        <p:nvSpPr>
          <p:cNvPr id="3" name="Rectangle 2">
            <a:extLst>
              <a:ext uri="{FF2B5EF4-FFF2-40B4-BE49-F238E27FC236}">
                <a16:creationId xmlns:a16="http://schemas.microsoft.com/office/drawing/2014/main" id="{3EF619C1-6DAD-100B-6D8D-53F0E25E2EDC}"/>
              </a:ext>
            </a:extLst>
          </p:cNvPr>
          <p:cNvSpPr/>
          <p:nvPr userDrawn="1"/>
        </p:nvSpPr>
        <p:spPr>
          <a:xfrm>
            <a:off x="10534024" y="2098676"/>
            <a:ext cx="1654802" cy="828675"/>
          </a:xfrm>
          <a:prstGeom prst="rect">
            <a:avLst/>
          </a:prstGeom>
          <a:solidFill>
            <a:srgbClr val="009239"/>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sz="2400">
              <a:solidFill>
                <a:srgbClr val="FFFFFF"/>
              </a:solidFill>
            </a:endParaRPr>
          </a:p>
        </p:txBody>
      </p:sp>
      <p:sp>
        <p:nvSpPr>
          <p:cNvPr id="4" name="Rectangle 3">
            <a:extLst>
              <a:ext uri="{FF2B5EF4-FFF2-40B4-BE49-F238E27FC236}">
                <a16:creationId xmlns:a16="http://schemas.microsoft.com/office/drawing/2014/main" id="{F936EA0C-46C7-8373-9AAF-3CB81AD6E0D4}"/>
              </a:ext>
            </a:extLst>
          </p:cNvPr>
          <p:cNvSpPr/>
          <p:nvPr userDrawn="1"/>
        </p:nvSpPr>
        <p:spPr>
          <a:xfrm>
            <a:off x="0" y="3556000"/>
            <a:ext cx="3811125" cy="198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sz="2400">
              <a:solidFill>
                <a:srgbClr val="FFFFFF"/>
              </a:solidFill>
            </a:endParaRPr>
          </a:p>
        </p:txBody>
      </p:sp>
      <p:pic>
        <p:nvPicPr>
          <p:cNvPr id="5" name="Picture 6" descr="thurrock.gov.uk_greyband.eps">
            <a:extLst>
              <a:ext uri="{FF2B5EF4-FFF2-40B4-BE49-F238E27FC236}">
                <a16:creationId xmlns:a16="http://schemas.microsoft.com/office/drawing/2014/main" id="{D29DB78B-257C-3FC6-7E1A-B0504D891D83}"/>
              </a:ext>
            </a:extLst>
          </p:cNvPr>
          <p:cNvPicPr>
            <a:picLocks noChangeAspect="1"/>
          </p:cNvPicPr>
          <p:nvPr userDrawn="1"/>
        </p:nvPicPr>
        <p:blipFill>
          <a:blip r:embed="rId2">
            <a:extLst>
              <a:ext uri="{28A0092B-C50C-407E-A947-70E740481C1C}">
                <a14:useLocalDpi xmlns:a14="http://schemas.microsoft.com/office/drawing/2010/main" val="0"/>
              </a:ext>
            </a:extLst>
          </a:blip>
          <a:srcRect l="24428" r="6580"/>
          <a:stretch>
            <a:fillRect/>
          </a:stretch>
        </p:blipFill>
        <p:spPr bwMode="auto">
          <a:xfrm>
            <a:off x="0" y="6124576"/>
            <a:ext cx="12188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3811125" y="3555830"/>
            <a:ext cx="8377700" cy="2578271"/>
          </a:xfrm>
        </p:spPr>
        <p:txBody>
          <a:bodyPr rtlCol="0">
            <a:normAutofit/>
          </a:bodyPr>
          <a:lstStyle/>
          <a:p>
            <a:pPr lvl="0"/>
            <a:r>
              <a:rPr lang="en-GB" noProof="0" dirty="0"/>
              <a:t>Drag picture to placeholder or click icon to add</a:t>
            </a:r>
            <a:endParaRPr lang="en-US" noProof="0" dirty="0"/>
          </a:p>
        </p:txBody>
      </p:sp>
      <p:sp>
        <p:nvSpPr>
          <p:cNvPr id="13" name="Text Placeholder 12"/>
          <p:cNvSpPr>
            <a:spLocks noGrp="1"/>
          </p:cNvSpPr>
          <p:nvPr>
            <p:ph type="body" sz="quarter" idx="11"/>
          </p:nvPr>
        </p:nvSpPr>
        <p:spPr>
          <a:xfrm>
            <a:off x="4189909" y="2197103"/>
            <a:ext cx="6251005" cy="685525"/>
          </a:xfrm>
          <a:noFill/>
          <a:ln>
            <a:solidFill>
              <a:schemeClr val="tx1"/>
            </a:solidFill>
          </a:ln>
        </p:spPr>
        <p:style>
          <a:lnRef idx="2">
            <a:schemeClr val="dk1"/>
          </a:lnRef>
          <a:fillRef idx="1">
            <a:schemeClr val="lt1"/>
          </a:fillRef>
          <a:effectRef idx="0">
            <a:schemeClr val="dk1"/>
          </a:effectRef>
          <a:fontRef idx="none"/>
        </p:style>
        <p:txBody>
          <a:bodyPr/>
          <a:lstStyle>
            <a:lvl1pPr marL="0" indent="0">
              <a:buNone/>
              <a:defRPr b="1" i="0" baseline="0">
                <a:ln>
                  <a:noFill/>
                </a:ln>
                <a:solidFill>
                  <a:schemeClr val="bg1"/>
                </a:solidFill>
                <a:effectLst/>
                <a:latin typeface="Arial"/>
                <a:cs typeface="Arial"/>
              </a:defRPr>
            </a:lvl1pPr>
          </a:lstStyle>
          <a:p>
            <a:pPr lvl="0"/>
            <a:r>
              <a:rPr lang="en-GB"/>
              <a:t>Click to edit Master text styles</a:t>
            </a:r>
          </a:p>
        </p:txBody>
      </p:sp>
      <p:sp>
        <p:nvSpPr>
          <p:cNvPr id="20" name="Text Placeholder 19"/>
          <p:cNvSpPr>
            <a:spLocks noGrp="1"/>
          </p:cNvSpPr>
          <p:nvPr>
            <p:ph type="body" sz="quarter" idx="12"/>
          </p:nvPr>
        </p:nvSpPr>
        <p:spPr>
          <a:xfrm>
            <a:off x="342811" y="4293210"/>
            <a:ext cx="3138200" cy="984031"/>
          </a:xfrm>
          <a:noFill/>
          <a:ln>
            <a:solidFill>
              <a:schemeClr val="bg1"/>
            </a:solidFill>
          </a:ln>
        </p:spPr>
        <p:txBody>
          <a:bodyPr>
            <a:normAutofit/>
          </a:bodyPr>
          <a:lstStyle>
            <a:lvl1pPr marL="0" indent="0">
              <a:buNone/>
              <a:defRPr sz="1600" b="1" i="0" baseline="0">
                <a:solidFill>
                  <a:schemeClr val="tx1"/>
                </a:solidFill>
                <a:latin typeface="Arial"/>
                <a:cs typeface="Arial"/>
              </a:defRPr>
            </a:lvl1pPr>
          </a:lstStyle>
          <a:p>
            <a:pPr lvl="0"/>
            <a:r>
              <a:rPr lang="en-GB"/>
              <a:t>Click to edit Master text styles</a:t>
            </a:r>
          </a:p>
          <a:p>
            <a:pPr lvl="1"/>
            <a:r>
              <a:rPr lang="en-GB"/>
              <a:t>Second level</a:t>
            </a:r>
          </a:p>
        </p:txBody>
      </p:sp>
      <p:sp>
        <p:nvSpPr>
          <p:cNvPr id="21" name="Text Placeholder 19"/>
          <p:cNvSpPr>
            <a:spLocks noGrp="1"/>
          </p:cNvSpPr>
          <p:nvPr>
            <p:ph type="body" sz="quarter" idx="13"/>
          </p:nvPr>
        </p:nvSpPr>
        <p:spPr>
          <a:xfrm>
            <a:off x="342811" y="5438838"/>
            <a:ext cx="3138200" cy="302610"/>
          </a:xfrm>
          <a:noFill/>
          <a:ln>
            <a:solidFill>
              <a:schemeClr val="bg1"/>
            </a:solidFill>
          </a:ln>
        </p:spPr>
        <p:txBody>
          <a:bodyPr>
            <a:normAutofit/>
          </a:bodyPr>
          <a:lstStyle>
            <a:lvl1pPr marL="0" indent="0">
              <a:buNone/>
              <a:defRPr sz="1400" b="0" i="0" baseline="0">
                <a:solidFill>
                  <a:schemeClr val="tx1"/>
                </a:solidFill>
                <a:latin typeface="Arial"/>
                <a:cs typeface="Arial"/>
              </a:defRPr>
            </a:lvl1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7539017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11/8/2023</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11/8/2023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11/8/2023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11/8/2023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11/8/2023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 id="21474836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cid:image002.png@01D97116.C7CC8970" TargetMode="External"/><Relationship Id="rId5" Type="http://schemas.openxmlformats.org/officeDocument/2006/relationships/image" Target="../media/image7.png"/><Relationship Id="rId4" Type="http://schemas.openxmlformats.org/officeDocument/2006/relationships/image" Target="cid:image003.png@01D9BFE3.9B9B7C0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cid:image002.png@01D97116.C7CC8970" TargetMode="External"/><Relationship Id="rId3" Type="http://schemas.openxmlformats.org/officeDocument/2006/relationships/image" Target="cid:image003.png@01D9BFE3.9B9B7C00" TargetMode="External"/><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cid:image001.jpg@01D9BFDF.DAC42480" TargetMode="External"/><Relationship Id="rId4" Type="http://schemas.openxmlformats.org/officeDocument/2006/relationships/image" Target="../media/image8.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cid:image001.jpg@01D9BFDF.DAC42480"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cid:image002.png@01D97116.C7CC8970" TargetMode="External"/><Relationship Id="rId5" Type="http://schemas.openxmlformats.org/officeDocument/2006/relationships/image" Target="../media/image7.png"/><Relationship Id="rId4" Type="http://schemas.openxmlformats.org/officeDocument/2006/relationships/image" Target="cid:image003.png@01D9BFE3.9B9B7C00"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cid:image001.jpg@01D9BFDF.DAC42480"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cid:image002.png@01D97116.C7CC8970" TargetMode="External"/><Relationship Id="rId5" Type="http://schemas.openxmlformats.org/officeDocument/2006/relationships/image" Target="../media/image7.png"/><Relationship Id="rId4" Type="http://schemas.openxmlformats.org/officeDocument/2006/relationships/image" Target="cid:image003.png@01D9BFE3.9B9B7C00" TargetMode="Externa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cid:image001.jpg@01D9BFDF.DAC42480"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cid:image002.png@01D97116.C7CC8970" TargetMode="External"/><Relationship Id="rId5" Type="http://schemas.openxmlformats.org/officeDocument/2006/relationships/image" Target="../media/image7.png"/><Relationship Id="rId4" Type="http://schemas.openxmlformats.org/officeDocument/2006/relationships/image" Target="cid:image003.png@01D9BFE3.9B9B7C00" TargetMode="Externa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cid:image003.png@01D9BFE3.9B9B7C00" TargetMode="External"/><Relationship Id="rId7" Type="http://schemas.openxmlformats.org/officeDocument/2006/relationships/image" Target="cid:image001.jpg@01D9BFDF.DAC42480" TargetMode="Externa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cid:image002.png@01D97116.C7CC8970" TargetMode="External"/><Relationship Id="rId4" Type="http://schemas.openxmlformats.org/officeDocument/2006/relationships/image" Target="../media/image7.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cid:image003.png@01D9BFE3.9B9B7C00" TargetMode="External"/><Relationship Id="rId7" Type="http://schemas.openxmlformats.org/officeDocument/2006/relationships/image" Target="cid:image001.jpg@01D9BFDF.DAC42480" TargetMode="Externa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cid:image002.png@01D97116.C7CC8970" TargetMode="External"/><Relationship Id="rId4" Type="http://schemas.openxmlformats.org/officeDocument/2006/relationships/image" Target="../media/image7.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a:extLst>
              <a:ext uri="{FF2B5EF4-FFF2-40B4-BE49-F238E27FC236}">
                <a16:creationId xmlns:a16="http://schemas.microsoft.com/office/drawing/2014/main" id="{3D9A2082-E189-9A58-D6D1-B57A6B8CB619}"/>
              </a:ext>
            </a:extLst>
          </p:cNvPr>
          <p:cNvSpPr>
            <a:spLocks noGrp="1"/>
          </p:cNvSpPr>
          <p:nvPr>
            <p:ph type="body" sz="quarter" idx="11"/>
          </p:nvPr>
        </p:nvSpPr>
        <p:spPr>
          <a:xfrm>
            <a:off x="693812" y="3863976"/>
            <a:ext cx="10801200" cy="2157413"/>
          </a:xfrm>
          <a:ln w="9525">
            <a:noFill/>
          </a:ln>
          <a:extLst>
            <a:ext uri="{91240B29-F687-4F45-9708-019B960494DF}">
              <a14:hiddenLine xmlns:a14="http://schemas.microsoft.com/office/drawing/2010/main" w="25400" cap="flat" algn="ctr">
                <a:solidFill>
                  <a:srgbClr val="000000"/>
                </a:solidFill>
                <a:miter lim="800000"/>
                <a:headEnd/>
                <a:tailEnd/>
              </a14:hiddenLine>
            </a:ext>
          </a:extLst>
        </p:spPr>
        <p:txBody>
          <a:bodyPr/>
          <a:lstStyle/>
          <a:p>
            <a:pPr algn="ctr">
              <a:defRPr/>
            </a:pPr>
            <a:r>
              <a:rPr lang="en-GB" sz="4000" dirty="0">
                <a:solidFill>
                  <a:schemeClr val="tx1">
                    <a:lumMod val="50000"/>
                  </a:schemeClr>
                </a:solidFill>
                <a:latin typeface="Arial" pitchFamily="34" charset="0"/>
                <a:cs typeface="Arial" pitchFamily="34" charset="0"/>
              </a:rPr>
              <a:t>OnTrack Thurrock Programme  </a:t>
            </a:r>
          </a:p>
          <a:p>
            <a:pPr algn="ctr">
              <a:defRPr/>
            </a:pPr>
            <a:r>
              <a:rPr lang="en-GB" sz="2000" b="0" dirty="0">
                <a:solidFill>
                  <a:schemeClr val="tx1">
                    <a:lumMod val="50000"/>
                  </a:schemeClr>
                </a:solidFill>
                <a:latin typeface="Arial" pitchFamily="34" charset="0"/>
                <a:cs typeface="Arial" pitchFamily="34" charset="0"/>
              </a:rPr>
              <a:t>Kate Kozlova-Boran, Employability &amp; Skills</a:t>
            </a:r>
          </a:p>
        </p:txBody>
      </p:sp>
      <p:pic>
        <p:nvPicPr>
          <p:cNvPr id="45059" name="Picture 6">
            <a:extLst>
              <a:ext uri="{FF2B5EF4-FFF2-40B4-BE49-F238E27FC236}">
                <a16:creationId xmlns:a16="http://schemas.microsoft.com/office/drawing/2014/main" id="{5D192D7A-B402-D637-55E7-22EE90FC9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276" y="1144589"/>
            <a:ext cx="22574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2716FD2-E13F-A636-AEC7-9AFD0B9E96D6}"/>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3772" y="5339073"/>
            <a:ext cx="2952328" cy="682316"/>
          </a:xfrm>
          <a:prstGeom prst="rect">
            <a:avLst/>
          </a:prstGeom>
          <a:noFill/>
          <a:ln>
            <a:noFill/>
          </a:ln>
        </p:spPr>
      </p:pic>
      <p:pic>
        <p:nvPicPr>
          <p:cNvPr id="3" name="Content Placeholder 15" descr="Logo&#10;&#10;Description automatically generated">
            <a:extLst>
              <a:ext uri="{FF2B5EF4-FFF2-40B4-BE49-F238E27FC236}">
                <a16:creationId xmlns:a16="http://schemas.microsoft.com/office/drawing/2014/main" id="{DDC4E734-4648-442E-32A1-0E1497FA4F8B}"/>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804734" y="5461444"/>
            <a:ext cx="1050318" cy="587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OnTrack Thurrock 1 - </a:t>
            </a:r>
            <a:r>
              <a:rPr lang="en-US" sz="3500" dirty="0"/>
              <a:t>Overview</a:t>
            </a:r>
          </a:p>
        </p:txBody>
      </p:sp>
      <p:pic>
        <p:nvPicPr>
          <p:cNvPr id="11" name="Picture 10">
            <a:extLst>
              <a:ext uri="{FF2B5EF4-FFF2-40B4-BE49-F238E27FC236}">
                <a16:creationId xmlns:a16="http://schemas.microsoft.com/office/drawing/2014/main" id="{3581F877-E683-B89D-715D-CDFADD98CBAC}"/>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3812" y="5871763"/>
            <a:ext cx="2363529" cy="546238"/>
          </a:xfrm>
          <a:prstGeom prst="rect">
            <a:avLst/>
          </a:prstGeom>
          <a:noFill/>
          <a:ln>
            <a:noFill/>
          </a:ln>
        </p:spPr>
      </p:pic>
      <p:pic>
        <p:nvPicPr>
          <p:cNvPr id="15" name="Picture 14">
            <a:extLst>
              <a:ext uri="{FF2B5EF4-FFF2-40B4-BE49-F238E27FC236}">
                <a16:creationId xmlns:a16="http://schemas.microsoft.com/office/drawing/2014/main" id="{F5AB7894-5D4A-5ADC-4E95-AC2000F8524E}"/>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403164" y="5980319"/>
            <a:ext cx="1059671" cy="489079"/>
          </a:xfrm>
          <a:prstGeom prst="rect">
            <a:avLst/>
          </a:prstGeom>
          <a:noFill/>
          <a:ln>
            <a:noFill/>
          </a:ln>
        </p:spPr>
      </p:pic>
      <p:pic>
        <p:nvPicPr>
          <p:cNvPr id="17" name="Picture 16">
            <a:extLst>
              <a:ext uri="{FF2B5EF4-FFF2-40B4-BE49-F238E27FC236}">
                <a16:creationId xmlns:a16="http://schemas.microsoft.com/office/drawing/2014/main" id="{EA78AF83-7B96-8A9B-1C0A-ADA95925580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0916" y="107570"/>
            <a:ext cx="1379110" cy="760510"/>
          </a:xfrm>
          <a:prstGeom prst="rect">
            <a:avLst/>
          </a:prstGeom>
          <a:noFill/>
          <a:ln>
            <a:noFill/>
          </a:ln>
        </p:spPr>
      </p:pic>
      <p:pic>
        <p:nvPicPr>
          <p:cNvPr id="20" name="Content Placeholder 15" descr="Logo&#10;&#10;Description automatically generated">
            <a:extLst>
              <a:ext uri="{FF2B5EF4-FFF2-40B4-BE49-F238E27FC236}">
                <a16:creationId xmlns:a16="http://schemas.microsoft.com/office/drawing/2014/main" id="{4069953F-03BD-333D-7DA6-6B89F67AF7EA}"/>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034741" y="5825422"/>
            <a:ext cx="1059671" cy="592579"/>
          </a:xfrm>
          <a:prstGeom prst="rect">
            <a:avLst/>
          </a:prstGeom>
          <a:noFill/>
          <a:ln>
            <a:noFill/>
          </a:ln>
        </p:spPr>
      </p:pic>
      <p:sp>
        <p:nvSpPr>
          <p:cNvPr id="22" name="Content Placeholder 21">
            <a:extLst>
              <a:ext uri="{FF2B5EF4-FFF2-40B4-BE49-F238E27FC236}">
                <a16:creationId xmlns:a16="http://schemas.microsoft.com/office/drawing/2014/main" id="{D25B97A8-F8E7-7AE9-01E9-3A2968E9930A}"/>
              </a:ext>
            </a:extLst>
          </p:cNvPr>
          <p:cNvSpPr>
            <a:spLocks noGrp="1"/>
          </p:cNvSpPr>
          <p:nvPr>
            <p:ph idx="1"/>
          </p:nvPr>
        </p:nvSpPr>
        <p:spPr>
          <a:xfrm>
            <a:off x="1117309" y="1701800"/>
            <a:ext cx="10157354" cy="3470153"/>
          </a:xfrm>
        </p:spPr>
        <p:txBody>
          <a:bodyPr>
            <a:normAutofit fontScale="85000" lnSpcReduction="10000"/>
          </a:bodyPr>
          <a:lstStyle/>
          <a:p>
            <a:pPr marL="0" indent="0">
              <a:buNone/>
            </a:pPr>
            <a:r>
              <a:rPr lang="en-GB" sz="1800" dirty="0">
                <a:latin typeface="Arial" panose="020B0604020202020204" pitchFamily="34" charset="0"/>
                <a:cs typeface="Arial" panose="020B0604020202020204" pitchFamily="34" charset="0"/>
              </a:rPr>
              <a:t>OnTrack Thurrock – </a:t>
            </a:r>
            <a:r>
              <a:rPr lang="en-GB" sz="1800" b="1" dirty="0">
                <a:latin typeface="Arial" panose="020B0604020202020204" pitchFamily="34" charset="0"/>
                <a:cs typeface="Arial" panose="020B0604020202020204" pitchFamily="34" charset="0"/>
              </a:rPr>
              <a:t>Phase 1 (2015-2019) </a:t>
            </a:r>
            <a:r>
              <a:rPr lang="en-GB" sz="1800" dirty="0">
                <a:latin typeface="Arial" panose="020B0604020202020204" pitchFamily="34" charset="0"/>
                <a:cs typeface="Arial" panose="020B0604020202020204" pitchFamily="34" charset="0"/>
              </a:rPr>
              <a:t>is a European Social Fund programme which supported young people aged 16-29 to engage in education, employment, or training. The programme’s objective was to reduce youth unemployment in the authority and support the Southeast LEP (SELEP) ESIF strategy.</a:t>
            </a:r>
          </a:p>
          <a:p>
            <a:pPr marL="0" indent="0">
              <a:buNone/>
            </a:pPr>
            <a:r>
              <a:rPr lang="en-GB" sz="1800" dirty="0">
                <a:latin typeface="Arial" panose="020B0604020202020204" pitchFamily="34" charset="0"/>
                <a:cs typeface="Arial" panose="020B0604020202020204" pitchFamily="34" charset="0"/>
              </a:rPr>
              <a:t>OnTrack aimed to achieve: </a:t>
            </a:r>
          </a:p>
          <a:p>
            <a:pPr marL="0" indent="0">
              <a:buNone/>
            </a:pP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1,310 NEET young people that engaged and were supported;</a:t>
            </a:r>
          </a:p>
          <a:p>
            <a:pPr marL="0" indent="0">
              <a:buNone/>
            </a:pPr>
            <a:r>
              <a:rPr lang="en-GB" sz="1800" dirty="0">
                <a:latin typeface="Arial" panose="020B0604020202020204" pitchFamily="34" charset="0"/>
                <a:cs typeface="Arial" panose="020B0604020202020204" pitchFamily="34" charset="0"/>
              </a:rPr>
              <a:t>•	876 young people entering employment, education and training (EET);</a:t>
            </a:r>
          </a:p>
          <a:p>
            <a:pPr marL="0" indent="0">
              <a:buNone/>
            </a:pPr>
            <a:r>
              <a:rPr lang="en-GB" sz="1800" dirty="0">
                <a:latin typeface="Arial" panose="020B0604020202020204" pitchFamily="34" charset="0"/>
                <a:cs typeface="Arial" panose="020B0604020202020204" pitchFamily="34" charset="0"/>
              </a:rPr>
              <a:t>•	261 young people in EET for 6 months;</a:t>
            </a:r>
          </a:p>
          <a:p>
            <a:pPr marL="0" indent="0">
              <a:buNone/>
            </a:pPr>
            <a:r>
              <a:rPr lang="en-GB" sz="1800" dirty="0">
                <a:latin typeface="Arial" panose="020B0604020202020204" pitchFamily="34" charset="0"/>
                <a:cs typeface="Arial" panose="020B0604020202020204" pitchFamily="34" charset="0"/>
              </a:rPr>
              <a:t>•	346 gaining a qualification (additional to those in EET);</a:t>
            </a:r>
          </a:p>
          <a:p>
            <a:pPr marL="0" indent="0">
              <a:buNone/>
            </a:pPr>
            <a:r>
              <a:rPr lang="en-GB" sz="1800" dirty="0">
                <a:latin typeface="Arial" panose="020B0604020202020204" pitchFamily="34" charset="0"/>
                <a:cs typeface="Arial" panose="020B0604020202020204" pitchFamily="34" charset="0"/>
              </a:rPr>
              <a:t>•	Increased engagement of young people in priority sectors.</a:t>
            </a:r>
          </a:p>
          <a:p>
            <a:pPr marL="0" indent="0">
              <a:buNone/>
            </a:pPr>
            <a:endParaRPr lang="en-GB" sz="1800" dirty="0"/>
          </a:p>
        </p:txBody>
      </p:sp>
      <p:pic>
        <p:nvPicPr>
          <p:cNvPr id="2050" name="Picture 7" descr="Description: cid:image001.png@01CECE72.3F5FA730">
            <a:extLst>
              <a:ext uri="{FF2B5EF4-FFF2-40B4-BE49-F238E27FC236}">
                <a16:creationId xmlns:a16="http://schemas.microsoft.com/office/drawing/2014/main" id="{2A1BF88E-69A5-925D-C291-549F679C10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539" y="6520795"/>
            <a:ext cx="1086888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2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OnTrack Thurrock 1- </a:t>
            </a:r>
            <a:r>
              <a:rPr lang="en-US" sz="3500" dirty="0"/>
              <a:t>Outputs/Results</a:t>
            </a:r>
          </a:p>
        </p:txBody>
      </p:sp>
      <p:pic>
        <p:nvPicPr>
          <p:cNvPr id="3" name="Picture 2">
            <a:extLst>
              <a:ext uri="{FF2B5EF4-FFF2-40B4-BE49-F238E27FC236}">
                <a16:creationId xmlns:a16="http://schemas.microsoft.com/office/drawing/2014/main" id="{C63078AE-64E0-DD69-6750-B066C36B07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0581" y="104951"/>
            <a:ext cx="1214525" cy="669749"/>
          </a:xfrm>
          <a:prstGeom prst="rect">
            <a:avLst/>
          </a:prstGeom>
          <a:noFill/>
          <a:ln>
            <a:noFill/>
          </a:ln>
        </p:spPr>
      </p:pic>
      <p:pic>
        <p:nvPicPr>
          <p:cNvPr id="6" name="Picture 5">
            <a:extLst>
              <a:ext uri="{FF2B5EF4-FFF2-40B4-BE49-F238E27FC236}">
                <a16:creationId xmlns:a16="http://schemas.microsoft.com/office/drawing/2014/main" id="{A89587AD-A4DB-B109-B297-47D34C6F9D9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2122" y="5929693"/>
            <a:ext cx="2053202" cy="474518"/>
          </a:xfrm>
          <a:prstGeom prst="rect">
            <a:avLst/>
          </a:prstGeom>
          <a:noFill/>
          <a:ln>
            <a:noFill/>
          </a:ln>
        </p:spPr>
      </p:pic>
      <p:pic>
        <p:nvPicPr>
          <p:cNvPr id="8" name="Content Placeholder 15" descr="Logo&#10;&#10;Description automatically generated">
            <a:extLst>
              <a:ext uri="{FF2B5EF4-FFF2-40B4-BE49-F238E27FC236}">
                <a16:creationId xmlns:a16="http://schemas.microsoft.com/office/drawing/2014/main" id="{415A72FA-177D-433F-8D72-B9AF8E020B9C}"/>
              </a:ext>
            </a:extLst>
          </p:cNvPr>
          <p:cNvPicPr>
            <a:picLocks noGrp="1" noChangeAspect="1"/>
          </p:cNvPicPr>
          <p:nvPr>
            <p:ph idx="1"/>
          </p:nvPr>
        </p:nvPicPr>
        <p:blipFill>
          <a:blip r:embed="rId5" r:link="rId6">
            <a:extLst>
              <a:ext uri="{28A0092B-C50C-407E-A947-70E740481C1C}">
                <a14:useLocalDpi xmlns:a14="http://schemas.microsoft.com/office/drawing/2010/main" val="0"/>
              </a:ext>
            </a:extLst>
          </a:blip>
          <a:srcRect/>
          <a:stretch>
            <a:fillRect/>
          </a:stretch>
        </p:blipFill>
        <p:spPr bwMode="auto">
          <a:xfrm>
            <a:off x="4830987" y="5891788"/>
            <a:ext cx="975393" cy="545450"/>
          </a:xfrm>
          <a:prstGeom prst="rect">
            <a:avLst/>
          </a:prstGeom>
          <a:noFill/>
          <a:ln>
            <a:noFill/>
          </a:ln>
        </p:spPr>
      </p:pic>
      <p:pic>
        <p:nvPicPr>
          <p:cNvPr id="9" name="Picture 8">
            <a:extLst>
              <a:ext uri="{FF2B5EF4-FFF2-40B4-BE49-F238E27FC236}">
                <a16:creationId xmlns:a16="http://schemas.microsoft.com/office/drawing/2014/main" id="{0CF6918B-ECA0-EDD8-F417-1B6ADF74CD1B}"/>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342884" y="5987056"/>
            <a:ext cx="975394" cy="450182"/>
          </a:xfrm>
          <a:prstGeom prst="rect">
            <a:avLst/>
          </a:prstGeom>
          <a:noFill/>
          <a:ln>
            <a:noFill/>
          </a:ln>
        </p:spPr>
      </p:pic>
      <p:pic>
        <p:nvPicPr>
          <p:cNvPr id="4" name="Picture 7" descr="Description: cid:image001.png@01CECE72.3F5FA730">
            <a:extLst>
              <a:ext uri="{FF2B5EF4-FFF2-40B4-BE49-F238E27FC236}">
                <a16:creationId xmlns:a16="http://schemas.microsoft.com/office/drawing/2014/main" id="{F90CB311-B35D-0C61-61DE-CF9A60263A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788" y="6490390"/>
            <a:ext cx="10939991" cy="2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1">
            <a:extLst>
              <a:ext uri="{FF2B5EF4-FFF2-40B4-BE49-F238E27FC236}">
                <a16:creationId xmlns:a16="http://schemas.microsoft.com/office/drawing/2014/main" id="{27F95A20-2D15-2C3E-A330-E23FB17C2CEB}"/>
              </a:ext>
            </a:extLst>
          </p:cNvPr>
          <p:cNvSpPr txBox="1">
            <a:spLocks/>
          </p:cNvSpPr>
          <p:nvPr/>
        </p:nvSpPr>
        <p:spPr>
          <a:xfrm>
            <a:off x="1117309" y="1701800"/>
            <a:ext cx="10157354" cy="4103809"/>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Font typeface="Arial" pitchFamily="34" charset="0"/>
              <a:buNone/>
            </a:pPr>
            <a:endParaRPr lang="en-GB" sz="1800" dirty="0"/>
          </a:p>
        </p:txBody>
      </p:sp>
      <p:sp>
        <p:nvSpPr>
          <p:cNvPr id="10" name="Content Placeholder 21">
            <a:extLst>
              <a:ext uri="{FF2B5EF4-FFF2-40B4-BE49-F238E27FC236}">
                <a16:creationId xmlns:a16="http://schemas.microsoft.com/office/drawing/2014/main" id="{D74CA54D-C675-440F-B1FA-7ABAA52D0760}"/>
              </a:ext>
            </a:extLst>
          </p:cNvPr>
          <p:cNvSpPr txBox="1">
            <a:spLocks/>
          </p:cNvSpPr>
          <p:nvPr/>
        </p:nvSpPr>
        <p:spPr>
          <a:xfrm>
            <a:off x="1117309" y="1701800"/>
            <a:ext cx="10157354" cy="3470153"/>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Font typeface="Arial" pitchFamily="34" charset="0"/>
              <a:buNone/>
            </a:pPr>
            <a:r>
              <a:rPr lang="en-GB" sz="1900" dirty="0">
                <a:latin typeface="Arial" panose="020B0604020202020204" pitchFamily="34" charset="0"/>
                <a:cs typeface="Arial" panose="020B0604020202020204" pitchFamily="34" charset="0"/>
              </a:rPr>
              <a:t>OnTrack 1 Thurrock (2015-2019) : </a:t>
            </a:r>
          </a:p>
          <a:p>
            <a:pPr marL="0" indent="0">
              <a:buFont typeface="Arial" pitchFamily="34" charset="0"/>
              <a:buNone/>
            </a:pPr>
            <a:r>
              <a:rPr lang="en-GB" sz="1900" dirty="0">
                <a:latin typeface="Arial" panose="020B0604020202020204" pitchFamily="34" charset="0"/>
                <a:cs typeface="Arial" panose="020B0604020202020204" pitchFamily="34" charset="0"/>
              </a:rPr>
              <a:t>• A</a:t>
            </a:r>
            <a:r>
              <a:rPr lang="en-GB" sz="1900" dirty="0">
                <a:effectLst/>
                <a:latin typeface="Arial" panose="020B0604020202020204" pitchFamily="34" charset="0"/>
                <a:ea typeface="Times New Roman" panose="02020603050405020304" pitchFamily="18" charset="0"/>
                <a:cs typeface="Arial" panose="020B0604020202020204" pitchFamily="34" charset="0"/>
              </a:rPr>
              <a:t>imed to sign-up and support 1310 young people, this target was exceeded and OnTrack 	Thurrock signed up </a:t>
            </a:r>
            <a:r>
              <a:rPr lang="en-GB" sz="1900" b="1" dirty="0">
                <a:effectLst/>
                <a:latin typeface="Arial" panose="020B0604020202020204" pitchFamily="34" charset="0"/>
                <a:ea typeface="Times New Roman" panose="02020603050405020304" pitchFamily="18" charset="0"/>
                <a:cs typeface="Arial" panose="020B0604020202020204" pitchFamily="34" charset="0"/>
              </a:rPr>
              <a:t>1316</a:t>
            </a:r>
            <a:r>
              <a:rPr lang="en-GB" sz="1900" dirty="0">
                <a:effectLst/>
                <a:latin typeface="Arial" panose="020B0604020202020204" pitchFamily="34" charset="0"/>
                <a:ea typeface="Times New Roman" panose="02020603050405020304" pitchFamily="18" charset="0"/>
                <a:cs typeface="Arial" panose="020B0604020202020204" pitchFamily="34" charset="0"/>
              </a:rPr>
              <a:t> eligible young people during its provision;</a:t>
            </a:r>
            <a:endParaRPr lang="en-GB" sz="1900" dirty="0">
              <a:latin typeface="Arial" panose="020B0604020202020204" pitchFamily="34" charset="0"/>
              <a:cs typeface="Arial" panose="020B0604020202020204" pitchFamily="34" charset="0"/>
            </a:endParaRPr>
          </a:p>
          <a:p>
            <a:pPr marL="0" indent="0">
              <a:buFont typeface="Arial" pitchFamily="34" charset="0"/>
              <a:buNone/>
            </a:pPr>
            <a:r>
              <a:rPr lang="en-GB" sz="1900" dirty="0">
                <a:latin typeface="Arial" panose="020B0604020202020204" pitchFamily="34" charset="0"/>
                <a:cs typeface="Arial" panose="020B0604020202020204" pitchFamily="34" charset="0"/>
              </a:rPr>
              <a:t>•Supported </a:t>
            </a:r>
            <a:r>
              <a:rPr lang="en-GB" sz="1900" b="1" dirty="0">
                <a:latin typeface="Arial" panose="020B0604020202020204" pitchFamily="34" charset="0"/>
                <a:cs typeface="Arial" panose="020B0604020202020204" pitchFamily="34" charset="0"/>
              </a:rPr>
              <a:t>1050</a:t>
            </a:r>
            <a:r>
              <a:rPr lang="en-GB" sz="1900" dirty="0">
                <a:latin typeface="Arial" panose="020B0604020202020204" pitchFamily="34" charset="0"/>
                <a:cs typeface="Arial" panose="020B0604020202020204" pitchFamily="34" charset="0"/>
              </a:rPr>
              <a:t> young people who received an offer or entered employment, education or 	training (EET) against the target of 876 young people;</a:t>
            </a:r>
          </a:p>
          <a:p>
            <a:pPr marL="0" indent="0">
              <a:buFont typeface="Arial" pitchFamily="34" charset="0"/>
              <a:buNone/>
            </a:pPr>
            <a:r>
              <a:rPr lang="en-GB" sz="1900" dirty="0">
                <a:latin typeface="Arial" panose="020B0604020202020204" pitchFamily="34" charset="0"/>
                <a:cs typeface="Arial" panose="020B0604020202020204" pitchFamily="34" charset="0"/>
              </a:rPr>
              <a:t>•</a:t>
            </a:r>
            <a:r>
              <a:rPr lang="en-GB" sz="1900" b="1" dirty="0">
                <a:latin typeface="Arial" panose="020B0604020202020204" pitchFamily="34" charset="0"/>
                <a:cs typeface="Arial" panose="020B0604020202020204" pitchFamily="34" charset="0"/>
              </a:rPr>
              <a:t>587</a:t>
            </a:r>
            <a:r>
              <a:rPr lang="en-GB" sz="1900" dirty="0">
                <a:latin typeface="Arial" panose="020B0604020202020204" pitchFamily="34" charset="0"/>
                <a:cs typeface="Arial" panose="020B0604020202020204" pitchFamily="34" charset="0"/>
              </a:rPr>
              <a:t> young people were in EET for 6 months after leaving against the target of 261 young 	people;</a:t>
            </a:r>
          </a:p>
          <a:p>
            <a:pPr marL="0" indent="0">
              <a:buFont typeface="Arial" pitchFamily="34" charset="0"/>
              <a:buNone/>
            </a:pPr>
            <a:r>
              <a:rPr lang="en-GB" sz="1900" dirty="0">
                <a:latin typeface="Arial" panose="020B0604020202020204" pitchFamily="34" charset="0"/>
                <a:cs typeface="Arial" panose="020B0604020202020204" pitchFamily="34" charset="0"/>
              </a:rPr>
              <a:t>•</a:t>
            </a:r>
            <a:r>
              <a:rPr lang="en-GB" sz="1900" b="1" dirty="0">
                <a:latin typeface="Arial" panose="020B0604020202020204" pitchFamily="34" charset="0"/>
                <a:cs typeface="Arial" panose="020B0604020202020204" pitchFamily="34" charset="0"/>
              </a:rPr>
              <a:t>432</a:t>
            </a:r>
            <a:r>
              <a:rPr lang="en-GB" sz="1900" dirty="0">
                <a:latin typeface="Arial" panose="020B0604020202020204" pitchFamily="34" charset="0"/>
                <a:cs typeface="Arial" panose="020B0604020202020204" pitchFamily="34" charset="0"/>
              </a:rPr>
              <a:t> gaining a qualification (against a target of 346).</a:t>
            </a:r>
          </a:p>
          <a:p>
            <a:pPr marL="0" indent="0">
              <a:buFont typeface="Arial" pitchFamily="34" charset="0"/>
              <a:buNone/>
            </a:pPr>
            <a:endParaRPr lang="en-GB" sz="1800" dirty="0"/>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OnTrack Thurrock 2 - </a:t>
            </a:r>
            <a:r>
              <a:rPr lang="en-US" sz="3500" dirty="0"/>
              <a:t>Overview</a:t>
            </a:r>
          </a:p>
        </p:txBody>
      </p:sp>
      <p:sp>
        <p:nvSpPr>
          <p:cNvPr id="4" name="Content Placeholder 3">
            <a:extLst>
              <a:ext uri="{FF2B5EF4-FFF2-40B4-BE49-F238E27FC236}">
                <a16:creationId xmlns:a16="http://schemas.microsoft.com/office/drawing/2014/main" id="{A1D9F688-E083-05B5-878D-DE51EEA09010}"/>
              </a:ext>
            </a:extLst>
          </p:cNvPr>
          <p:cNvSpPr>
            <a:spLocks noGrp="1"/>
          </p:cNvSpPr>
          <p:nvPr>
            <p:ph sz="half" idx="2"/>
          </p:nvPr>
        </p:nvSpPr>
        <p:spPr>
          <a:xfrm>
            <a:off x="693812" y="1473200"/>
            <a:ext cx="10580851" cy="4062427"/>
          </a:xfrm>
        </p:spPr>
        <p:txBody>
          <a:bodyPr>
            <a:normAutofit fontScale="70000" lnSpcReduction="20000"/>
          </a:bodyPr>
          <a:lstStyle/>
          <a:p>
            <a:pPr marL="0" indent="0">
              <a:buNone/>
            </a:pPr>
            <a:r>
              <a:rPr lang="en-GB" sz="2000" dirty="0">
                <a:latin typeface="Arial" panose="020B0604020202020204" pitchFamily="34" charset="0"/>
                <a:cs typeface="Arial" panose="020B0604020202020204" pitchFamily="34" charset="0"/>
              </a:rPr>
              <a:t>OnTrack Thurrock – </a:t>
            </a:r>
            <a:r>
              <a:rPr lang="en-GB" sz="2000" b="1" dirty="0">
                <a:latin typeface="Arial" panose="020B0604020202020204" pitchFamily="34" charset="0"/>
                <a:cs typeface="Arial" panose="020B0604020202020204" pitchFamily="34" charset="0"/>
              </a:rPr>
              <a:t>Phase 2 (2020 - 2023) </a:t>
            </a:r>
            <a:r>
              <a:rPr lang="en-GB" sz="2000" dirty="0">
                <a:latin typeface="Arial" panose="020B0604020202020204" pitchFamily="34" charset="0"/>
                <a:cs typeface="Arial" panose="020B0604020202020204" pitchFamily="34" charset="0"/>
              </a:rPr>
              <a:t>is a European Social Fund programme which supports young people aged 16-29 to engage in education, employment, or training. The programme’s objective is to reduce youth unemployment in the authority and support the Southeast LEP (SELEP) ESIF strategy.</a:t>
            </a:r>
            <a:endParaRPr lang="en-GB" sz="19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Objectives for OnTrack Thurrock Phase 2:</a:t>
            </a:r>
          </a:p>
          <a:p>
            <a:r>
              <a:rPr lang="en-GB" sz="2000" dirty="0">
                <a:latin typeface="Arial" panose="020B0604020202020204" pitchFamily="34" charset="0"/>
                <a:cs typeface="Arial" panose="020B0604020202020204" pitchFamily="34" charset="0"/>
              </a:rPr>
              <a:t>Support young people aged 16-24 into employment, self-employment, Apprenticeships, traineeships, further education and   training;</a:t>
            </a:r>
          </a:p>
          <a:p>
            <a:r>
              <a:rPr lang="en-GB" sz="2000" dirty="0">
                <a:latin typeface="Arial" panose="020B0604020202020204" pitchFamily="34" charset="0"/>
                <a:cs typeface="Arial" panose="020B0604020202020204" pitchFamily="34" charset="0"/>
              </a:rPr>
              <a:t>Re-engage young people who are disconnected from employment and learning;</a:t>
            </a:r>
          </a:p>
          <a:p>
            <a:r>
              <a:rPr lang="en-GB" sz="2000" dirty="0">
                <a:latin typeface="Arial" panose="020B0604020202020204" pitchFamily="34" charset="0"/>
                <a:cs typeface="Arial" panose="020B0604020202020204" pitchFamily="34" charset="0"/>
              </a:rPr>
              <a:t>Help young people develop the skills to become job ready and move towards employment, overcoming barriers to progression</a:t>
            </a:r>
          </a:p>
          <a:p>
            <a:r>
              <a:rPr lang="en-GB" sz="2000" dirty="0">
                <a:latin typeface="Arial" panose="020B0604020202020204" pitchFamily="34" charset="0"/>
                <a:cs typeface="Arial" panose="020B0604020202020204" pitchFamily="34" charset="0"/>
              </a:rPr>
              <a:t>Support to sustain young people in work and employment;</a:t>
            </a:r>
          </a:p>
          <a:p>
            <a:r>
              <a:rPr lang="en-GB" sz="2000" dirty="0">
                <a:latin typeface="Arial" panose="020B0604020202020204" pitchFamily="34" charset="0"/>
                <a:cs typeface="Arial" panose="020B0604020202020204" pitchFamily="34" charset="0"/>
              </a:rPr>
              <a:t>Provide mentoring and coaching services for individuals;</a:t>
            </a:r>
          </a:p>
          <a:p>
            <a:r>
              <a:rPr lang="en-GB" sz="2000" dirty="0">
                <a:latin typeface="Arial" panose="020B0604020202020204" pitchFamily="34" charset="0"/>
                <a:cs typeface="Arial" panose="020B0604020202020204" pitchFamily="34" charset="0"/>
              </a:rPr>
              <a:t>Facilitate young people’s learning, personal and social development;</a:t>
            </a:r>
          </a:p>
          <a:p>
            <a:r>
              <a:rPr lang="en-GB" sz="2000" dirty="0">
                <a:latin typeface="Arial" panose="020B0604020202020204" pitchFamily="34" charset="0"/>
                <a:cs typeface="Arial" panose="020B0604020202020204" pitchFamily="34" charset="0"/>
              </a:rPr>
              <a:t>Enable and empower young people to meet their goals;</a:t>
            </a:r>
          </a:p>
        </p:txBody>
      </p:sp>
      <p:pic>
        <p:nvPicPr>
          <p:cNvPr id="7" name="Picture 6">
            <a:extLst>
              <a:ext uri="{FF2B5EF4-FFF2-40B4-BE49-F238E27FC236}">
                <a16:creationId xmlns:a16="http://schemas.microsoft.com/office/drawing/2014/main" id="{B552CC37-C478-1D93-D043-8E053882D3E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579" y="76200"/>
            <a:ext cx="1350183" cy="744558"/>
          </a:xfrm>
          <a:prstGeom prst="rect">
            <a:avLst/>
          </a:prstGeom>
          <a:noFill/>
          <a:ln>
            <a:noFill/>
          </a:ln>
        </p:spPr>
      </p:pic>
      <p:pic>
        <p:nvPicPr>
          <p:cNvPr id="11" name="Content Placeholder 10">
            <a:extLst>
              <a:ext uri="{FF2B5EF4-FFF2-40B4-BE49-F238E27FC236}">
                <a16:creationId xmlns:a16="http://schemas.microsoft.com/office/drawing/2014/main" id="{90E4B4F2-D230-69CC-E1FB-55B174F7064F}"/>
              </a:ext>
            </a:extLst>
          </p:cNvPr>
          <p:cNvPicPr>
            <a:picLocks noGrp="1" noChangeAspect="1"/>
          </p:cNvPicPr>
          <p:nvPr>
            <p:ph sz="half" idx="1"/>
          </p:nvPr>
        </p:nvPicPr>
        <p:blipFill>
          <a:blip r:embed="rId3" r:link="rId4">
            <a:extLst>
              <a:ext uri="{28A0092B-C50C-407E-A947-70E740481C1C}">
                <a14:useLocalDpi xmlns:a14="http://schemas.microsoft.com/office/drawing/2010/main" val="0"/>
              </a:ext>
            </a:extLst>
          </a:blip>
          <a:srcRect/>
          <a:stretch>
            <a:fillRect/>
          </a:stretch>
        </p:blipFill>
        <p:spPr bwMode="auto">
          <a:xfrm>
            <a:off x="510989" y="5826136"/>
            <a:ext cx="2142857" cy="495238"/>
          </a:xfrm>
          <a:prstGeom prst="rect">
            <a:avLst/>
          </a:prstGeom>
          <a:noFill/>
          <a:ln>
            <a:noFill/>
          </a:ln>
        </p:spPr>
      </p:pic>
      <p:pic>
        <p:nvPicPr>
          <p:cNvPr id="12" name="Content Placeholder 15" descr="Logo&#10;&#10;Description automatically generated">
            <a:extLst>
              <a:ext uri="{FF2B5EF4-FFF2-40B4-BE49-F238E27FC236}">
                <a16:creationId xmlns:a16="http://schemas.microsoft.com/office/drawing/2014/main" id="{CC0004FC-A1FD-7A9A-077F-FFCA1ED03B99}"/>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733364" y="5758855"/>
            <a:ext cx="1005916" cy="562519"/>
          </a:xfrm>
          <a:prstGeom prst="rect">
            <a:avLst/>
          </a:prstGeom>
          <a:noFill/>
          <a:ln>
            <a:noFill/>
          </a:ln>
        </p:spPr>
      </p:pic>
      <p:pic>
        <p:nvPicPr>
          <p:cNvPr id="13" name="Picture 12">
            <a:extLst>
              <a:ext uri="{FF2B5EF4-FFF2-40B4-BE49-F238E27FC236}">
                <a16:creationId xmlns:a16="http://schemas.microsoft.com/office/drawing/2014/main" id="{F1AE00A4-450F-CDAA-6779-1B4FF575061D}"/>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126860" y="5826136"/>
            <a:ext cx="1009359" cy="465858"/>
          </a:xfrm>
          <a:prstGeom prst="rect">
            <a:avLst/>
          </a:prstGeom>
          <a:noFill/>
          <a:ln>
            <a:noFill/>
          </a:ln>
        </p:spPr>
      </p:pic>
      <p:pic>
        <p:nvPicPr>
          <p:cNvPr id="3" name="Picture 7" descr="Description: cid:image001.png@01CECE72.3F5FA730">
            <a:extLst>
              <a:ext uri="{FF2B5EF4-FFF2-40B4-BE49-F238E27FC236}">
                <a16:creationId xmlns:a16="http://schemas.microsoft.com/office/drawing/2014/main" id="{0632E2DC-9059-ED19-72A4-7E26FC8910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788" y="6449459"/>
            <a:ext cx="1086888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OnTrack Thurrock 2- </a:t>
            </a:r>
            <a:r>
              <a:rPr lang="en-US" sz="3500" dirty="0"/>
              <a:t>Outputs/Results</a:t>
            </a:r>
          </a:p>
        </p:txBody>
      </p:sp>
      <p:pic>
        <p:nvPicPr>
          <p:cNvPr id="3" name="Picture 2">
            <a:extLst>
              <a:ext uri="{FF2B5EF4-FFF2-40B4-BE49-F238E27FC236}">
                <a16:creationId xmlns:a16="http://schemas.microsoft.com/office/drawing/2014/main" id="{C63078AE-64E0-DD69-6750-B066C36B07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0581" y="104951"/>
            <a:ext cx="1214525" cy="669749"/>
          </a:xfrm>
          <a:prstGeom prst="rect">
            <a:avLst/>
          </a:prstGeom>
          <a:noFill/>
          <a:ln>
            <a:noFill/>
          </a:ln>
        </p:spPr>
      </p:pic>
      <p:pic>
        <p:nvPicPr>
          <p:cNvPr id="6" name="Picture 5">
            <a:extLst>
              <a:ext uri="{FF2B5EF4-FFF2-40B4-BE49-F238E27FC236}">
                <a16:creationId xmlns:a16="http://schemas.microsoft.com/office/drawing/2014/main" id="{A89587AD-A4DB-B109-B297-47D34C6F9D9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2122" y="5929693"/>
            <a:ext cx="2053202" cy="474518"/>
          </a:xfrm>
          <a:prstGeom prst="rect">
            <a:avLst/>
          </a:prstGeom>
          <a:noFill/>
          <a:ln>
            <a:noFill/>
          </a:ln>
        </p:spPr>
      </p:pic>
      <p:pic>
        <p:nvPicPr>
          <p:cNvPr id="8" name="Content Placeholder 15" descr="Logo&#10;&#10;Description automatically generated">
            <a:extLst>
              <a:ext uri="{FF2B5EF4-FFF2-40B4-BE49-F238E27FC236}">
                <a16:creationId xmlns:a16="http://schemas.microsoft.com/office/drawing/2014/main" id="{415A72FA-177D-433F-8D72-B9AF8E020B9C}"/>
              </a:ext>
            </a:extLst>
          </p:cNvPr>
          <p:cNvPicPr>
            <a:picLocks noGrp="1" noChangeAspect="1"/>
          </p:cNvPicPr>
          <p:nvPr>
            <p:ph idx="1"/>
          </p:nvPr>
        </p:nvPicPr>
        <p:blipFill>
          <a:blip r:embed="rId5" r:link="rId6">
            <a:extLst>
              <a:ext uri="{28A0092B-C50C-407E-A947-70E740481C1C}">
                <a14:useLocalDpi xmlns:a14="http://schemas.microsoft.com/office/drawing/2010/main" val="0"/>
              </a:ext>
            </a:extLst>
          </a:blip>
          <a:srcRect/>
          <a:stretch>
            <a:fillRect/>
          </a:stretch>
        </p:blipFill>
        <p:spPr bwMode="auto">
          <a:xfrm>
            <a:off x="4830987" y="5891788"/>
            <a:ext cx="975393" cy="545450"/>
          </a:xfrm>
          <a:prstGeom prst="rect">
            <a:avLst/>
          </a:prstGeom>
          <a:noFill/>
          <a:ln>
            <a:noFill/>
          </a:ln>
        </p:spPr>
      </p:pic>
      <p:pic>
        <p:nvPicPr>
          <p:cNvPr id="9" name="Picture 8">
            <a:extLst>
              <a:ext uri="{FF2B5EF4-FFF2-40B4-BE49-F238E27FC236}">
                <a16:creationId xmlns:a16="http://schemas.microsoft.com/office/drawing/2014/main" id="{0CF6918B-ECA0-EDD8-F417-1B6ADF74CD1B}"/>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342884" y="5987056"/>
            <a:ext cx="975394" cy="450182"/>
          </a:xfrm>
          <a:prstGeom prst="rect">
            <a:avLst/>
          </a:prstGeom>
          <a:noFill/>
          <a:ln>
            <a:noFill/>
          </a:ln>
        </p:spPr>
      </p:pic>
      <p:pic>
        <p:nvPicPr>
          <p:cNvPr id="4" name="Picture 7" descr="Description: cid:image001.png@01CECE72.3F5FA730">
            <a:extLst>
              <a:ext uri="{FF2B5EF4-FFF2-40B4-BE49-F238E27FC236}">
                <a16:creationId xmlns:a16="http://schemas.microsoft.com/office/drawing/2014/main" id="{F90CB311-B35D-0C61-61DE-CF9A60263A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788" y="6490390"/>
            <a:ext cx="10939991" cy="2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1">
            <a:extLst>
              <a:ext uri="{FF2B5EF4-FFF2-40B4-BE49-F238E27FC236}">
                <a16:creationId xmlns:a16="http://schemas.microsoft.com/office/drawing/2014/main" id="{27F95A20-2D15-2C3E-A330-E23FB17C2CEB}"/>
              </a:ext>
            </a:extLst>
          </p:cNvPr>
          <p:cNvSpPr txBox="1">
            <a:spLocks/>
          </p:cNvSpPr>
          <p:nvPr/>
        </p:nvSpPr>
        <p:spPr>
          <a:xfrm>
            <a:off x="1117309" y="1701800"/>
            <a:ext cx="10157354" cy="4103809"/>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Font typeface="Arial" pitchFamily="34" charset="0"/>
              <a:buNone/>
            </a:pPr>
            <a:endParaRPr lang="en-GB" sz="1800" dirty="0"/>
          </a:p>
        </p:txBody>
      </p:sp>
      <p:sp>
        <p:nvSpPr>
          <p:cNvPr id="10" name="Content Placeholder 21">
            <a:extLst>
              <a:ext uri="{FF2B5EF4-FFF2-40B4-BE49-F238E27FC236}">
                <a16:creationId xmlns:a16="http://schemas.microsoft.com/office/drawing/2014/main" id="{D74CA54D-C675-440F-B1FA-7ABAA52D0760}"/>
              </a:ext>
            </a:extLst>
          </p:cNvPr>
          <p:cNvSpPr txBox="1">
            <a:spLocks/>
          </p:cNvSpPr>
          <p:nvPr/>
        </p:nvSpPr>
        <p:spPr>
          <a:xfrm>
            <a:off x="1117309" y="1701800"/>
            <a:ext cx="10157354" cy="3470153"/>
          </a:xfrm>
          <a:prstGeom prst="rect">
            <a:avLst/>
          </a:prstGeom>
        </p:spPr>
        <p:txBody>
          <a:bodyPr vert="horz" lIns="121899" tIns="60949" rIns="121899" bIns="60949" rtlCol="0">
            <a:normAutofit fontScale="85000"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Font typeface="Arial" pitchFamily="34" charset="0"/>
              <a:buNone/>
            </a:pPr>
            <a:r>
              <a:rPr lang="en-GB" sz="1900" dirty="0">
                <a:latin typeface="Arial" panose="020B0604020202020204" pitchFamily="34" charset="0"/>
                <a:cs typeface="Arial" panose="020B0604020202020204" pitchFamily="34" charset="0"/>
              </a:rPr>
              <a:t>OnTrack Thurrock 2 (2021 - 2023) : </a:t>
            </a:r>
          </a:p>
          <a:p>
            <a:pPr marL="0" indent="0">
              <a:buFont typeface="Arial" pitchFamily="34" charset="0"/>
              <a:buNone/>
            </a:pPr>
            <a:r>
              <a:rPr lang="en-GB" sz="1900" dirty="0">
                <a:latin typeface="Arial" panose="020B0604020202020204" pitchFamily="34" charset="0"/>
                <a:cs typeface="Arial" panose="020B0604020202020204" pitchFamily="34" charset="0"/>
              </a:rPr>
              <a:t>• T</a:t>
            </a:r>
            <a:r>
              <a:rPr lang="en-GB" sz="1900" dirty="0">
                <a:effectLst/>
                <a:latin typeface="Arial" panose="020B0604020202020204" pitchFamily="34" charset="0"/>
                <a:ea typeface="Times New Roman" panose="02020603050405020304" pitchFamily="18" charset="0"/>
                <a:cs typeface="Arial" panose="020B0604020202020204" pitchFamily="34" charset="0"/>
              </a:rPr>
              <a:t>o sign-up and support </a:t>
            </a:r>
            <a:r>
              <a:rPr lang="en-GB" sz="1900" b="1" dirty="0">
                <a:latin typeface="Arial" panose="020B0604020202020204" pitchFamily="34" charset="0"/>
                <a:ea typeface="Times New Roman" panose="02020603050405020304" pitchFamily="18" charset="0"/>
                <a:cs typeface="Arial" panose="020B0604020202020204" pitchFamily="34" charset="0"/>
              </a:rPr>
              <a:t>815</a:t>
            </a:r>
            <a:r>
              <a:rPr lang="en-GB" sz="1900" dirty="0">
                <a:effectLst/>
                <a:latin typeface="Arial" panose="020B0604020202020204" pitchFamily="34" charset="0"/>
                <a:ea typeface="Times New Roman" panose="02020603050405020304" pitchFamily="18" charset="0"/>
                <a:cs typeface="Arial" panose="020B0604020202020204" pitchFamily="34" charset="0"/>
              </a:rPr>
              <a:t> young people within the following two delivery </a:t>
            </a:r>
            <a:r>
              <a:rPr lang="en-GB" sz="1900" dirty="0">
                <a:latin typeface="Arial" panose="020B0604020202020204" pitchFamily="34" charset="0"/>
                <a:ea typeface="Times New Roman" panose="02020603050405020304" pitchFamily="18" charset="0"/>
                <a:cs typeface="Arial" panose="020B0604020202020204" pitchFamily="34" charset="0"/>
              </a:rPr>
              <a:t>output targets: </a:t>
            </a:r>
            <a:endParaRPr lang="en-GB" sz="1900" dirty="0">
              <a:effectLst/>
              <a:latin typeface="Arial" panose="020B0604020202020204" pitchFamily="34" charset="0"/>
              <a:ea typeface="Times New Roman" panose="02020603050405020304" pitchFamily="18" charset="0"/>
              <a:cs typeface="Arial" panose="020B0604020202020204" pitchFamily="34" charset="0"/>
            </a:endParaRPr>
          </a:p>
          <a:p>
            <a:pPr marL="0" indent="0">
              <a:buFont typeface="Arial" pitchFamily="34" charset="0"/>
              <a:buNone/>
            </a:pPr>
            <a:r>
              <a:rPr lang="en-GB" sz="1900" dirty="0">
                <a:latin typeface="Arial" panose="020B0604020202020204" pitchFamily="34" charset="0"/>
                <a:ea typeface="Times New Roman" panose="02020603050405020304" pitchFamily="18" charset="0"/>
                <a:cs typeface="Arial" panose="020B0604020202020204" pitchFamily="34" charset="0"/>
              </a:rPr>
              <a:t>   -   </a:t>
            </a:r>
            <a:r>
              <a:rPr lang="en-GB" sz="1900" b="1" dirty="0">
                <a:latin typeface="Arial" panose="020B0604020202020204" pitchFamily="34" charset="0"/>
                <a:ea typeface="Times New Roman" panose="02020603050405020304" pitchFamily="18" charset="0"/>
                <a:cs typeface="Arial" panose="020B0604020202020204" pitchFamily="34" charset="0"/>
              </a:rPr>
              <a:t>335</a:t>
            </a:r>
            <a:r>
              <a:rPr lang="en-GB" sz="1900" dirty="0">
                <a:latin typeface="Arial" panose="020B0604020202020204" pitchFamily="34" charset="0"/>
                <a:ea typeface="Times New Roman" panose="02020603050405020304" pitchFamily="18" charset="0"/>
                <a:cs typeface="Arial" panose="020B0604020202020204" pitchFamily="34" charset="0"/>
              </a:rPr>
              <a:t> Unemployed (inc. Long Term Unemployed) young people.</a:t>
            </a:r>
          </a:p>
          <a:p>
            <a:pPr marL="0" indent="0">
              <a:buFont typeface="Arial" pitchFamily="34" charset="0"/>
              <a:buNone/>
            </a:pPr>
            <a:r>
              <a:rPr lang="en-GB" sz="1900" dirty="0">
                <a:latin typeface="Arial" panose="020B0604020202020204" pitchFamily="34" charset="0"/>
                <a:ea typeface="Times New Roman" panose="02020603050405020304" pitchFamily="18" charset="0"/>
                <a:cs typeface="Arial" panose="020B0604020202020204" pitchFamily="34" charset="0"/>
              </a:rPr>
              <a:t>   -   </a:t>
            </a:r>
            <a:r>
              <a:rPr lang="en-GB" sz="1900" b="1" dirty="0">
                <a:latin typeface="Arial" panose="020B0604020202020204" pitchFamily="34" charset="0"/>
                <a:ea typeface="Times New Roman" panose="02020603050405020304" pitchFamily="18" charset="0"/>
                <a:cs typeface="Arial" panose="020B0604020202020204" pitchFamily="34" charset="0"/>
              </a:rPr>
              <a:t>480 </a:t>
            </a:r>
            <a:r>
              <a:rPr lang="en-GB" sz="1900" dirty="0">
                <a:latin typeface="Arial" panose="020B0604020202020204" pitchFamily="34" charset="0"/>
                <a:ea typeface="Times New Roman" panose="02020603050405020304" pitchFamily="18" charset="0"/>
                <a:cs typeface="Arial" panose="020B0604020202020204" pitchFamily="34" charset="0"/>
              </a:rPr>
              <a:t>Inactive NEET young people</a:t>
            </a:r>
          </a:p>
          <a:p>
            <a:pPr marL="0" indent="0">
              <a:buFont typeface="Arial" pitchFamily="34" charset="0"/>
              <a:buNone/>
            </a:pPr>
            <a:r>
              <a:rPr lang="en-GB" sz="1900" dirty="0">
                <a:latin typeface="Arial" panose="020B0604020202020204" pitchFamily="34" charset="0"/>
                <a:ea typeface="Times New Roman" panose="02020603050405020304" pitchFamily="18" charset="0"/>
                <a:cs typeface="Arial" panose="020B0604020202020204" pitchFamily="34" charset="0"/>
              </a:rPr>
              <a:t>• Sign Up target of </a:t>
            </a:r>
            <a:r>
              <a:rPr lang="en-GB" sz="1900" b="1" dirty="0">
                <a:latin typeface="Arial" panose="020B0604020202020204" pitchFamily="34" charset="0"/>
                <a:ea typeface="Times New Roman" panose="02020603050405020304" pitchFamily="18" charset="0"/>
                <a:cs typeface="Arial" panose="020B0604020202020204" pitchFamily="34" charset="0"/>
              </a:rPr>
              <a:t>194</a:t>
            </a:r>
            <a:r>
              <a:rPr lang="en-GB" sz="1900" dirty="0">
                <a:latin typeface="Arial" panose="020B0604020202020204" pitchFamily="34" charset="0"/>
                <a:ea typeface="Times New Roman" panose="02020603050405020304" pitchFamily="18" charset="0"/>
                <a:cs typeface="Arial" panose="020B0604020202020204" pitchFamily="34" charset="0"/>
              </a:rPr>
              <a:t> SEND young people, this target has been exceeded and OnTrack Thurrock has signed up </a:t>
            </a:r>
            <a:r>
              <a:rPr lang="en-GB" sz="1900" b="1" dirty="0">
                <a:latin typeface="Arial" panose="020B0604020202020204" pitchFamily="34" charset="0"/>
                <a:ea typeface="Times New Roman" panose="02020603050405020304" pitchFamily="18" charset="0"/>
                <a:cs typeface="Arial" panose="020B0604020202020204" pitchFamily="34" charset="0"/>
              </a:rPr>
              <a:t>300</a:t>
            </a:r>
            <a:r>
              <a:rPr lang="en-GB" sz="1900" dirty="0">
                <a:latin typeface="Arial" panose="020B0604020202020204" pitchFamily="34" charset="0"/>
                <a:ea typeface="Times New Roman" panose="02020603050405020304" pitchFamily="18" charset="0"/>
                <a:cs typeface="Arial" panose="020B0604020202020204" pitchFamily="34" charset="0"/>
              </a:rPr>
              <a:t> eligible young people to date against this output.</a:t>
            </a:r>
          </a:p>
          <a:p>
            <a:pPr marL="0" indent="0">
              <a:buFont typeface="Arial" pitchFamily="34" charset="0"/>
              <a:buNone/>
            </a:pPr>
            <a:r>
              <a:rPr lang="en-GB" sz="1900" dirty="0">
                <a:latin typeface="Arial" panose="020B0604020202020204" pitchFamily="34" charset="0"/>
                <a:cs typeface="Arial" panose="020B0604020202020204" pitchFamily="34" charset="0"/>
              </a:rPr>
              <a:t>• Results Target of </a:t>
            </a:r>
            <a:r>
              <a:rPr lang="en-GB" sz="1900" b="1" dirty="0">
                <a:latin typeface="Arial" panose="020B0604020202020204" pitchFamily="34" charset="0"/>
                <a:cs typeface="Arial" panose="020B0604020202020204" pitchFamily="34" charset="0"/>
              </a:rPr>
              <a:t>451 </a:t>
            </a:r>
            <a:r>
              <a:rPr lang="en-GB" sz="1900" dirty="0">
                <a:latin typeface="Arial" panose="020B0604020202020204" pitchFamily="34" charset="0"/>
                <a:cs typeface="Arial" panose="020B0604020202020204" pitchFamily="34" charset="0"/>
              </a:rPr>
              <a:t>young people who received an offer or entered employment, education or training (EET) upon leaving.</a:t>
            </a:r>
          </a:p>
          <a:p>
            <a:pPr marL="0" indent="0">
              <a:buFont typeface="Arial" pitchFamily="34" charset="0"/>
              <a:buNone/>
            </a:pPr>
            <a:r>
              <a:rPr lang="en-GB" sz="1900" dirty="0">
                <a:latin typeface="Arial" panose="020B0604020202020204" pitchFamily="34" charset="0"/>
                <a:cs typeface="Arial" panose="020B0604020202020204" pitchFamily="34" charset="0"/>
              </a:rPr>
              <a:t>• Results Target of </a:t>
            </a:r>
            <a:r>
              <a:rPr lang="en-GB" sz="1900" b="1" dirty="0">
                <a:latin typeface="Arial" panose="020B0604020202020204" pitchFamily="34" charset="0"/>
                <a:cs typeface="Arial" panose="020B0604020202020204" pitchFamily="34" charset="0"/>
              </a:rPr>
              <a:t>107 </a:t>
            </a:r>
            <a:r>
              <a:rPr lang="en-GB" sz="1900" dirty="0">
                <a:latin typeface="Arial" panose="020B0604020202020204" pitchFamily="34" charset="0"/>
                <a:cs typeface="Arial" panose="020B0604020202020204" pitchFamily="34" charset="0"/>
              </a:rPr>
              <a:t>young people in employment (Inc. self-employment) 6 months after leaving.</a:t>
            </a:r>
          </a:p>
          <a:p>
            <a:pPr marL="0" indent="0">
              <a:buFont typeface="Arial" pitchFamily="34" charset="0"/>
              <a:buNone/>
            </a:pPr>
            <a:endParaRPr lang="en-GB" sz="1800" dirty="0"/>
          </a:p>
        </p:txBody>
      </p:sp>
    </p:spTree>
    <p:extLst>
      <p:ext uri="{BB962C8B-B14F-4D97-AF65-F5344CB8AC3E}">
        <p14:creationId xmlns:p14="http://schemas.microsoft.com/office/powerpoint/2010/main" val="353736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70910"/>
            <a:ext cx="10157354" cy="1102290"/>
          </a:xfrm>
        </p:spPr>
        <p:txBody>
          <a:bodyPr/>
          <a:lstStyle/>
          <a:p>
            <a:r>
              <a:rPr lang="en-US" b="1" dirty="0"/>
              <a:t>OnTrack Thurrock 2 </a:t>
            </a:r>
            <a:r>
              <a:rPr lang="en-US" dirty="0"/>
              <a:t>- </a:t>
            </a:r>
            <a:r>
              <a:rPr lang="en-US" sz="3500" dirty="0"/>
              <a:t>Evaluation</a:t>
            </a:r>
          </a:p>
        </p:txBody>
      </p:sp>
      <p:sp>
        <p:nvSpPr>
          <p:cNvPr id="5" name="Content Placeholder 4">
            <a:extLst>
              <a:ext uri="{FF2B5EF4-FFF2-40B4-BE49-F238E27FC236}">
                <a16:creationId xmlns:a16="http://schemas.microsoft.com/office/drawing/2014/main" id="{E6606834-7D4F-890B-5779-18FF45E610FE}"/>
              </a:ext>
            </a:extLst>
          </p:cNvPr>
          <p:cNvSpPr>
            <a:spLocks noGrp="1"/>
          </p:cNvSpPr>
          <p:nvPr>
            <p:ph sz="half" idx="1"/>
          </p:nvPr>
        </p:nvSpPr>
        <p:spPr>
          <a:xfrm>
            <a:off x="1117309" y="1701800"/>
            <a:ext cx="10157354" cy="3842880"/>
          </a:xfrm>
        </p:spPr>
        <p:txBody>
          <a:bodyPr>
            <a:normAutofit/>
          </a:bodyPr>
          <a:lstStyle/>
          <a:p>
            <a:pPr marL="0" indent="0">
              <a:buNone/>
            </a:pPr>
            <a:r>
              <a:rPr lang="en-GB" dirty="0">
                <a:latin typeface="Arial" panose="020B0604020202020204" pitchFamily="34" charset="0"/>
                <a:cs typeface="Arial" panose="020B0604020202020204" pitchFamily="34" charset="0"/>
              </a:rPr>
              <a:t>Participants: </a:t>
            </a:r>
          </a:p>
          <a:p>
            <a:r>
              <a:rPr lang="en-GB" sz="1900" dirty="0">
                <a:latin typeface="Arial" panose="020B0604020202020204" pitchFamily="34" charset="0"/>
                <a:ea typeface="Calibri" panose="020F0502020204030204" pitchFamily="34" charset="0"/>
                <a:cs typeface="Arial" panose="020B0604020202020204" pitchFamily="34" charset="0"/>
              </a:rPr>
              <a:t>High levels of self-reported disability: </a:t>
            </a:r>
            <a:r>
              <a:rPr lang="en-GB" sz="1900" dirty="0">
                <a:effectLst/>
                <a:latin typeface="Arial" panose="020B0604020202020204" pitchFamily="34" charset="0"/>
                <a:ea typeface="Calibri" panose="020F0502020204030204" pitchFamily="34" charset="0"/>
                <a:cs typeface="Arial" panose="020B0604020202020204" pitchFamily="34" charset="0"/>
              </a:rPr>
              <a:t>40% of males and 33% of females supported by OnTrack2</a:t>
            </a:r>
            <a:r>
              <a:rPr lang="en-GB" sz="1900" i="1" dirty="0">
                <a:effectLst/>
                <a:latin typeface="Arial" panose="020B0604020202020204" pitchFamily="34" charset="0"/>
                <a:ea typeface="Calibri" panose="020F0502020204030204" pitchFamily="34" charset="0"/>
                <a:cs typeface="Arial" panose="020B0604020202020204" pitchFamily="34" charset="0"/>
              </a:rPr>
              <a:t> </a:t>
            </a:r>
            <a:r>
              <a:rPr lang="en-GB" sz="1900" dirty="0">
                <a:effectLst/>
                <a:latin typeface="Arial" panose="020B0604020202020204" pitchFamily="34" charset="0"/>
                <a:ea typeface="Calibri" panose="020F0502020204030204" pitchFamily="34" charset="0"/>
                <a:cs typeface="Arial" panose="020B0604020202020204" pitchFamily="34" charset="0"/>
              </a:rPr>
              <a:t>are identifying with disability (vs Thurrock census data 2021, age 15-24: 9.4% male and female 10.1%). </a:t>
            </a:r>
          </a:p>
          <a:p>
            <a:r>
              <a:rPr lang="en-GB" sz="1900" dirty="0">
                <a:latin typeface="Arial" panose="020B0604020202020204" pitchFamily="34" charset="0"/>
                <a:cs typeface="Arial" panose="020B0604020202020204" pitchFamily="34" charset="0"/>
              </a:rPr>
              <a:t>More ‘unemployed’ males than females supported  - a gap to be explored?</a:t>
            </a:r>
          </a:p>
          <a:p>
            <a:r>
              <a:rPr lang="en-GB" sz="1900" dirty="0">
                <a:latin typeface="Arial" panose="020B0604020202020204" pitchFamily="34" charset="0"/>
                <a:cs typeface="Arial" panose="020B0604020202020204" pitchFamily="34" charset="0"/>
              </a:rPr>
              <a:t>At risk of NEET cohort – higher number of females without basic skills than males</a:t>
            </a:r>
          </a:p>
          <a:p>
            <a:r>
              <a:rPr lang="en-GB" sz="1900" dirty="0">
                <a:latin typeface="Arial" panose="020B0604020202020204" pitchFamily="34" charset="0"/>
                <a:cs typeface="Arial" panose="020B0604020202020204" pitchFamily="34" charset="0"/>
              </a:rPr>
              <a:t>High work aspirations amongst at risk of NEET but little understanding of specific work roles: Transport and Logistics not an area of aspiration</a:t>
            </a:r>
          </a:p>
          <a:p>
            <a:endParaRPr lang="en-GB" sz="18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7" name="Content Placeholder 10">
            <a:extLst>
              <a:ext uri="{FF2B5EF4-FFF2-40B4-BE49-F238E27FC236}">
                <a16:creationId xmlns:a16="http://schemas.microsoft.com/office/drawing/2014/main" id="{7C25B0E5-733D-0E5E-6E50-594564EFCB8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19330" y="5897101"/>
            <a:ext cx="2142857" cy="495238"/>
          </a:xfrm>
          <a:prstGeom prst="rect">
            <a:avLst/>
          </a:prstGeom>
          <a:noFill/>
          <a:ln>
            <a:noFill/>
          </a:ln>
        </p:spPr>
      </p:pic>
      <p:pic>
        <p:nvPicPr>
          <p:cNvPr id="8" name="Content Placeholder 15" descr="Logo&#10;&#10;Description automatically generated">
            <a:extLst>
              <a:ext uri="{FF2B5EF4-FFF2-40B4-BE49-F238E27FC236}">
                <a16:creationId xmlns:a16="http://schemas.microsoft.com/office/drawing/2014/main" id="{7696D27B-06D2-4C5C-D3FE-6141F0CF4433}"/>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22613" y="5746814"/>
            <a:ext cx="1008112" cy="563747"/>
          </a:xfrm>
          <a:prstGeom prst="rect">
            <a:avLst/>
          </a:prstGeom>
          <a:noFill/>
          <a:ln>
            <a:noFill/>
          </a:ln>
        </p:spPr>
      </p:pic>
      <p:pic>
        <p:nvPicPr>
          <p:cNvPr id="9" name="Picture 8">
            <a:extLst>
              <a:ext uri="{FF2B5EF4-FFF2-40B4-BE49-F238E27FC236}">
                <a16:creationId xmlns:a16="http://schemas.microsoft.com/office/drawing/2014/main" id="{29966123-4E74-5457-C1E3-2A15F2CB2EA1}"/>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342884" y="5927057"/>
            <a:ext cx="1008112" cy="465282"/>
          </a:xfrm>
          <a:prstGeom prst="rect">
            <a:avLst/>
          </a:prstGeom>
          <a:noFill/>
          <a:ln>
            <a:noFill/>
          </a:ln>
        </p:spPr>
      </p:pic>
      <p:pic>
        <p:nvPicPr>
          <p:cNvPr id="10" name="Picture 9">
            <a:extLst>
              <a:ext uri="{FF2B5EF4-FFF2-40B4-BE49-F238E27FC236}">
                <a16:creationId xmlns:a16="http://schemas.microsoft.com/office/drawing/2014/main" id="{AB8675F6-10A8-050B-2C12-F61DFBDB9DB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6940" y="90019"/>
            <a:ext cx="1203336" cy="663579"/>
          </a:xfrm>
          <a:prstGeom prst="rect">
            <a:avLst/>
          </a:prstGeom>
          <a:noFill/>
          <a:ln>
            <a:noFill/>
          </a:ln>
        </p:spPr>
      </p:pic>
      <p:pic>
        <p:nvPicPr>
          <p:cNvPr id="3" name="Picture 7" descr="Description: cid:image001.png@01CECE72.3F5FA730">
            <a:extLst>
              <a:ext uri="{FF2B5EF4-FFF2-40B4-BE49-F238E27FC236}">
                <a16:creationId xmlns:a16="http://schemas.microsoft.com/office/drawing/2014/main" id="{64043F6F-308B-95ED-EE94-AA01649FC0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330" y="6506070"/>
            <a:ext cx="1086888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27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70910"/>
            <a:ext cx="10157354" cy="1102290"/>
          </a:xfrm>
        </p:spPr>
        <p:txBody>
          <a:bodyPr/>
          <a:lstStyle/>
          <a:p>
            <a:r>
              <a:rPr lang="en-US" b="1" dirty="0"/>
              <a:t>OnTrack Thurrock 2 </a:t>
            </a:r>
            <a:r>
              <a:rPr lang="en-US" dirty="0"/>
              <a:t>– </a:t>
            </a:r>
            <a:r>
              <a:rPr lang="en-US" sz="3500" dirty="0"/>
              <a:t>Recommendations</a:t>
            </a:r>
          </a:p>
        </p:txBody>
      </p:sp>
      <p:sp>
        <p:nvSpPr>
          <p:cNvPr id="5" name="Content Placeholder 4">
            <a:extLst>
              <a:ext uri="{FF2B5EF4-FFF2-40B4-BE49-F238E27FC236}">
                <a16:creationId xmlns:a16="http://schemas.microsoft.com/office/drawing/2014/main" id="{E6606834-7D4F-890B-5779-18FF45E610FE}"/>
              </a:ext>
            </a:extLst>
          </p:cNvPr>
          <p:cNvSpPr>
            <a:spLocks noGrp="1"/>
          </p:cNvSpPr>
          <p:nvPr>
            <p:ph sz="half" idx="1"/>
          </p:nvPr>
        </p:nvSpPr>
        <p:spPr>
          <a:xfrm>
            <a:off x="1075094" y="1395748"/>
            <a:ext cx="10157354" cy="4608762"/>
          </a:xfrm>
        </p:spPr>
        <p:txBody>
          <a:bodyPr>
            <a:normAutofit lnSpcReduction="10000"/>
          </a:bodyPr>
          <a:lstStyle/>
          <a:p>
            <a:pPr>
              <a:spcBef>
                <a:spcPts val="1800"/>
              </a:spcBef>
            </a:pPr>
            <a:r>
              <a:rPr lang="en-GB" sz="2200" dirty="0">
                <a:latin typeface="Arial" panose="020B0604020202020204" pitchFamily="34" charset="0"/>
                <a:cs typeface="Arial" panose="020B0604020202020204" pitchFamily="34" charset="0"/>
              </a:rPr>
              <a:t>The success of the project can be attributed to strong partnerships ad collaboration with main stakeholders (DWP, colleges, FE providers, national and local businesses, schools, Adult Community college, </a:t>
            </a:r>
            <a:r>
              <a:rPr lang="en-GB" sz="2200">
                <a:latin typeface="Arial" panose="020B0604020202020204" pitchFamily="34" charset="0"/>
                <a:cs typeface="Arial" panose="020B0604020202020204" pitchFamily="34" charset="0"/>
              </a:rPr>
              <a:t>Barnados</a:t>
            </a:r>
            <a:r>
              <a:rPr lang="en-GB" sz="2200" dirty="0">
                <a:latin typeface="Arial" panose="020B0604020202020204" pitchFamily="34" charset="0"/>
                <a:cs typeface="Arial" panose="020B0604020202020204" pitchFamily="34" charset="0"/>
              </a:rPr>
              <a:t>, cross directorate working in the LA).</a:t>
            </a:r>
          </a:p>
          <a:p>
            <a:pPr>
              <a:spcBef>
                <a:spcPts val="1800"/>
              </a:spcBef>
            </a:pPr>
            <a:r>
              <a:rPr lang="en-GB" sz="2200" dirty="0">
                <a:latin typeface="Arial" panose="020B0604020202020204" pitchFamily="34" charset="0"/>
                <a:cs typeface="Arial" panose="020B0604020202020204" pitchFamily="34" charset="0"/>
              </a:rPr>
              <a:t>A strong data set and local statistics were paramount in ensuring the team had in-depth information about our young people, our local employment market information. The collation of all the data from DfE, DLUHC as well as local data assisted in identifying and progressing young people into EET.</a:t>
            </a:r>
          </a:p>
          <a:p>
            <a:pPr>
              <a:spcBef>
                <a:spcPts val="1800"/>
              </a:spcBef>
            </a:pPr>
            <a:r>
              <a:rPr lang="en-GB" sz="2200" dirty="0">
                <a:latin typeface="Arial" panose="020B0604020202020204" pitchFamily="34" charset="0"/>
                <a:cs typeface="Arial" panose="020B0604020202020204" pitchFamily="34" charset="0"/>
              </a:rPr>
              <a:t>Experienced Personal Advisers qualified to a Level 6 in CEIAG with a strong background of delivering ESF projects, led by a competent management team focussed on results created a positive working environment.</a:t>
            </a:r>
          </a:p>
          <a:p>
            <a:pPr>
              <a:spcBef>
                <a:spcPts val="1800"/>
              </a:spcBef>
            </a:pPr>
            <a:r>
              <a:rPr lang="en-GB" sz="2200" dirty="0">
                <a:latin typeface="Arial" panose="020B0604020202020204" pitchFamily="34" charset="0"/>
                <a:cs typeface="Arial" panose="020B0604020202020204" pitchFamily="34" charset="0"/>
              </a:rPr>
              <a:t>Person centred approach ….</a:t>
            </a:r>
          </a:p>
          <a:p>
            <a:pPr marL="0" indent="0">
              <a:buNone/>
            </a:pPr>
            <a:endParaRPr lang="en-GB" dirty="0"/>
          </a:p>
        </p:txBody>
      </p:sp>
      <p:pic>
        <p:nvPicPr>
          <p:cNvPr id="7" name="Content Placeholder 10">
            <a:extLst>
              <a:ext uri="{FF2B5EF4-FFF2-40B4-BE49-F238E27FC236}">
                <a16:creationId xmlns:a16="http://schemas.microsoft.com/office/drawing/2014/main" id="{7C25B0E5-733D-0E5E-6E50-594564EFCB8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19330" y="5897101"/>
            <a:ext cx="2142857" cy="495238"/>
          </a:xfrm>
          <a:prstGeom prst="rect">
            <a:avLst/>
          </a:prstGeom>
          <a:noFill/>
          <a:ln>
            <a:noFill/>
          </a:ln>
        </p:spPr>
      </p:pic>
      <p:pic>
        <p:nvPicPr>
          <p:cNvPr id="8" name="Content Placeholder 15" descr="Logo&#10;&#10;Description automatically generated">
            <a:extLst>
              <a:ext uri="{FF2B5EF4-FFF2-40B4-BE49-F238E27FC236}">
                <a16:creationId xmlns:a16="http://schemas.microsoft.com/office/drawing/2014/main" id="{7696D27B-06D2-4C5C-D3FE-6141F0CF4433}"/>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22613" y="5746814"/>
            <a:ext cx="1008112" cy="563747"/>
          </a:xfrm>
          <a:prstGeom prst="rect">
            <a:avLst/>
          </a:prstGeom>
          <a:noFill/>
          <a:ln>
            <a:noFill/>
          </a:ln>
        </p:spPr>
      </p:pic>
      <p:pic>
        <p:nvPicPr>
          <p:cNvPr id="9" name="Picture 8">
            <a:extLst>
              <a:ext uri="{FF2B5EF4-FFF2-40B4-BE49-F238E27FC236}">
                <a16:creationId xmlns:a16="http://schemas.microsoft.com/office/drawing/2014/main" id="{29966123-4E74-5457-C1E3-2A15F2CB2EA1}"/>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342884" y="5927057"/>
            <a:ext cx="1008112" cy="465282"/>
          </a:xfrm>
          <a:prstGeom prst="rect">
            <a:avLst/>
          </a:prstGeom>
          <a:noFill/>
          <a:ln>
            <a:noFill/>
          </a:ln>
        </p:spPr>
      </p:pic>
      <p:pic>
        <p:nvPicPr>
          <p:cNvPr id="10" name="Picture 9">
            <a:extLst>
              <a:ext uri="{FF2B5EF4-FFF2-40B4-BE49-F238E27FC236}">
                <a16:creationId xmlns:a16="http://schemas.microsoft.com/office/drawing/2014/main" id="{AB8675F6-10A8-050B-2C12-F61DFBDB9DB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6940" y="90019"/>
            <a:ext cx="1203336" cy="663579"/>
          </a:xfrm>
          <a:prstGeom prst="rect">
            <a:avLst/>
          </a:prstGeom>
          <a:noFill/>
          <a:ln>
            <a:noFill/>
          </a:ln>
        </p:spPr>
      </p:pic>
      <p:pic>
        <p:nvPicPr>
          <p:cNvPr id="3" name="Picture 7" descr="Description: cid:image001.png@01CECE72.3F5FA730">
            <a:extLst>
              <a:ext uri="{FF2B5EF4-FFF2-40B4-BE49-F238E27FC236}">
                <a16:creationId xmlns:a16="http://schemas.microsoft.com/office/drawing/2014/main" id="{64043F6F-308B-95ED-EE94-AA01649FC0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330" y="6506070"/>
            <a:ext cx="1086888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23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E241B-AAC6-0E93-6BFA-B838765442D0}"/>
              </a:ext>
            </a:extLst>
          </p:cNvPr>
          <p:cNvPicPr>
            <a:picLocks noChangeAspect="1"/>
          </p:cNvPicPr>
          <p:nvPr/>
        </p:nvPicPr>
        <p:blipFill>
          <a:blip r:embed="rId2"/>
          <a:stretch>
            <a:fillRect/>
          </a:stretch>
        </p:blipFill>
        <p:spPr>
          <a:xfrm>
            <a:off x="189756" y="107631"/>
            <a:ext cx="11809312" cy="6642738"/>
          </a:xfrm>
          <a:prstGeom prst="rect">
            <a:avLst/>
          </a:prstGeom>
        </p:spPr>
      </p:pic>
    </p:spTree>
    <p:extLst>
      <p:ext uri="{BB962C8B-B14F-4D97-AF65-F5344CB8AC3E}">
        <p14:creationId xmlns:p14="http://schemas.microsoft.com/office/powerpoint/2010/main" val="265155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5D0C-0C6F-15A4-03A1-F4D5A4FA486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02BDAB6-B8D8-05E0-02D9-EF9C923AF5FD}"/>
              </a:ext>
            </a:extLst>
          </p:cNvPr>
          <p:cNvSpPr>
            <a:spLocks noGrp="1"/>
          </p:cNvSpPr>
          <p:nvPr>
            <p:ph type="body" idx="1"/>
          </p:nvPr>
        </p:nvSpPr>
        <p:spPr/>
        <p:txBody>
          <a:bodyPr/>
          <a:lstStyle/>
          <a:p>
            <a:endParaRPr lang="en-GB"/>
          </a:p>
        </p:txBody>
      </p:sp>
      <p:sp>
        <p:nvSpPr>
          <p:cNvPr id="4" name="Content Placeholder 3">
            <a:extLst>
              <a:ext uri="{FF2B5EF4-FFF2-40B4-BE49-F238E27FC236}">
                <a16:creationId xmlns:a16="http://schemas.microsoft.com/office/drawing/2014/main" id="{380B9865-B7A4-50C1-6216-3D52D7845917}"/>
              </a:ext>
            </a:extLst>
          </p:cNvPr>
          <p:cNvSpPr>
            <a:spLocks noGrp="1"/>
          </p:cNvSpPr>
          <p:nvPr>
            <p:ph sz="half" idx="2"/>
          </p:nvPr>
        </p:nvSpPr>
        <p:spPr/>
        <p:txBody>
          <a:bodyPr/>
          <a:lstStyle/>
          <a:p>
            <a:endParaRPr lang="en-GB"/>
          </a:p>
        </p:txBody>
      </p:sp>
      <p:sp>
        <p:nvSpPr>
          <p:cNvPr id="5" name="Text Placeholder 4">
            <a:extLst>
              <a:ext uri="{FF2B5EF4-FFF2-40B4-BE49-F238E27FC236}">
                <a16:creationId xmlns:a16="http://schemas.microsoft.com/office/drawing/2014/main" id="{7A1B1562-3084-14BA-93E1-52585709088D}"/>
              </a:ext>
            </a:extLst>
          </p:cNvPr>
          <p:cNvSpPr>
            <a:spLocks noGrp="1"/>
          </p:cNvSpPr>
          <p:nvPr>
            <p:ph type="body" sz="quarter" idx="3"/>
          </p:nvPr>
        </p:nvSpPr>
        <p:spPr/>
        <p:txBody>
          <a:bodyPr/>
          <a:lstStyle/>
          <a:p>
            <a:endParaRPr lang="en-GB"/>
          </a:p>
        </p:txBody>
      </p:sp>
      <p:sp>
        <p:nvSpPr>
          <p:cNvPr id="6" name="Content Placeholder 5">
            <a:extLst>
              <a:ext uri="{FF2B5EF4-FFF2-40B4-BE49-F238E27FC236}">
                <a16:creationId xmlns:a16="http://schemas.microsoft.com/office/drawing/2014/main" id="{9621C42F-18CD-B3F7-CBD2-C840DAF24FA4}"/>
              </a:ext>
            </a:extLst>
          </p:cNvPr>
          <p:cNvSpPr>
            <a:spLocks noGrp="1"/>
          </p:cNvSpPr>
          <p:nvPr>
            <p:ph sz="quarter" idx="4"/>
          </p:nvPr>
        </p:nvSpPr>
        <p:spPr/>
        <p:txBody>
          <a:bodyPr/>
          <a:lstStyle/>
          <a:p>
            <a:endParaRPr lang="en-GB"/>
          </a:p>
        </p:txBody>
      </p:sp>
      <p:pic>
        <p:nvPicPr>
          <p:cNvPr id="7" name="Picture 6">
            <a:extLst>
              <a:ext uri="{FF2B5EF4-FFF2-40B4-BE49-F238E27FC236}">
                <a16:creationId xmlns:a16="http://schemas.microsoft.com/office/drawing/2014/main" id="{48353233-9329-8345-EEB8-1154BB089BA3}"/>
              </a:ext>
            </a:extLst>
          </p:cNvPr>
          <p:cNvPicPr>
            <a:picLocks noChangeAspect="1"/>
          </p:cNvPicPr>
          <p:nvPr/>
        </p:nvPicPr>
        <p:blipFill>
          <a:blip r:embed="rId2"/>
          <a:stretch>
            <a:fillRect/>
          </a:stretch>
        </p:blipFill>
        <p:spPr>
          <a:xfrm>
            <a:off x="117748" y="66480"/>
            <a:ext cx="11936052" cy="6715320"/>
          </a:xfrm>
          <a:prstGeom prst="rect">
            <a:avLst/>
          </a:prstGeom>
        </p:spPr>
      </p:pic>
    </p:spTree>
    <p:extLst>
      <p:ext uri="{BB962C8B-B14F-4D97-AF65-F5344CB8AC3E}">
        <p14:creationId xmlns:p14="http://schemas.microsoft.com/office/powerpoint/2010/main" val="39652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32490</TotalTime>
  <Words>752</Words>
  <Application>Microsoft Office PowerPoint</Application>
  <PresentationFormat>Custom</PresentationFormat>
  <Paragraphs>45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Books 16x9</vt:lpstr>
      <vt:lpstr>PowerPoint Presentation</vt:lpstr>
      <vt:lpstr>OnTrack Thurrock 1 - Overview</vt:lpstr>
      <vt:lpstr>OnTrack Thurrock 1- Outputs/Results</vt:lpstr>
      <vt:lpstr>OnTrack Thurrock 2 - Overview</vt:lpstr>
      <vt:lpstr>OnTrack Thurrock 2- Outputs/Results</vt:lpstr>
      <vt:lpstr>OnTrack Thurrock 2 - Evaluation</vt:lpstr>
      <vt:lpstr>OnTrack Thurrock 2 – Recommendations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Veerasingam, Sangeetha</dc:creator>
  <cp:lastModifiedBy>Alice O’Toole</cp:lastModifiedBy>
  <cp:revision>31</cp:revision>
  <dcterms:created xsi:type="dcterms:W3CDTF">2023-07-27T09:54:51Z</dcterms:created>
  <dcterms:modified xsi:type="dcterms:W3CDTF">2023-11-08T09:41:30Z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