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57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4E6EA-881A-B6DC-4E5F-5246DD5BD3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27ABF62-14E0-4D41-04BB-55BEE67E7C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DF9F87A-B82C-6960-EBDA-97E133FD36F9}"/>
              </a:ext>
            </a:extLst>
          </p:cNvPr>
          <p:cNvSpPr>
            <a:spLocks noGrp="1"/>
          </p:cNvSpPr>
          <p:nvPr>
            <p:ph type="dt" sz="half" idx="10"/>
          </p:nvPr>
        </p:nvSpPr>
        <p:spPr/>
        <p:txBody>
          <a:bodyPr/>
          <a:lstStyle/>
          <a:p>
            <a:fld id="{8EE0AE76-1398-4A0B-9558-E4205C413E15}" type="datetimeFigureOut">
              <a:rPr lang="en-GB" smtClean="0"/>
              <a:t>07/11/2023</a:t>
            </a:fld>
            <a:endParaRPr lang="en-GB"/>
          </a:p>
        </p:txBody>
      </p:sp>
      <p:sp>
        <p:nvSpPr>
          <p:cNvPr id="5" name="Footer Placeholder 4">
            <a:extLst>
              <a:ext uri="{FF2B5EF4-FFF2-40B4-BE49-F238E27FC236}">
                <a16:creationId xmlns:a16="http://schemas.microsoft.com/office/drawing/2014/main" id="{D6C70AE5-F84C-BFA8-13E1-D9BFDA55AA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EED69A-2A11-853C-0C91-AA8D40912E9B}"/>
              </a:ext>
            </a:extLst>
          </p:cNvPr>
          <p:cNvSpPr>
            <a:spLocks noGrp="1"/>
          </p:cNvSpPr>
          <p:nvPr>
            <p:ph type="sldNum" sz="quarter" idx="12"/>
          </p:nvPr>
        </p:nvSpPr>
        <p:spPr/>
        <p:txBody>
          <a:bodyPr/>
          <a:lstStyle/>
          <a:p>
            <a:fld id="{B3115E9C-8381-46EF-90E0-20904730FAB7}" type="slidenum">
              <a:rPr lang="en-GB" smtClean="0"/>
              <a:t>‹#›</a:t>
            </a:fld>
            <a:endParaRPr lang="en-GB"/>
          </a:p>
        </p:txBody>
      </p:sp>
    </p:spTree>
    <p:extLst>
      <p:ext uri="{BB962C8B-B14F-4D97-AF65-F5344CB8AC3E}">
        <p14:creationId xmlns:p14="http://schemas.microsoft.com/office/powerpoint/2010/main" val="877846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62C4C-BA3E-E38A-F3AB-AFB4C8CAE14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DBC608A-4594-021E-0169-85F5F13C16A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A8D18F-7A5F-FC84-51BE-C20C1FFD753B}"/>
              </a:ext>
            </a:extLst>
          </p:cNvPr>
          <p:cNvSpPr>
            <a:spLocks noGrp="1"/>
          </p:cNvSpPr>
          <p:nvPr>
            <p:ph type="dt" sz="half" idx="10"/>
          </p:nvPr>
        </p:nvSpPr>
        <p:spPr/>
        <p:txBody>
          <a:bodyPr/>
          <a:lstStyle/>
          <a:p>
            <a:fld id="{8EE0AE76-1398-4A0B-9558-E4205C413E15}" type="datetimeFigureOut">
              <a:rPr lang="en-GB" smtClean="0"/>
              <a:t>07/11/2023</a:t>
            </a:fld>
            <a:endParaRPr lang="en-GB"/>
          </a:p>
        </p:txBody>
      </p:sp>
      <p:sp>
        <p:nvSpPr>
          <p:cNvPr id="5" name="Footer Placeholder 4">
            <a:extLst>
              <a:ext uri="{FF2B5EF4-FFF2-40B4-BE49-F238E27FC236}">
                <a16:creationId xmlns:a16="http://schemas.microsoft.com/office/drawing/2014/main" id="{63403780-6145-E0A9-5873-60EA26CAB0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63FCBF-4938-444A-0C3E-5B24BBC7290C}"/>
              </a:ext>
            </a:extLst>
          </p:cNvPr>
          <p:cNvSpPr>
            <a:spLocks noGrp="1"/>
          </p:cNvSpPr>
          <p:nvPr>
            <p:ph type="sldNum" sz="quarter" idx="12"/>
          </p:nvPr>
        </p:nvSpPr>
        <p:spPr/>
        <p:txBody>
          <a:bodyPr/>
          <a:lstStyle/>
          <a:p>
            <a:fld id="{B3115E9C-8381-46EF-90E0-20904730FAB7}" type="slidenum">
              <a:rPr lang="en-GB" smtClean="0"/>
              <a:t>‹#›</a:t>
            </a:fld>
            <a:endParaRPr lang="en-GB"/>
          </a:p>
        </p:txBody>
      </p:sp>
    </p:spTree>
    <p:extLst>
      <p:ext uri="{BB962C8B-B14F-4D97-AF65-F5344CB8AC3E}">
        <p14:creationId xmlns:p14="http://schemas.microsoft.com/office/powerpoint/2010/main" val="1632683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810D2F-3094-F4CC-D27A-9C363C243C2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4EB529E-3287-0584-6A1D-AF4960FD70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E60470-8C11-A107-CBCA-7F160E465F60}"/>
              </a:ext>
            </a:extLst>
          </p:cNvPr>
          <p:cNvSpPr>
            <a:spLocks noGrp="1"/>
          </p:cNvSpPr>
          <p:nvPr>
            <p:ph type="dt" sz="half" idx="10"/>
          </p:nvPr>
        </p:nvSpPr>
        <p:spPr/>
        <p:txBody>
          <a:bodyPr/>
          <a:lstStyle/>
          <a:p>
            <a:fld id="{8EE0AE76-1398-4A0B-9558-E4205C413E15}" type="datetimeFigureOut">
              <a:rPr lang="en-GB" smtClean="0"/>
              <a:t>07/11/2023</a:t>
            </a:fld>
            <a:endParaRPr lang="en-GB"/>
          </a:p>
        </p:txBody>
      </p:sp>
      <p:sp>
        <p:nvSpPr>
          <p:cNvPr id="5" name="Footer Placeholder 4">
            <a:extLst>
              <a:ext uri="{FF2B5EF4-FFF2-40B4-BE49-F238E27FC236}">
                <a16:creationId xmlns:a16="http://schemas.microsoft.com/office/drawing/2014/main" id="{24763949-51C7-3EC8-F505-62CFB32FAA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C35B57-8176-F138-F730-D2644C17FBC6}"/>
              </a:ext>
            </a:extLst>
          </p:cNvPr>
          <p:cNvSpPr>
            <a:spLocks noGrp="1"/>
          </p:cNvSpPr>
          <p:nvPr>
            <p:ph type="sldNum" sz="quarter" idx="12"/>
          </p:nvPr>
        </p:nvSpPr>
        <p:spPr/>
        <p:txBody>
          <a:bodyPr/>
          <a:lstStyle/>
          <a:p>
            <a:fld id="{B3115E9C-8381-46EF-90E0-20904730FAB7}" type="slidenum">
              <a:rPr lang="en-GB" smtClean="0"/>
              <a:t>‹#›</a:t>
            </a:fld>
            <a:endParaRPr lang="en-GB"/>
          </a:p>
        </p:txBody>
      </p:sp>
    </p:spTree>
    <p:extLst>
      <p:ext uri="{BB962C8B-B14F-4D97-AF65-F5344CB8AC3E}">
        <p14:creationId xmlns:p14="http://schemas.microsoft.com/office/powerpoint/2010/main" val="3972847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BE1A3-7552-06A4-C5D5-61D3BDF22AD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35E5ED5-F50A-24F2-58CB-729A40C22F7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85C17C-4F34-1ECC-FBED-DEA80A1A6C79}"/>
              </a:ext>
            </a:extLst>
          </p:cNvPr>
          <p:cNvSpPr>
            <a:spLocks noGrp="1"/>
          </p:cNvSpPr>
          <p:nvPr>
            <p:ph type="dt" sz="half" idx="10"/>
          </p:nvPr>
        </p:nvSpPr>
        <p:spPr/>
        <p:txBody>
          <a:bodyPr/>
          <a:lstStyle/>
          <a:p>
            <a:fld id="{8EE0AE76-1398-4A0B-9558-E4205C413E15}" type="datetimeFigureOut">
              <a:rPr lang="en-GB" smtClean="0"/>
              <a:t>07/11/2023</a:t>
            </a:fld>
            <a:endParaRPr lang="en-GB"/>
          </a:p>
        </p:txBody>
      </p:sp>
      <p:sp>
        <p:nvSpPr>
          <p:cNvPr id="5" name="Footer Placeholder 4">
            <a:extLst>
              <a:ext uri="{FF2B5EF4-FFF2-40B4-BE49-F238E27FC236}">
                <a16:creationId xmlns:a16="http://schemas.microsoft.com/office/drawing/2014/main" id="{FF83FEF3-9470-815F-1965-8DE27475A9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F8EB9B-0291-68C5-75B8-456796213732}"/>
              </a:ext>
            </a:extLst>
          </p:cNvPr>
          <p:cNvSpPr>
            <a:spLocks noGrp="1"/>
          </p:cNvSpPr>
          <p:nvPr>
            <p:ph type="sldNum" sz="quarter" idx="12"/>
          </p:nvPr>
        </p:nvSpPr>
        <p:spPr/>
        <p:txBody>
          <a:bodyPr/>
          <a:lstStyle/>
          <a:p>
            <a:fld id="{B3115E9C-8381-46EF-90E0-20904730FAB7}" type="slidenum">
              <a:rPr lang="en-GB" smtClean="0"/>
              <a:t>‹#›</a:t>
            </a:fld>
            <a:endParaRPr lang="en-GB"/>
          </a:p>
        </p:txBody>
      </p:sp>
    </p:spTree>
    <p:extLst>
      <p:ext uri="{BB962C8B-B14F-4D97-AF65-F5344CB8AC3E}">
        <p14:creationId xmlns:p14="http://schemas.microsoft.com/office/powerpoint/2010/main" val="1579759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B100F-8CF6-B28A-990C-33D4645F13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643F4A9-F35B-F021-23DD-3AAA8CC413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773EC15-608E-FE35-5C4D-E7B952296EA8}"/>
              </a:ext>
            </a:extLst>
          </p:cNvPr>
          <p:cNvSpPr>
            <a:spLocks noGrp="1"/>
          </p:cNvSpPr>
          <p:nvPr>
            <p:ph type="dt" sz="half" idx="10"/>
          </p:nvPr>
        </p:nvSpPr>
        <p:spPr/>
        <p:txBody>
          <a:bodyPr/>
          <a:lstStyle/>
          <a:p>
            <a:fld id="{8EE0AE76-1398-4A0B-9558-E4205C413E15}" type="datetimeFigureOut">
              <a:rPr lang="en-GB" smtClean="0"/>
              <a:t>07/11/2023</a:t>
            </a:fld>
            <a:endParaRPr lang="en-GB"/>
          </a:p>
        </p:txBody>
      </p:sp>
      <p:sp>
        <p:nvSpPr>
          <p:cNvPr id="5" name="Footer Placeholder 4">
            <a:extLst>
              <a:ext uri="{FF2B5EF4-FFF2-40B4-BE49-F238E27FC236}">
                <a16:creationId xmlns:a16="http://schemas.microsoft.com/office/drawing/2014/main" id="{B8F34732-088B-A087-5F8E-751603A355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6D51A6-9915-7A0E-892F-57F2AB94595F}"/>
              </a:ext>
            </a:extLst>
          </p:cNvPr>
          <p:cNvSpPr>
            <a:spLocks noGrp="1"/>
          </p:cNvSpPr>
          <p:nvPr>
            <p:ph type="sldNum" sz="quarter" idx="12"/>
          </p:nvPr>
        </p:nvSpPr>
        <p:spPr/>
        <p:txBody>
          <a:bodyPr/>
          <a:lstStyle/>
          <a:p>
            <a:fld id="{B3115E9C-8381-46EF-90E0-20904730FAB7}" type="slidenum">
              <a:rPr lang="en-GB" smtClean="0"/>
              <a:t>‹#›</a:t>
            </a:fld>
            <a:endParaRPr lang="en-GB"/>
          </a:p>
        </p:txBody>
      </p:sp>
    </p:spTree>
    <p:extLst>
      <p:ext uri="{BB962C8B-B14F-4D97-AF65-F5344CB8AC3E}">
        <p14:creationId xmlns:p14="http://schemas.microsoft.com/office/powerpoint/2010/main" val="1197085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D8CA5-0836-3D94-E1BB-7E865AB13C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0C986AF-6E5A-D40C-B4A8-BE3A18485F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150D713-648E-246D-074C-05FA260D57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08FDCB4-1634-B2F2-7D5A-0C487C1C5A7F}"/>
              </a:ext>
            </a:extLst>
          </p:cNvPr>
          <p:cNvSpPr>
            <a:spLocks noGrp="1"/>
          </p:cNvSpPr>
          <p:nvPr>
            <p:ph type="dt" sz="half" idx="10"/>
          </p:nvPr>
        </p:nvSpPr>
        <p:spPr/>
        <p:txBody>
          <a:bodyPr/>
          <a:lstStyle/>
          <a:p>
            <a:fld id="{8EE0AE76-1398-4A0B-9558-E4205C413E15}" type="datetimeFigureOut">
              <a:rPr lang="en-GB" smtClean="0"/>
              <a:t>07/11/2023</a:t>
            </a:fld>
            <a:endParaRPr lang="en-GB"/>
          </a:p>
        </p:txBody>
      </p:sp>
      <p:sp>
        <p:nvSpPr>
          <p:cNvPr id="6" name="Footer Placeholder 5">
            <a:extLst>
              <a:ext uri="{FF2B5EF4-FFF2-40B4-BE49-F238E27FC236}">
                <a16:creationId xmlns:a16="http://schemas.microsoft.com/office/drawing/2014/main" id="{84D3315E-F8A8-9CF1-BFD1-99CBC61D4E1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F826025-9404-BC62-DE2D-B1D596FAAE14}"/>
              </a:ext>
            </a:extLst>
          </p:cNvPr>
          <p:cNvSpPr>
            <a:spLocks noGrp="1"/>
          </p:cNvSpPr>
          <p:nvPr>
            <p:ph type="sldNum" sz="quarter" idx="12"/>
          </p:nvPr>
        </p:nvSpPr>
        <p:spPr/>
        <p:txBody>
          <a:bodyPr/>
          <a:lstStyle/>
          <a:p>
            <a:fld id="{B3115E9C-8381-46EF-90E0-20904730FAB7}" type="slidenum">
              <a:rPr lang="en-GB" smtClean="0"/>
              <a:t>‹#›</a:t>
            </a:fld>
            <a:endParaRPr lang="en-GB"/>
          </a:p>
        </p:txBody>
      </p:sp>
    </p:spTree>
    <p:extLst>
      <p:ext uri="{BB962C8B-B14F-4D97-AF65-F5344CB8AC3E}">
        <p14:creationId xmlns:p14="http://schemas.microsoft.com/office/powerpoint/2010/main" val="863813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1845E-8119-552D-5A6D-678ADD59F5F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885E16-2E42-B82B-DCC8-8A78A428C1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CAE0C1-EA2F-0BEC-6544-B4A5F25CDA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66EE0CA-AFA2-9EC7-558A-4ADDB6083E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A1A4F6-DC6B-88AE-1A6B-179E26E71C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1A362D0-D65B-C9C4-0A5E-A942A2C5CFB7}"/>
              </a:ext>
            </a:extLst>
          </p:cNvPr>
          <p:cNvSpPr>
            <a:spLocks noGrp="1"/>
          </p:cNvSpPr>
          <p:nvPr>
            <p:ph type="dt" sz="half" idx="10"/>
          </p:nvPr>
        </p:nvSpPr>
        <p:spPr/>
        <p:txBody>
          <a:bodyPr/>
          <a:lstStyle/>
          <a:p>
            <a:fld id="{8EE0AE76-1398-4A0B-9558-E4205C413E15}" type="datetimeFigureOut">
              <a:rPr lang="en-GB" smtClean="0"/>
              <a:t>07/11/2023</a:t>
            </a:fld>
            <a:endParaRPr lang="en-GB"/>
          </a:p>
        </p:txBody>
      </p:sp>
      <p:sp>
        <p:nvSpPr>
          <p:cNvPr id="8" name="Footer Placeholder 7">
            <a:extLst>
              <a:ext uri="{FF2B5EF4-FFF2-40B4-BE49-F238E27FC236}">
                <a16:creationId xmlns:a16="http://schemas.microsoft.com/office/drawing/2014/main" id="{A27423E8-6409-1A8E-DA53-6F80315AB83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1E2B638-1781-9D82-1A83-13907A68FEFD}"/>
              </a:ext>
            </a:extLst>
          </p:cNvPr>
          <p:cNvSpPr>
            <a:spLocks noGrp="1"/>
          </p:cNvSpPr>
          <p:nvPr>
            <p:ph type="sldNum" sz="quarter" idx="12"/>
          </p:nvPr>
        </p:nvSpPr>
        <p:spPr/>
        <p:txBody>
          <a:bodyPr/>
          <a:lstStyle/>
          <a:p>
            <a:fld id="{B3115E9C-8381-46EF-90E0-20904730FAB7}" type="slidenum">
              <a:rPr lang="en-GB" smtClean="0"/>
              <a:t>‹#›</a:t>
            </a:fld>
            <a:endParaRPr lang="en-GB"/>
          </a:p>
        </p:txBody>
      </p:sp>
    </p:spTree>
    <p:extLst>
      <p:ext uri="{BB962C8B-B14F-4D97-AF65-F5344CB8AC3E}">
        <p14:creationId xmlns:p14="http://schemas.microsoft.com/office/powerpoint/2010/main" val="4369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D4B08-E3EA-E4A6-6356-B28B2600F40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5085A64-F4DE-9767-2C73-9E1E91367C7B}"/>
              </a:ext>
            </a:extLst>
          </p:cNvPr>
          <p:cNvSpPr>
            <a:spLocks noGrp="1"/>
          </p:cNvSpPr>
          <p:nvPr>
            <p:ph type="dt" sz="half" idx="10"/>
          </p:nvPr>
        </p:nvSpPr>
        <p:spPr/>
        <p:txBody>
          <a:bodyPr/>
          <a:lstStyle/>
          <a:p>
            <a:fld id="{8EE0AE76-1398-4A0B-9558-E4205C413E15}" type="datetimeFigureOut">
              <a:rPr lang="en-GB" smtClean="0"/>
              <a:t>07/11/2023</a:t>
            </a:fld>
            <a:endParaRPr lang="en-GB"/>
          </a:p>
        </p:txBody>
      </p:sp>
      <p:sp>
        <p:nvSpPr>
          <p:cNvPr id="4" name="Footer Placeholder 3">
            <a:extLst>
              <a:ext uri="{FF2B5EF4-FFF2-40B4-BE49-F238E27FC236}">
                <a16:creationId xmlns:a16="http://schemas.microsoft.com/office/drawing/2014/main" id="{3CA3305A-7D3A-EB08-E1F3-A5C8C148EFA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1605F94-BD49-D5A7-3F5D-23820256669A}"/>
              </a:ext>
            </a:extLst>
          </p:cNvPr>
          <p:cNvSpPr>
            <a:spLocks noGrp="1"/>
          </p:cNvSpPr>
          <p:nvPr>
            <p:ph type="sldNum" sz="quarter" idx="12"/>
          </p:nvPr>
        </p:nvSpPr>
        <p:spPr/>
        <p:txBody>
          <a:bodyPr/>
          <a:lstStyle/>
          <a:p>
            <a:fld id="{B3115E9C-8381-46EF-90E0-20904730FAB7}" type="slidenum">
              <a:rPr lang="en-GB" smtClean="0"/>
              <a:t>‹#›</a:t>
            </a:fld>
            <a:endParaRPr lang="en-GB"/>
          </a:p>
        </p:txBody>
      </p:sp>
    </p:spTree>
    <p:extLst>
      <p:ext uri="{BB962C8B-B14F-4D97-AF65-F5344CB8AC3E}">
        <p14:creationId xmlns:p14="http://schemas.microsoft.com/office/powerpoint/2010/main" val="3261290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82399A-219E-43E5-35F4-4C85EFBAE5CD}"/>
              </a:ext>
            </a:extLst>
          </p:cNvPr>
          <p:cNvSpPr>
            <a:spLocks noGrp="1"/>
          </p:cNvSpPr>
          <p:nvPr>
            <p:ph type="dt" sz="half" idx="10"/>
          </p:nvPr>
        </p:nvSpPr>
        <p:spPr/>
        <p:txBody>
          <a:bodyPr/>
          <a:lstStyle/>
          <a:p>
            <a:fld id="{8EE0AE76-1398-4A0B-9558-E4205C413E15}" type="datetimeFigureOut">
              <a:rPr lang="en-GB" smtClean="0"/>
              <a:t>07/11/2023</a:t>
            </a:fld>
            <a:endParaRPr lang="en-GB"/>
          </a:p>
        </p:txBody>
      </p:sp>
      <p:sp>
        <p:nvSpPr>
          <p:cNvPr id="3" name="Footer Placeholder 2">
            <a:extLst>
              <a:ext uri="{FF2B5EF4-FFF2-40B4-BE49-F238E27FC236}">
                <a16:creationId xmlns:a16="http://schemas.microsoft.com/office/drawing/2014/main" id="{E7862736-E654-B3CA-FCB4-26180FA977E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A5C0C09-B507-01DA-CD55-E5670125BFA3}"/>
              </a:ext>
            </a:extLst>
          </p:cNvPr>
          <p:cNvSpPr>
            <a:spLocks noGrp="1"/>
          </p:cNvSpPr>
          <p:nvPr>
            <p:ph type="sldNum" sz="quarter" idx="12"/>
          </p:nvPr>
        </p:nvSpPr>
        <p:spPr/>
        <p:txBody>
          <a:bodyPr/>
          <a:lstStyle/>
          <a:p>
            <a:fld id="{B3115E9C-8381-46EF-90E0-20904730FAB7}" type="slidenum">
              <a:rPr lang="en-GB" smtClean="0"/>
              <a:t>‹#›</a:t>
            </a:fld>
            <a:endParaRPr lang="en-GB"/>
          </a:p>
        </p:txBody>
      </p:sp>
    </p:spTree>
    <p:extLst>
      <p:ext uri="{BB962C8B-B14F-4D97-AF65-F5344CB8AC3E}">
        <p14:creationId xmlns:p14="http://schemas.microsoft.com/office/powerpoint/2010/main" val="1651214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E4DA2-163F-A914-2D4F-D99D8D7E65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571FD33-3B9A-F93E-0AE8-BFA99615FC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6FFC0E3-E753-0881-478C-E604F987B3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F55BDB-C523-4687-5EAC-2073772CFC25}"/>
              </a:ext>
            </a:extLst>
          </p:cNvPr>
          <p:cNvSpPr>
            <a:spLocks noGrp="1"/>
          </p:cNvSpPr>
          <p:nvPr>
            <p:ph type="dt" sz="half" idx="10"/>
          </p:nvPr>
        </p:nvSpPr>
        <p:spPr/>
        <p:txBody>
          <a:bodyPr/>
          <a:lstStyle/>
          <a:p>
            <a:fld id="{8EE0AE76-1398-4A0B-9558-E4205C413E15}" type="datetimeFigureOut">
              <a:rPr lang="en-GB" smtClean="0"/>
              <a:t>07/11/2023</a:t>
            </a:fld>
            <a:endParaRPr lang="en-GB"/>
          </a:p>
        </p:txBody>
      </p:sp>
      <p:sp>
        <p:nvSpPr>
          <p:cNvPr id="6" name="Footer Placeholder 5">
            <a:extLst>
              <a:ext uri="{FF2B5EF4-FFF2-40B4-BE49-F238E27FC236}">
                <a16:creationId xmlns:a16="http://schemas.microsoft.com/office/drawing/2014/main" id="{E27B50E1-AF06-E8A0-407A-0680305B939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38071D9-5682-7DC6-71CB-DE7D6B307431}"/>
              </a:ext>
            </a:extLst>
          </p:cNvPr>
          <p:cNvSpPr>
            <a:spLocks noGrp="1"/>
          </p:cNvSpPr>
          <p:nvPr>
            <p:ph type="sldNum" sz="quarter" idx="12"/>
          </p:nvPr>
        </p:nvSpPr>
        <p:spPr/>
        <p:txBody>
          <a:bodyPr/>
          <a:lstStyle/>
          <a:p>
            <a:fld id="{B3115E9C-8381-46EF-90E0-20904730FAB7}" type="slidenum">
              <a:rPr lang="en-GB" smtClean="0"/>
              <a:t>‹#›</a:t>
            </a:fld>
            <a:endParaRPr lang="en-GB"/>
          </a:p>
        </p:txBody>
      </p:sp>
    </p:spTree>
    <p:extLst>
      <p:ext uri="{BB962C8B-B14F-4D97-AF65-F5344CB8AC3E}">
        <p14:creationId xmlns:p14="http://schemas.microsoft.com/office/powerpoint/2010/main" val="3471598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701E0-711A-3B71-3111-B6F0B19C2C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5B8A781-DC43-A0F3-2B79-575615BC94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55F1D64-E21A-1F54-CA75-9EF5F40BAB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2F1B79-A28A-1986-6DC4-65EBA47846CD}"/>
              </a:ext>
            </a:extLst>
          </p:cNvPr>
          <p:cNvSpPr>
            <a:spLocks noGrp="1"/>
          </p:cNvSpPr>
          <p:nvPr>
            <p:ph type="dt" sz="half" idx="10"/>
          </p:nvPr>
        </p:nvSpPr>
        <p:spPr/>
        <p:txBody>
          <a:bodyPr/>
          <a:lstStyle/>
          <a:p>
            <a:fld id="{8EE0AE76-1398-4A0B-9558-E4205C413E15}" type="datetimeFigureOut">
              <a:rPr lang="en-GB" smtClean="0"/>
              <a:t>07/11/2023</a:t>
            </a:fld>
            <a:endParaRPr lang="en-GB"/>
          </a:p>
        </p:txBody>
      </p:sp>
      <p:sp>
        <p:nvSpPr>
          <p:cNvPr id="6" name="Footer Placeholder 5">
            <a:extLst>
              <a:ext uri="{FF2B5EF4-FFF2-40B4-BE49-F238E27FC236}">
                <a16:creationId xmlns:a16="http://schemas.microsoft.com/office/drawing/2014/main" id="{8357F295-C4AE-0EB3-FB22-1294F71656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BAF314-0552-EF8D-B584-964FACBB630E}"/>
              </a:ext>
            </a:extLst>
          </p:cNvPr>
          <p:cNvSpPr>
            <a:spLocks noGrp="1"/>
          </p:cNvSpPr>
          <p:nvPr>
            <p:ph type="sldNum" sz="quarter" idx="12"/>
          </p:nvPr>
        </p:nvSpPr>
        <p:spPr/>
        <p:txBody>
          <a:bodyPr/>
          <a:lstStyle/>
          <a:p>
            <a:fld id="{B3115E9C-8381-46EF-90E0-20904730FAB7}" type="slidenum">
              <a:rPr lang="en-GB" smtClean="0"/>
              <a:t>‹#›</a:t>
            </a:fld>
            <a:endParaRPr lang="en-GB"/>
          </a:p>
        </p:txBody>
      </p:sp>
    </p:spTree>
    <p:extLst>
      <p:ext uri="{BB962C8B-B14F-4D97-AF65-F5344CB8AC3E}">
        <p14:creationId xmlns:p14="http://schemas.microsoft.com/office/powerpoint/2010/main" val="850656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2885CB-D6B6-06CF-A403-32F37F733C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16C8DBE-C4A0-DC18-F5A0-1708558E6B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69A5C6D-B8B1-0CE1-7D8D-CFF6B1EB32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E0AE76-1398-4A0B-9558-E4205C413E15}" type="datetimeFigureOut">
              <a:rPr lang="en-GB" smtClean="0"/>
              <a:t>07/11/2023</a:t>
            </a:fld>
            <a:endParaRPr lang="en-GB"/>
          </a:p>
        </p:txBody>
      </p:sp>
      <p:sp>
        <p:nvSpPr>
          <p:cNvPr id="5" name="Footer Placeholder 4">
            <a:extLst>
              <a:ext uri="{FF2B5EF4-FFF2-40B4-BE49-F238E27FC236}">
                <a16:creationId xmlns:a16="http://schemas.microsoft.com/office/drawing/2014/main" id="{48FE3C61-A917-240C-4BFD-5F27089217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1AB1BA6-12F2-984B-2A54-D5CC275EB6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115E9C-8381-46EF-90E0-20904730FAB7}" type="slidenum">
              <a:rPr lang="en-GB" smtClean="0"/>
              <a:t>‹#›</a:t>
            </a:fld>
            <a:endParaRPr lang="en-GB"/>
          </a:p>
        </p:txBody>
      </p:sp>
    </p:spTree>
    <p:extLst>
      <p:ext uri="{BB962C8B-B14F-4D97-AF65-F5344CB8AC3E}">
        <p14:creationId xmlns:p14="http://schemas.microsoft.com/office/powerpoint/2010/main" val="4265959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2EC603C-EF61-F281-DA69-76AE8DDD19DD}"/>
              </a:ext>
            </a:extLst>
          </p:cNvPr>
          <p:cNvSpPr>
            <a:spLocks noGrp="1"/>
          </p:cNvSpPr>
          <p:nvPr>
            <p:ph type="title"/>
          </p:nvPr>
        </p:nvSpPr>
        <p:spPr>
          <a:xfrm>
            <a:off x="1371597" y="348865"/>
            <a:ext cx="10044023" cy="877729"/>
          </a:xfrm>
        </p:spPr>
        <p:txBody>
          <a:bodyPr anchor="ctr">
            <a:normAutofit/>
          </a:bodyPr>
          <a:lstStyle/>
          <a:p>
            <a:r>
              <a:rPr lang="en-GB" sz="4000">
                <a:solidFill>
                  <a:srgbClr val="FFFFFF"/>
                </a:solidFill>
              </a:rPr>
              <a:t>ERDF Internationalisation Fund</a:t>
            </a:r>
            <a:endParaRPr lang="en-GB" sz="4000" dirty="0">
              <a:solidFill>
                <a:srgbClr val="FFFFFF"/>
              </a:solidFill>
            </a:endParaRPr>
          </a:p>
        </p:txBody>
      </p:sp>
      <p:sp>
        <p:nvSpPr>
          <p:cNvPr id="8" name="Content Placeholder 7">
            <a:extLst>
              <a:ext uri="{FF2B5EF4-FFF2-40B4-BE49-F238E27FC236}">
                <a16:creationId xmlns:a16="http://schemas.microsoft.com/office/drawing/2014/main" id="{8924F6E0-F7FB-D2B2-D245-F602F2E2A81D}"/>
              </a:ext>
            </a:extLst>
          </p:cNvPr>
          <p:cNvSpPr>
            <a:spLocks noGrp="1"/>
          </p:cNvSpPr>
          <p:nvPr>
            <p:ph idx="1"/>
          </p:nvPr>
        </p:nvSpPr>
        <p:spPr/>
        <p:txBody>
          <a:bodyPr>
            <a:normAutofit fontScale="92500" lnSpcReduction="10000"/>
          </a:bodyPr>
          <a:lstStyle/>
          <a:p>
            <a:pPr marL="0" indent="0">
              <a:buNone/>
            </a:pPr>
            <a:r>
              <a:rPr lang="en-GB" sz="1800" dirty="0">
                <a:effectLst/>
                <a:ea typeface="Calibri" panose="020F0502020204030204" pitchFamily="34" charset="0"/>
              </a:rPr>
              <a:t>Figures for Southeast LEP:</a:t>
            </a:r>
          </a:p>
          <a:p>
            <a:pPr marL="0" indent="0">
              <a:buNone/>
            </a:pPr>
            <a:endParaRPr lang="en-GB" sz="1800" dirty="0">
              <a:effectLst/>
              <a:ea typeface="Times New Roman" panose="02020603050405020304" pitchFamily="18" charset="0"/>
            </a:endParaRPr>
          </a:p>
          <a:p>
            <a:pPr marL="0" indent="0">
              <a:buNone/>
            </a:pPr>
            <a:r>
              <a:rPr lang="en-GB" sz="1800" dirty="0">
                <a:effectLst/>
                <a:ea typeface="Times New Roman" panose="02020603050405020304" pitchFamily="18" charset="0"/>
              </a:rPr>
              <a:t>286 SMEs supported</a:t>
            </a:r>
            <a:endParaRPr lang="en-GB" sz="1800" dirty="0">
              <a:effectLst/>
              <a:ea typeface="Calibri" panose="020F0502020204030204" pitchFamily="34" charset="0"/>
            </a:endParaRPr>
          </a:p>
          <a:p>
            <a:pPr marL="0" indent="0">
              <a:buNone/>
            </a:pPr>
            <a:r>
              <a:rPr lang="en-GB" sz="1800" dirty="0">
                <a:effectLst/>
                <a:ea typeface="Calibri" panose="020F0502020204030204" pitchFamily="34" charset="0"/>
              </a:rPr>
              <a:t> </a:t>
            </a:r>
          </a:p>
          <a:p>
            <a:pPr marL="0" lvl="0" indent="0">
              <a:buNone/>
            </a:pPr>
            <a:r>
              <a:rPr lang="en-GB" sz="1800" dirty="0">
                <a:effectLst/>
                <a:ea typeface="Times New Roman" panose="02020603050405020304" pitchFamily="18" charset="0"/>
              </a:rPr>
              <a:t> £1.8million of grant disbursed</a:t>
            </a:r>
          </a:p>
          <a:p>
            <a:pPr marL="0" lvl="0" indent="0">
              <a:buNone/>
            </a:pPr>
            <a:r>
              <a:rPr lang="en-GB" sz="1800" dirty="0">
                <a:effectLst/>
                <a:ea typeface="Times New Roman" panose="02020603050405020304" pitchFamily="18" charset="0"/>
              </a:rPr>
              <a:t> £6240 average grant </a:t>
            </a:r>
            <a:endParaRPr lang="en-GB" sz="1800" dirty="0">
              <a:effectLst/>
              <a:ea typeface="Calibri" panose="020F0502020204030204" pitchFamily="34" charset="0"/>
            </a:endParaRPr>
          </a:p>
          <a:p>
            <a:pPr marL="0" indent="0">
              <a:buNone/>
            </a:pPr>
            <a:r>
              <a:rPr lang="en-GB" sz="1800" dirty="0">
                <a:effectLst/>
                <a:ea typeface="Calibri" panose="020F0502020204030204" pitchFamily="34" charset="0"/>
              </a:rPr>
              <a:t> </a:t>
            </a:r>
          </a:p>
          <a:p>
            <a:pPr marL="0" indent="0">
              <a:buNone/>
            </a:pPr>
            <a:r>
              <a:rPr lang="en-GB" sz="1800" dirty="0">
                <a:effectLst/>
                <a:ea typeface="Calibri" panose="020F0502020204030204" pitchFamily="34" charset="0"/>
              </a:rPr>
              <a:t>     Top 5 sectors supported: </a:t>
            </a:r>
          </a:p>
          <a:p>
            <a:pPr marL="342900" lvl="0" indent="-342900">
              <a:buFont typeface="+mj-lt"/>
              <a:buAutoNum type="arabicParenR"/>
            </a:pPr>
            <a:r>
              <a:rPr lang="en-GB" sz="1800" dirty="0">
                <a:effectLst/>
                <a:ea typeface="Times New Roman" panose="02020603050405020304" pitchFamily="18" charset="0"/>
              </a:rPr>
              <a:t>Manufacturing or engineering: 93</a:t>
            </a:r>
            <a:endParaRPr lang="en-GB" sz="1800" dirty="0">
              <a:effectLst/>
              <a:ea typeface="Calibri" panose="020F0502020204030204" pitchFamily="34" charset="0"/>
            </a:endParaRPr>
          </a:p>
          <a:p>
            <a:pPr marL="342900" lvl="0" indent="-342900">
              <a:buFont typeface="+mj-lt"/>
              <a:buAutoNum type="arabicParenR"/>
            </a:pPr>
            <a:r>
              <a:rPr lang="en-GB" sz="1800" dirty="0">
                <a:effectLst/>
                <a:ea typeface="Times New Roman" panose="02020603050405020304" pitchFamily="18" charset="0"/>
              </a:rPr>
              <a:t>Retail (including e-commerce): 51</a:t>
            </a:r>
            <a:endParaRPr lang="en-GB" sz="1800" dirty="0">
              <a:effectLst/>
              <a:ea typeface="Calibri" panose="020F0502020204030204" pitchFamily="34" charset="0"/>
            </a:endParaRPr>
          </a:p>
          <a:p>
            <a:pPr marL="342900" lvl="0" indent="-342900">
              <a:buFont typeface="+mj-lt"/>
              <a:buAutoNum type="arabicParenR"/>
            </a:pPr>
            <a:r>
              <a:rPr lang="en-GB" sz="1800" dirty="0">
                <a:effectLst/>
                <a:ea typeface="Times New Roman" panose="02020603050405020304" pitchFamily="18" charset="0"/>
              </a:rPr>
              <a:t>Food and Drink: 33</a:t>
            </a:r>
            <a:endParaRPr lang="en-GB" sz="1800" dirty="0">
              <a:effectLst/>
              <a:ea typeface="Calibri" panose="020F0502020204030204" pitchFamily="34" charset="0"/>
            </a:endParaRPr>
          </a:p>
          <a:p>
            <a:pPr marL="342900" lvl="0" indent="-342900">
              <a:buFont typeface="+mj-lt"/>
              <a:buAutoNum type="arabicParenR"/>
            </a:pPr>
            <a:r>
              <a:rPr lang="en-GB" sz="1800" dirty="0">
                <a:effectLst/>
                <a:ea typeface="Times New Roman" panose="02020603050405020304" pitchFamily="18" charset="0"/>
              </a:rPr>
              <a:t>Professional or business services: 24</a:t>
            </a:r>
            <a:endParaRPr lang="en-GB" sz="1800" dirty="0">
              <a:effectLst/>
              <a:ea typeface="Calibri" panose="020F0502020204030204" pitchFamily="34" charset="0"/>
            </a:endParaRPr>
          </a:p>
          <a:p>
            <a:pPr marL="342900" lvl="0" indent="-342900">
              <a:buFont typeface="+mj-lt"/>
              <a:buAutoNum type="arabicParenR"/>
            </a:pPr>
            <a:r>
              <a:rPr lang="en-GB" sz="1800" dirty="0">
                <a:effectLst/>
                <a:ea typeface="Times New Roman" panose="02020603050405020304" pitchFamily="18" charset="0"/>
              </a:rPr>
              <a:t>Health and life sciences: 14</a:t>
            </a:r>
            <a:endParaRPr lang="en-GB" sz="1800" dirty="0">
              <a:effectLst/>
              <a:ea typeface="Calibri" panose="020F0502020204030204" pitchFamily="34" charset="0"/>
            </a:endParaRPr>
          </a:p>
          <a:p>
            <a:endParaRPr lang="en-GB" dirty="0"/>
          </a:p>
        </p:txBody>
      </p:sp>
    </p:spTree>
    <p:extLst>
      <p:ext uri="{BB962C8B-B14F-4D97-AF65-F5344CB8AC3E}">
        <p14:creationId xmlns:p14="http://schemas.microsoft.com/office/powerpoint/2010/main" val="2212369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AA8088-862A-F2A1-F5AD-3747F875B779}"/>
              </a:ext>
            </a:extLst>
          </p:cNvPr>
          <p:cNvSpPr>
            <a:spLocks noGrp="1"/>
          </p:cNvSpPr>
          <p:nvPr>
            <p:ph type="title"/>
          </p:nvPr>
        </p:nvSpPr>
        <p:spPr>
          <a:xfrm>
            <a:off x="1371599" y="294538"/>
            <a:ext cx="9895951" cy="1033669"/>
          </a:xfrm>
        </p:spPr>
        <p:txBody>
          <a:bodyPr>
            <a:normAutofit/>
          </a:bodyPr>
          <a:lstStyle/>
          <a:p>
            <a:r>
              <a:rPr lang="en-GB" sz="4000" dirty="0">
                <a:solidFill>
                  <a:srgbClr val="FFFFFF"/>
                </a:solidFill>
              </a:rPr>
              <a:t>The key lessons are:</a:t>
            </a:r>
          </a:p>
        </p:txBody>
      </p:sp>
      <p:sp>
        <p:nvSpPr>
          <p:cNvPr id="3" name="Content Placeholder 2">
            <a:extLst>
              <a:ext uri="{FF2B5EF4-FFF2-40B4-BE49-F238E27FC236}">
                <a16:creationId xmlns:a16="http://schemas.microsoft.com/office/drawing/2014/main" id="{EE249A61-9592-DA61-DEC8-930C21B44D42}"/>
              </a:ext>
            </a:extLst>
          </p:cNvPr>
          <p:cNvSpPr>
            <a:spLocks noGrp="1"/>
          </p:cNvSpPr>
          <p:nvPr>
            <p:ph idx="1"/>
          </p:nvPr>
        </p:nvSpPr>
        <p:spPr>
          <a:xfrm>
            <a:off x="1371599" y="2318197"/>
            <a:ext cx="9724031" cy="3683358"/>
          </a:xfrm>
        </p:spPr>
        <p:txBody>
          <a:bodyPr anchor="ctr">
            <a:normAutofit/>
          </a:bodyPr>
          <a:lstStyle/>
          <a:p>
            <a:pPr marL="0" lvl="0" indent="0">
              <a:buNone/>
            </a:pPr>
            <a:r>
              <a:rPr lang="en-GB" sz="1800" dirty="0">
                <a:effectLst/>
                <a:ea typeface="Times New Roman" panose="02020603050405020304" pitchFamily="18" charset="0"/>
              </a:rPr>
              <a:t>Making sure any contractor or deliverer has a good knowledge of the objectives of the scheme and not just the processes and who the key stakeholders are. A stakeholder map would be beneficial. Allow enough time to not only train grant administrators in the processes but also what the project is trying to achieve e.g. in DBT’s case not only helping to increase their exports but helping ITAs to achieve their export win targets.</a:t>
            </a:r>
            <a:endParaRPr lang="en-GB" sz="1800" dirty="0">
              <a:effectLst/>
              <a:ea typeface="Calibri" panose="020F0502020204030204" pitchFamily="34" charset="0"/>
            </a:endParaRPr>
          </a:p>
          <a:p>
            <a:pPr marL="0" lvl="0" indent="0">
              <a:buNone/>
            </a:pPr>
            <a:r>
              <a:rPr lang="en-GB" sz="1800" dirty="0">
                <a:effectLst/>
                <a:ea typeface="Times New Roman" panose="02020603050405020304" pitchFamily="18" charset="0"/>
              </a:rPr>
              <a:t>If using an online system, allow more time for it to be implemented, more technical support and ensure changes can be made easily. Using an online system was beneficial as it kept all the applications, claims and evidence in one place but once it was set up it was difficult to make changes to the system. Although clear guidance was provided to SMEs, they did not always read it, which led to more support being required than was originally anticipated.</a:t>
            </a:r>
            <a:endParaRPr lang="en-GB" sz="1800" dirty="0">
              <a:effectLst/>
              <a:ea typeface="Calibri" panose="020F0502020204030204" pitchFamily="34" charset="0"/>
            </a:endParaRPr>
          </a:p>
          <a:p>
            <a:endParaRPr lang="en-GB" sz="2000" dirty="0"/>
          </a:p>
        </p:txBody>
      </p:sp>
    </p:spTree>
    <p:extLst>
      <p:ext uri="{BB962C8B-B14F-4D97-AF65-F5344CB8AC3E}">
        <p14:creationId xmlns:p14="http://schemas.microsoft.com/office/powerpoint/2010/main" val="1377218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C4A0D9-89B3-26F2-83FC-CFFCAC20EA91}"/>
              </a:ext>
            </a:extLst>
          </p:cNvPr>
          <p:cNvSpPr>
            <a:spLocks noGrp="1"/>
          </p:cNvSpPr>
          <p:nvPr>
            <p:ph type="title"/>
          </p:nvPr>
        </p:nvSpPr>
        <p:spPr>
          <a:xfrm>
            <a:off x="1371599" y="294538"/>
            <a:ext cx="9895951" cy="1033669"/>
          </a:xfrm>
        </p:spPr>
        <p:txBody>
          <a:bodyPr>
            <a:normAutofit/>
          </a:bodyPr>
          <a:lstStyle/>
          <a:p>
            <a:r>
              <a:rPr lang="en-GB" sz="4000" dirty="0">
                <a:solidFill>
                  <a:srgbClr val="FFFFFF"/>
                </a:solidFill>
              </a:rPr>
              <a:t>The key lessons are:</a:t>
            </a:r>
          </a:p>
        </p:txBody>
      </p:sp>
      <p:sp>
        <p:nvSpPr>
          <p:cNvPr id="17" name="Content Placeholder 2">
            <a:extLst>
              <a:ext uri="{FF2B5EF4-FFF2-40B4-BE49-F238E27FC236}">
                <a16:creationId xmlns:a16="http://schemas.microsoft.com/office/drawing/2014/main" id="{020B8D45-3076-00BB-C6D5-E363432CBC13}"/>
              </a:ext>
            </a:extLst>
          </p:cNvPr>
          <p:cNvSpPr>
            <a:spLocks noGrp="1"/>
          </p:cNvSpPr>
          <p:nvPr>
            <p:ph idx="1"/>
          </p:nvPr>
        </p:nvSpPr>
        <p:spPr>
          <a:xfrm>
            <a:off x="1371599" y="2318197"/>
            <a:ext cx="9724031" cy="3683358"/>
          </a:xfrm>
        </p:spPr>
        <p:txBody>
          <a:bodyPr anchor="ctr">
            <a:normAutofit/>
          </a:bodyPr>
          <a:lstStyle/>
          <a:p>
            <a:pPr marL="0" lvl="0" indent="0">
              <a:buNone/>
            </a:pPr>
            <a:r>
              <a:rPr lang="en-GB" sz="2000" dirty="0">
                <a:effectLst/>
                <a:ea typeface="Times New Roman" panose="02020603050405020304" pitchFamily="18" charset="0"/>
              </a:rPr>
              <a:t>To deliver a scheme successfully it needs to be customer focused, with clear guidance, timely responses to queries and with consistent messaging from grant administrators. More support to ITAs and SMEs was required than anticipated to ensure compliant claims were received on time and which could be processed quickly.</a:t>
            </a:r>
            <a:endParaRPr lang="en-GB" sz="2000" dirty="0">
              <a:effectLst/>
              <a:ea typeface="Calibri" panose="020F0502020204030204" pitchFamily="34" charset="0"/>
            </a:endParaRPr>
          </a:p>
          <a:p>
            <a:pPr marL="0" lvl="0" indent="0">
              <a:buNone/>
            </a:pPr>
            <a:r>
              <a:rPr lang="en-GB" sz="2000" dirty="0">
                <a:effectLst/>
                <a:ea typeface="Times New Roman" panose="02020603050405020304" pitchFamily="18" charset="0"/>
              </a:rPr>
              <a:t>The project was designed to be automated and light touch but needed more resource to process the claims because most claims came in March 2023, with a lot of the activity by SMEs having been delayed due to the pandemic. We should have been stricter on ensuring SMEs put in claims 30 days after completing their activity, which would have helped the resource planning for processing claims but may have result in less claims. Covid type pandemics should be considered in the risk planning for future grant projects.</a:t>
            </a:r>
            <a:endParaRPr lang="en-GB" sz="2000" dirty="0">
              <a:effectLst/>
              <a:ea typeface="Calibri" panose="020F0502020204030204" pitchFamily="34" charset="0"/>
            </a:endParaRPr>
          </a:p>
          <a:p>
            <a:endParaRPr lang="en-GB" sz="2000" dirty="0"/>
          </a:p>
        </p:txBody>
      </p:sp>
    </p:spTree>
    <p:extLst>
      <p:ext uri="{BB962C8B-B14F-4D97-AF65-F5344CB8AC3E}">
        <p14:creationId xmlns:p14="http://schemas.microsoft.com/office/powerpoint/2010/main" val="528826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FF972A-E813-650E-504E-EED922B82CF5}"/>
              </a:ext>
            </a:extLst>
          </p:cNvPr>
          <p:cNvSpPr>
            <a:spLocks noGrp="1"/>
          </p:cNvSpPr>
          <p:nvPr>
            <p:ph type="title"/>
          </p:nvPr>
        </p:nvSpPr>
        <p:spPr>
          <a:xfrm>
            <a:off x="1371599" y="294538"/>
            <a:ext cx="9895951" cy="1033669"/>
          </a:xfrm>
        </p:spPr>
        <p:txBody>
          <a:bodyPr>
            <a:normAutofit/>
          </a:bodyPr>
          <a:lstStyle/>
          <a:p>
            <a:r>
              <a:rPr lang="en-GB" sz="4000" dirty="0">
                <a:solidFill>
                  <a:srgbClr val="FFFFFF"/>
                </a:solidFill>
              </a:rPr>
              <a:t>The key lessons are:</a:t>
            </a:r>
          </a:p>
        </p:txBody>
      </p:sp>
      <p:sp>
        <p:nvSpPr>
          <p:cNvPr id="3" name="Content Placeholder 2">
            <a:extLst>
              <a:ext uri="{FF2B5EF4-FFF2-40B4-BE49-F238E27FC236}">
                <a16:creationId xmlns:a16="http://schemas.microsoft.com/office/drawing/2014/main" id="{6C165BED-8660-1F39-F6E5-992DBB074928}"/>
              </a:ext>
            </a:extLst>
          </p:cNvPr>
          <p:cNvSpPr>
            <a:spLocks noGrp="1"/>
          </p:cNvSpPr>
          <p:nvPr>
            <p:ph idx="1"/>
          </p:nvPr>
        </p:nvSpPr>
        <p:spPr>
          <a:xfrm>
            <a:off x="1371599" y="2318197"/>
            <a:ext cx="9724031" cy="3683358"/>
          </a:xfrm>
        </p:spPr>
        <p:txBody>
          <a:bodyPr anchor="ctr">
            <a:normAutofit/>
          </a:bodyPr>
          <a:lstStyle/>
          <a:p>
            <a:pPr marL="0" indent="0">
              <a:buNone/>
            </a:pPr>
            <a:r>
              <a:rPr lang="en-GB" sz="1800" dirty="0">
                <a:effectLst/>
                <a:ea typeface="Times New Roman" panose="02020603050405020304" pitchFamily="18" charset="0"/>
              </a:rPr>
              <a:t>Plan for exit from the start of the project. Due to issues with incomplete claims and missing information which went beyond the end of the contract staff resource to process claims became less. Issues with transferring data from the online system arose, which could have been planned for and tested much earlier in the project. Many of these delays and issues were the result of resource being taken up by processing so many claims at the end of the project rather than throughout the lifecycle of project, due to companies not being able to travel or attend events during the pandemic.</a:t>
            </a:r>
            <a:endParaRPr lang="en-GB" sz="1800" dirty="0">
              <a:effectLst/>
              <a:ea typeface="Calibri" panose="020F0502020204030204" pitchFamily="34" charset="0"/>
            </a:endParaRPr>
          </a:p>
          <a:p>
            <a:endParaRPr lang="en-GB" sz="2000" dirty="0"/>
          </a:p>
        </p:txBody>
      </p:sp>
    </p:spTree>
    <p:extLst>
      <p:ext uri="{BB962C8B-B14F-4D97-AF65-F5344CB8AC3E}">
        <p14:creationId xmlns:p14="http://schemas.microsoft.com/office/powerpoint/2010/main" val="31751165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1D2E0F8C024042AD9862A117FFE199" ma:contentTypeVersion="16" ma:contentTypeDescription="Create a new document." ma:contentTypeScope="" ma:versionID="c632bd1fbb5bd5cfc148ae2fec7a0470">
  <xsd:schema xmlns:xsd="http://www.w3.org/2001/XMLSchema" xmlns:xs="http://www.w3.org/2001/XMLSchema" xmlns:p="http://schemas.microsoft.com/office/2006/metadata/properties" xmlns:ns3="ba0dff4d-93b7-40b0-adff-6be630c25a1b" xmlns:ns4="afa2002b-d440-481a-9c1d-4b88acbc3ba8" targetNamespace="http://schemas.microsoft.com/office/2006/metadata/properties" ma:root="true" ma:fieldsID="8bb77ec9b15aca86dfeb117613672dd4" ns3:_="" ns4:_="">
    <xsd:import namespace="ba0dff4d-93b7-40b0-adff-6be630c25a1b"/>
    <xsd:import namespace="afa2002b-d440-481a-9c1d-4b88acbc3ba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_activity" minOccurs="0"/>
                <xsd:element ref="ns3:MediaServiceObjectDetectorVersion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0dff4d-93b7-40b0-adff-6be630c25a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fa2002b-d440-481a-9c1d-4b88acbc3ba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ba0dff4d-93b7-40b0-adff-6be630c25a1b" xsi:nil="true"/>
  </documentManagement>
</p:properties>
</file>

<file path=customXml/itemProps1.xml><?xml version="1.0" encoding="utf-8"?>
<ds:datastoreItem xmlns:ds="http://schemas.openxmlformats.org/officeDocument/2006/customXml" ds:itemID="{B0710608-A298-426A-A618-E7D825A06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0dff4d-93b7-40b0-adff-6be630c25a1b"/>
    <ds:schemaRef ds:uri="afa2002b-d440-481a-9c1d-4b88acbc3b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CD61E07-E749-4B70-9A8F-D233B493626B}">
  <ds:schemaRefs>
    <ds:schemaRef ds:uri="http://schemas.microsoft.com/sharepoint/v3/contenttype/forms"/>
  </ds:schemaRefs>
</ds:datastoreItem>
</file>

<file path=customXml/itemProps3.xml><?xml version="1.0" encoding="utf-8"?>
<ds:datastoreItem xmlns:ds="http://schemas.openxmlformats.org/officeDocument/2006/customXml" ds:itemID="{E318B5E1-AE14-4DB2-AA3A-80BB0269AA14}">
  <ds:schemaRefs>
    <ds:schemaRef ds:uri="afa2002b-d440-481a-9c1d-4b88acbc3ba8"/>
    <ds:schemaRef ds:uri="http://purl.org/dc/terms/"/>
    <ds:schemaRef ds:uri="http://schemas.microsoft.com/office/2006/metadata/properties"/>
    <ds:schemaRef ds:uri="http://purl.org/dc/dcmitype/"/>
    <ds:schemaRef ds:uri="http://purl.org/dc/elements/1.1/"/>
    <ds:schemaRef ds:uri="http://schemas.openxmlformats.org/package/2006/metadata/core-properties"/>
    <ds:schemaRef ds:uri="http://schemas.microsoft.com/office/2006/documentManagement/types"/>
    <ds:schemaRef ds:uri="http://schemas.microsoft.com/office/infopath/2007/PartnerControls"/>
    <ds:schemaRef ds:uri="ba0dff4d-93b7-40b0-adff-6be630c25a1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90</TotalTime>
  <Words>494</Words>
  <Application>Microsoft Office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ERDF Internationalisation Fund</vt:lpstr>
      <vt:lpstr>The key lessons are:</vt:lpstr>
      <vt:lpstr>The key lessons are:</vt:lpstr>
      <vt:lpstr>The key lessons are: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ESIF</dc:title>
  <dc:creator>Jean KNOTT (DBT)</dc:creator>
  <cp:lastModifiedBy>Jean KNOTT (DBT)</cp:lastModifiedBy>
  <cp:revision>14</cp:revision>
  <dcterms:created xsi:type="dcterms:W3CDTF">2023-10-16T10:36:37Z</dcterms:created>
  <dcterms:modified xsi:type="dcterms:W3CDTF">2023-11-07T09:00:09Z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1c05e37-788c-4c59-b50e-5c98323c0a70_Enabled">
    <vt:lpwstr>true</vt:lpwstr>
  </property>
  <property fmtid="{D5CDD505-2E9C-101B-9397-08002B2CF9AE}" pid="3" name="MSIP_Label_c1c05e37-788c-4c59-b50e-5c98323c0a70_SetDate">
    <vt:lpwstr>2023-10-16T10:36:37Z</vt:lpwstr>
  </property>
  <property fmtid="{D5CDD505-2E9C-101B-9397-08002B2CF9AE}" pid="4" name="MSIP_Label_c1c05e37-788c-4c59-b50e-5c98323c0a70_Method">
    <vt:lpwstr>Standard</vt:lpwstr>
  </property>
  <property fmtid="{D5CDD505-2E9C-101B-9397-08002B2CF9AE}" pid="5" name="MSIP_Label_c1c05e37-788c-4c59-b50e-5c98323c0a70_Name">
    <vt:lpwstr>OFFICIAL</vt:lpwstr>
  </property>
  <property fmtid="{D5CDD505-2E9C-101B-9397-08002B2CF9AE}" pid="6" name="MSIP_Label_c1c05e37-788c-4c59-b50e-5c98323c0a70_SiteId">
    <vt:lpwstr>8fa217ec-33aa-46fb-ad96-dfe68006bb86</vt:lpwstr>
  </property>
  <property fmtid="{D5CDD505-2E9C-101B-9397-08002B2CF9AE}" pid="7" name="MSIP_Label_c1c05e37-788c-4c59-b50e-5c98323c0a70_ActionId">
    <vt:lpwstr>068c2449-7d8a-4e25-aa97-d30f652964b0</vt:lpwstr>
  </property>
  <property fmtid="{D5CDD505-2E9C-101B-9397-08002B2CF9AE}" pid="8" name="MSIP_Label_c1c05e37-788c-4c59-b50e-5c98323c0a70_ContentBits">
    <vt:lpwstr>0</vt:lpwstr>
  </property>
  <property fmtid="{D5CDD505-2E9C-101B-9397-08002B2CF9AE}" pid="9" name="ContentTypeId">
    <vt:lpwstr>0x010100841D2E0F8C024042AD9862A117FFE199</vt:lpwstr>
  </property>
</Properties>
</file>