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70" r:id="rId3"/>
    <p:sldId id="256" r:id="rId4"/>
    <p:sldId id="258" r:id="rId5"/>
    <p:sldId id="272" r:id="rId6"/>
    <p:sldId id="271" r:id="rId7"/>
    <p:sldId id="266" r:id="rId8"/>
    <p:sldId id="264" r:id="rId9"/>
    <p:sldId id="259" r:id="rId10"/>
    <p:sldId id="269" r:id="rId11"/>
    <p:sldId id="262"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430044-171E-4C3A-ADA6-A7CCC8E03E10}" v="45" dt="2023-11-06T19:30:52.5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61" autoAdjust="0"/>
    <p:restoredTop sz="94660"/>
  </p:normalViewPr>
  <p:slideViewPr>
    <p:cSldViewPr snapToGrid="0">
      <p:cViewPr>
        <p:scale>
          <a:sx n="62" d="100"/>
          <a:sy n="62" d="100"/>
        </p:scale>
        <p:origin x="784" y="912"/>
      </p:cViewPr>
      <p:guideLst/>
    </p:cSldViewPr>
  </p:slideViewPr>
  <p:notesTextViewPr>
    <p:cViewPr>
      <p:scale>
        <a:sx n="1" d="1"/>
        <a:sy n="1" d="1"/>
      </p:scale>
      <p:origin x="0" y="0"/>
    </p:cViewPr>
  </p:notesTextViewPr>
  <p:notesViewPr>
    <p:cSldViewPr snapToGrid="0">
      <p:cViewPr varScale="1">
        <p:scale>
          <a:sx n="56" d="100"/>
          <a:sy n="56" d="100"/>
        </p:scale>
        <p:origin x="285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D4B50E-626F-423F-B777-E39BDEF8BC76}" type="datetimeFigureOut">
              <a:rPr lang="en-GB" smtClean="0"/>
              <a:t>07/11/2023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C8A100-5D29-4000-8178-D575F9C1775D}" type="slidenum">
              <a:rPr lang="en-GB" smtClean="0"/>
              <a:t>‹#›</a:t>
            </a:fld>
            <a:endParaRPr lang="en-GB"/>
          </a:p>
        </p:txBody>
      </p:sp>
    </p:spTree>
    <p:extLst>
      <p:ext uri="{BB962C8B-B14F-4D97-AF65-F5344CB8AC3E}">
        <p14:creationId xmlns:p14="http://schemas.microsoft.com/office/powerpoint/2010/main" val="2973007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1" dirty="0"/>
              <a:t>Sector specific business support programme, formerly known as SECCADS   </a:t>
            </a:r>
            <a:r>
              <a:rPr lang="en-GB" dirty="0"/>
              <a:t>- filled the gaps left by mainstream business support delivery. Understood there was a creative process in play, as well as a business process. </a:t>
            </a:r>
          </a:p>
          <a:p>
            <a:pPr marL="171450" indent="-171450">
              <a:buFont typeface="Arial" panose="020B0604020202020204" pitchFamily="34" charset="0"/>
              <a:buChar char="•"/>
            </a:pPr>
            <a:r>
              <a:rPr lang="en-GB" b="1" dirty="0"/>
              <a:t>Sector-led, but with compromises  </a:t>
            </a:r>
            <a:r>
              <a:rPr lang="en-GB" dirty="0"/>
              <a:t>- there had to be because of the ERDF framework and led by a risk averse local authority. Sector was involved in the design, there were no sector organisations on the partnership board. </a:t>
            </a:r>
          </a:p>
          <a:p>
            <a:pPr marL="171450" indent="-171450">
              <a:buFont typeface="Arial" panose="020B0604020202020204" pitchFamily="34" charset="0"/>
              <a:buChar char="•"/>
            </a:pPr>
            <a:r>
              <a:rPr lang="en-GB" b="1" dirty="0"/>
              <a:t>12 hours of support? </a:t>
            </a:r>
            <a:r>
              <a:rPr lang="en-GB" dirty="0"/>
              <a:t>The standard EDF framework does not work for business need – some businesses need three hours with a great mentor, some need much longer. How do we build that flexibility into the future? </a:t>
            </a:r>
          </a:p>
          <a:p>
            <a:pPr marL="171450" indent="-171450">
              <a:buFont typeface="Arial" panose="020B0604020202020204" pitchFamily="34" charset="0"/>
              <a:buChar char="•"/>
            </a:pPr>
            <a:r>
              <a:rPr lang="en-GB" b="1" dirty="0"/>
              <a:t>While some programme design was included in the bid, there was also retro-engineering -  hubs, local coordinators, and events programme that delivered local resonance and traction</a:t>
            </a:r>
            <a:r>
              <a:rPr lang="en-GB" dirty="0"/>
              <a:t>. The South east is a patchwork of creative microclusters, no one federated area would have had enough businesses to deliver the outputs. So, there was high level bureaucratic collaboration, with hyper-local delivery through a series of creative hubs and coordinators built in. Hard won battle. The events programme was hugely successful in delivering traction and reputation, but came too late in the day. </a:t>
            </a:r>
          </a:p>
          <a:p>
            <a:endParaRPr lang="en-GB" dirty="0"/>
          </a:p>
        </p:txBody>
      </p:sp>
      <p:sp>
        <p:nvSpPr>
          <p:cNvPr id="4" name="Slide Number Placeholder 3"/>
          <p:cNvSpPr>
            <a:spLocks noGrp="1"/>
          </p:cNvSpPr>
          <p:nvPr>
            <p:ph type="sldNum" sz="quarter" idx="5"/>
          </p:nvPr>
        </p:nvSpPr>
        <p:spPr/>
        <p:txBody>
          <a:bodyPr/>
          <a:lstStyle/>
          <a:p>
            <a:fld id="{BFC8A100-5D29-4000-8178-D575F9C1775D}" type="slidenum">
              <a:rPr lang="en-GB" smtClean="0"/>
              <a:t>4</a:t>
            </a:fld>
            <a:endParaRPr lang="en-GB"/>
          </a:p>
        </p:txBody>
      </p:sp>
    </p:spTree>
    <p:extLst>
      <p:ext uri="{BB962C8B-B14F-4D97-AF65-F5344CB8AC3E}">
        <p14:creationId xmlns:p14="http://schemas.microsoft.com/office/powerpoint/2010/main" val="1138894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GB" sz="12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GB" sz="1200" b="0" i="0" u="none" strike="noStrike" baseline="0" dirty="0">
                <a:solidFill>
                  <a:srgbClr val="000000"/>
                </a:solidFill>
                <a:latin typeface="Calibri" panose="020F0502020204030204" pitchFamily="34" charset="0"/>
              </a:rPr>
              <a:t>Supported </a:t>
            </a:r>
            <a:r>
              <a:rPr lang="en-GB" b="1" dirty="0">
                <a:solidFill>
                  <a:srgbClr val="000000"/>
                </a:solidFill>
                <a:latin typeface="Calibri" panose="020F0502020204030204" pitchFamily="34" charset="0"/>
              </a:rPr>
              <a:t>536</a:t>
            </a:r>
            <a:r>
              <a:rPr lang="en-GB" sz="1200" b="1" i="0" u="none" strike="noStrike" baseline="0" dirty="0">
                <a:solidFill>
                  <a:srgbClr val="000000"/>
                </a:solidFill>
                <a:latin typeface="Calibri" panose="020F0502020204030204" pitchFamily="34" charset="0"/>
              </a:rPr>
              <a:t> </a:t>
            </a:r>
            <a:r>
              <a:rPr lang="en-GB" sz="1200" b="0" i="0" u="none" strike="noStrike" baseline="0" dirty="0">
                <a:solidFill>
                  <a:srgbClr val="000000"/>
                </a:solidFill>
                <a:latin typeface="Calibri" panose="020F0502020204030204" pitchFamily="34" charset="0"/>
              </a:rPr>
              <a:t>businesses. </a:t>
            </a:r>
          </a:p>
          <a:p>
            <a:pPr marL="285750" indent="-285750">
              <a:buFont typeface="Arial" panose="020B0604020202020204" pitchFamily="34" charset="0"/>
              <a:buChar char="•"/>
            </a:pPr>
            <a:r>
              <a:rPr lang="en-GB" sz="1200" b="0" i="0" u="none" strike="noStrike" baseline="0" dirty="0">
                <a:solidFill>
                  <a:srgbClr val="000000"/>
                </a:solidFill>
                <a:latin typeface="Calibri" panose="020F0502020204030204" pitchFamily="34" charset="0"/>
              </a:rPr>
              <a:t>Approved </a:t>
            </a:r>
            <a:r>
              <a:rPr lang="en-GB" sz="1200" b="1" i="0" u="none" strike="noStrike" baseline="0" dirty="0">
                <a:solidFill>
                  <a:srgbClr val="000000"/>
                </a:solidFill>
                <a:latin typeface="Calibri" panose="020F0502020204030204" pitchFamily="34" charset="0"/>
              </a:rPr>
              <a:t>£442,073.85 </a:t>
            </a:r>
            <a:r>
              <a:rPr lang="en-GB" sz="1200" b="0" i="0" u="none" strike="noStrike" baseline="0" dirty="0">
                <a:solidFill>
                  <a:srgbClr val="000000"/>
                </a:solidFill>
                <a:latin typeface="Calibri" panose="020F0502020204030204" pitchFamily="34" charset="0"/>
              </a:rPr>
              <a:t>of grant funding </a:t>
            </a:r>
          </a:p>
          <a:p>
            <a:pPr marL="285750" indent="-285750">
              <a:buFont typeface="Arial" panose="020B0604020202020204" pitchFamily="34" charset="0"/>
              <a:buChar char="•"/>
            </a:pPr>
            <a:r>
              <a:rPr lang="en-GB" sz="1200" b="0" i="0" u="none" strike="noStrike" baseline="0" dirty="0">
                <a:solidFill>
                  <a:srgbClr val="000000"/>
                </a:solidFill>
                <a:latin typeface="Calibri" panose="020F0502020204030204" pitchFamily="34" charset="0"/>
              </a:rPr>
              <a:t> Invested in </a:t>
            </a:r>
            <a:r>
              <a:rPr lang="en-GB" sz="1200" b="1" i="0" u="none" strike="noStrike" baseline="0" dirty="0">
                <a:solidFill>
                  <a:srgbClr val="000000"/>
                </a:solidFill>
                <a:latin typeface="Calibri" panose="020F0502020204030204" pitchFamily="34" charset="0"/>
              </a:rPr>
              <a:t>two cultural hubs </a:t>
            </a:r>
            <a:r>
              <a:rPr lang="en-GB" sz="1200" b="0" i="0" u="none" strike="noStrike" baseline="0" dirty="0">
                <a:solidFill>
                  <a:srgbClr val="000000"/>
                </a:solidFill>
                <a:latin typeface="Calibri" panose="020F0502020204030204" pitchFamily="34" charset="0"/>
              </a:rPr>
              <a:t>now equipped to deliver creative sector business support in the future: Resort Studios, Margate; Creative Folkestone</a:t>
            </a:r>
            <a:r>
              <a:rPr lang="en-GB" dirty="0">
                <a:solidFill>
                  <a:srgbClr val="000000"/>
                </a:solidFill>
                <a:latin typeface="Calibri" panose="020F0502020204030204" pitchFamily="34" charset="0"/>
              </a:rPr>
              <a:t>. </a:t>
            </a:r>
            <a:endParaRPr lang="en-GB" sz="12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GB" sz="1200" b="0" i="0" u="none" strike="noStrike" baseline="0" dirty="0">
                <a:solidFill>
                  <a:srgbClr val="000000"/>
                </a:solidFill>
                <a:latin typeface="Calibri" panose="020F0502020204030204" pitchFamily="34" charset="0"/>
              </a:rPr>
              <a:t>Supported programmes of business support, networking and advice led by the hubs across Kent that have reached </a:t>
            </a:r>
            <a:r>
              <a:rPr lang="en-GB" sz="1200" b="1" i="0" u="none" strike="noStrike" baseline="0" dirty="0">
                <a:solidFill>
                  <a:srgbClr val="000000"/>
                </a:solidFill>
                <a:latin typeface="Calibri" panose="020F0502020204030204" pitchFamily="34" charset="0"/>
              </a:rPr>
              <a:t>over 10,000 </a:t>
            </a:r>
            <a:r>
              <a:rPr lang="en-GB" sz="1200" b="0" i="0" u="none" strike="noStrike" baseline="0" dirty="0">
                <a:solidFill>
                  <a:srgbClr val="000000"/>
                </a:solidFill>
                <a:latin typeface="Calibri" panose="020F0502020204030204" pitchFamily="34" charset="0"/>
              </a:rPr>
              <a:t>creative industry workers. </a:t>
            </a:r>
          </a:p>
          <a:p>
            <a:pPr marL="285750" indent="-285750">
              <a:buFont typeface="Arial" panose="020B0604020202020204" pitchFamily="34" charset="0"/>
              <a:buChar char="•"/>
            </a:pPr>
            <a:r>
              <a:rPr lang="en-GB" sz="1200" b="0" i="0" u="none" strike="noStrike" baseline="0" dirty="0">
                <a:solidFill>
                  <a:srgbClr val="000000"/>
                </a:solidFill>
                <a:latin typeface="Calibri" panose="020F0502020204030204" pitchFamily="34" charset="0"/>
              </a:rPr>
              <a:t>Invested in </a:t>
            </a:r>
            <a:r>
              <a:rPr lang="en-GB" sz="1200" b="1" i="0" u="none" strike="noStrike" baseline="0" dirty="0">
                <a:solidFill>
                  <a:srgbClr val="000000"/>
                </a:solidFill>
                <a:latin typeface="Calibri" panose="020F0502020204030204" pitchFamily="34" charset="0"/>
              </a:rPr>
              <a:t>2 local coordinators  </a:t>
            </a:r>
            <a:r>
              <a:rPr lang="en-GB" sz="1200" b="0" i="0" u="none" strike="noStrike" baseline="0" dirty="0">
                <a:solidFill>
                  <a:srgbClr val="000000"/>
                </a:solidFill>
                <a:latin typeface="Calibri" panose="020F0502020204030204" pitchFamily="34" charset="0"/>
              </a:rPr>
              <a:t>in Kent who have developed extensive networks and the knowledge and skills to broker relationships with creative freelancers and SME’s, supporting start-ups and growing businesses. </a:t>
            </a:r>
          </a:p>
          <a:p>
            <a:endParaRPr lang="en-GB" dirty="0"/>
          </a:p>
        </p:txBody>
      </p:sp>
      <p:sp>
        <p:nvSpPr>
          <p:cNvPr id="4" name="Slide Number Placeholder 3"/>
          <p:cNvSpPr>
            <a:spLocks noGrp="1"/>
          </p:cNvSpPr>
          <p:nvPr>
            <p:ph type="sldNum" sz="quarter" idx="5"/>
          </p:nvPr>
        </p:nvSpPr>
        <p:spPr/>
        <p:txBody>
          <a:bodyPr/>
          <a:lstStyle/>
          <a:p>
            <a:fld id="{BFC8A100-5D29-4000-8178-D575F9C1775D}" type="slidenum">
              <a:rPr lang="en-GB" smtClean="0"/>
              <a:t>8</a:t>
            </a:fld>
            <a:endParaRPr lang="en-GB"/>
          </a:p>
        </p:txBody>
      </p:sp>
    </p:spTree>
    <p:extLst>
      <p:ext uri="{BB962C8B-B14F-4D97-AF65-F5344CB8AC3E}">
        <p14:creationId xmlns:p14="http://schemas.microsoft.com/office/powerpoint/2010/main" val="2574332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7798-9973-914E-C1DC-ADF7F9B8D1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402C3E4-1219-15ED-C8EA-AEE3E11EF2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7D37EF9-BFDE-B802-ADC3-E4469FEA5EA8}"/>
              </a:ext>
            </a:extLst>
          </p:cNvPr>
          <p:cNvSpPr>
            <a:spLocks noGrp="1"/>
          </p:cNvSpPr>
          <p:nvPr>
            <p:ph type="dt" sz="half" idx="10"/>
          </p:nvPr>
        </p:nvSpPr>
        <p:spPr/>
        <p:txBody>
          <a:bodyPr/>
          <a:lstStyle/>
          <a:p>
            <a:fld id="{0B0BBF0B-AD24-43CC-8B0A-7C4E81F25809}" type="datetimeFigureOut">
              <a:rPr lang="en-GB" smtClean="0"/>
              <a:t>07/11/2023</a:t>
            </a:fld>
            <a:endParaRPr lang="en-GB"/>
          </a:p>
        </p:txBody>
      </p:sp>
      <p:sp>
        <p:nvSpPr>
          <p:cNvPr id="5" name="Footer Placeholder 4">
            <a:extLst>
              <a:ext uri="{FF2B5EF4-FFF2-40B4-BE49-F238E27FC236}">
                <a16:creationId xmlns:a16="http://schemas.microsoft.com/office/drawing/2014/main" id="{7A43CAAB-F8AC-8A79-4174-5F917A5137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4F584B-AE55-A71A-A19F-32A048CB2508}"/>
              </a:ext>
            </a:extLst>
          </p:cNvPr>
          <p:cNvSpPr>
            <a:spLocks noGrp="1"/>
          </p:cNvSpPr>
          <p:nvPr>
            <p:ph type="sldNum" sz="quarter" idx="12"/>
          </p:nvPr>
        </p:nvSpPr>
        <p:spPr/>
        <p:txBody>
          <a:bodyPr/>
          <a:lstStyle/>
          <a:p>
            <a:fld id="{54C33A1C-03BA-465F-B081-C3F3F393C21F}" type="slidenum">
              <a:rPr lang="en-GB" smtClean="0"/>
              <a:t>‹#›</a:t>
            </a:fld>
            <a:endParaRPr lang="en-GB"/>
          </a:p>
        </p:txBody>
      </p:sp>
    </p:spTree>
    <p:extLst>
      <p:ext uri="{BB962C8B-B14F-4D97-AF65-F5344CB8AC3E}">
        <p14:creationId xmlns:p14="http://schemas.microsoft.com/office/powerpoint/2010/main" val="3267032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74088-162E-8BFD-7905-B696B45308E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C0DC6F8-C95C-970E-219A-03796921D9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A141BD-ADAD-CB2C-7F50-934231224622}"/>
              </a:ext>
            </a:extLst>
          </p:cNvPr>
          <p:cNvSpPr>
            <a:spLocks noGrp="1"/>
          </p:cNvSpPr>
          <p:nvPr>
            <p:ph type="dt" sz="half" idx="10"/>
          </p:nvPr>
        </p:nvSpPr>
        <p:spPr/>
        <p:txBody>
          <a:bodyPr/>
          <a:lstStyle/>
          <a:p>
            <a:fld id="{0B0BBF0B-AD24-43CC-8B0A-7C4E81F25809}" type="datetimeFigureOut">
              <a:rPr lang="en-GB" smtClean="0"/>
              <a:t>07/11/2023</a:t>
            </a:fld>
            <a:endParaRPr lang="en-GB"/>
          </a:p>
        </p:txBody>
      </p:sp>
      <p:sp>
        <p:nvSpPr>
          <p:cNvPr id="5" name="Footer Placeholder 4">
            <a:extLst>
              <a:ext uri="{FF2B5EF4-FFF2-40B4-BE49-F238E27FC236}">
                <a16:creationId xmlns:a16="http://schemas.microsoft.com/office/drawing/2014/main" id="{5929D6A1-6781-4986-DD25-E2440B4368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36132A-C6BC-56E0-1AC8-7CD79BCAFAC6}"/>
              </a:ext>
            </a:extLst>
          </p:cNvPr>
          <p:cNvSpPr>
            <a:spLocks noGrp="1"/>
          </p:cNvSpPr>
          <p:nvPr>
            <p:ph type="sldNum" sz="quarter" idx="12"/>
          </p:nvPr>
        </p:nvSpPr>
        <p:spPr/>
        <p:txBody>
          <a:bodyPr/>
          <a:lstStyle/>
          <a:p>
            <a:fld id="{54C33A1C-03BA-465F-B081-C3F3F393C21F}" type="slidenum">
              <a:rPr lang="en-GB" smtClean="0"/>
              <a:t>‹#›</a:t>
            </a:fld>
            <a:endParaRPr lang="en-GB"/>
          </a:p>
        </p:txBody>
      </p:sp>
    </p:spTree>
    <p:extLst>
      <p:ext uri="{BB962C8B-B14F-4D97-AF65-F5344CB8AC3E}">
        <p14:creationId xmlns:p14="http://schemas.microsoft.com/office/powerpoint/2010/main" val="2383861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70BFBC-3FE3-7C7D-A038-BD1D0F0EB9D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9E37C0-5C00-CA5D-8152-BFC5F84BC5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97B8A2-C3A3-B841-950E-E4362ECAC8B2}"/>
              </a:ext>
            </a:extLst>
          </p:cNvPr>
          <p:cNvSpPr>
            <a:spLocks noGrp="1"/>
          </p:cNvSpPr>
          <p:nvPr>
            <p:ph type="dt" sz="half" idx="10"/>
          </p:nvPr>
        </p:nvSpPr>
        <p:spPr/>
        <p:txBody>
          <a:bodyPr/>
          <a:lstStyle/>
          <a:p>
            <a:fld id="{0B0BBF0B-AD24-43CC-8B0A-7C4E81F25809}" type="datetimeFigureOut">
              <a:rPr lang="en-GB" smtClean="0"/>
              <a:t>07/11/2023</a:t>
            </a:fld>
            <a:endParaRPr lang="en-GB"/>
          </a:p>
        </p:txBody>
      </p:sp>
      <p:sp>
        <p:nvSpPr>
          <p:cNvPr id="5" name="Footer Placeholder 4">
            <a:extLst>
              <a:ext uri="{FF2B5EF4-FFF2-40B4-BE49-F238E27FC236}">
                <a16:creationId xmlns:a16="http://schemas.microsoft.com/office/drawing/2014/main" id="{5D09A186-B958-E19B-1DBC-68557B534F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4EFE57-26FC-EF10-77CF-247A7BE9EE23}"/>
              </a:ext>
            </a:extLst>
          </p:cNvPr>
          <p:cNvSpPr>
            <a:spLocks noGrp="1"/>
          </p:cNvSpPr>
          <p:nvPr>
            <p:ph type="sldNum" sz="quarter" idx="12"/>
          </p:nvPr>
        </p:nvSpPr>
        <p:spPr/>
        <p:txBody>
          <a:bodyPr/>
          <a:lstStyle/>
          <a:p>
            <a:fld id="{54C33A1C-03BA-465F-B081-C3F3F393C21F}" type="slidenum">
              <a:rPr lang="en-GB" smtClean="0"/>
              <a:t>‹#›</a:t>
            </a:fld>
            <a:endParaRPr lang="en-GB"/>
          </a:p>
        </p:txBody>
      </p:sp>
    </p:spTree>
    <p:extLst>
      <p:ext uri="{BB962C8B-B14F-4D97-AF65-F5344CB8AC3E}">
        <p14:creationId xmlns:p14="http://schemas.microsoft.com/office/powerpoint/2010/main" val="2190471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79C6C-B00B-99E0-D935-91D5731B21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73DDEA9-891F-8BA7-E35C-BD5B83485A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0F59DD-6638-B75D-B818-B54A4080C254}"/>
              </a:ext>
            </a:extLst>
          </p:cNvPr>
          <p:cNvSpPr>
            <a:spLocks noGrp="1"/>
          </p:cNvSpPr>
          <p:nvPr>
            <p:ph type="dt" sz="half" idx="10"/>
          </p:nvPr>
        </p:nvSpPr>
        <p:spPr/>
        <p:txBody>
          <a:bodyPr/>
          <a:lstStyle/>
          <a:p>
            <a:fld id="{0B0BBF0B-AD24-43CC-8B0A-7C4E81F25809}" type="datetimeFigureOut">
              <a:rPr lang="en-GB" smtClean="0"/>
              <a:t>07/11/2023</a:t>
            </a:fld>
            <a:endParaRPr lang="en-GB"/>
          </a:p>
        </p:txBody>
      </p:sp>
      <p:sp>
        <p:nvSpPr>
          <p:cNvPr id="5" name="Footer Placeholder 4">
            <a:extLst>
              <a:ext uri="{FF2B5EF4-FFF2-40B4-BE49-F238E27FC236}">
                <a16:creationId xmlns:a16="http://schemas.microsoft.com/office/drawing/2014/main" id="{ED644BA7-B21A-05A2-6C60-0982053A3B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769583-9310-072F-FFAE-27EC94BE9BE3}"/>
              </a:ext>
            </a:extLst>
          </p:cNvPr>
          <p:cNvSpPr>
            <a:spLocks noGrp="1"/>
          </p:cNvSpPr>
          <p:nvPr>
            <p:ph type="sldNum" sz="quarter" idx="12"/>
          </p:nvPr>
        </p:nvSpPr>
        <p:spPr/>
        <p:txBody>
          <a:bodyPr/>
          <a:lstStyle/>
          <a:p>
            <a:fld id="{54C33A1C-03BA-465F-B081-C3F3F393C21F}" type="slidenum">
              <a:rPr lang="en-GB" smtClean="0"/>
              <a:t>‹#›</a:t>
            </a:fld>
            <a:endParaRPr lang="en-GB"/>
          </a:p>
        </p:txBody>
      </p:sp>
    </p:spTree>
    <p:extLst>
      <p:ext uri="{BB962C8B-B14F-4D97-AF65-F5344CB8AC3E}">
        <p14:creationId xmlns:p14="http://schemas.microsoft.com/office/powerpoint/2010/main" val="904204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2AA57-94CF-02B6-5F29-832CDEE316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F289CF3-2F53-7F0E-8DE6-5797C5F23A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7F10EE-467E-1950-9873-BA859ABC91BF}"/>
              </a:ext>
            </a:extLst>
          </p:cNvPr>
          <p:cNvSpPr>
            <a:spLocks noGrp="1"/>
          </p:cNvSpPr>
          <p:nvPr>
            <p:ph type="dt" sz="half" idx="10"/>
          </p:nvPr>
        </p:nvSpPr>
        <p:spPr/>
        <p:txBody>
          <a:bodyPr/>
          <a:lstStyle/>
          <a:p>
            <a:fld id="{0B0BBF0B-AD24-43CC-8B0A-7C4E81F25809}" type="datetimeFigureOut">
              <a:rPr lang="en-GB" smtClean="0"/>
              <a:t>07/11/2023</a:t>
            </a:fld>
            <a:endParaRPr lang="en-GB"/>
          </a:p>
        </p:txBody>
      </p:sp>
      <p:sp>
        <p:nvSpPr>
          <p:cNvPr id="5" name="Footer Placeholder 4">
            <a:extLst>
              <a:ext uri="{FF2B5EF4-FFF2-40B4-BE49-F238E27FC236}">
                <a16:creationId xmlns:a16="http://schemas.microsoft.com/office/drawing/2014/main" id="{342A1F3B-B457-BAE3-7335-F6AB49E32B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D63FFF-07A5-B0C2-56EA-FBE7322807DE}"/>
              </a:ext>
            </a:extLst>
          </p:cNvPr>
          <p:cNvSpPr>
            <a:spLocks noGrp="1"/>
          </p:cNvSpPr>
          <p:nvPr>
            <p:ph type="sldNum" sz="quarter" idx="12"/>
          </p:nvPr>
        </p:nvSpPr>
        <p:spPr/>
        <p:txBody>
          <a:bodyPr/>
          <a:lstStyle/>
          <a:p>
            <a:fld id="{54C33A1C-03BA-465F-B081-C3F3F393C21F}" type="slidenum">
              <a:rPr lang="en-GB" smtClean="0"/>
              <a:t>‹#›</a:t>
            </a:fld>
            <a:endParaRPr lang="en-GB"/>
          </a:p>
        </p:txBody>
      </p:sp>
    </p:spTree>
    <p:extLst>
      <p:ext uri="{BB962C8B-B14F-4D97-AF65-F5344CB8AC3E}">
        <p14:creationId xmlns:p14="http://schemas.microsoft.com/office/powerpoint/2010/main" val="509274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0907-60B2-847A-9B76-B5404E07212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D99134C-C5DE-9461-833F-3DEDA0047B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D14E5E7-0622-84E9-219A-E9AAC5C5C3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FCF8BBE-DCAA-EACF-0129-534D8D0BC519}"/>
              </a:ext>
            </a:extLst>
          </p:cNvPr>
          <p:cNvSpPr>
            <a:spLocks noGrp="1"/>
          </p:cNvSpPr>
          <p:nvPr>
            <p:ph type="dt" sz="half" idx="10"/>
          </p:nvPr>
        </p:nvSpPr>
        <p:spPr/>
        <p:txBody>
          <a:bodyPr/>
          <a:lstStyle/>
          <a:p>
            <a:fld id="{0B0BBF0B-AD24-43CC-8B0A-7C4E81F25809}" type="datetimeFigureOut">
              <a:rPr lang="en-GB" smtClean="0"/>
              <a:t>07/11/2023</a:t>
            </a:fld>
            <a:endParaRPr lang="en-GB"/>
          </a:p>
        </p:txBody>
      </p:sp>
      <p:sp>
        <p:nvSpPr>
          <p:cNvPr id="6" name="Footer Placeholder 5">
            <a:extLst>
              <a:ext uri="{FF2B5EF4-FFF2-40B4-BE49-F238E27FC236}">
                <a16:creationId xmlns:a16="http://schemas.microsoft.com/office/drawing/2014/main" id="{4859D34E-E72C-F24C-981B-C090B1C151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FBF738-ADE6-DEE4-0A4C-B6CDEC3F187F}"/>
              </a:ext>
            </a:extLst>
          </p:cNvPr>
          <p:cNvSpPr>
            <a:spLocks noGrp="1"/>
          </p:cNvSpPr>
          <p:nvPr>
            <p:ph type="sldNum" sz="quarter" idx="12"/>
          </p:nvPr>
        </p:nvSpPr>
        <p:spPr/>
        <p:txBody>
          <a:bodyPr/>
          <a:lstStyle/>
          <a:p>
            <a:fld id="{54C33A1C-03BA-465F-B081-C3F3F393C21F}" type="slidenum">
              <a:rPr lang="en-GB" smtClean="0"/>
              <a:t>‹#›</a:t>
            </a:fld>
            <a:endParaRPr lang="en-GB"/>
          </a:p>
        </p:txBody>
      </p:sp>
    </p:spTree>
    <p:extLst>
      <p:ext uri="{BB962C8B-B14F-4D97-AF65-F5344CB8AC3E}">
        <p14:creationId xmlns:p14="http://schemas.microsoft.com/office/powerpoint/2010/main" val="1193451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B0973-D666-7FC9-DABD-1866328616B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7D4A94-7B25-DB96-EA14-335B199CB5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13AC14-7F22-989B-3A8D-00C5FFA092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26EEA72-905B-EABD-CF8B-7A2AD5D47D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5C8769-CEF3-E319-999E-BE86861721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31F095D-00A7-BCA9-8E0B-0C4EE806257C}"/>
              </a:ext>
            </a:extLst>
          </p:cNvPr>
          <p:cNvSpPr>
            <a:spLocks noGrp="1"/>
          </p:cNvSpPr>
          <p:nvPr>
            <p:ph type="dt" sz="half" idx="10"/>
          </p:nvPr>
        </p:nvSpPr>
        <p:spPr/>
        <p:txBody>
          <a:bodyPr/>
          <a:lstStyle/>
          <a:p>
            <a:fld id="{0B0BBF0B-AD24-43CC-8B0A-7C4E81F25809}" type="datetimeFigureOut">
              <a:rPr lang="en-GB" smtClean="0"/>
              <a:t>07/11/2023</a:t>
            </a:fld>
            <a:endParaRPr lang="en-GB"/>
          </a:p>
        </p:txBody>
      </p:sp>
      <p:sp>
        <p:nvSpPr>
          <p:cNvPr id="8" name="Footer Placeholder 7">
            <a:extLst>
              <a:ext uri="{FF2B5EF4-FFF2-40B4-BE49-F238E27FC236}">
                <a16:creationId xmlns:a16="http://schemas.microsoft.com/office/drawing/2014/main" id="{E69CD798-1C38-E20D-52F3-0B0D0AD2D16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22D3603-4936-4F12-5047-CCA5B6796272}"/>
              </a:ext>
            </a:extLst>
          </p:cNvPr>
          <p:cNvSpPr>
            <a:spLocks noGrp="1"/>
          </p:cNvSpPr>
          <p:nvPr>
            <p:ph type="sldNum" sz="quarter" idx="12"/>
          </p:nvPr>
        </p:nvSpPr>
        <p:spPr/>
        <p:txBody>
          <a:bodyPr/>
          <a:lstStyle/>
          <a:p>
            <a:fld id="{54C33A1C-03BA-465F-B081-C3F3F393C21F}" type="slidenum">
              <a:rPr lang="en-GB" smtClean="0"/>
              <a:t>‹#›</a:t>
            </a:fld>
            <a:endParaRPr lang="en-GB"/>
          </a:p>
        </p:txBody>
      </p:sp>
    </p:spTree>
    <p:extLst>
      <p:ext uri="{BB962C8B-B14F-4D97-AF65-F5344CB8AC3E}">
        <p14:creationId xmlns:p14="http://schemas.microsoft.com/office/powerpoint/2010/main" val="1639611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83410-D420-5DF5-DD4D-FE7C273FE1D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644AAAD-B2C9-51D3-46BE-D94678983717}"/>
              </a:ext>
            </a:extLst>
          </p:cNvPr>
          <p:cNvSpPr>
            <a:spLocks noGrp="1"/>
          </p:cNvSpPr>
          <p:nvPr>
            <p:ph type="dt" sz="half" idx="10"/>
          </p:nvPr>
        </p:nvSpPr>
        <p:spPr/>
        <p:txBody>
          <a:bodyPr/>
          <a:lstStyle/>
          <a:p>
            <a:fld id="{0B0BBF0B-AD24-43CC-8B0A-7C4E81F25809}" type="datetimeFigureOut">
              <a:rPr lang="en-GB" smtClean="0"/>
              <a:t>07/11/2023</a:t>
            </a:fld>
            <a:endParaRPr lang="en-GB"/>
          </a:p>
        </p:txBody>
      </p:sp>
      <p:sp>
        <p:nvSpPr>
          <p:cNvPr id="4" name="Footer Placeholder 3">
            <a:extLst>
              <a:ext uri="{FF2B5EF4-FFF2-40B4-BE49-F238E27FC236}">
                <a16:creationId xmlns:a16="http://schemas.microsoft.com/office/drawing/2014/main" id="{8D3385E0-0EC2-1239-945E-23CEFC0F6CD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695BEA-7411-3DCC-FD5B-467437DEA7F6}"/>
              </a:ext>
            </a:extLst>
          </p:cNvPr>
          <p:cNvSpPr>
            <a:spLocks noGrp="1"/>
          </p:cNvSpPr>
          <p:nvPr>
            <p:ph type="sldNum" sz="quarter" idx="12"/>
          </p:nvPr>
        </p:nvSpPr>
        <p:spPr/>
        <p:txBody>
          <a:bodyPr/>
          <a:lstStyle/>
          <a:p>
            <a:fld id="{54C33A1C-03BA-465F-B081-C3F3F393C21F}" type="slidenum">
              <a:rPr lang="en-GB" smtClean="0"/>
              <a:t>‹#›</a:t>
            </a:fld>
            <a:endParaRPr lang="en-GB"/>
          </a:p>
        </p:txBody>
      </p:sp>
    </p:spTree>
    <p:extLst>
      <p:ext uri="{BB962C8B-B14F-4D97-AF65-F5344CB8AC3E}">
        <p14:creationId xmlns:p14="http://schemas.microsoft.com/office/powerpoint/2010/main" val="3921708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F83AFE-B0A2-F149-30F9-A514F47A3C11}"/>
              </a:ext>
            </a:extLst>
          </p:cNvPr>
          <p:cNvSpPr>
            <a:spLocks noGrp="1"/>
          </p:cNvSpPr>
          <p:nvPr>
            <p:ph type="dt" sz="half" idx="10"/>
          </p:nvPr>
        </p:nvSpPr>
        <p:spPr/>
        <p:txBody>
          <a:bodyPr/>
          <a:lstStyle/>
          <a:p>
            <a:fld id="{0B0BBF0B-AD24-43CC-8B0A-7C4E81F25809}" type="datetimeFigureOut">
              <a:rPr lang="en-GB" smtClean="0"/>
              <a:t>07/11/2023</a:t>
            </a:fld>
            <a:endParaRPr lang="en-GB"/>
          </a:p>
        </p:txBody>
      </p:sp>
      <p:sp>
        <p:nvSpPr>
          <p:cNvPr id="3" name="Footer Placeholder 2">
            <a:extLst>
              <a:ext uri="{FF2B5EF4-FFF2-40B4-BE49-F238E27FC236}">
                <a16:creationId xmlns:a16="http://schemas.microsoft.com/office/drawing/2014/main" id="{5C27F341-64A5-A98C-9EEF-763DE0159B0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12A4C65-8647-25AC-A17E-703CBC7A13EF}"/>
              </a:ext>
            </a:extLst>
          </p:cNvPr>
          <p:cNvSpPr>
            <a:spLocks noGrp="1"/>
          </p:cNvSpPr>
          <p:nvPr>
            <p:ph type="sldNum" sz="quarter" idx="12"/>
          </p:nvPr>
        </p:nvSpPr>
        <p:spPr/>
        <p:txBody>
          <a:bodyPr/>
          <a:lstStyle/>
          <a:p>
            <a:fld id="{54C33A1C-03BA-465F-B081-C3F3F393C21F}" type="slidenum">
              <a:rPr lang="en-GB" smtClean="0"/>
              <a:t>‹#›</a:t>
            </a:fld>
            <a:endParaRPr lang="en-GB"/>
          </a:p>
        </p:txBody>
      </p:sp>
    </p:spTree>
    <p:extLst>
      <p:ext uri="{BB962C8B-B14F-4D97-AF65-F5344CB8AC3E}">
        <p14:creationId xmlns:p14="http://schemas.microsoft.com/office/powerpoint/2010/main" val="3165498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4C41E-3194-1177-52A1-18B575D089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8AB306A-E5B3-F1F8-04B2-779C31140A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6AEE9BB-E34B-61F5-C833-4C748B9FAB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E53075-53FB-CCDA-D59E-253CEB7631DE}"/>
              </a:ext>
            </a:extLst>
          </p:cNvPr>
          <p:cNvSpPr>
            <a:spLocks noGrp="1"/>
          </p:cNvSpPr>
          <p:nvPr>
            <p:ph type="dt" sz="half" idx="10"/>
          </p:nvPr>
        </p:nvSpPr>
        <p:spPr/>
        <p:txBody>
          <a:bodyPr/>
          <a:lstStyle/>
          <a:p>
            <a:fld id="{0B0BBF0B-AD24-43CC-8B0A-7C4E81F25809}" type="datetimeFigureOut">
              <a:rPr lang="en-GB" smtClean="0"/>
              <a:t>07/11/2023</a:t>
            </a:fld>
            <a:endParaRPr lang="en-GB"/>
          </a:p>
        </p:txBody>
      </p:sp>
      <p:sp>
        <p:nvSpPr>
          <p:cNvPr id="6" name="Footer Placeholder 5">
            <a:extLst>
              <a:ext uri="{FF2B5EF4-FFF2-40B4-BE49-F238E27FC236}">
                <a16:creationId xmlns:a16="http://schemas.microsoft.com/office/drawing/2014/main" id="{F983869F-4CDA-CE8B-5971-06BBF1FC39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46FC86-7FE3-BF27-0515-CBBD9BF09B71}"/>
              </a:ext>
            </a:extLst>
          </p:cNvPr>
          <p:cNvSpPr>
            <a:spLocks noGrp="1"/>
          </p:cNvSpPr>
          <p:nvPr>
            <p:ph type="sldNum" sz="quarter" idx="12"/>
          </p:nvPr>
        </p:nvSpPr>
        <p:spPr/>
        <p:txBody>
          <a:bodyPr/>
          <a:lstStyle/>
          <a:p>
            <a:fld id="{54C33A1C-03BA-465F-B081-C3F3F393C21F}" type="slidenum">
              <a:rPr lang="en-GB" smtClean="0"/>
              <a:t>‹#›</a:t>
            </a:fld>
            <a:endParaRPr lang="en-GB"/>
          </a:p>
        </p:txBody>
      </p:sp>
    </p:spTree>
    <p:extLst>
      <p:ext uri="{BB962C8B-B14F-4D97-AF65-F5344CB8AC3E}">
        <p14:creationId xmlns:p14="http://schemas.microsoft.com/office/powerpoint/2010/main" val="547527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40064-6EF9-6CD7-92AD-42897CCFE4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ACDF7B3-7684-95F5-C98F-1D4D8AB63A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0C6EAA1-2EE9-B1DC-607F-D174886181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0F93F7-32B2-1A77-109D-C2D458131EED}"/>
              </a:ext>
            </a:extLst>
          </p:cNvPr>
          <p:cNvSpPr>
            <a:spLocks noGrp="1"/>
          </p:cNvSpPr>
          <p:nvPr>
            <p:ph type="dt" sz="half" idx="10"/>
          </p:nvPr>
        </p:nvSpPr>
        <p:spPr/>
        <p:txBody>
          <a:bodyPr/>
          <a:lstStyle/>
          <a:p>
            <a:fld id="{0B0BBF0B-AD24-43CC-8B0A-7C4E81F25809}" type="datetimeFigureOut">
              <a:rPr lang="en-GB" smtClean="0"/>
              <a:t>07/11/2023</a:t>
            </a:fld>
            <a:endParaRPr lang="en-GB"/>
          </a:p>
        </p:txBody>
      </p:sp>
      <p:sp>
        <p:nvSpPr>
          <p:cNvPr id="6" name="Footer Placeholder 5">
            <a:extLst>
              <a:ext uri="{FF2B5EF4-FFF2-40B4-BE49-F238E27FC236}">
                <a16:creationId xmlns:a16="http://schemas.microsoft.com/office/drawing/2014/main" id="{AE991B76-5EDA-9610-5BEA-683903F919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D3F5C3-7E3B-992A-FE03-D15043DD7715}"/>
              </a:ext>
            </a:extLst>
          </p:cNvPr>
          <p:cNvSpPr>
            <a:spLocks noGrp="1"/>
          </p:cNvSpPr>
          <p:nvPr>
            <p:ph type="sldNum" sz="quarter" idx="12"/>
          </p:nvPr>
        </p:nvSpPr>
        <p:spPr/>
        <p:txBody>
          <a:bodyPr/>
          <a:lstStyle/>
          <a:p>
            <a:fld id="{54C33A1C-03BA-465F-B081-C3F3F393C21F}" type="slidenum">
              <a:rPr lang="en-GB" smtClean="0"/>
              <a:t>‹#›</a:t>
            </a:fld>
            <a:endParaRPr lang="en-GB"/>
          </a:p>
        </p:txBody>
      </p:sp>
    </p:spTree>
    <p:extLst>
      <p:ext uri="{BB962C8B-B14F-4D97-AF65-F5344CB8AC3E}">
        <p14:creationId xmlns:p14="http://schemas.microsoft.com/office/powerpoint/2010/main" val="3376800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6EA33F-02AF-10C4-35A7-CEABFF7623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CA4CC65-F9EB-D61D-9EF8-7B059064B1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633729-FF36-D08F-D7E9-8814E5C7FC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0BBF0B-AD24-43CC-8B0A-7C4E81F25809}" type="datetimeFigureOut">
              <a:rPr lang="en-GB" smtClean="0"/>
              <a:t>07/11/2023</a:t>
            </a:fld>
            <a:endParaRPr lang="en-GB"/>
          </a:p>
        </p:txBody>
      </p:sp>
      <p:sp>
        <p:nvSpPr>
          <p:cNvPr id="5" name="Footer Placeholder 4">
            <a:extLst>
              <a:ext uri="{FF2B5EF4-FFF2-40B4-BE49-F238E27FC236}">
                <a16:creationId xmlns:a16="http://schemas.microsoft.com/office/drawing/2014/main" id="{1B1E2B08-2AB1-C64A-C02B-5DE0442AA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B5769DC-E426-C7DF-6D39-DF6B17E81A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C33A1C-03BA-465F-B081-C3F3F393C21F}" type="slidenum">
              <a:rPr lang="en-GB" smtClean="0"/>
              <a:t>‹#›</a:t>
            </a:fld>
            <a:endParaRPr lang="en-GB"/>
          </a:p>
        </p:txBody>
      </p:sp>
    </p:spTree>
    <p:extLst>
      <p:ext uri="{BB962C8B-B14F-4D97-AF65-F5344CB8AC3E}">
        <p14:creationId xmlns:p14="http://schemas.microsoft.com/office/powerpoint/2010/main" val="4077434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reatesoutheast.org.uk/"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F60159-A575-3743-DC8C-B86C58FAAD39}"/>
              </a:ext>
            </a:extLst>
          </p:cNvPr>
          <p:cNvSpPr>
            <a:spLocks noGrp="1"/>
          </p:cNvSpPr>
          <p:nvPr>
            <p:ph idx="1"/>
          </p:nvPr>
        </p:nvSpPr>
        <p:spPr>
          <a:xfrm>
            <a:off x="957470" y="4881775"/>
            <a:ext cx="10515600" cy="1532277"/>
          </a:xfrm>
        </p:spPr>
        <p:txBody>
          <a:bodyPr/>
          <a:lstStyle/>
          <a:p>
            <a:pPr marL="0" indent="0">
              <a:buNone/>
            </a:pPr>
            <a:r>
              <a:rPr lang="en-GB" dirty="0"/>
              <a:t>Dan Chilcott 	Strategic Lead, </a:t>
            </a:r>
            <a:r>
              <a:rPr lang="en-GB" dirty="0">
                <a:hlinkClick r:id="rId2"/>
              </a:rPr>
              <a:t>Create South East</a:t>
            </a:r>
            <a:endParaRPr lang="en-GB" dirty="0"/>
          </a:p>
          <a:p>
            <a:pPr marL="0" indent="0">
              <a:buNone/>
            </a:pPr>
            <a:r>
              <a:rPr lang="en-GB" dirty="0"/>
              <a:t>			formerly a Local Coordinator, South East Creatives </a:t>
            </a:r>
          </a:p>
          <a:p>
            <a:pPr marL="0" indent="0">
              <a:buNone/>
            </a:pPr>
            <a:r>
              <a:rPr lang="en-GB" dirty="0"/>
              <a:t>Sarah Wren 		Cultural and Creative Economy, Kent County Council</a:t>
            </a:r>
          </a:p>
        </p:txBody>
      </p:sp>
      <p:pic>
        <p:nvPicPr>
          <p:cNvPr id="4" name="Picture 3">
            <a:extLst>
              <a:ext uri="{FF2B5EF4-FFF2-40B4-BE49-F238E27FC236}">
                <a16:creationId xmlns:a16="http://schemas.microsoft.com/office/drawing/2014/main" id="{7890C010-E1BD-413B-DF49-94649A16367D}"/>
              </a:ext>
            </a:extLst>
          </p:cNvPr>
          <p:cNvPicPr>
            <a:picLocks noChangeAspect="1"/>
          </p:cNvPicPr>
          <p:nvPr/>
        </p:nvPicPr>
        <p:blipFill>
          <a:blip r:embed="rId3"/>
          <a:stretch>
            <a:fillRect/>
          </a:stretch>
        </p:blipFill>
        <p:spPr>
          <a:xfrm>
            <a:off x="957470" y="543241"/>
            <a:ext cx="4462670" cy="3154495"/>
          </a:xfrm>
          <a:prstGeom prst="rect">
            <a:avLst/>
          </a:prstGeom>
        </p:spPr>
      </p:pic>
      <p:pic>
        <p:nvPicPr>
          <p:cNvPr id="5" name="Picture 4">
            <a:extLst>
              <a:ext uri="{FF2B5EF4-FFF2-40B4-BE49-F238E27FC236}">
                <a16:creationId xmlns:a16="http://schemas.microsoft.com/office/drawing/2014/main" id="{DC95ACF5-5AFF-3564-CBD2-DD44FBBB6B52}"/>
              </a:ext>
            </a:extLst>
          </p:cNvPr>
          <p:cNvPicPr>
            <a:picLocks noChangeAspect="1"/>
          </p:cNvPicPr>
          <p:nvPr/>
        </p:nvPicPr>
        <p:blipFill>
          <a:blip r:embed="rId4"/>
          <a:stretch>
            <a:fillRect/>
          </a:stretch>
        </p:blipFill>
        <p:spPr>
          <a:xfrm>
            <a:off x="6771862" y="343895"/>
            <a:ext cx="3777053" cy="3553185"/>
          </a:xfrm>
          <a:prstGeom prst="rect">
            <a:avLst/>
          </a:prstGeom>
        </p:spPr>
      </p:pic>
    </p:spTree>
    <p:extLst>
      <p:ext uri="{BB962C8B-B14F-4D97-AF65-F5344CB8AC3E}">
        <p14:creationId xmlns:p14="http://schemas.microsoft.com/office/powerpoint/2010/main" val="1028451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E91FF-57E4-61EC-1D4D-7DDC1C7BEB2C}"/>
              </a:ext>
            </a:extLst>
          </p:cNvPr>
          <p:cNvSpPr>
            <a:spLocks noGrp="1"/>
          </p:cNvSpPr>
          <p:nvPr>
            <p:ph type="title"/>
          </p:nvPr>
        </p:nvSpPr>
        <p:spPr>
          <a:xfrm>
            <a:off x="838200" y="365126"/>
            <a:ext cx="10515600" cy="444772"/>
          </a:xfrm>
        </p:spPr>
        <p:txBody>
          <a:bodyPr>
            <a:normAutofit/>
          </a:bodyPr>
          <a:lstStyle/>
          <a:p>
            <a:r>
              <a:rPr lang="en-GB" sz="2400" b="1" dirty="0">
                <a:effectLst/>
                <a:latin typeface="Calibri" panose="020F0502020204030204" pitchFamily="34" charset="0"/>
                <a:ea typeface="Calibri" panose="020F0502020204030204" pitchFamily="34" charset="0"/>
              </a:rPr>
              <a:t>South East Creatives Learning</a:t>
            </a:r>
            <a:endParaRPr lang="en-GB" sz="2400" dirty="0"/>
          </a:p>
        </p:txBody>
      </p:sp>
      <p:sp>
        <p:nvSpPr>
          <p:cNvPr id="3" name="Content Placeholder 2">
            <a:extLst>
              <a:ext uri="{FF2B5EF4-FFF2-40B4-BE49-F238E27FC236}">
                <a16:creationId xmlns:a16="http://schemas.microsoft.com/office/drawing/2014/main" id="{ADF9F4E2-9BA7-BA88-898C-C61F6C754FEF}"/>
              </a:ext>
            </a:extLst>
          </p:cNvPr>
          <p:cNvSpPr>
            <a:spLocks noGrp="1"/>
          </p:cNvSpPr>
          <p:nvPr>
            <p:ph idx="1"/>
          </p:nvPr>
        </p:nvSpPr>
        <p:spPr>
          <a:xfrm>
            <a:off x="838200" y="809899"/>
            <a:ext cx="11075126" cy="5865222"/>
          </a:xfrm>
        </p:spPr>
        <p:txBody>
          <a:bodyPr>
            <a:normAutofit fontScale="55000" lnSpcReduction="20000"/>
          </a:bodyPr>
          <a:lstStyle/>
          <a:p>
            <a:pPr marL="0" indent="0">
              <a:buNone/>
            </a:pPr>
            <a:endParaRPr lang="en-GB" dirty="0"/>
          </a:p>
          <a:p>
            <a:pPr marL="0" indent="0">
              <a:buNone/>
            </a:pPr>
            <a:r>
              <a:rPr lang="en-GB" sz="3300" b="1" dirty="0"/>
              <a:t>The trajectory of business development:</a:t>
            </a:r>
            <a:r>
              <a:rPr lang="en-GB" sz="3300" dirty="0"/>
              <a:t>  </a:t>
            </a:r>
          </a:p>
          <a:p>
            <a:r>
              <a:rPr lang="en-GB" sz="3300" dirty="0"/>
              <a:t>A progressive journey that hasn’t flowed brilliantly. The experience of South East Creatives to Create South East is a loss of fluidity, traction and learning.  </a:t>
            </a:r>
          </a:p>
          <a:p>
            <a:r>
              <a:rPr lang="en-GB" sz="3300" dirty="0"/>
              <a:t>A clear customer journey for businesses through the programme from entrance point to finish, where options and choices are clear and there is alignment to other programmes that can add value. </a:t>
            </a:r>
            <a:r>
              <a:rPr lang="en-GB" sz="3300" dirty="0" err="1"/>
              <a:t>e.g</a:t>
            </a:r>
            <a:r>
              <a:rPr lang="en-GB" sz="3300" dirty="0"/>
              <a:t> a blend of generic and specialist support. </a:t>
            </a:r>
          </a:p>
          <a:p>
            <a:r>
              <a:rPr lang="en-GB" sz="3300" dirty="0"/>
              <a:t>Acknowledge that most businesses remain at a standstill after support. Growth, when it happens, might not be bound by geographic boundaries: align programmes across the region to build legacy, a shared narrative.  </a:t>
            </a:r>
          </a:p>
          <a:p>
            <a:r>
              <a:rPr lang="en-GB" sz="3300" dirty="0"/>
              <a:t>Support the whole ecology: </a:t>
            </a:r>
            <a:r>
              <a:rPr lang="en-GB" sz="3300" dirty="0" err="1"/>
              <a:t>Eg</a:t>
            </a:r>
            <a:r>
              <a:rPr lang="en-GB" sz="3300" dirty="0"/>
              <a:t> fashion industry – the majority of businesses are 10 employees or less, alongside some large-scale companies and we need to support both. Know your patch, use the data = what are your businesses, where are your clusters </a:t>
            </a:r>
          </a:p>
          <a:p>
            <a:pPr marL="0" indent="0">
              <a:buNone/>
            </a:pPr>
            <a:r>
              <a:rPr lang="en-GB" sz="3300" b="1" dirty="0"/>
              <a:t>Geographic collaboration is important</a:t>
            </a:r>
            <a:r>
              <a:rPr lang="en-GB" sz="3300" dirty="0"/>
              <a:t>…. but takes its toll on programme resources re travel etc </a:t>
            </a:r>
          </a:p>
          <a:p>
            <a:r>
              <a:rPr lang="en-GB" sz="3300" dirty="0"/>
              <a:t>A broad partnership reaches local networks </a:t>
            </a:r>
            <a:r>
              <a:rPr lang="en-GB" sz="3300" dirty="0" err="1"/>
              <a:t>eg</a:t>
            </a:r>
            <a:r>
              <a:rPr lang="en-GB" sz="3300" dirty="0"/>
              <a:t> Screen South, Creative UK.  </a:t>
            </a:r>
          </a:p>
          <a:p>
            <a:r>
              <a:rPr lang="en-GB" sz="3300" dirty="0"/>
              <a:t>Managing the funnel – responding to a geography of microclusters</a:t>
            </a:r>
          </a:p>
          <a:p>
            <a:r>
              <a:rPr lang="en-GB" sz="3300" dirty="0"/>
              <a:t>Share knowledge and resources </a:t>
            </a:r>
          </a:p>
          <a:p>
            <a:pPr marL="0" indent="0">
              <a:buNone/>
            </a:pPr>
            <a:r>
              <a:rPr lang="en-GB" sz="3300" b="1" dirty="0"/>
              <a:t>Build a programme on trust</a:t>
            </a:r>
            <a:r>
              <a:rPr lang="en-GB" sz="3300" dirty="0"/>
              <a:t>, networks, credibility, connectivity, understanding our geography  - this needs local knowledge, access to local networks and players </a:t>
            </a:r>
          </a:p>
          <a:p>
            <a:r>
              <a:rPr lang="en-GB" sz="3300" dirty="0"/>
              <a:t>Use business and sector language  - it’s a different language to funders</a:t>
            </a:r>
          </a:p>
          <a:p>
            <a:r>
              <a:rPr lang="en-GB" sz="3300" dirty="0"/>
              <a:t>To extend reach, think local  - local hubs, local networks, local events led by target companies  </a:t>
            </a:r>
          </a:p>
          <a:p>
            <a:pPr marL="0" indent="0">
              <a:buNone/>
            </a:pPr>
            <a:endParaRPr lang="en-GB" sz="3300" dirty="0"/>
          </a:p>
          <a:p>
            <a:pPr marL="0" indent="0">
              <a:buNone/>
            </a:pPr>
            <a:endParaRPr lang="en-GB" dirty="0"/>
          </a:p>
          <a:p>
            <a:endParaRPr lang="en-GB"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685597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1DC02-C33D-7730-525A-409224C851AF}"/>
              </a:ext>
            </a:extLst>
          </p:cNvPr>
          <p:cNvSpPr>
            <a:spLocks noGrp="1"/>
          </p:cNvSpPr>
          <p:nvPr>
            <p:ph type="title"/>
          </p:nvPr>
        </p:nvSpPr>
        <p:spPr>
          <a:xfrm>
            <a:off x="838200" y="91440"/>
            <a:ext cx="10515600" cy="901338"/>
          </a:xfrm>
        </p:spPr>
        <p:txBody>
          <a:bodyPr>
            <a:normAutofit fontScale="90000"/>
          </a:bodyPr>
          <a:lstStyle/>
          <a:p>
            <a:r>
              <a:rPr lang="en-GB" sz="2400" b="1" dirty="0">
                <a:latin typeface="Calibri" panose="020F0502020204030204" pitchFamily="34" charset="0"/>
                <a:ea typeface="Calibri" panose="020F0502020204030204" pitchFamily="34" charset="0"/>
              </a:rPr>
              <a:t>South East Creatives  - Legacy Principles </a:t>
            </a:r>
            <a:br>
              <a:rPr lang="en-GB" sz="4400" dirty="0">
                <a:effectLst/>
                <a:latin typeface="Calibri" panose="020F0502020204030204" pitchFamily="34" charset="0"/>
                <a:ea typeface="Calibri" panose="020F0502020204030204" pitchFamily="34" charset="0"/>
              </a:rPr>
            </a:br>
            <a:endParaRPr lang="en-GB" dirty="0"/>
          </a:p>
        </p:txBody>
      </p:sp>
      <p:sp>
        <p:nvSpPr>
          <p:cNvPr id="5" name="Content Placeholder 4">
            <a:extLst>
              <a:ext uri="{FF2B5EF4-FFF2-40B4-BE49-F238E27FC236}">
                <a16:creationId xmlns:a16="http://schemas.microsoft.com/office/drawing/2014/main" id="{6CC9463B-9662-2A05-A58A-2524D7697DA6}"/>
              </a:ext>
            </a:extLst>
          </p:cNvPr>
          <p:cNvSpPr>
            <a:spLocks noGrp="1"/>
          </p:cNvSpPr>
          <p:nvPr>
            <p:ph sz="half" idx="2"/>
          </p:nvPr>
        </p:nvSpPr>
        <p:spPr>
          <a:xfrm>
            <a:off x="6339840" y="640080"/>
            <a:ext cx="5181600" cy="5536883"/>
          </a:xfrm>
        </p:spPr>
        <p:txBody>
          <a:bodyPr>
            <a:normAutofit fontScale="62500" lnSpcReduction="20000"/>
          </a:bodyPr>
          <a:lstStyle/>
          <a:p>
            <a:pPr marL="0" indent="0">
              <a:buNone/>
            </a:pPr>
            <a:endParaRPr lang="en-GB" sz="2800" b="0" i="0" u="none" strike="noStrike" baseline="0" dirty="0">
              <a:solidFill>
                <a:srgbClr val="000000"/>
              </a:solidFill>
              <a:latin typeface="Calibri" panose="020F0502020204030204" pitchFamily="34" charset="0"/>
            </a:endParaRPr>
          </a:p>
          <a:p>
            <a:pPr marL="0" indent="0">
              <a:buNone/>
            </a:pPr>
            <a:r>
              <a:rPr lang="en-GB" sz="2800" b="0" i="0" u="none" strike="noStrike" baseline="0" dirty="0">
                <a:solidFill>
                  <a:srgbClr val="000000"/>
                </a:solidFill>
                <a:latin typeface="Calibri" panose="020F0502020204030204" pitchFamily="34" charset="0"/>
              </a:rPr>
              <a:t>a. </a:t>
            </a:r>
            <a:r>
              <a:rPr lang="en-GB" sz="2800" b="1" i="0" u="none" strike="noStrike" baseline="0" dirty="0">
                <a:solidFill>
                  <a:srgbClr val="000000"/>
                </a:solidFill>
                <a:latin typeface="Calibri" panose="020F0502020204030204" pitchFamily="34" charset="0"/>
              </a:rPr>
              <a:t>Cultural Sector leadership</a:t>
            </a:r>
            <a:r>
              <a:rPr lang="en-GB" sz="2800" b="0" i="0" u="none" strike="noStrike" baseline="0" dirty="0">
                <a:solidFill>
                  <a:srgbClr val="000000"/>
                </a:solidFill>
                <a:latin typeface="Calibri" panose="020F0502020204030204" pitchFamily="34" charset="0"/>
              </a:rPr>
              <a:t>: sector leadership and knowledge are embedded into future delivery. </a:t>
            </a:r>
          </a:p>
          <a:p>
            <a:pPr marL="0" indent="0">
              <a:buNone/>
            </a:pPr>
            <a:r>
              <a:rPr lang="en-GB" sz="2800" b="0" i="0" u="none" strike="noStrike" baseline="0" dirty="0">
                <a:solidFill>
                  <a:srgbClr val="0A0C0C"/>
                </a:solidFill>
                <a:latin typeface="Calibri" panose="020F0502020204030204" pitchFamily="34" charset="0"/>
              </a:rPr>
              <a:t>b. </a:t>
            </a:r>
            <a:r>
              <a:rPr lang="en-GB" sz="2800" b="1" i="0" u="none" strike="noStrike" baseline="0" dirty="0">
                <a:solidFill>
                  <a:srgbClr val="0A0C0C"/>
                </a:solidFill>
                <a:latin typeface="Calibri" panose="020F0502020204030204" pitchFamily="34" charset="0"/>
              </a:rPr>
              <a:t>Appropriate and recognisable branding</a:t>
            </a:r>
            <a:r>
              <a:rPr lang="en-GB" sz="2800" b="0" i="0" u="none" strike="noStrike" baseline="0" dirty="0">
                <a:solidFill>
                  <a:srgbClr val="0A0C0C"/>
                </a:solidFill>
                <a:latin typeface="Calibri" panose="020F0502020204030204" pitchFamily="34" charset="0"/>
              </a:rPr>
              <a:t>: the look and feel of programmes reflect the values of the sector and is the trusted gateway to wider business support programmes. </a:t>
            </a:r>
          </a:p>
          <a:p>
            <a:pPr marL="0" indent="0">
              <a:buNone/>
            </a:pPr>
            <a:r>
              <a:rPr lang="en-GB" dirty="0">
                <a:solidFill>
                  <a:srgbClr val="000000"/>
                </a:solidFill>
                <a:latin typeface="Calibri" panose="020F0502020204030204" pitchFamily="34" charset="0"/>
              </a:rPr>
              <a:t>c. </a:t>
            </a:r>
            <a:r>
              <a:rPr lang="en-GB" b="1" dirty="0">
                <a:solidFill>
                  <a:srgbClr val="000000"/>
                </a:solidFill>
                <a:latin typeface="Calibri" panose="020F0502020204030204" pitchFamily="34" charset="0"/>
              </a:rPr>
              <a:t>Agglomeration and collaboration: </a:t>
            </a:r>
            <a:r>
              <a:rPr lang="en-GB" dirty="0">
                <a:solidFill>
                  <a:srgbClr val="000000"/>
                </a:solidFill>
                <a:latin typeface="Calibri" panose="020F0502020204030204" pitchFamily="34" charset="0"/>
              </a:rPr>
              <a:t>microclusters and markets don’t recognise bureaucratic boundaries, they work across the region. </a:t>
            </a:r>
            <a:endParaRPr lang="en-GB" sz="2800" i="0" u="none" strike="noStrike" baseline="0" dirty="0">
              <a:solidFill>
                <a:srgbClr val="000000"/>
              </a:solidFill>
              <a:latin typeface="Calibri" panose="020F0502020204030204" pitchFamily="34" charset="0"/>
            </a:endParaRPr>
          </a:p>
          <a:p>
            <a:pPr marL="0" indent="0">
              <a:buNone/>
            </a:pPr>
            <a:r>
              <a:rPr lang="en-GB" sz="2800" b="0" i="0" u="none" strike="noStrike" baseline="0" dirty="0">
                <a:solidFill>
                  <a:srgbClr val="000000"/>
                </a:solidFill>
                <a:latin typeface="Calibri" panose="020F0502020204030204" pitchFamily="34" charset="0"/>
              </a:rPr>
              <a:t>c. </a:t>
            </a:r>
            <a:r>
              <a:rPr lang="en-GB" sz="2800" b="1" i="0" u="none" strike="noStrike" baseline="0" dirty="0">
                <a:solidFill>
                  <a:srgbClr val="000000"/>
                </a:solidFill>
                <a:latin typeface="Calibri" panose="020F0502020204030204" pitchFamily="34" charset="0"/>
              </a:rPr>
              <a:t>Responsive to local need</a:t>
            </a:r>
            <a:r>
              <a:rPr lang="en-GB" sz="2800" b="0" i="0" u="none" strike="noStrike" baseline="0" dirty="0">
                <a:solidFill>
                  <a:srgbClr val="000000"/>
                </a:solidFill>
                <a:latin typeface="Calibri" panose="020F0502020204030204" pitchFamily="34" charset="0"/>
              </a:rPr>
              <a:t>: programmes supported are designed to meet the needs of businesses of the region’s diverse microclusters. </a:t>
            </a:r>
          </a:p>
          <a:p>
            <a:pPr marL="0" indent="0">
              <a:buNone/>
            </a:pPr>
            <a:r>
              <a:rPr lang="en-GB" sz="2800" b="0" i="0" u="none" strike="noStrike" baseline="0" dirty="0">
                <a:solidFill>
                  <a:srgbClr val="000000"/>
                </a:solidFill>
                <a:latin typeface="Calibri" panose="020F0502020204030204" pitchFamily="34" charset="0"/>
              </a:rPr>
              <a:t>d. </a:t>
            </a:r>
            <a:r>
              <a:rPr lang="en-GB" sz="2800" b="1" i="0" u="none" strike="noStrike" baseline="0" dirty="0">
                <a:solidFill>
                  <a:srgbClr val="000000"/>
                </a:solidFill>
                <a:latin typeface="Calibri" panose="020F0502020204030204" pitchFamily="34" charset="0"/>
              </a:rPr>
              <a:t>Promote diversity and inclusion</a:t>
            </a:r>
            <a:r>
              <a:rPr lang="en-GB" sz="2800" b="0" i="0" u="none" strike="noStrike" baseline="0" dirty="0">
                <a:solidFill>
                  <a:srgbClr val="000000"/>
                </a:solidFill>
                <a:latin typeface="Calibri" panose="020F0502020204030204" pitchFamily="34" charset="0"/>
              </a:rPr>
              <a:t>: in how we deliver, choice of delivery partners and how people are engaged as customers. </a:t>
            </a:r>
          </a:p>
          <a:p>
            <a:pPr marL="0" indent="0">
              <a:buNone/>
            </a:pPr>
            <a:r>
              <a:rPr lang="en-GB" sz="2800" b="0" i="0" u="none" strike="noStrike" baseline="0" dirty="0">
                <a:solidFill>
                  <a:srgbClr val="0A0C0C"/>
                </a:solidFill>
                <a:latin typeface="Calibri" panose="020F0502020204030204" pitchFamily="34" charset="0"/>
              </a:rPr>
              <a:t>f. </a:t>
            </a:r>
            <a:r>
              <a:rPr lang="en-GB" sz="2800" b="1" i="0" u="none" strike="noStrike" baseline="0" dirty="0">
                <a:solidFill>
                  <a:srgbClr val="0A0C0C"/>
                </a:solidFill>
                <a:latin typeface="Calibri" panose="020F0502020204030204" pitchFamily="34" charset="0"/>
              </a:rPr>
              <a:t>A customer journey managed by sector experts</a:t>
            </a:r>
            <a:r>
              <a:rPr lang="en-GB" sz="2800" b="0" i="0" u="none" strike="noStrike" baseline="0" dirty="0">
                <a:solidFill>
                  <a:srgbClr val="0A0C0C"/>
                </a:solidFill>
                <a:latin typeface="Calibri" panose="020F0502020204030204" pitchFamily="34" charset="0"/>
              </a:rPr>
              <a:t>: the customer journey should demonstrate an understanding of the sector, reflecting its values, meeting creative people and organisations on their own terms through local coordinators working in microclusters to “translate” the language of business support within a creative business context. </a:t>
            </a:r>
            <a:endParaRPr lang="en-GB" sz="2800" b="0" i="0" u="none" strike="noStrike" baseline="0" dirty="0">
              <a:solidFill>
                <a:srgbClr val="000000"/>
              </a:solidFill>
              <a:latin typeface="Calibri" panose="020F0502020204030204" pitchFamily="34" charset="0"/>
            </a:endParaRPr>
          </a:p>
          <a:p>
            <a:endParaRPr lang="en-GB" dirty="0"/>
          </a:p>
        </p:txBody>
      </p:sp>
      <p:pic>
        <p:nvPicPr>
          <p:cNvPr id="8" name="Picture 7">
            <a:extLst>
              <a:ext uri="{FF2B5EF4-FFF2-40B4-BE49-F238E27FC236}">
                <a16:creationId xmlns:a16="http://schemas.microsoft.com/office/drawing/2014/main" id="{9BDD4F28-F727-6747-4DA6-163EF96384E8}"/>
              </a:ext>
            </a:extLst>
          </p:cNvPr>
          <p:cNvPicPr>
            <a:picLocks noChangeAspect="1"/>
          </p:cNvPicPr>
          <p:nvPr/>
        </p:nvPicPr>
        <p:blipFill>
          <a:blip r:embed="rId2"/>
          <a:stretch>
            <a:fillRect/>
          </a:stretch>
        </p:blipFill>
        <p:spPr>
          <a:xfrm>
            <a:off x="1257758" y="992778"/>
            <a:ext cx="3376587" cy="4826965"/>
          </a:xfrm>
          <a:prstGeom prst="rect">
            <a:avLst/>
          </a:prstGeom>
        </p:spPr>
      </p:pic>
    </p:spTree>
    <p:extLst>
      <p:ext uri="{BB962C8B-B14F-4D97-AF65-F5344CB8AC3E}">
        <p14:creationId xmlns:p14="http://schemas.microsoft.com/office/powerpoint/2010/main" val="2348183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7D5AC-A136-F3F3-6BD2-CFEC76488C1E}"/>
              </a:ext>
            </a:extLst>
          </p:cNvPr>
          <p:cNvSpPr>
            <a:spLocks noGrp="1"/>
          </p:cNvSpPr>
          <p:nvPr>
            <p:ph type="title"/>
          </p:nvPr>
        </p:nvSpPr>
        <p:spPr>
          <a:xfrm>
            <a:off x="838200" y="365126"/>
            <a:ext cx="10515600" cy="536212"/>
          </a:xfrm>
        </p:spPr>
        <p:txBody>
          <a:bodyPr>
            <a:normAutofit/>
          </a:bodyPr>
          <a:lstStyle/>
          <a:p>
            <a:r>
              <a:rPr lang="en-GB" sz="2400" b="1" dirty="0"/>
              <a:t>Create South East  - where we are now </a:t>
            </a:r>
          </a:p>
        </p:txBody>
      </p:sp>
      <p:sp>
        <p:nvSpPr>
          <p:cNvPr id="3" name="Content Placeholder 2">
            <a:extLst>
              <a:ext uri="{FF2B5EF4-FFF2-40B4-BE49-F238E27FC236}">
                <a16:creationId xmlns:a16="http://schemas.microsoft.com/office/drawing/2014/main" id="{5ADE2060-951F-D9CB-10A4-5D098D9B4E45}"/>
              </a:ext>
            </a:extLst>
          </p:cNvPr>
          <p:cNvSpPr>
            <a:spLocks noGrp="1"/>
          </p:cNvSpPr>
          <p:nvPr>
            <p:ph sz="half" idx="1"/>
          </p:nvPr>
        </p:nvSpPr>
        <p:spPr>
          <a:xfrm>
            <a:off x="666206" y="901338"/>
            <a:ext cx="4754880" cy="5275625"/>
          </a:xfrm>
        </p:spPr>
        <p:txBody>
          <a:bodyPr>
            <a:normAutofit fontScale="70000" lnSpcReduction="20000"/>
          </a:bodyPr>
          <a:lstStyle/>
          <a:p>
            <a:r>
              <a:rPr lang="en-GB" dirty="0"/>
              <a:t>Legacy programme to South East Creatives – mind the gap</a:t>
            </a:r>
          </a:p>
          <a:p>
            <a:r>
              <a:rPr lang="en-GB" dirty="0"/>
              <a:t> Didn’t lose what we have learnt with partner continuity - but we did lose branding </a:t>
            </a:r>
          </a:p>
          <a:p>
            <a:r>
              <a:rPr lang="en-GB" dirty="0"/>
              <a:t>We brought on more partners to increase knowledge and reach </a:t>
            </a:r>
          </a:p>
          <a:p>
            <a:r>
              <a:rPr lang="en-GB" dirty="0"/>
              <a:t>Success relies on collaboration across areas and teams and will deliver legacy</a:t>
            </a:r>
          </a:p>
          <a:p>
            <a:r>
              <a:rPr lang="en-GB" dirty="0"/>
              <a:t>DCMS reporting now very different and testing new approaches, a little scary for the risk averse.  ‘Do not default to ERDF’  - you will lose businesses. ERDF is a habit that can be broken. </a:t>
            </a:r>
          </a:p>
          <a:p>
            <a:r>
              <a:rPr lang="en-GB" dirty="0"/>
              <a:t> But it does mean …programme change responding to need is possible </a:t>
            </a:r>
            <a:r>
              <a:rPr lang="en-GB" dirty="0" err="1"/>
              <a:t>e.g</a:t>
            </a:r>
            <a:r>
              <a:rPr lang="en-GB" dirty="0"/>
              <a:t> some businesses on an  earlier journey so now creating a pipeline with support stream . Bravery to change a project in play. </a:t>
            </a:r>
          </a:p>
          <a:p>
            <a:endParaRPr lang="en-GB" dirty="0"/>
          </a:p>
          <a:p>
            <a:endParaRPr lang="en-GB" dirty="0"/>
          </a:p>
          <a:p>
            <a:pPr marL="0" indent="0">
              <a:buNone/>
            </a:pPr>
            <a:endParaRPr lang="en-GB" dirty="0"/>
          </a:p>
          <a:p>
            <a:endParaRPr lang="en-GB" dirty="0"/>
          </a:p>
          <a:p>
            <a:endParaRPr lang="en-GB" dirty="0"/>
          </a:p>
          <a:p>
            <a:endParaRPr lang="en-GB" dirty="0"/>
          </a:p>
        </p:txBody>
      </p:sp>
      <p:sp>
        <p:nvSpPr>
          <p:cNvPr id="4" name="Content Placeholder 3">
            <a:extLst>
              <a:ext uri="{FF2B5EF4-FFF2-40B4-BE49-F238E27FC236}">
                <a16:creationId xmlns:a16="http://schemas.microsoft.com/office/drawing/2014/main" id="{5C545BB8-2DEA-DC9D-D7A9-E4F97F4C9C3B}"/>
              </a:ext>
            </a:extLst>
          </p:cNvPr>
          <p:cNvSpPr>
            <a:spLocks noGrp="1"/>
          </p:cNvSpPr>
          <p:nvPr>
            <p:ph sz="half" idx="2"/>
          </p:nvPr>
        </p:nvSpPr>
        <p:spPr/>
        <p:txBody>
          <a:bodyPr>
            <a:normAutofit fontScale="70000" lnSpcReduction="20000"/>
          </a:bodyPr>
          <a:lstStyle/>
          <a:p>
            <a:endParaRPr lang="en-GB"/>
          </a:p>
        </p:txBody>
      </p:sp>
      <p:pic>
        <p:nvPicPr>
          <p:cNvPr id="5" name="Picture 4">
            <a:extLst>
              <a:ext uri="{FF2B5EF4-FFF2-40B4-BE49-F238E27FC236}">
                <a16:creationId xmlns:a16="http://schemas.microsoft.com/office/drawing/2014/main" id="{5C2CEC51-A067-3C2E-4AC3-32074879DB71}"/>
              </a:ext>
            </a:extLst>
          </p:cNvPr>
          <p:cNvPicPr>
            <a:picLocks noChangeAspect="1"/>
          </p:cNvPicPr>
          <p:nvPr/>
        </p:nvPicPr>
        <p:blipFill>
          <a:blip r:embed="rId2"/>
          <a:stretch>
            <a:fillRect/>
          </a:stretch>
        </p:blipFill>
        <p:spPr>
          <a:xfrm>
            <a:off x="5373191" y="1437550"/>
            <a:ext cx="6747874" cy="3797480"/>
          </a:xfrm>
          <a:prstGeom prst="rect">
            <a:avLst/>
          </a:prstGeom>
        </p:spPr>
      </p:pic>
    </p:spTree>
    <p:extLst>
      <p:ext uri="{BB962C8B-B14F-4D97-AF65-F5344CB8AC3E}">
        <p14:creationId xmlns:p14="http://schemas.microsoft.com/office/powerpoint/2010/main" val="1171124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4602F054-AD89-38F1-8BC2-F776C948E3D4}"/>
              </a:ext>
            </a:extLst>
          </p:cNvPr>
          <p:cNvPicPr>
            <a:picLocks noChangeAspect="1"/>
          </p:cNvPicPr>
          <p:nvPr/>
        </p:nvPicPr>
        <p:blipFill rotWithShape="1">
          <a:blip r:embed="rId2"/>
          <a:srcRect b="10731"/>
          <a:stretch/>
        </p:blipFill>
        <p:spPr>
          <a:xfrm>
            <a:off x="20" y="1282"/>
            <a:ext cx="12191980" cy="6856718"/>
          </a:xfrm>
          <a:prstGeom prst="rect">
            <a:avLst/>
          </a:prstGeom>
        </p:spPr>
      </p:pic>
    </p:spTree>
    <p:extLst>
      <p:ext uri="{BB962C8B-B14F-4D97-AF65-F5344CB8AC3E}">
        <p14:creationId xmlns:p14="http://schemas.microsoft.com/office/powerpoint/2010/main" val="3804009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6E7A9CE7-ACEE-04BF-C2D6-ECE6E7E7A07B}"/>
              </a:ext>
            </a:extLst>
          </p:cNvPr>
          <p:cNvPicPr>
            <a:picLocks noChangeAspect="1"/>
          </p:cNvPicPr>
          <p:nvPr/>
        </p:nvPicPr>
        <p:blipFill rotWithShape="1">
          <a:blip r:embed="rId2"/>
          <a:srcRect b="18197"/>
          <a:stretch/>
        </p:blipFill>
        <p:spPr>
          <a:xfrm>
            <a:off x="20" y="1282"/>
            <a:ext cx="12191980" cy="6856718"/>
          </a:xfrm>
          <a:prstGeom prst="rect">
            <a:avLst/>
          </a:prstGeom>
        </p:spPr>
      </p:pic>
    </p:spTree>
    <p:extLst>
      <p:ext uri="{BB962C8B-B14F-4D97-AF65-F5344CB8AC3E}">
        <p14:creationId xmlns:p14="http://schemas.microsoft.com/office/powerpoint/2010/main" val="185334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AD54F4-91B2-604C-9123-15DAB32D2BC0}"/>
              </a:ext>
            </a:extLst>
          </p:cNvPr>
          <p:cNvSpPr>
            <a:spLocks noGrp="1"/>
          </p:cNvSpPr>
          <p:nvPr>
            <p:ph sz="half" idx="1"/>
          </p:nvPr>
        </p:nvSpPr>
        <p:spPr>
          <a:xfrm>
            <a:off x="6237699" y="543241"/>
            <a:ext cx="5649501" cy="5757806"/>
          </a:xfrm>
        </p:spPr>
        <p:txBody>
          <a:bodyPr>
            <a:normAutofit/>
          </a:bodyPr>
          <a:lstStyle/>
          <a:p>
            <a:pPr marL="0" indent="0">
              <a:buNone/>
            </a:pPr>
            <a:endParaRPr lang="en-GB" dirty="0"/>
          </a:p>
          <a:p>
            <a:r>
              <a:rPr lang="en-GB" dirty="0"/>
              <a:t>Collaboration on bid at SECEN level</a:t>
            </a:r>
          </a:p>
          <a:p>
            <a:r>
              <a:rPr lang="en-GB" dirty="0"/>
              <a:t>Sector-led, with some compromises </a:t>
            </a:r>
          </a:p>
          <a:p>
            <a:r>
              <a:rPr lang="en-GB" dirty="0"/>
              <a:t>Sector-specific business support programme</a:t>
            </a:r>
          </a:p>
          <a:p>
            <a:r>
              <a:rPr lang="en-GB" dirty="0"/>
              <a:t>While some programme design was included in the bid, there was also retro-fitting</a:t>
            </a:r>
          </a:p>
          <a:p>
            <a:r>
              <a:rPr lang="en-GB" dirty="0"/>
              <a:t>Local Hubs, local coordinators, and sector events delivered resonance and traction </a:t>
            </a:r>
          </a:p>
          <a:p>
            <a:pPr marL="0" indent="0">
              <a:buNone/>
            </a:pPr>
            <a:endParaRPr lang="en-GB" dirty="0"/>
          </a:p>
        </p:txBody>
      </p:sp>
      <p:pic>
        <p:nvPicPr>
          <p:cNvPr id="6" name="Picture 5">
            <a:extLst>
              <a:ext uri="{FF2B5EF4-FFF2-40B4-BE49-F238E27FC236}">
                <a16:creationId xmlns:a16="http://schemas.microsoft.com/office/drawing/2014/main" id="{B3D13099-2436-6E15-E77E-70FA732CE32C}"/>
              </a:ext>
            </a:extLst>
          </p:cNvPr>
          <p:cNvPicPr>
            <a:picLocks noChangeAspect="1"/>
          </p:cNvPicPr>
          <p:nvPr/>
        </p:nvPicPr>
        <p:blipFill>
          <a:blip r:embed="rId3"/>
          <a:stretch>
            <a:fillRect/>
          </a:stretch>
        </p:blipFill>
        <p:spPr>
          <a:xfrm>
            <a:off x="957470" y="4164984"/>
            <a:ext cx="1918734" cy="821458"/>
          </a:xfrm>
          <a:prstGeom prst="rect">
            <a:avLst/>
          </a:prstGeom>
        </p:spPr>
      </p:pic>
      <p:pic>
        <p:nvPicPr>
          <p:cNvPr id="7" name="Picture 6">
            <a:extLst>
              <a:ext uri="{FF2B5EF4-FFF2-40B4-BE49-F238E27FC236}">
                <a16:creationId xmlns:a16="http://schemas.microsoft.com/office/drawing/2014/main" id="{C4168363-29FB-B808-5B64-2BE27D0F401E}"/>
              </a:ext>
            </a:extLst>
          </p:cNvPr>
          <p:cNvPicPr>
            <a:picLocks noChangeAspect="1"/>
          </p:cNvPicPr>
          <p:nvPr/>
        </p:nvPicPr>
        <p:blipFill>
          <a:blip r:embed="rId4"/>
          <a:stretch>
            <a:fillRect/>
          </a:stretch>
        </p:blipFill>
        <p:spPr>
          <a:xfrm>
            <a:off x="2996540" y="4198234"/>
            <a:ext cx="2645276" cy="589897"/>
          </a:xfrm>
          <a:prstGeom prst="rect">
            <a:avLst/>
          </a:prstGeom>
        </p:spPr>
      </p:pic>
      <p:pic>
        <p:nvPicPr>
          <p:cNvPr id="4" name="Picture 3">
            <a:extLst>
              <a:ext uri="{FF2B5EF4-FFF2-40B4-BE49-F238E27FC236}">
                <a16:creationId xmlns:a16="http://schemas.microsoft.com/office/drawing/2014/main" id="{FC8C6A0B-6495-0113-4AC5-7A4A5BD99339}"/>
              </a:ext>
            </a:extLst>
          </p:cNvPr>
          <p:cNvPicPr>
            <a:picLocks noChangeAspect="1"/>
          </p:cNvPicPr>
          <p:nvPr/>
        </p:nvPicPr>
        <p:blipFill>
          <a:blip r:embed="rId5"/>
          <a:stretch>
            <a:fillRect/>
          </a:stretch>
        </p:blipFill>
        <p:spPr>
          <a:xfrm>
            <a:off x="957470" y="543241"/>
            <a:ext cx="4462670" cy="3154495"/>
          </a:xfrm>
          <a:prstGeom prst="rect">
            <a:avLst/>
          </a:prstGeom>
        </p:spPr>
      </p:pic>
    </p:spTree>
    <p:extLst>
      <p:ext uri="{BB962C8B-B14F-4D97-AF65-F5344CB8AC3E}">
        <p14:creationId xmlns:p14="http://schemas.microsoft.com/office/powerpoint/2010/main" val="3970598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C9A75F0-B60F-DFCB-5056-D8E00F23032A}"/>
              </a:ext>
            </a:extLst>
          </p:cNvPr>
          <p:cNvSpPr txBox="1"/>
          <p:nvPr/>
        </p:nvSpPr>
        <p:spPr>
          <a:xfrm>
            <a:off x="270164" y="328735"/>
            <a:ext cx="11596254" cy="2308324"/>
          </a:xfrm>
          <a:prstGeom prst="rect">
            <a:avLst/>
          </a:prstGeom>
          <a:noFill/>
        </p:spPr>
        <p:txBody>
          <a:bodyPr wrap="square">
            <a:spAutoFit/>
          </a:bodyPr>
          <a:lstStyle/>
          <a:p>
            <a:r>
              <a:rPr lang="en-GB" b="1" dirty="0">
                <a:latin typeface="Helvetica" pitchFamily="2" charset="0"/>
              </a:rPr>
              <a:t>Funding</a:t>
            </a:r>
          </a:p>
          <a:p>
            <a:r>
              <a:rPr lang="en-GB" dirty="0">
                <a:latin typeface="Helvetica" pitchFamily="2" charset="0"/>
              </a:rPr>
              <a:t>Funded through a call for projects under Priority Axis 3 – Enhancing the Competitiveness of SMEs. ERDF provided 50% of total project costs.</a:t>
            </a:r>
          </a:p>
          <a:p>
            <a:endParaRPr lang="en-GB" dirty="0">
              <a:effectLst/>
              <a:latin typeface="Helvetica" pitchFamily="2" charset="0"/>
            </a:endParaRPr>
          </a:p>
          <a:p>
            <a:r>
              <a:rPr lang="en-GB" dirty="0">
                <a:latin typeface="Helvetica" pitchFamily="2" charset="0"/>
              </a:rPr>
              <a:t>T</a:t>
            </a:r>
            <a:r>
              <a:rPr lang="en-GB" dirty="0">
                <a:effectLst/>
                <a:latin typeface="Helvetica" pitchFamily="2" charset="0"/>
              </a:rPr>
              <a:t>otal value 							£5,157,946 </a:t>
            </a:r>
          </a:p>
          <a:p>
            <a:r>
              <a:rPr lang="en-GB" b="1" dirty="0">
                <a:latin typeface="Helvetica" pitchFamily="2" charset="0"/>
              </a:rPr>
              <a:t>ERDF investment 						</a:t>
            </a:r>
            <a:r>
              <a:rPr lang="en-GB" dirty="0">
                <a:latin typeface="Helvetica" pitchFamily="2" charset="0"/>
              </a:rPr>
              <a:t>£2,578,973 </a:t>
            </a:r>
          </a:p>
          <a:p>
            <a:r>
              <a:rPr lang="en-GB" dirty="0">
                <a:effectLst/>
                <a:latin typeface="Helvetica" pitchFamily="2" charset="0"/>
              </a:rPr>
              <a:t>Private sector match from supported enterprises 			</a:t>
            </a:r>
            <a:r>
              <a:rPr lang="en-GB" dirty="0">
                <a:latin typeface="Helvetica" pitchFamily="2" charset="0"/>
              </a:rPr>
              <a:t>£1,625,000 </a:t>
            </a:r>
            <a:endParaRPr lang="en-GB" dirty="0">
              <a:effectLst/>
              <a:latin typeface="Helvetica" pitchFamily="2" charset="0"/>
            </a:endParaRPr>
          </a:p>
          <a:p>
            <a:r>
              <a:rPr lang="en-GB" dirty="0">
                <a:latin typeface="Helvetica" pitchFamily="2" charset="0"/>
              </a:rPr>
              <a:t>Matched funding partners 						£954,009 </a:t>
            </a:r>
          </a:p>
        </p:txBody>
      </p:sp>
      <p:sp>
        <p:nvSpPr>
          <p:cNvPr id="6" name="TextBox 5">
            <a:extLst>
              <a:ext uri="{FF2B5EF4-FFF2-40B4-BE49-F238E27FC236}">
                <a16:creationId xmlns:a16="http://schemas.microsoft.com/office/drawing/2014/main" id="{F822E702-E4FA-C837-A78E-7F98DEC0E658}"/>
              </a:ext>
            </a:extLst>
          </p:cNvPr>
          <p:cNvSpPr txBox="1"/>
          <p:nvPr/>
        </p:nvSpPr>
        <p:spPr>
          <a:xfrm>
            <a:off x="270163" y="2676391"/>
            <a:ext cx="11596253" cy="3970318"/>
          </a:xfrm>
          <a:prstGeom prst="rect">
            <a:avLst/>
          </a:prstGeom>
          <a:noFill/>
        </p:spPr>
        <p:txBody>
          <a:bodyPr wrap="square">
            <a:spAutoFit/>
          </a:bodyPr>
          <a:lstStyle/>
          <a:p>
            <a:r>
              <a:rPr lang="en-GB" b="1" dirty="0">
                <a:latin typeface="Helvetica" pitchFamily="2" charset="0"/>
              </a:rPr>
              <a:t>Outputs (following PCR):						Target			Actual</a:t>
            </a:r>
            <a:endParaRPr lang="en-GB" i="1" dirty="0">
              <a:effectLst/>
              <a:latin typeface="Helvetica" pitchFamily="2" charset="0"/>
            </a:endParaRPr>
          </a:p>
          <a:p>
            <a:r>
              <a:rPr lang="en-GB" dirty="0">
                <a:effectLst/>
                <a:latin typeface="Helvetica" pitchFamily="2" charset="0"/>
              </a:rPr>
              <a:t>C1 Number of Enterprises Receiving Support			370			536</a:t>
            </a:r>
          </a:p>
          <a:p>
            <a:r>
              <a:rPr lang="en-GB" dirty="0">
                <a:effectLst/>
                <a:latin typeface="Helvetica" pitchFamily="2" charset="0"/>
              </a:rPr>
              <a:t>C2 No. of Enterprises Receiving Grants				279			403</a:t>
            </a:r>
          </a:p>
          <a:p>
            <a:r>
              <a:rPr lang="en-GB" dirty="0">
                <a:effectLst/>
                <a:latin typeface="Helvetica" pitchFamily="2" charset="0"/>
              </a:rPr>
              <a:t>C4 Number of enterprises receiving non-financial support		91			132</a:t>
            </a:r>
          </a:p>
          <a:p>
            <a:r>
              <a:rPr lang="en-GB" dirty="0">
                <a:effectLst/>
                <a:latin typeface="Helvetica" pitchFamily="2" charset="0"/>
              </a:rPr>
              <a:t>C5 Number of new enterprises supported				50			67</a:t>
            </a:r>
          </a:p>
          <a:p>
            <a:r>
              <a:rPr lang="en-GB" dirty="0">
                <a:effectLst/>
                <a:latin typeface="Helvetica" pitchFamily="2" charset="0"/>
              </a:rPr>
              <a:t>C6 Private investment matching public support to</a:t>
            </a:r>
            <a:r>
              <a:rPr lang="en-GB" dirty="0">
                <a:latin typeface="Helvetica" pitchFamily="2" charset="0"/>
              </a:rPr>
              <a:t> </a:t>
            </a:r>
            <a:r>
              <a:rPr lang="en-GB" dirty="0">
                <a:effectLst/>
                <a:latin typeface="Helvetica" pitchFamily="2" charset="0"/>
              </a:rPr>
              <a:t>enterprises		£1,625,000		£1,625,000</a:t>
            </a:r>
          </a:p>
          <a:p>
            <a:r>
              <a:rPr lang="en-GB" dirty="0">
                <a:effectLst/>
                <a:latin typeface="Helvetica" pitchFamily="2" charset="0"/>
              </a:rPr>
              <a:t>C8 Employment increase in supported enterprises			40			43.7</a:t>
            </a:r>
          </a:p>
          <a:p>
            <a:endParaRPr lang="en-GB" dirty="0">
              <a:effectLst/>
              <a:latin typeface="Helvetica" pitchFamily="2" charset="0"/>
            </a:endParaRPr>
          </a:p>
          <a:p>
            <a:r>
              <a:rPr lang="en-GB" sz="1200" dirty="0">
                <a:latin typeface="Helvetica" pitchFamily="2" charset="0"/>
              </a:rPr>
              <a:t>ERDF Output Guidance:</a:t>
            </a:r>
            <a:endParaRPr lang="en-GB" sz="1200" dirty="0">
              <a:effectLst/>
              <a:latin typeface="Helvetica" pitchFamily="2" charset="0"/>
            </a:endParaRPr>
          </a:p>
          <a:p>
            <a:r>
              <a:rPr lang="en-GB" sz="1200" i="1" dirty="0">
                <a:latin typeface="Helvetica" pitchFamily="2" charset="0"/>
              </a:rPr>
              <a:t>F</a:t>
            </a:r>
            <a:r>
              <a:rPr lang="en-GB" sz="1200" i="1" dirty="0">
                <a:effectLst/>
                <a:latin typeface="Helvetica" pitchFamily="2" charset="0"/>
              </a:rPr>
              <a:t>inancial support of at least £1,000 or a minimum of 12 hours of support </a:t>
            </a:r>
          </a:p>
          <a:p>
            <a:r>
              <a:rPr lang="en-GB" sz="1200" i="1" dirty="0">
                <a:latin typeface="Helvetica" pitchFamily="2" charset="0"/>
              </a:rPr>
              <a:t>E</a:t>
            </a:r>
            <a:r>
              <a:rPr lang="en-GB" sz="1200" i="1" dirty="0">
                <a:effectLst/>
                <a:latin typeface="Helvetica" pitchFamily="2" charset="0"/>
              </a:rPr>
              <a:t>vidence of Grant Investment of at least £1,000</a:t>
            </a:r>
          </a:p>
          <a:p>
            <a:r>
              <a:rPr lang="en-GB" sz="1200" i="1" dirty="0">
                <a:effectLst/>
                <a:latin typeface="Helvetica" pitchFamily="2" charset="0"/>
              </a:rPr>
              <a:t>Evidence of 12 hours active consultancy support</a:t>
            </a:r>
            <a:endParaRPr lang="en-GB" sz="1200" dirty="0">
              <a:effectLst/>
              <a:latin typeface="Helvetica" pitchFamily="2" charset="0"/>
            </a:endParaRPr>
          </a:p>
          <a:p>
            <a:r>
              <a:rPr lang="en-GB" sz="1200" i="1" dirty="0">
                <a:effectLst/>
                <a:latin typeface="Helvetica" pitchFamily="2" charset="0"/>
              </a:rPr>
              <a:t>A new business is one which has been registered at Companies House or HMRC for less than 12 months before support is provided or is a</a:t>
            </a:r>
            <a:r>
              <a:rPr lang="en-GB" sz="1200" dirty="0">
                <a:latin typeface="Helvetica" pitchFamily="2" charset="0"/>
              </a:rPr>
              <a:t> </a:t>
            </a:r>
            <a:r>
              <a:rPr lang="en-GB" sz="1200" i="1" dirty="0">
                <a:effectLst/>
                <a:latin typeface="Helvetica" pitchFamily="2" charset="0"/>
              </a:rPr>
              <a:t>business locating in the England programme area for the first time</a:t>
            </a:r>
          </a:p>
          <a:p>
            <a:r>
              <a:rPr lang="en-GB" sz="1200" i="1" dirty="0">
                <a:effectLst/>
                <a:latin typeface="Helvetica" pitchFamily="2" charset="0"/>
              </a:rPr>
              <a:t>The sum of private contributions to the supported project (£) </a:t>
            </a:r>
          </a:p>
          <a:p>
            <a:r>
              <a:rPr lang="en-GB" sz="1200" i="1" dirty="0">
                <a:effectLst/>
                <a:latin typeface="Helvetica" pitchFamily="2" charset="0"/>
              </a:rPr>
              <a:t>Jobs created following an intervention with an enterprise that result in an increase in the overall number of staff employed in that</a:t>
            </a:r>
            <a:r>
              <a:rPr lang="en-GB" sz="1200" dirty="0">
                <a:latin typeface="Helvetica" pitchFamily="2" charset="0"/>
              </a:rPr>
              <a:t> </a:t>
            </a:r>
            <a:r>
              <a:rPr lang="en-GB" sz="1200" i="1" dirty="0">
                <a:effectLst/>
                <a:latin typeface="Helvetica" pitchFamily="2" charset="0"/>
              </a:rPr>
              <a:t>enterprise. Measured as a new, permanent, paid, full-time equivalent (FTE) jobs created</a:t>
            </a:r>
            <a:endParaRPr lang="en-GB" sz="1200" dirty="0">
              <a:effectLst/>
              <a:latin typeface="Helvetica" pitchFamily="2" charset="0"/>
            </a:endParaRPr>
          </a:p>
        </p:txBody>
      </p:sp>
    </p:spTree>
    <p:extLst>
      <p:ext uri="{BB962C8B-B14F-4D97-AF65-F5344CB8AC3E}">
        <p14:creationId xmlns:p14="http://schemas.microsoft.com/office/powerpoint/2010/main" val="2811382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6FED7B-C59A-3054-AD02-AC5DCAD33F12}"/>
              </a:ext>
            </a:extLst>
          </p:cNvPr>
          <p:cNvSpPr txBox="1"/>
          <p:nvPr/>
        </p:nvSpPr>
        <p:spPr>
          <a:xfrm>
            <a:off x="249382" y="117693"/>
            <a:ext cx="11693236" cy="6740307"/>
          </a:xfrm>
          <a:prstGeom prst="rect">
            <a:avLst/>
          </a:prstGeom>
          <a:noFill/>
        </p:spPr>
        <p:txBody>
          <a:bodyPr wrap="square" rtlCol="0">
            <a:spAutoFit/>
          </a:bodyPr>
          <a:lstStyle/>
          <a:p>
            <a:r>
              <a:rPr lang="en-GB" b="1" dirty="0">
                <a:effectLst/>
                <a:latin typeface="Helvetica" pitchFamily="2" charset="0"/>
              </a:rPr>
              <a:t>Partnership</a:t>
            </a:r>
          </a:p>
          <a:p>
            <a:endParaRPr lang="en-GB" b="1" dirty="0">
              <a:latin typeface="Helvetica" pitchFamily="2" charset="0"/>
            </a:endParaRPr>
          </a:p>
          <a:p>
            <a:r>
              <a:rPr lang="en-GB" b="1" dirty="0">
                <a:effectLst/>
                <a:latin typeface="Helvetica" pitchFamily="2" charset="0"/>
              </a:rPr>
              <a:t>Strategic &amp; matched funding partners </a:t>
            </a:r>
            <a:endParaRPr lang="en-GB" b="1" dirty="0">
              <a:latin typeface="Helvetica" pitchFamily="2" charset="0"/>
            </a:endParaRPr>
          </a:p>
          <a:p>
            <a:r>
              <a:rPr lang="en-GB" dirty="0">
                <a:effectLst/>
                <a:latin typeface="Helvetica" pitchFamily="2" charset="0"/>
              </a:rPr>
              <a:t>Covering entire</a:t>
            </a:r>
            <a:r>
              <a:rPr lang="en-GB" dirty="0">
                <a:latin typeface="Helvetica" pitchFamily="2" charset="0"/>
              </a:rPr>
              <a:t> </a:t>
            </a:r>
            <a:r>
              <a:rPr lang="en-GB" dirty="0">
                <a:effectLst/>
                <a:latin typeface="Helvetica" pitchFamily="2" charset="0"/>
              </a:rPr>
              <a:t>SELEP</a:t>
            </a:r>
            <a:r>
              <a:rPr lang="en-GB" dirty="0">
                <a:latin typeface="Helvetica" pitchFamily="2" charset="0"/>
              </a:rPr>
              <a:t> </a:t>
            </a:r>
            <a:r>
              <a:rPr lang="en-GB" dirty="0">
                <a:effectLst/>
                <a:latin typeface="Helvetica" pitchFamily="2" charset="0"/>
              </a:rPr>
              <a:t>geography, named at the time of the bid:</a:t>
            </a:r>
          </a:p>
          <a:p>
            <a:endParaRPr lang="en-GB" dirty="0">
              <a:effectLst/>
              <a:latin typeface="Helvetica" pitchFamily="2" charset="0"/>
            </a:endParaRPr>
          </a:p>
          <a:p>
            <a:r>
              <a:rPr lang="en-GB" dirty="0">
                <a:effectLst/>
                <a:latin typeface="Helvetica" pitchFamily="2" charset="0"/>
              </a:rPr>
              <a:t>Thurrock Council (lead partner and accountable body)</a:t>
            </a:r>
            <a:r>
              <a:rPr lang="en-GB" dirty="0">
                <a:latin typeface="Helvetica" pitchFamily="2" charset="0"/>
              </a:rPr>
              <a:t>, </a:t>
            </a:r>
            <a:r>
              <a:rPr lang="en-GB" dirty="0">
                <a:effectLst/>
                <a:latin typeface="Helvetica" pitchFamily="2" charset="0"/>
              </a:rPr>
              <a:t>East Sussex County Council, Kent County Council, Medway Council, Southend-on-Sea Council, Essex County Council, Colchester Council ,The University of Essex, Essex County Council</a:t>
            </a:r>
          </a:p>
          <a:p>
            <a:endParaRPr lang="en-US" dirty="0">
              <a:latin typeface="Helvetica" pitchFamily="2" charset="0"/>
            </a:endParaRPr>
          </a:p>
          <a:p>
            <a:r>
              <a:rPr lang="en-GB" b="1" dirty="0">
                <a:effectLst/>
                <a:latin typeface="Helvetica" pitchFamily="2" charset="0"/>
              </a:rPr>
              <a:t>Local hubs &amp; sector delivery partners </a:t>
            </a:r>
          </a:p>
          <a:p>
            <a:r>
              <a:rPr lang="en-GB" dirty="0">
                <a:latin typeface="Helvetica" pitchFamily="2" charset="0"/>
              </a:rPr>
              <a:t>C</a:t>
            </a:r>
            <a:r>
              <a:rPr lang="en-GB" dirty="0">
                <a:effectLst/>
                <a:latin typeface="Helvetica" pitchFamily="2" charset="0"/>
              </a:rPr>
              <a:t>ommissioned, post-bid, to </a:t>
            </a:r>
            <a:r>
              <a:rPr lang="en-GB" dirty="0">
                <a:latin typeface="Helvetica" pitchFamily="2" charset="0"/>
              </a:rPr>
              <a:t>deliver sector expertise </a:t>
            </a:r>
            <a:r>
              <a:rPr lang="en-GB" dirty="0">
                <a:effectLst/>
                <a:latin typeface="Helvetica" pitchFamily="2" charset="0"/>
              </a:rPr>
              <a:t>and give local traction:</a:t>
            </a:r>
          </a:p>
          <a:p>
            <a:endParaRPr lang="en-GB" dirty="0">
              <a:latin typeface="Helvetica" pitchFamily="2" charset="0"/>
            </a:endParaRPr>
          </a:p>
          <a:p>
            <a:r>
              <a:rPr lang="en-GB" dirty="0">
                <a:effectLst/>
                <a:latin typeface="Helvetica" pitchFamily="2" charset="0"/>
              </a:rPr>
              <a:t>SPACE Studios (Procured to provide business support and workshops)</a:t>
            </a:r>
          </a:p>
          <a:p>
            <a:r>
              <a:rPr lang="en-GB" dirty="0">
                <a:effectLst/>
                <a:latin typeface="Helvetica" pitchFamily="2" charset="0"/>
              </a:rPr>
              <a:t>The Hub (Business support and workshop provider)</a:t>
            </a:r>
          </a:p>
          <a:p>
            <a:r>
              <a:rPr lang="en-GB" dirty="0">
                <a:effectLst/>
                <a:latin typeface="Helvetica" pitchFamily="2" charset="0"/>
              </a:rPr>
              <a:t>Resort Margate (Local Cultural Hub)</a:t>
            </a:r>
          </a:p>
          <a:p>
            <a:r>
              <a:rPr lang="en-GB" dirty="0">
                <a:effectLst/>
                <a:latin typeface="Helvetica" pitchFamily="2" charset="0"/>
              </a:rPr>
              <a:t>Creative Folkstone (Local Cultural Hub)</a:t>
            </a:r>
          </a:p>
          <a:p>
            <a:r>
              <a:rPr lang="en-GB" dirty="0">
                <a:effectLst/>
                <a:latin typeface="Helvetica" pitchFamily="2" charset="0"/>
              </a:rPr>
              <a:t>Towner Gallery Eastbourne (Local Cultural Hub)</a:t>
            </a:r>
          </a:p>
          <a:p>
            <a:r>
              <a:rPr lang="en-GB" dirty="0">
                <a:effectLst/>
                <a:latin typeface="Helvetica" pitchFamily="2" charset="0"/>
              </a:rPr>
              <a:t>De La Warr Pavilion, Bexhill (Local Cultural Hub)</a:t>
            </a:r>
          </a:p>
          <a:p>
            <a:endParaRPr lang="en-GB" dirty="0">
              <a:effectLst/>
              <a:latin typeface="Helvetica" pitchFamily="2" charset="0"/>
            </a:endParaRPr>
          </a:p>
          <a:p>
            <a:r>
              <a:rPr lang="en-GB" b="1" dirty="0">
                <a:latin typeface="Helvetica" pitchFamily="2" charset="0"/>
              </a:rPr>
              <a:t>Local Coordinators</a:t>
            </a:r>
            <a:endParaRPr lang="en-GB" b="1" dirty="0">
              <a:effectLst/>
              <a:latin typeface="Helvetica" pitchFamily="2" charset="0"/>
            </a:endParaRPr>
          </a:p>
          <a:p>
            <a:r>
              <a:rPr lang="en-GB" dirty="0">
                <a:effectLst/>
                <a:latin typeface="Helvetica" pitchFamily="2" charset="0"/>
              </a:rPr>
              <a:t>East Sussex, Essex and Kent (mirroring the three Growth Hub areas) each had a full</a:t>
            </a:r>
            <a:r>
              <a:rPr lang="en-GB" dirty="0">
                <a:latin typeface="Helvetica" pitchFamily="2" charset="0"/>
              </a:rPr>
              <a:t> </a:t>
            </a:r>
            <a:r>
              <a:rPr lang="en-GB" dirty="0">
                <a:effectLst/>
                <a:latin typeface="Helvetica" pitchFamily="2" charset="0"/>
              </a:rPr>
              <a:t>time equivalent Local Coordinator (employed centrally by Thurrock Council) who</a:t>
            </a:r>
            <a:r>
              <a:rPr lang="en-GB" dirty="0">
                <a:latin typeface="Helvetica" pitchFamily="2" charset="0"/>
              </a:rPr>
              <a:t> </a:t>
            </a:r>
            <a:r>
              <a:rPr lang="en-GB" dirty="0">
                <a:effectLst/>
                <a:latin typeface="Helvetica" pitchFamily="2" charset="0"/>
              </a:rPr>
              <a:t>acted as a link between local businesses and the wider SECCADS programme. This</a:t>
            </a:r>
            <a:r>
              <a:rPr lang="en-GB" dirty="0">
                <a:latin typeface="Helvetica" pitchFamily="2" charset="0"/>
              </a:rPr>
              <a:t> </a:t>
            </a:r>
            <a:r>
              <a:rPr lang="en-GB" dirty="0">
                <a:effectLst/>
                <a:latin typeface="Helvetica" pitchFamily="2" charset="0"/>
              </a:rPr>
              <a:t>included coordinating activity on the ground and undertaking some client</a:t>
            </a:r>
            <a:r>
              <a:rPr lang="en-GB" dirty="0">
                <a:latin typeface="Helvetica" pitchFamily="2" charset="0"/>
              </a:rPr>
              <a:t> </a:t>
            </a:r>
            <a:r>
              <a:rPr lang="en-GB" dirty="0">
                <a:effectLst/>
                <a:latin typeface="Helvetica" pitchFamily="2" charset="0"/>
              </a:rPr>
              <a:t>management of local creative businesses (helping to navigate an appropriate path</a:t>
            </a:r>
            <a:r>
              <a:rPr lang="en-GB" dirty="0">
                <a:latin typeface="Helvetica" pitchFamily="2" charset="0"/>
              </a:rPr>
              <a:t> </a:t>
            </a:r>
            <a:r>
              <a:rPr lang="en-GB" dirty="0">
                <a:effectLst/>
                <a:latin typeface="Helvetica" pitchFamily="2" charset="0"/>
              </a:rPr>
              <a:t>through the programme).</a:t>
            </a:r>
          </a:p>
        </p:txBody>
      </p:sp>
    </p:spTree>
    <p:extLst>
      <p:ext uri="{BB962C8B-B14F-4D97-AF65-F5344CB8AC3E}">
        <p14:creationId xmlns:p14="http://schemas.microsoft.com/office/powerpoint/2010/main" val="3366523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E668B-B0E7-3559-31F8-B1B8166570C9}"/>
              </a:ext>
            </a:extLst>
          </p:cNvPr>
          <p:cNvPicPr>
            <a:picLocks noChangeAspect="1"/>
          </p:cNvPicPr>
          <p:nvPr/>
        </p:nvPicPr>
        <p:blipFill>
          <a:blip r:embed="rId2"/>
          <a:stretch>
            <a:fillRect/>
          </a:stretch>
        </p:blipFill>
        <p:spPr>
          <a:xfrm>
            <a:off x="184601" y="797768"/>
            <a:ext cx="6996455" cy="5262464"/>
          </a:xfrm>
          <a:prstGeom prst="rect">
            <a:avLst/>
          </a:prstGeom>
        </p:spPr>
      </p:pic>
      <p:sp>
        <p:nvSpPr>
          <p:cNvPr id="7" name="Content Placeholder 6">
            <a:extLst>
              <a:ext uri="{FF2B5EF4-FFF2-40B4-BE49-F238E27FC236}">
                <a16:creationId xmlns:a16="http://schemas.microsoft.com/office/drawing/2014/main" id="{E22158AD-8CD6-9577-4474-FC38EEC71D7F}"/>
              </a:ext>
            </a:extLst>
          </p:cNvPr>
          <p:cNvSpPr>
            <a:spLocks noGrp="1"/>
          </p:cNvSpPr>
          <p:nvPr>
            <p:ph sz="half" idx="2"/>
          </p:nvPr>
        </p:nvSpPr>
        <p:spPr>
          <a:xfrm>
            <a:off x="7616102" y="1389607"/>
            <a:ext cx="4391297" cy="4078786"/>
          </a:xfrm>
        </p:spPr>
        <p:txBody>
          <a:bodyPr>
            <a:normAutofit fontScale="70000" lnSpcReduction="20000"/>
          </a:bodyPr>
          <a:lstStyle/>
          <a:p>
            <a:pPr marL="285750" indent="-285750">
              <a:buFont typeface="Arial" panose="020B0604020202020204" pitchFamily="34" charset="0"/>
              <a:buChar char="•"/>
            </a:pPr>
            <a:r>
              <a:rPr lang="en-GB" sz="2800" b="0" i="0" u="none" strike="noStrike" baseline="0" dirty="0">
                <a:solidFill>
                  <a:srgbClr val="000000"/>
                </a:solidFill>
                <a:latin typeface="Calibri" panose="020F0502020204030204" pitchFamily="34" charset="0"/>
              </a:rPr>
              <a:t>Supported </a:t>
            </a:r>
            <a:r>
              <a:rPr lang="en-GB" b="1" dirty="0">
                <a:solidFill>
                  <a:srgbClr val="000000"/>
                </a:solidFill>
                <a:latin typeface="Calibri" panose="020F0502020204030204" pitchFamily="34" charset="0"/>
              </a:rPr>
              <a:t>536</a:t>
            </a:r>
            <a:r>
              <a:rPr lang="en-GB" sz="2800" b="1" i="0" u="none" strike="noStrike" baseline="0" dirty="0">
                <a:solidFill>
                  <a:srgbClr val="000000"/>
                </a:solidFill>
                <a:latin typeface="Calibri" panose="020F0502020204030204" pitchFamily="34" charset="0"/>
              </a:rPr>
              <a:t> </a:t>
            </a:r>
            <a:r>
              <a:rPr lang="en-GB" sz="2800" b="0" i="0" u="none" strike="noStrike" baseline="0" dirty="0">
                <a:solidFill>
                  <a:srgbClr val="000000"/>
                </a:solidFill>
                <a:latin typeface="Calibri" panose="020F0502020204030204" pitchFamily="34" charset="0"/>
              </a:rPr>
              <a:t>businesses. </a:t>
            </a:r>
          </a:p>
          <a:p>
            <a:pPr marL="285750" indent="-285750">
              <a:buFont typeface="Arial" panose="020B0604020202020204" pitchFamily="34" charset="0"/>
              <a:buChar char="•"/>
            </a:pPr>
            <a:r>
              <a:rPr lang="en-GB" sz="2800" b="0" i="0" u="none" strike="noStrike" baseline="0" dirty="0">
                <a:solidFill>
                  <a:srgbClr val="000000"/>
                </a:solidFill>
                <a:latin typeface="Calibri" panose="020F0502020204030204" pitchFamily="34" charset="0"/>
              </a:rPr>
              <a:t>Approved </a:t>
            </a:r>
            <a:r>
              <a:rPr lang="en-GB" sz="2800" b="1" i="0" u="none" strike="noStrike" baseline="0" dirty="0">
                <a:solidFill>
                  <a:srgbClr val="000000"/>
                </a:solidFill>
                <a:latin typeface="Calibri" panose="020F0502020204030204" pitchFamily="34" charset="0"/>
              </a:rPr>
              <a:t>£442,073.85 </a:t>
            </a:r>
            <a:r>
              <a:rPr lang="en-GB" sz="2800" b="0" i="0" u="none" strike="noStrike" baseline="0" dirty="0">
                <a:solidFill>
                  <a:srgbClr val="000000"/>
                </a:solidFill>
                <a:latin typeface="Calibri" panose="020F0502020204030204" pitchFamily="34" charset="0"/>
              </a:rPr>
              <a:t>of grant funding </a:t>
            </a:r>
          </a:p>
          <a:p>
            <a:pPr marL="285750" indent="-285750">
              <a:buFont typeface="Arial" panose="020B0604020202020204" pitchFamily="34" charset="0"/>
              <a:buChar char="•"/>
            </a:pPr>
            <a:r>
              <a:rPr lang="en-GB" sz="2800" b="0" i="0" u="none" strike="noStrike" baseline="0" dirty="0">
                <a:solidFill>
                  <a:srgbClr val="000000"/>
                </a:solidFill>
                <a:latin typeface="Calibri" panose="020F0502020204030204" pitchFamily="34" charset="0"/>
              </a:rPr>
              <a:t>Invested in </a:t>
            </a:r>
            <a:r>
              <a:rPr lang="en-GB" sz="2800" b="1" i="0" u="none" strike="noStrike" baseline="0" dirty="0">
                <a:solidFill>
                  <a:srgbClr val="000000"/>
                </a:solidFill>
                <a:latin typeface="Calibri" panose="020F0502020204030204" pitchFamily="34" charset="0"/>
              </a:rPr>
              <a:t>cultural hubs </a:t>
            </a:r>
            <a:r>
              <a:rPr lang="en-GB" sz="2800" b="0" i="0" u="none" strike="noStrike" baseline="0" dirty="0">
                <a:solidFill>
                  <a:srgbClr val="000000"/>
                </a:solidFill>
                <a:latin typeface="Calibri" panose="020F0502020204030204" pitchFamily="34" charset="0"/>
              </a:rPr>
              <a:t>now equipped to deliver creative sector business support </a:t>
            </a:r>
          </a:p>
          <a:p>
            <a:pPr marL="285750" indent="-285750">
              <a:buFont typeface="Arial" panose="020B0604020202020204" pitchFamily="34" charset="0"/>
              <a:buChar char="•"/>
            </a:pPr>
            <a:r>
              <a:rPr lang="en-GB" sz="2800" b="0" i="0" u="none" strike="noStrike" baseline="0" dirty="0">
                <a:solidFill>
                  <a:srgbClr val="000000"/>
                </a:solidFill>
                <a:latin typeface="Calibri" panose="020F0502020204030204" pitchFamily="34" charset="0"/>
              </a:rPr>
              <a:t>Supported programmes of business support, networking and advice reached </a:t>
            </a:r>
            <a:r>
              <a:rPr lang="en-GB" sz="2800" b="1" i="0" u="none" strike="noStrike" baseline="0" dirty="0">
                <a:solidFill>
                  <a:srgbClr val="000000"/>
                </a:solidFill>
                <a:latin typeface="Calibri" panose="020F0502020204030204" pitchFamily="34" charset="0"/>
              </a:rPr>
              <a:t>over 10,000 </a:t>
            </a:r>
            <a:r>
              <a:rPr lang="en-GB" sz="2800" b="0" i="0" u="none" strike="noStrike" baseline="0" dirty="0">
                <a:solidFill>
                  <a:srgbClr val="000000"/>
                </a:solidFill>
                <a:latin typeface="Calibri" panose="020F0502020204030204" pitchFamily="34" charset="0"/>
              </a:rPr>
              <a:t>creative industry workers. </a:t>
            </a:r>
          </a:p>
          <a:p>
            <a:pPr marL="285750" indent="-285750">
              <a:buFont typeface="Arial" panose="020B0604020202020204" pitchFamily="34" charset="0"/>
              <a:buChar char="•"/>
            </a:pPr>
            <a:r>
              <a:rPr lang="en-GB" sz="2800" b="0" i="0" u="none" strike="noStrike" baseline="0" dirty="0">
                <a:solidFill>
                  <a:srgbClr val="000000"/>
                </a:solidFill>
                <a:latin typeface="Calibri" panose="020F0502020204030204" pitchFamily="34" charset="0"/>
              </a:rPr>
              <a:t>Invested in </a:t>
            </a:r>
            <a:r>
              <a:rPr lang="en-GB" sz="2800" b="1" i="0" u="none" strike="noStrike" baseline="0" dirty="0">
                <a:solidFill>
                  <a:srgbClr val="000000"/>
                </a:solidFill>
                <a:latin typeface="Calibri" panose="020F0502020204030204" pitchFamily="34" charset="0"/>
              </a:rPr>
              <a:t>local coordinators  </a:t>
            </a:r>
            <a:r>
              <a:rPr lang="en-GB" sz="2800" b="0" i="0" u="none" strike="noStrike" baseline="0" dirty="0">
                <a:solidFill>
                  <a:srgbClr val="000000"/>
                </a:solidFill>
                <a:latin typeface="Calibri" panose="020F0502020204030204" pitchFamily="34" charset="0"/>
              </a:rPr>
              <a:t>who have developed extensive networks and the knowledge and skills to broker relationships with creative freelancers and SME’s, supporting start-ups and growing businesses. </a:t>
            </a:r>
          </a:p>
          <a:p>
            <a:endParaRPr lang="en-GB" dirty="0"/>
          </a:p>
        </p:txBody>
      </p:sp>
    </p:spTree>
    <p:extLst>
      <p:ext uri="{BB962C8B-B14F-4D97-AF65-F5344CB8AC3E}">
        <p14:creationId xmlns:p14="http://schemas.microsoft.com/office/powerpoint/2010/main" val="3474309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B879F3-8F35-C40E-2734-07E94E177FBC}"/>
              </a:ext>
            </a:extLst>
          </p:cNvPr>
          <p:cNvPicPr>
            <a:picLocks noChangeAspect="1"/>
          </p:cNvPicPr>
          <p:nvPr/>
        </p:nvPicPr>
        <p:blipFill rotWithShape="1">
          <a:blip r:embed="rId3"/>
          <a:srcRect l="2215" r="7614" b="13637"/>
          <a:stretch/>
        </p:blipFill>
        <p:spPr>
          <a:xfrm>
            <a:off x="415637" y="467591"/>
            <a:ext cx="10993581" cy="5922818"/>
          </a:xfrm>
          <a:prstGeom prst="rect">
            <a:avLst/>
          </a:prstGeom>
        </p:spPr>
      </p:pic>
    </p:spTree>
    <p:extLst>
      <p:ext uri="{BB962C8B-B14F-4D97-AF65-F5344CB8AC3E}">
        <p14:creationId xmlns:p14="http://schemas.microsoft.com/office/powerpoint/2010/main" val="1395014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0E741-F234-7DE8-A51C-6DC95EE761A1}"/>
              </a:ext>
            </a:extLst>
          </p:cNvPr>
          <p:cNvSpPr>
            <a:spLocks noGrp="1"/>
          </p:cNvSpPr>
          <p:nvPr>
            <p:ph type="title"/>
          </p:nvPr>
        </p:nvSpPr>
        <p:spPr>
          <a:xfrm>
            <a:off x="838200" y="365126"/>
            <a:ext cx="9128760" cy="315911"/>
          </a:xfrm>
        </p:spPr>
        <p:txBody>
          <a:bodyPr>
            <a:normAutofit fontScale="90000"/>
          </a:bodyPr>
          <a:lstStyle/>
          <a:p>
            <a:br>
              <a:rPr lang="en-GB" sz="4400" dirty="0">
                <a:effectLst/>
                <a:latin typeface="Calibri" panose="020F0502020204030204" pitchFamily="34" charset="0"/>
                <a:ea typeface="Calibri" panose="020F0502020204030204" pitchFamily="34" charset="0"/>
              </a:rPr>
            </a:br>
            <a:r>
              <a:rPr lang="en-GB" sz="2700" b="1" dirty="0">
                <a:effectLst/>
                <a:latin typeface="Calibri" panose="020F0502020204030204" pitchFamily="34" charset="0"/>
                <a:ea typeface="Calibri" panose="020F0502020204030204" pitchFamily="34" charset="0"/>
              </a:rPr>
              <a:t>South East Creatives Learning</a:t>
            </a:r>
            <a:br>
              <a:rPr lang="en-GB" dirty="0"/>
            </a:br>
            <a:endParaRPr lang="en-GB" dirty="0"/>
          </a:p>
        </p:txBody>
      </p:sp>
      <p:sp>
        <p:nvSpPr>
          <p:cNvPr id="3" name="Content Placeholder 2">
            <a:extLst>
              <a:ext uri="{FF2B5EF4-FFF2-40B4-BE49-F238E27FC236}">
                <a16:creationId xmlns:a16="http://schemas.microsoft.com/office/drawing/2014/main" id="{83734E2A-3546-8E0D-0041-FC34BF7D8779}"/>
              </a:ext>
            </a:extLst>
          </p:cNvPr>
          <p:cNvSpPr>
            <a:spLocks noGrp="1"/>
          </p:cNvSpPr>
          <p:nvPr>
            <p:ph idx="1"/>
          </p:nvPr>
        </p:nvSpPr>
        <p:spPr>
          <a:xfrm>
            <a:off x="838200" y="1031965"/>
            <a:ext cx="11166566" cy="5590904"/>
          </a:xfrm>
        </p:spPr>
        <p:txBody>
          <a:bodyPr>
            <a:normAutofit fontScale="55000" lnSpcReduction="20000"/>
          </a:bodyPr>
          <a:lstStyle/>
          <a:p>
            <a:pPr marL="0" indent="0">
              <a:buNone/>
            </a:pPr>
            <a:r>
              <a:rPr lang="en-GB" sz="3300" b="1" dirty="0"/>
              <a:t>Who is in the room for programme design</a:t>
            </a:r>
            <a:r>
              <a:rPr lang="en-GB" sz="3300" dirty="0"/>
              <a:t>? </a:t>
            </a:r>
          </a:p>
          <a:p>
            <a:r>
              <a:rPr lang="en-GB" sz="3300" dirty="0"/>
              <a:t>Generic versus specialist knowledge. Design programmes with evidence and specialist knowledge of the sector (not managing business support programmes). </a:t>
            </a:r>
          </a:p>
          <a:p>
            <a:r>
              <a:rPr lang="en-GB" sz="3300" dirty="0"/>
              <a:t>Getting money spent versus programme design. Who is doing something well? Where is the good practice?  Where are on the ground relationships able to bring market credibility and specialist suppliers?  How do we continue to share knowledge? It doesn’t need to be sharing a pot of money/funds but using / sharing good practice and knowledge </a:t>
            </a:r>
            <a:r>
              <a:rPr lang="en-GB" sz="3300" dirty="0" err="1"/>
              <a:t>eg</a:t>
            </a:r>
            <a:r>
              <a:rPr lang="en-GB" sz="3300" dirty="0"/>
              <a:t> who is doing work in the music venue sector </a:t>
            </a:r>
          </a:p>
          <a:p>
            <a:r>
              <a:rPr lang="en-GB" sz="3300" dirty="0"/>
              <a:t>Which programme is right on the ground?  </a:t>
            </a:r>
            <a:r>
              <a:rPr lang="en-GB" sz="3300" dirty="0" err="1"/>
              <a:t>e.g</a:t>
            </a:r>
            <a:r>
              <a:rPr lang="en-GB" sz="3300" dirty="0"/>
              <a:t> South East Creatives hubs were a local focal point and  recognition of sector need </a:t>
            </a:r>
            <a:r>
              <a:rPr lang="en-GB" sz="3300" dirty="0" err="1"/>
              <a:t>eg</a:t>
            </a:r>
            <a:r>
              <a:rPr lang="en-GB" sz="3300" dirty="0"/>
              <a:t> freelance challenges =  need for local knowledge and connections </a:t>
            </a:r>
          </a:p>
          <a:p>
            <a:r>
              <a:rPr lang="en-GB" sz="3300" dirty="0"/>
              <a:t>Bureaucracy needs to be hidden from businesses. Every half an hour a business spends filling in a form  = loss of their time to the business, it is not an investment. </a:t>
            </a:r>
          </a:p>
          <a:p>
            <a:pPr marL="0" indent="0">
              <a:buNone/>
            </a:pPr>
            <a:endParaRPr lang="en-GB" sz="3300" dirty="0"/>
          </a:p>
          <a:p>
            <a:pPr marL="0" indent="0">
              <a:buNone/>
            </a:pPr>
            <a:r>
              <a:rPr lang="en-GB" sz="3300" b="1" dirty="0"/>
              <a:t>Programmes need to be flexible and meet businesses need</a:t>
            </a:r>
            <a:r>
              <a:rPr lang="en-GB" sz="3300" dirty="0"/>
              <a:t>, offering a range of products including online and in real life workshops, webinars, mentoring and access to investors and investor networks. A mix of generic and specialist support. </a:t>
            </a:r>
          </a:p>
          <a:p>
            <a:r>
              <a:rPr lang="en-GB" sz="3300" dirty="0"/>
              <a:t>Businesses do not need identical activity e.g. 12 hours support. In the absence of  the ERDF defined outputs framework what do we use? What do we use to monitor as programme managers? How do we focus on business need rather than delivery outputs? </a:t>
            </a:r>
          </a:p>
          <a:p>
            <a:r>
              <a:rPr lang="en-GB" sz="3300" dirty="0"/>
              <a:t>Virtual versus face to face – does it work? </a:t>
            </a:r>
          </a:p>
          <a:p>
            <a:r>
              <a:rPr lang="en-GB" sz="3300" dirty="0"/>
              <a:t>Size and structure of grants – smaller or bigger? </a:t>
            </a:r>
          </a:p>
          <a:p>
            <a:r>
              <a:rPr lang="en-GB" sz="3300" dirty="0"/>
              <a:t>Test demand, pilot ideas, constantly evaluate delivery and be prepared to change your programme.  </a:t>
            </a:r>
          </a:p>
          <a:p>
            <a:pPr marL="0" indent="0">
              <a:buNone/>
            </a:pPr>
            <a:endParaRPr lang="en-GB" dirty="0"/>
          </a:p>
          <a:p>
            <a:pPr marL="0" indent="0">
              <a:buNone/>
            </a:pPr>
            <a:endParaRPr lang="en-GB" dirty="0"/>
          </a:p>
          <a:p>
            <a:endParaRPr lang="en-GB" dirty="0"/>
          </a:p>
          <a:p>
            <a:endParaRPr lang="en-GB" dirty="0"/>
          </a:p>
          <a:p>
            <a:endParaRPr lang="en-GB" dirty="0"/>
          </a:p>
          <a:p>
            <a:pPr marL="0" indent="0">
              <a:buNone/>
            </a:pPr>
            <a:endParaRPr lang="en-GB" dirty="0"/>
          </a:p>
        </p:txBody>
      </p:sp>
    </p:spTree>
    <p:extLst>
      <p:ext uri="{BB962C8B-B14F-4D97-AF65-F5344CB8AC3E}">
        <p14:creationId xmlns:p14="http://schemas.microsoft.com/office/powerpoint/2010/main" val="28025454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253a20d-c735-4bfe-a8b7-3e6ab37f5f90}" enabled="0" method="" siteId="{3253a20d-c735-4bfe-a8b7-3e6ab37f5f90}" removed="1"/>
</clbl:labelList>
</file>

<file path=docProps/app.xml><?xml version="1.0" encoding="utf-8"?>
<Properties xmlns="http://schemas.openxmlformats.org/officeDocument/2006/extended-properties" xmlns:vt="http://schemas.openxmlformats.org/officeDocument/2006/docPropsVTypes">
  <TotalTime>1367</TotalTime>
  <Words>1838</Words>
  <Application>Microsoft Macintosh PowerPoint</Application>
  <PresentationFormat>Widescreen</PresentationFormat>
  <Paragraphs>125</Paragraphs>
  <Slides>12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South East Creatives Learning </vt:lpstr>
      <vt:lpstr>South East Creatives Learning</vt:lpstr>
      <vt:lpstr>South East Creatives  - Legacy Principles  </vt:lpstr>
      <vt:lpstr>Create South East  - where we are now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East Creatives  - learning </dc:title>
  <dc:creator>Sarah Wren - GT GC</dc:creator>
  <cp:lastModifiedBy>dan chilcott</cp:lastModifiedBy>
  <cp:revision>3</cp:revision>
  <dcterms:created xsi:type="dcterms:W3CDTF">2023-10-25T10:02:43Z</dcterms:created>
  <dcterms:modified xsi:type="dcterms:W3CDTF">2023-11-08T09:37:24Z</dcterms:modified>
</cp:coreProperties>
</file>