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715" r:id="rId6"/>
    <p:sldMasterId id="2147483727" r:id="rId7"/>
    <p:sldMasterId id="2147483737" r:id="rId8"/>
  </p:sldMasterIdLst>
  <p:notesMasterIdLst>
    <p:notesMasterId r:id="rId20"/>
  </p:notesMasterIdLst>
  <p:sldIdLst>
    <p:sldId id="534" r:id="rId9"/>
    <p:sldId id="262" r:id="rId10"/>
    <p:sldId id="11499" r:id="rId11"/>
    <p:sldId id="5062" r:id="rId12"/>
    <p:sldId id="263" r:id="rId13"/>
    <p:sldId id="2145705591" r:id="rId14"/>
    <p:sldId id="334" r:id="rId15"/>
    <p:sldId id="336" r:id="rId16"/>
    <p:sldId id="2145705593" r:id="rId17"/>
    <p:sldId id="4459" r:id="rId18"/>
    <p:sldId id="2145705592" r:id="rId19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rtoGothic Std" panose="020B0602020204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Humphrey" initials="MH" lastIdx="3" clrIdx="0">
    <p:extLst>
      <p:ext uri="{19B8F6BF-5375-455C-9EA6-DF929625EA0E}">
        <p15:presenceInfo xmlns:p15="http://schemas.microsoft.com/office/powerpoint/2012/main" userId="S::mike.humphrey@quod.com::6f43a464-9dff-4950-9b00-8b5b7aac8d79" providerId="AD"/>
      </p:ext>
    </p:extLst>
  </p:cmAuthor>
  <p:cmAuthor id="2" name="Johnathan Reynolds | Opergy" initials="JR|O" lastIdx="1" clrIdx="1">
    <p:extLst>
      <p:ext uri="{19B8F6BF-5375-455C-9EA6-DF929625EA0E}">
        <p15:presenceInfo xmlns:p15="http://schemas.microsoft.com/office/powerpoint/2012/main" userId="S::Johnathan.Reynolds@opergy.co.uk::73808581-1b78-456f-b4ea-5ec244919593" providerId="AD"/>
      </p:ext>
    </p:extLst>
  </p:cmAuthor>
  <p:cmAuthor id="3" name="Chris Young" initials="CY" lastIdx="4" clrIdx="2">
    <p:extLst>
      <p:ext uri="{19B8F6BF-5375-455C-9EA6-DF929625EA0E}">
        <p15:presenceInfo xmlns:p15="http://schemas.microsoft.com/office/powerpoint/2012/main" userId="S::Chris.Young@sizewellc.com::0337ff2c-fd9e-4964-ae26-ab3630a19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1860D"/>
    <a:srgbClr val="00588B"/>
    <a:srgbClr val="FEFEFE"/>
    <a:srgbClr val="F0F0F0"/>
    <a:srgbClr val="E747C9"/>
    <a:srgbClr val="FFFFFF"/>
    <a:srgbClr val="FE5716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lehurst Guy" userId="2c31bdd8-e5af-4eed-bde8-f87156e9e4e2" providerId="ADAL" clId="{2D8063B3-F008-4F19-9A44-3F2A0019865B}"/>
    <pc:docChg chg="modSld">
      <pc:chgData name="Hazlehurst Guy" userId="2c31bdd8-e5af-4eed-bde8-f87156e9e4e2" providerId="ADAL" clId="{2D8063B3-F008-4F19-9A44-3F2A0019865B}" dt="2023-06-13T17:59:12.880" v="24" actId="20577"/>
      <pc:docMkLst>
        <pc:docMk/>
      </pc:docMkLst>
      <pc:sldChg chg="modSp mod">
        <pc:chgData name="Hazlehurst Guy" userId="2c31bdd8-e5af-4eed-bde8-f87156e9e4e2" providerId="ADAL" clId="{2D8063B3-F008-4F19-9A44-3F2A0019865B}" dt="2023-06-13T17:59:12.880" v="24" actId="20577"/>
        <pc:sldMkLst>
          <pc:docMk/>
          <pc:sldMk cId="3696216681" sldId="5062"/>
        </pc:sldMkLst>
        <pc:spChg chg="mod">
          <ac:chgData name="Hazlehurst Guy" userId="2c31bdd8-e5af-4eed-bde8-f87156e9e4e2" providerId="ADAL" clId="{2D8063B3-F008-4F19-9A44-3F2A0019865B}" dt="2023-06-13T17:59:12.880" v="24" actId="20577"/>
          <ac:spMkLst>
            <pc:docMk/>
            <pc:sldMk cId="3696216681" sldId="5062"/>
            <ac:spMk id="4" creationId="{605CEA97-663F-EADE-7662-412930256E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967B3-6FE4-4C9F-89F0-200C5B88BEE8}" type="datetimeFigureOut">
              <a:rPr lang="en-GB" smtClean="0"/>
              <a:t>13/06/2023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94A5-BB60-4732-9281-78A29E09F2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29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BD4A-AC56-4CF7-8240-7D04C1B7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3B3A5-92C9-437C-9A6A-FA626A2BC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3D54-8777-45CB-AF21-ACB3F5F5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088C-989F-4612-9EDA-201A65BD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B22FF-A1E0-4334-A6C2-56D4B6AD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51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1207-A374-4A7B-9025-DEB747CD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8A89D-C0F4-47BB-AA07-4A79A261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1068-DB5B-4252-873E-6B840408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D510-FC04-4738-A193-6E42DB46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7DC49-C49A-47A8-B782-C1388420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13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6DA18-EB0A-43DC-A727-D55C9CA17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6AD1F-3DA6-44F2-993B-162A6892C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7F041-B988-41EF-AC0A-F094112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AE8F-51DE-4A86-92AE-B2F8B550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08DA-CDA5-4146-8646-6021D794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99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endParaRPr lang="en-GB" alt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814917" y="1268412"/>
            <a:ext cx="10945283" cy="4392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909637" indent="-4572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2pPr>
            <a:lvl3pPr marL="1090612" indent="-3429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3pPr>
            <a:lvl4pPr marL="1373188" indent="-342900">
              <a:defRPr lang="en-US" sz="2400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4pPr>
            <a:lvl5pPr marL="1679575" indent="-342900">
              <a:defRPr lang="en-GB" sz="2400" kern="12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6524E51-A56D-4BC5-AFE4-FAAB39919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2283" y="6346826"/>
            <a:ext cx="8536517" cy="403225"/>
          </a:xfrm>
        </p:spPr>
        <p:txBody>
          <a:bodyPr/>
          <a:lstStyle/>
          <a:p>
            <a:r>
              <a:rPr lang="en-US" dirty="0"/>
              <a:t>PROTECTIVE MARKING</a:t>
            </a:r>
          </a:p>
        </p:txBody>
      </p:sp>
    </p:spTree>
    <p:extLst>
      <p:ext uri="{BB962C8B-B14F-4D97-AF65-F5344CB8AC3E}">
        <p14:creationId xmlns:p14="http://schemas.microsoft.com/office/powerpoint/2010/main" val="399663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3200" y="6283201"/>
            <a:ext cx="8595360" cy="403225"/>
          </a:xfrm>
        </p:spPr>
        <p:txBody>
          <a:bodyPr/>
          <a:lstStyle>
            <a:lvl1pPr>
              <a:defRPr sz="933"/>
            </a:lvl1pPr>
          </a:lstStyle>
          <a:p>
            <a:r>
              <a:rPr lang="en-GB" altLang="en-US" dirty="0"/>
              <a:t>SZC Site Induction | SZC | NOT PROTECTIVELY MARKED* © Copyright 2021 NNB Generation Company (HPC) Limited. All rights reserved. Template No: HPC-NNBGEN-XX-000-TEM-100130. Template Revision: 03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00" y="6283201"/>
            <a:ext cx="575733" cy="403225"/>
          </a:xfrm>
        </p:spPr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243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254C-E054-4C00-9B0C-C63E81E24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3CA36-2947-4E2B-8521-7F2FCF108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085FD-408E-408C-A2D7-50FE67F7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0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BB7A-7F18-49C4-A26F-8A878527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8" y="101931"/>
            <a:ext cx="9757998" cy="11366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CFBD-E586-41B8-AB92-F8578FD6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8" y="1476491"/>
            <a:ext cx="11245976" cy="474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4A245-2F41-411D-A478-3DA85544E21B}"/>
              </a:ext>
            </a:extLst>
          </p:cNvPr>
          <p:cNvSpPr txBox="1"/>
          <p:nvPr userDrawn="1"/>
        </p:nvSpPr>
        <p:spPr>
          <a:xfrm>
            <a:off x="6096000" y="6325627"/>
            <a:ext cx="204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MARKING</a:t>
            </a:r>
            <a:endParaRPr lang="en-GB" sz="12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888B-1C91-47D3-9F0F-635952E2F2B6}"/>
              </a:ext>
            </a:extLst>
          </p:cNvPr>
          <p:cNvSpPr txBox="1"/>
          <p:nvPr userDrawn="1"/>
        </p:nvSpPr>
        <p:spPr>
          <a:xfrm>
            <a:off x="9203344" y="6388210"/>
            <a:ext cx="245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B64A9C-CE6F-402F-AAB7-D0204C519107}" type="slidenum"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‹#›</a:t>
            </a:fld>
            <a:endParaRPr lang="en-GB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05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048E-B47C-4C2F-A573-529C41B5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A500F-81F3-48C2-9D5D-2877D248B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C78A-919C-40D8-A5DF-9DD047B7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66BE2-F0B3-4E60-912B-33A7A39A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78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855A-6F71-4628-A052-A3565230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7" y="1019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0B95-AFB9-405E-AEEF-C5392FB0E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3FF40-56AC-4BB2-BB6F-07EF91C9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8362-BE08-4807-8360-FEED510E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85D20-D5E4-4917-9D74-B295AA4D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75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5D06-B49C-41F8-A227-652AE92A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3B739-7484-4BFB-8923-3B97059C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FF1B8-CCE6-456A-A2C4-003DC2B6D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29C57-D768-4CF2-B978-C4D9F1CEE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D97B0-218D-4460-9CB5-B419E72D3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46032-E85B-487B-9C18-A2E3C702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70CAE-8EAE-474D-BA49-C60D777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56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0881-24FE-4A68-A60B-42598A0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7" y="1019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7B9BC-7B89-4F83-82D8-59C3EC9E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FEB1C-6B88-458F-A54A-7DD7C1AF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D650-8B4E-4766-970E-A29ADACA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057C-A7C1-4325-9358-5F138FB6F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5B946-E7F3-4552-BBCA-1849E2C5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F435A-80FC-481C-9648-4C1E2853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C2F7D-62A7-4C74-ACEF-3FA04653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65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B5784-3473-4981-B188-021694A1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F0050-2DE4-4BFB-A22F-A9E6DB91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47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E881-89AD-40F0-A7BE-9503D2A4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1AD3-9970-423A-A544-823A3F8C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314EA-F4EA-499A-A7F6-086C3A96B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71512-734E-4759-AEF5-CEB508B2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46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SZC Employment, Skills, &amp; Socio-Economic Group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AEACE-33E2-429E-903E-7C9D786F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F0872-C298-4BA6-86A5-EBD45FD0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3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078E-E5BA-455D-AEE5-C043D28B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EEDC0-A5F3-43D8-B2D8-1EA08867A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5BD3E-E997-4B1A-A1EE-9A2E0190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E91EF-E80A-448B-AA09-D5059DA2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46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SZC Employment, Skills, &amp; Socio-Economic Group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A47DE-D876-4BD2-B0E2-8DB9D283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BB7CD-525B-49C1-94C0-649F6A06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08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F6D4-2B66-4030-8077-9D54DB8E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7" y="1019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75717-1F32-4171-8165-A4EE67381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A488-A66E-4FAF-84AC-49960B6E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46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SZC Employment, Skills, &amp; Socio-Economic Group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A408-A81F-48AD-B581-223C01D6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FEB62-9EB5-4027-825C-73DF8163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87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F097C-5C0A-4D4E-9177-08B52E7AD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02EEC-5B45-4579-A36D-4CBC4AE37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A61-2A3F-4F72-A3A1-2DD77506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8466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SZC Employment, Skills, &amp; Socio-Economic Group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666B-29EF-40B5-8D1D-8CC3CE8C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EF72D-97E6-4802-AB1C-712917D3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59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891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Slide">
  <p:cSld name="4 Column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32" y="5744241"/>
            <a:ext cx="1394169" cy="6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" name="Google Shape;29;p7"/>
          <p:cNvSpPr txBox="1"/>
          <p:nvPr/>
        </p:nvSpPr>
        <p:spPr>
          <a:xfrm>
            <a:off x="4439919" y="6388909"/>
            <a:ext cx="750828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SZC Employment Affairs Unit | UK PROTECT – COMMERCIAL &amp; CONTRACTS |  © 2023 NNB Generation Company (SZC) Ltd. All rights Reserved.</a:t>
            </a:r>
            <a:endParaRPr sz="8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53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4">
          <p15:clr>
            <a:srgbClr val="FA7B17"/>
          </p15:clr>
        </p15:guide>
        <p15:guide id="2" pos="1649">
          <p15:clr>
            <a:srgbClr val="FA7B17"/>
          </p15:clr>
        </p15:guide>
        <p15:guide id="3" pos="2767">
          <p15:clr>
            <a:srgbClr val="FA7B17"/>
          </p15:clr>
        </p15:guide>
        <p15:guide id="4" pos="3002">
          <p15:clr>
            <a:srgbClr val="FA7B17"/>
          </p15:clr>
        </p15:guide>
        <p15:guide id="5" pos="4119">
          <p15:clr>
            <a:srgbClr val="FA7B17"/>
          </p15:clr>
        </p15:guide>
        <p15:guide id="6" pos="4355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00" y="54878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208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Slide">
  <p:cSld name="4 Column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4" y="6046501"/>
            <a:ext cx="1394169" cy="6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7173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4">
          <p15:clr>
            <a:srgbClr val="FA7B17"/>
          </p15:clr>
        </p15:guide>
        <p15:guide id="2" pos="1649">
          <p15:clr>
            <a:srgbClr val="FA7B17"/>
          </p15:clr>
        </p15:guide>
        <p15:guide id="3" pos="2767">
          <p15:clr>
            <a:srgbClr val="FA7B17"/>
          </p15:clr>
        </p15:guide>
        <p15:guide id="4" pos="3002">
          <p15:clr>
            <a:srgbClr val="FA7B17"/>
          </p15:clr>
        </p15:guide>
        <p15:guide id="5" pos="4119">
          <p15:clr>
            <a:srgbClr val="FA7B17"/>
          </p15:clr>
        </p15:guide>
        <p15:guide id="6" pos="4355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Slide" preserve="1">
  <p:cSld name="1_4 Column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32" y="5744241"/>
            <a:ext cx="1394169" cy="6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" name="Google Shape;29;p7"/>
          <p:cNvSpPr txBox="1"/>
          <p:nvPr/>
        </p:nvSpPr>
        <p:spPr>
          <a:xfrm>
            <a:off x="4439919" y="6388909"/>
            <a:ext cx="750828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SZC Employment Affairs Unit | UK PROTECT – COMMERCIAL &amp; CONTRACTS |  © 2023 NNB Generation Company (SZC) Ltd. All rights Reserved.</a:t>
            </a:r>
            <a:endParaRPr sz="8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0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4">
          <p15:clr>
            <a:srgbClr val="FA7B17"/>
          </p15:clr>
        </p15:guide>
        <p15:guide id="2" pos="1649">
          <p15:clr>
            <a:srgbClr val="FA7B17"/>
          </p15:clr>
        </p15:guide>
        <p15:guide id="3" pos="2767">
          <p15:clr>
            <a:srgbClr val="FA7B17"/>
          </p15:clr>
        </p15:guide>
        <p15:guide id="4" pos="3002">
          <p15:clr>
            <a:srgbClr val="FA7B17"/>
          </p15:clr>
        </p15:guide>
        <p15:guide id="5" pos="4119">
          <p15:clr>
            <a:srgbClr val="FA7B17"/>
          </p15:clr>
        </p15:guide>
        <p15:guide id="6" pos="4355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B2B2-1479-4B8C-ABFA-81C8EA9E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F171D-F19E-42E3-B76D-DC91C057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2ADDB-3ECD-4F33-AB91-6B2BBFF3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B2724-82A2-466D-98BA-7AB2F9E5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56E0-92DA-4313-9A6D-33137910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18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91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">
          <p15:clr>
            <a:srgbClr val="FA7B17"/>
          </p15:clr>
        </p15:guide>
        <p15:guide id="2" pos="715">
          <p15:clr>
            <a:srgbClr val="FA7B17"/>
          </p15:clr>
        </p15:guide>
        <p15:guide id="3" pos="1407">
          <p15:clr>
            <a:srgbClr val="FA7B17"/>
          </p15:clr>
        </p15:guide>
        <p15:guide id="4" pos="1441">
          <p15:clr>
            <a:srgbClr val="FA7B17"/>
          </p15:clr>
        </p15:guide>
        <p15:guide id="5" pos="2132">
          <p15:clr>
            <a:srgbClr val="FA7B17"/>
          </p15:clr>
        </p15:guide>
        <p15:guide id="6" pos="2166">
          <p15:clr>
            <a:srgbClr val="FA7B17"/>
          </p15:clr>
        </p15:guide>
        <p15:guide id="7" pos="2858">
          <p15:clr>
            <a:srgbClr val="FA7B17"/>
          </p15:clr>
        </p15:guide>
        <p15:guide id="8" pos="2892">
          <p15:clr>
            <a:srgbClr val="FA7B17"/>
          </p15:clr>
        </p15:guide>
        <p15:guide id="9" pos="3583">
          <p15:clr>
            <a:srgbClr val="FA7B17"/>
          </p15:clr>
        </p15:guide>
        <p15:guide id="10" pos="3617">
          <p15:clr>
            <a:srgbClr val="FA7B17"/>
          </p15:clr>
        </p15:guide>
        <p15:guide id="11" pos="4309">
          <p15:clr>
            <a:srgbClr val="FA7B17"/>
          </p15:clr>
        </p15:guide>
        <p15:guide id="12" pos="4343">
          <p15:clr>
            <a:srgbClr val="FA7B17"/>
          </p15:clr>
        </p15:guide>
        <p15:guide id="13" pos="5034">
          <p15:clr>
            <a:srgbClr val="FA7B17"/>
          </p15:clr>
        </p15:guide>
        <p15:guide id="14" pos="5068">
          <p15:clr>
            <a:srgbClr val="FA7B17"/>
          </p15:clr>
        </p15:guide>
        <p15:guide id="15" orient="horz" pos="784">
          <p15:clr>
            <a:srgbClr val="FA7B17"/>
          </p15:clr>
        </p15:guide>
        <p15:guide id="16" orient="horz" pos="819">
          <p15:clr>
            <a:srgbClr val="FA7B17"/>
          </p15:clr>
        </p15:guide>
        <p15:guide id="17" orient="horz" pos="1603">
          <p15:clr>
            <a:srgbClr val="FA7B17"/>
          </p15:clr>
        </p15:guide>
        <p15:guide id="18" orient="horz" pos="1637">
          <p15:clr>
            <a:srgbClr val="FA7B17"/>
          </p15:clr>
        </p15:guide>
        <p15:guide id="19" orient="horz" pos="2421">
          <p15:clr>
            <a:srgbClr val="FA7B17"/>
          </p15:clr>
        </p15:guide>
        <p15:guide id="20" orient="horz" pos="2456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Cover">
  <p:cSld name="Section Cov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00" y="54878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636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/Agenda">
  <p:cSld name="Contents/Agenda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11216600" y="6145933"/>
            <a:ext cx="731600" cy="22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" name="Google Shape;13;p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00" y="54878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809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BB7A-7F18-49C4-A26F-8A878527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9" y="101931"/>
            <a:ext cx="9757999" cy="1136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CFBD-E586-41B8-AB92-F8578FD6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8" y="1476491"/>
            <a:ext cx="11245976" cy="4749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888B-1C91-47D3-9F0F-635952E2F2B6}"/>
              </a:ext>
            </a:extLst>
          </p:cNvPr>
          <p:cNvSpPr txBox="1"/>
          <p:nvPr userDrawn="1"/>
        </p:nvSpPr>
        <p:spPr>
          <a:xfrm>
            <a:off x="9203345" y="6388211"/>
            <a:ext cx="245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B64A9C-CE6F-402F-AAB7-D0204C519107}" type="slidenum">
              <a:rPr lang="en-GB" sz="1200" smtClean="0">
                <a:solidFill>
                  <a:schemeClr val="bg2">
                    <a:lumMod val="75000"/>
                  </a:schemeClr>
                </a:solidFill>
                <a:latin typeface="CartoGothic Std" panose="020B0602020204020204" pitchFamily="34" charset="0"/>
              </a:rPr>
              <a:t>‹#›</a:t>
            </a:fld>
            <a:endParaRPr lang="en-GB" sz="1400" dirty="0">
              <a:solidFill>
                <a:schemeClr val="bg2">
                  <a:lumMod val="75000"/>
                </a:schemeClr>
              </a:solidFill>
              <a:latin typeface="CartoGothic Std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51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2283" y="6346826"/>
            <a:ext cx="8536517" cy="403225"/>
          </a:xfrm>
        </p:spPr>
        <p:txBody>
          <a:bodyPr/>
          <a:lstStyle/>
          <a:p>
            <a:r>
              <a:rPr lang="en-GB" altLang="en-US" dirty="0"/>
              <a:t>Supervisors Booklet | MEH | NOT PROTECTIVELY MARKED | © 2019 EDF Energy Ltd.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1201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600" y="53862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507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Cover">
  <p:cSld name="Section Cov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600" y="53862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91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47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">
          <p15:clr>
            <a:srgbClr val="FA7B17"/>
          </p15:clr>
        </p15:guide>
        <p15:guide id="2" pos="715">
          <p15:clr>
            <a:srgbClr val="FA7B17"/>
          </p15:clr>
        </p15:guide>
        <p15:guide id="3" pos="1407">
          <p15:clr>
            <a:srgbClr val="FA7B17"/>
          </p15:clr>
        </p15:guide>
        <p15:guide id="4" pos="1441">
          <p15:clr>
            <a:srgbClr val="FA7B17"/>
          </p15:clr>
        </p15:guide>
        <p15:guide id="5" pos="2132">
          <p15:clr>
            <a:srgbClr val="FA7B17"/>
          </p15:clr>
        </p15:guide>
        <p15:guide id="6" pos="2166">
          <p15:clr>
            <a:srgbClr val="FA7B17"/>
          </p15:clr>
        </p15:guide>
        <p15:guide id="7" pos="2858">
          <p15:clr>
            <a:srgbClr val="FA7B17"/>
          </p15:clr>
        </p15:guide>
        <p15:guide id="8" pos="2892">
          <p15:clr>
            <a:srgbClr val="FA7B17"/>
          </p15:clr>
        </p15:guide>
        <p15:guide id="9" pos="3583">
          <p15:clr>
            <a:srgbClr val="FA7B17"/>
          </p15:clr>
        </p15:guide>
        <p15:guide id="10" pos="3617">
          <p15:clr>
            <a:srgbClr val="FA7B17"/>
          </p15:clr>
        </p15:guide>
        <p15:guide id="11" pos="4309">
          <p15:clr>
            <a:srgbClr val="FA7B17"/>
          </p15:clr>
        </p15:guide>
        <p15:guide id="12" pos="4343">
          <p15:clr>
            <a:srgbClr val="FA7B17"/>
          </p15:clr>
        </p15:guide>
        <p15:guide id="13" pos="5034">
          <p15:clr>
            <a:srgbClr val="FA7B17"/>
          </p15:clr>
        </p15:guide>
        <p15:guide id="14" pos="5068">
          <p15:clr>
            <a:srgbClr val="FA7B17"/>
          </p15:clr>
        </p15:guide>
        <p15:guide id="15" orient="horz" pos="784">
          <p15:clr>
            <a:srgbClr val="FA7B17"/>
          </p15:clr>
        </p15:guide>
        <p15:guide id="16" orient="horz" pos="819">
          <p15:clr>
            <a:srgbClr val="FA7B17"/>
          </p15:clr>
        </p15:guide>
        <p15:guide id="17" orient="horz" pos="1603">
          <p15:clr>
            <a:srgbClr val="FA7B17"/>
          </p15:clr>
        </p15:guide>
        <p15:guide id="18" orient="horz" pos="1637">
          <p15:clr>
            <a:srgbClr val="FA7B17"/>
          </p15:clr>
        </p15:guide>
        <p15:guide id="19" orient="horz" pos="2421">
          <p15:clr>
            <a:srgbClr val="FA7B17"/>
          </p15:clr>
        </p15:guide>
        <p15:guide id="20" orient="horz" pos="2456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Title slide 8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90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3200" y="6283201"/>
            <a:ext cx="8595360" cy="403225"/>
          </a:xfrm>
        </p:spPr>
        <p:txBody>
          <a:bodyPr/>
          <a:lstStyle>
            <a:lvl1pPr>
              <a:defRPr sz="933"/>
            </a:lvl1pPr>
          </a:lstStyle>
          <a:p>
            <a:r>
              <a:rPr lang="en-GB" altLang="en-US" dirty="0"/>
              <a:t>SZC Site Induction | SZC | NOT PROTECTIVELY MARKED* © Copyright 2021 NNB Generation Company (HPC) Limited. All rights reserved. Template No: HPC-NNBGEN-XX-000-TEM-100130. Template Revision: 03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00" y="6283201"/>
            <a:ext cx="575733" cy="403225"/>
          </a:xfrm>
        </p:spPr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70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D9DAD-676B-486E-AD6F-D1B368C0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621B-9C9E-4436-8962-985598E9A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1539A-6BF1-479D-AF7A-3982957B6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1623F-ED96-4E90-A648-C5E72821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7408-95D4-4815-A171-5F30E576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60C13-4918-4A33-90FC-B31EB5D4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109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58901" y="424801"/>
            <a:ext cx="10441280" cy="867105"/>
          </a:xfrm>
        </p:spPr>
        <p:txBody>
          <a:bodyPr>
            <a:normAutofit/>
          </a:bodyPr>
          <a:lstStyle>
            <a:lvl1pPr>
              <a:defRPr sz="3467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1358901" y="1268412"/>
            <a:ext cx="10441280" cy="4392000"/>
          </a:xfrm>
        </p:spPr>
        <p:txBody>
          <a:bodyPr>
            <a:normAutofit/>
          </a:bodyPr>
          <a:lstStyle>
            <a:lvl1pPr marL="455989" indent="-455989">
              <a:buFont typeface="Arial" panose="020B0604020202020204" pitchFamily="34" charset="0"/>
              <a:buChar char="•"/>
              <a:defRPr sz="2667">
                <a:latin typeface="+mn-lt"/>
              </a:defRPr>
            </a:lvl1pPr>
            <a:lvl2pPr marL="921577" indent="-446389">
              <a:buFont typeface="Arial" panose="020B0604020202020204" pitchFamily="34" charset="0"/>
              <a:buChar char="-"/>
              <a:tabLst/>
              <a:defRPr lang="en-US" sz="26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566" indent="-455989" defTabSz="1312301">
              <a:defRPr lang="en-US" sz="26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7954" indent="-446389">
              <a:buFont typeface="Arial" panose="020B0604020202020204" pitchFamily="34" charset="0"/>
              <a:buChar char="-"/>
              <a:tabLst/>
              <a:defRPr lang="en-US" sz="26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341" indent="-513587">
              <a:tabLst/>
              <a:defRPr lang="en-GB" sz="26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3199" y="6285074"/>
            <a:ext cx="8595360" cy="403225"/>
          </a:xfrm>
        </p:spPr>
        <p:txBody>
          <a:bodyPr/>
          <a:lstStyle>
            <a:lvl1pPr>
              <a:defRPr sz="933">
                <a:latin typeface="+mn-lt"/>
              </a:defRPr>
            </a:lvl1pPr>
          </a:lstStyle>
          <a:p>
            <a:r>
              <a:rPr lang="en-GB" altLang="en-US" dirty="0"/>
              <a:t>SZC Site Induction | SZC | NOT PROTECTIVELY MARKED* © Copyright 2021 NNB Generation Company (HPC) Limited. All rights reserved. Template No: HPC-NNBGEN-XX-000-TEM-100130. Template Revision: 03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00" y="6285074"/>
            <a:ext cx="575733" cy="4032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1591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BB7A-7F18-49C4-A26F-8A878527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9" y="101931"/>
            <a:ext cx="9757999" cy="1136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CFBD-E586-41B8-AB92-F8578FD6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8" y="1476491"/>
            <a:ext cx="11245976" cy="4749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4A245-2F41-411D-A478-3DA85544E21B}"/>
              </a:ext>
            </a:extLst>
          </p:cNvPr>
          <p:cNvSpPr txBox="1"/>
          <p:nvPr userDrawn="1"/>
        </p:nvSpPr>
        <p:spPr>
          <a:xfrm>
            <a:off x="6096001" y="6325628"/>
            <a:ext cx="204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MARKING</a:t>
            </a:r>
            <a:endParaRPr lang="en-GB" sz="12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888B-1C91-47D3-9F0F-635952E2F2B6}"/>
              </a:ext>
            </a:extLst>
          </p:cNvPr>
          <p:cNvSpPr txBox="1"/>
          <p:nvPr userDrawn="1"/>
        </p:nvSpPr>
        <p:spPr>
          <a:xfrm>
            <a:off x="9203345" y="6388211"/>
            <a:ext cx="245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B64A9C-CE6F-402F-AAB7-D0204C519107}" type="slidenum"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‹#›</a:t>
            </a:fld>
            <a:endParaRPr lang="en-GB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617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68001" y="6343887"/>
            <a:ext cx="1103207" cy="220980"/>
          </a:xfrm>
          <a:custGeom>
            <a:avLst/>
            <a:gdLst/>
            <a:ahLst/>
            <a:cxnLst/>
            <a:rect l="l" t="t" r="r" b="b"/>
            <a:pathLst>
              <a:path w="827404" h="165735">
                <a:moveTo>
                  <a:pt x="46659" y="0"/>
                </a:moveTo>
                <a:lnTo>
                  <a:pt x="0" y="0"/>
                </a:lnTo>
                <a:lnTo>
                  <a:pt x="0" y="163271"/>
                </a:lnTo>
                <a:lnTo>
                  <a:pt x="46659" y="163271"/>
                </a:lnTo>
                <a:lnTo>
                  <a:pt x="46659" y="0"/>
                </a:lnTo>
                <a:close/>
              </a:path>
              <a:path w="827404" h="165735">
                <a:moveTo>
                  <a:pt x="104990" y="71107"/>
                </a:moveTo>
                <a:lnTo>
                  <a:pt x="58331" y="71107"/>
                </a:lnTo>
                <a:lnTo>
                  <a:pt x="58331" y="163271"/>
                </a:lnTo>
                <a:lnTo>
                  <a:pt x="59791" y="163271"/>
                </a:lnTo>
                <a:lnTo>
                  <a:pt x="78536" y="157492"/>
                </a:lnTo>
                <a:lnTo>
                  <a:pt x="92786" y="148031"/>
                </a:lnTo>
                <a:lnTo>
                  <a:pt x="101828" y="135305"/>
                </a:lnTo>
                <a:lnTo>
                  <a:pt x="104990" y="119735"/>
                </a:lnTo>
                <a:lnTo>
                  <a:pt x="104990" y="71107"/>
                </a:lnTo>
                <a:close/>
              </a:path>
              <a:path w="827404" h="165735">
                <a:moveTo>
                  <a:pt x="293116" y="117551"/>
                </a:moveTo>
                <a:lnTo>
                  <a:pt x="290588" y="97104"/>
                </a:lnTo>
                <a:lnTo>
                  <a:pt x="286486" y="88531"/>
                </a:lnTo>
                <a:lnTo>
                  <a:pt x="283273" y="81813"/>
                </a:lnTo>
                <a:lnTo>
                  <a:pt x="271576" y="72250"/>
                </a:lnTo>
                <a:lnTo>
                  <a:pt x="268338" y="71564"/>
                </a:lnTo>
                <a:lnTo>
                  <a:pt x="268338" y="117551"/>
                </a:lnTo>
                <a:lnTo>
                  <a:pt x="266979" y="129324"/>
                </a:lnTo>
                <a:lnTo>
                  <a:pt x="262953" y="138239"/>
                </a:lnTo>
                <a:lnTo>
                  <a:pt x="256336" y="143878"/>
                </a:lnTo>
                <a:lnTo>
                  <a:pt x="247192" y="145859"/>
                </a:lnTo>
                <a:lnTo>
                  <a:pt x="237921" y="143776"/>
                </a:lnTo>
                <a:lnTo>
                  <a:pt x="231051" y="137960"/>
                </a:lnTo>
                <a:lnTo>
                  <a:pt x="229616" y="134975"/>
                </a:lnTo>
                <a:lnTo>
                  <a:pt x="226783" y="129019"/>
                </a:lnTo>
                <a:lnTo>
                  <a:pt x="225310" y="117551"/>
                </a:lnTo>
                <a:lnTo>
                  <a:pt x="226783" y="105676"/>
                </a:lnTo>
                <a:lnTo>
                  <a:pt x="229692" y="99415"/>
                </a:lnTo>
                <a:lnTo>
                  <a:pt x="231051" y="96507"/>
                </a:lnTo>
                <a:lnTo>
                  <a:pt x="237921" y="90614"/>
                </a:lnTo>
                <a:lnTo>
                  <a:pt x="247192" y="88531"/>
                </a:lnTo>
                <a:lnTo>
                  <a:pt x="256336" y="90512"/>
                </a:lnTo>
                <a:lnTo>
                  <a:pt x="262953" y="96240"/>
                </a:lnTo>
                <a:lnTo>
                  <a:pt x="266979" y="105371"/>
                </a:lnTo>
                <a:lnTo>
                  <a:pt x="268338" y="117551"/>
                </a:lnTo>
                <a:lnTo>
                  <a:pt x="268338" y="71564"/>
                </a:lnTo>
                <a:lnTo>
                  <a:pt x="255930" y="68935"/>
                </a:lnTo>
                <a:lnTo>
                  <a:pt x="242595" y="71043"/>
                </a:lnTo>
                <a:lnTo>
                  <a:pt x="232321" y="77101"/>
                </a:lnTo>
                <a:lnTo>
                  <a:pt x="225475" y="86690"/>
                </a:lnTo>
                <a:lnTo>
                  <a:pt x="222389" y="99415"/>
                </a:lnTo>
                <a:lnTo>
                  <a:pt x="222389" y="37007"/>
                </a:lnTo>
                <a:lnTo>
                  <a:pt x="198323" y="37007"/>
                </a:lnTo>
                <a:lnTo>
                  <a:pt x="198323" y="163271"/>
                </a:lnTo>
                <a:lnTo>
                  <a:pt x="222389" y="163271"/>
                </a:lnTo>
                <a:lnTo>
                  <a:pt x="222389" y="134975"/>
                </a:lnTo>
                <a:lnTo>
                  <a:pt x="225475" y="147993"/>
                </a:lnTo>
                <a:lnTo>
                  <a:pt x="232321" y="157556"/>
                </a:lnTo>
                <a:lnTo>
                  <a:pt x="242595" y="163436"/>
                </a:lnTo>
                <a:lnTo>
                  <a:pt x="255930" y="165455"/>
                </a:lnTo>
                <a:lnTo>
                  <a:pt x="271576" y="162153"/>
                </a:lnTo>
                <a:lnTo>
                  <a:pt x="283273" y="152654"/>
                </a:lnTo>
                <a:lnTo>
                  <a:pt x="286575" y="145859"/>
                </a:lnTo>
                <a:lnTo>
                  <a:pt x="290588" y="137591"/>
                </a:lnTo>
                <a:lnTo>
                  <a:pt x="293116" y="117551"/>
                </a:lnTo>
                <a:close/>
              </a:path>
              <a:path w="827404" h="165735">
                <a:moveTo>
                  <a:pt x="331025" y="71107"/>
                </a:moveTo>
                <a:lnTo>
                  <a:pt x="306971" y="71107"/>
                </a:lnTo>
                <a:lnTo>
                  <a:pt x="306971" y="163271"/>
                </a:lnTo>
                <a:lnTo>
                  <a:pt x="331025" y="163271"/>
                </a:lnTo>
                <a:lnTo>
                  <a:pt x="331025" y="71107"/>
                </a:lnTo>
                <a:close/>
              </a:path>
              <a:path w="827404" h="165735">
                <a:moveTo>
                  <a:pt x="331025" y="37007"/>
                </a:moveTo>
                <a:lnTo>
                  <a:pt x="306971" y="37007"/>
                </a:lnTo>
                <a:lnTo>
                  <a:pt x="306971" y="60223"/>
                </a:lnTo>
                <a:lnTo>
                  <a:pt x="331025" y="60223"/>
                </a:lnTo>
                <a:lnTo>
                  <a:pt x="331025" y="37007"/>
                </a:lnTo>
                <a:close/>
              </a:path>
              <a:path w="827404" h="165735">
                <a:moveTo>
                  <a:pt x="411238" y="71107"/>
                </a:moveTo>
                <a:lnTo>
                  <a:pt x="408330" y="69659"/>
                </a:lnTo>
                <a:lnTo>
                  <a:pt x="403948" y="68935"/>
                </a:lnTo>
                <a:lnTo>
                  <a:pt x="399567" y="68935"/>
                </a:lnTo>
                <a:lnTo>
                  <a:pt x="388683" y="71196"/>
                </a:lnTo>
                <a:lnTo>
                  <a:pt x="380250" y="77825"/>
                </a:lnTo>
                <a:lnTo>
                  <a:pt x="374548" y="88531"/>
                </a:lnTo>
                <a:lnTo>
                  <a:pt x="371868" y="103035"/>
                </a:lnTo>
                <a:lnTo>
                  <a:pt x="371144" y="103035"/>
                </a:lnTo>
                <a:lnTo>
                  <a:pt x="371144" y="71107"/>
                </a:lnTo>
                <a:lnTo>
                  <a:pt x="347078" y="71107"/>
                </a:lnTo>
                <a:lnTo>
                  <a:pt x="347078" y="163271"/>
                </a:lnTo>
                <a:lnTo>
                  <a:pt x="371144" y="163271"/>
                </a:lnTo>
                <a:lnTo>
                  <a:pt x="371144" y="121907"/>
                </a:lnTo>
                <a:lnTo>
                  <a:pt x="372745" y="108762"/>
                </a:lnTo>
                <a:lnTo>
                  <a:pt x="375424" y="103035"/>
                </a:lnTo>
                <a:lnTo>
                  <a:pt x="377342" y="98958"/>
                </a:lnTo>
                <a:lnTo>
                  <a:pt x="384683" y="92824"/>
                </a:lnTo>
                <a:lnTo>
                  <a:pt x="394474" y="90703"/>
                </a:lnTo>
                <a:lnTo>
                  <a:pt x="398856" y="90703"/>
                </a:lnTo>
                <a:lnTo>
                  <a:pt x="403212" y="92151"/>
                </a:lnTo>
                <a:lnTo>
                  <a:pt x="406857" y="93611"/>
                </a:lnTo>
                <a:lnTo>
                  <a:pt x="407593" y="93611"/>
                </a:lnTo>
                <a:lnTo>
                  <a:pt x="408063" y="90703"/>
                </a:lnTo>
                <a:lnTo>
                  <a:pt x="411238" y="71107"/>
                </a:lnTo>
                <a:close/>
              </a:path>
              <a:path w="827404" h="165735">
                <a:moveTo>
                  <a:pt x="515505" y="163271"/>
                </a:moveTo>
                <a:lnTo>
                  <a:pt x="471754" y="114655"/>
                </a:lnTo>
                <a:lnTo>
                  <a:pt x="511124" y="71107"/>
                </a:lnTo>
                <a:lnTo>
                  <a:pt x="481965" y="71107"/>
                </a:lnTo>
                <a:lnTo>
                  <a:pt x="444779" y="114655"/>
                </a:lnTo>
                <a:lnTo>
                  <a:pt x="444068" y="114655"/>
                </a:lnTo>
                <a:lnTo>
                  <a:pt x="444068" y="37007"/>
                </a:lnTo>
                <a:lnTo>
                  <a:pt x="420001" y="37007"/>
                </a:lnTo>
                <a:lnTo>
                  <a:pt x="420001" y="163271"/>
                </a:lnTo>
                <a:lnTo>
                  <a:pt x="444068" y="163271"/>
                </a:lnTo>
                <a:lnTo>
                  <a:pt x="444068" y="116103"/>
                </a:lnTo>
                <a:lnTo>
                  <a:pt x="444779" y="116103"/>
                </a:lnTo>
                <a:lnTo>
                  <a:pt x="485609" y="163271"/>
                </a:lnTo>
                <a:lnTo>
                  <a:pt x="515505" y="163271"/>
                </a:lnTo>
                <a:close/>
              </a:path>
              <a:path w="827404" h="165735">
                <a:moveTo>
                  <a:pt x="600087" y="117551"/>
                </a:moveTo>
                <a:lnTo>
                  <a:pt x="598449" y="106667"/>
                </a:lnTo>
                <a:lnTo>
                  <a:pt x="597014" y="97104"/>
                </a:lnTo>
                <a:lnTo>
                  <a:pt x="591146" y="87083"/>
                </a:lnTo>
                <a:lnTo>
                  <a:pt x="588060" y="81813"/>
                </a:lnTo>
                <a:lnTo>
                  <a:pt x="575310" y="73355"/>
                </a:lnTo>
                <a:lnTo>
                  <a:pt x="575310" y="106667"/>
                </a:lnTo>
                <a:lnTo>
                  <a:pt x="533006" y="106667"/>
                </a:lnTo>
                <a:lnTo>
                  <a:pt x="536003" y="98399"/>
                </a:lnTo>
                <a:lnTo>
                  <a:pt x="540575" y="92252"/>
                </a:lnTo>
                <a:lnTo>
                  <a:pt x="546658" y="88404"/>
                </a:lnTo>
                <a:lnTo>
                  <a:pt x="554164" y="87083"/>
                </a:lnTo>
                <a:lnTo>
                  <a:pt x="561771" y="88404"/>
                </a:lnTo>
                <a:lnTo>
                  <a:pt x="568020" y="92252"/>
                </a:lnTo>
                <a:lnTo>
                  <a:pt x="572617" y="98399"/>
                </a:lnTo>
                <a:lnTo>
                  <a:pt x="575310" y="106667"/>
                </a:lnTo>
                <a:lnTo>
                  <a:pt x="575310" y="73355"/>
                </a:lnTo>
                <a:lnTo>
                  <a:pt x="573646" y="72250"/>
                </a:lnTo>
                <a:lnTo>
                  <a:pt x="554164" y="68935"/>
                </a:lnTo>
                <a:lnTo>
                  <a:pt x="534987" y="72250"/>
                </a:lnTo>
                <a:lnTo>
                  <a:pt x="520522" y="81813"/>
                </a:lnTo>
                <a:lnTo>
                  <a:pt x="511403" y="97104"/>
                </a:lnTo>
                <a:lnTo>
                  <a:pt x="508228" y="117551"/>
                </a:lnTo>
                <a:lnTo>
                  <a:pt x="511403" y="137591"/>
                </a:lnTo>
                <a:lnTo>
                  <a:pt x="520522" y="152654"/>
                </a:lnTo>
                <a:lnTo>
                  <a:pt x="534987" y="162153"/>
                </a:lnTo>
                <a:lnTo>
                  <a:pt x="554164" y="165455"/>
                </a:lnTo>
                <a:lnTo>
                  <a:pt x="571601" y="163068"/>
                </a:lnTo>
                <a:lnTo>
                  <a:pt x="585330" y="156197"/>
                </a:lnTo>
                <a:lnTo>
                  <a:pt x="593788" y="146583"/>
                </a:lnTo>
                <a:lnTo>
                  <a:pt x="594969" y="145249"/>
                </a:lnTo>
                <a:lnTo>
                  <a:pt x="600087" y="130619"/>
                </a:lnTo>
                <a:lnTo>
                  <a:pt x="576046" y="130619"/>
                </a:lnTo>
                <a:lnTo>
                  <a:pt x="573341" y="137401"/>
                </a:lnTo>
                <a:lnTo>
                  <a:pt x="568655" y="142405"/>
                </a:lnTo>
                <a:lnTo>
                  <a:pt x="562203" y="145516"/>
                </a:lnTo>
                <a:lnTo>
                  <a:pt x="554164" y="146583"/>
                </a:lnTo>
                <a:lnTo>
                  <a:pt x="545312" y="144830"/>
                </a:lnTo>
                <a:lnTo>
                  <a:pt x="538568" y="139687"/>
                </a:lnTo>
                <a:lnTo>
                  <a:pt x="534162" y="131279"/>
                </a:lnTo>
                <a:lnTo>
                  <a:pt x="532295" y="119735"/>
                </a:lnTo>
                <a:lnTo>
                  <a:pt x="600087" y="119735"/>
                </a:lnTo>
                <a:lnTo>
                  <a:pt x="600087" y="117551"/>
                </a:lnTo>
                <a:close/>
              </a:path>
              <a:path w="827404" h="165735">
                <a:moveTo>
                  <a:pt x="734999" y="71107"/>
                </a:moveTo>
                <a:lnTo>
                  <a:pt x="683958" y="71107"/>
                </a:lnTo>
                <a:lnTo>
                  <a:pt x="683958" y="70383"/>
                </a:lnTo>
                <a:lnTo>
                  <a:pt x="694169" y="67589"/>
                </a:lnTo>
                <a:lnTo>
                  <a:pt x="701713" y="62674"/>
                </a:lnTo>
                <a:lnTo>
                  <a:pt x="706399" y="55994"/>
                </a:lnTo>
                <a:lnTo>
                  <a:pt x="707999" y="47891"/>
                </a:lnTo>
                <a:lnTo>
                  <a:pt x="707999" y="37007"/>
                </a:lnTo>
                <a:lnTo>
                  <a:pt x="683221" y="37007"/>
                </a:lnTo>
                <a:lnTo>
                  <a:pt x="683221" y="71107"/>
                </a:lnTo>
                <a:lnTo>
                  <a:pt x="619061" y="71107"/>
                </a:lnTo>
                <a:lnTo>
                  <a:pt x="619061" y="70383"/>
                </a:lnTo>
                <a:lnTo>
                  <a:pt x="628967" y="67589"/>
                </a:lnTo>
                <a:lnTo>
                  <a:pt x="636549" y="62674"/>
                </a:lnTo>
                <a:lnTo>
                  <a:pt x="641400" y="55994"/>
                </a:lnTo>
                <a:lnTo>
                  <a:pt x="643102" y="47891"/>
                </a:lnTo>
                <a:lnTo>
                  <a:pt x="643102" y="37007"/>
                </a:lnTo>
                <a:lnTo>
                  <a:pt x="618324" y="37007"/>
                </a:lnTo>
                <a:lnTo>
                  <a:pt x="618324" y="71107"/>
                </a:lnTo>
                <a:lnTo>
                  <a:pt x="603732" y="71107"/>
                </a:lnTo>
                <a:lnTo>
                  <a:pt x="603732" y="87807"/>
                </a:lnTo>
                <a:lnTo>
                  <a:pt x="616877" y="87807"/>
                </a:lnTo>
                <a:lnTo>
                  <a:pt x="616877" y="135699"/>
                </a:lnTo>
                <a:lnTo>
                  <a:pt x="618998" y="148310"/>
                </a:lnTo>
                <a:lnTo>
                  <a:pt x="625170" y="157645"/>
                </a:lnTo>
                <a:lnTo>
                  <a:pt x="635025" y="163449"/>
                </a:lnTo>
                <a:lnTo>
                  <a:pt x="648220" y="165455"/>
                </a:lnTo>
                <a:lnTo>
                  <a:pt x="655510" y="165455"/>
                </a:lnTo>
                <a:lnTo>
                  <a:pt x="662800" y="163995"/>
                </a:lnTo>
                <a:lnTo>
                  <a:pt x="668629" y="161099"/>
                </a:lnTo>
                <a:lnTo>
                  <a:pt x="668629" y="145859"/>
                </a:lnTo>
                <a:lnTo>
                  <a:pt x="668629" y="142951"/>
                </a:lnTo>
                <a:lnTo>
                  <a:pt x="664984" y="145135"/>
                </a:lnTo>
                <a:lnTo>
                  <a:pt x="660628" y="145859"/>
                </a:lnTo>
                <a:lnTo>
                  <a:pt x="646772" y="145859"/>
                </a:lnTo>
                <a:lnTo>
                  <a:pt x="641654" y="140779"/>
                </a:lnTo>
                <a:lnTo>
                  <a:pt x="641654" y="87807"/>
                </a:lnTo>
                <a:lnTo>
                  <a:pt x="681761" y="87807"/>
                </a:lnTo>
                <a:lnTo>
                  <a:pt x="681774" y="135699"/>
                </a:lnTo>
                <a:lnTo>
                  <a:pt x="683895" y="148310"/>
                </a:lnTo>
                <a:lnTo>
                  <a:pt x="690067" y="157645"/>
                </a:lnTo>
                <a:lnTo>
                  <a:pt x="699909" y="163449"/>
                </a:lnTo>
                <a:lnTo>
                  <a:pt x="713117" y="165455"/>
                </a:lnTo>
                <a:lnTo>
                  <a:pt x="720407" y="165455"/>
                </a:lnTo>
                <a:lnTo>
                  <a:pt x="728421" y="163995"/>
                </a:lnTo>
                <a:lnTo>
                  <a:pt x="733552" y="161099"/>
                </a:lnTo>
                <a:lnTo>
                  <a:pt x="733552" y="145859"/>
                </a:lnTo>
                <a:lnTo>
                  <a:pt x="733552" y="142951"/>
                </a:lnTo>
                <a:lnTo>
                  <a:pt x="730618" y="145135"/>
                </a:lnTo>
                <a:lnTo>
                  <a:pt x="725525" y="145859"/>
                </a:lnTo>
                <a:lnTo>
                  <a:pt x="711669" y="145859"/>
                </a:lnTo>
                <a:lnTo>
                  <a:pt x="706551" y="140779"/>
                </a:lnTo>
                <a:lnTo>
                  <a:pt x="706551" y="87807"/>
                </a:lnTo>
                <a:lnTo>
                  <a:pt x="734999" y="87807"/>
                </a:lnTo>
                <a:lnTo>
                  <a:pt x="734999" y="71107"/>
                </a:lnTo>
                <a:close/>
              </a:path>
              <a:path w="827404" h="165735">
                <a:moveTo>
                  <a:pt x="826858" y="134975"/>
                </a:moveTo>
                <a:lnTo>
                  <a:pt x="823404" y="121780"/>
                </a:lnTo>
                <a:lnTo>
                  <a:pt x="814552" y="113842"/>
                </a:lnTo>
                <a:lnTo>
                  <a:pt x="802563" y="109562"/>
                </a:lnTo>
                <a:lnTo>
                  <a:pt x="789673" y="107391"/>
                </a:lnTo>
                <a:lnTo>
                  <a:pt x="778014" y="105219"/>
                </a:lnTo>
                <a:lnTo>
                  <a:pt x="767803" y="103035"/>
                </a:lnTo>
                <a:lnTo>
                  <a:pt x="767803" y="88531"/>
                </a:lnTo>
                <a:lnTo>
                  <a:pt x="774369" y="84175"/>
                </a:lnTo>
                <a:lnTo>
                  <a:pt x="794778" y="84175"/>
                </a:lnTo>
                <a:lnTo>
                  <a:pt x="801344" y="89979"/>
                </a:lnTo>
                <a:lnTo>
                  <a:pt x="801344" y="99415"/>
                </a:lnTo>
                <a:lnTo>
                  <a:pt x="823963" y="99415"/>
                </a:lnTo>
                <a:lnTo>
                  <a:pt x="821296" y="86690"/>
                </a:lnTo>
                <a:lnTo>
                  <a:pt x="819264" y="84175"/>
                </a:lnTo>
                <a:lnTo>
                  <a:pt x="813562" y="77101"/>
                </a:lnTo>
                <a:lnTo>
                  <a:pt x="801192" y="71043"/>
                </a:lnTo>
                <a:lnTo>
                  <a:pt x="784580" y="68935"/>
                </a:lnTo>
                <a:lnTo>
                  <a:pt x="767549" y="70904"/>
                </a:lnTo>
                <a:lnTo>
                  <a:pt x="754964" y="76555"/>
                </a:lnTo>
                <a:lnTo>
                  <a:pt x="747153" y="85471"/>
                </a:lnTo>
                <a:lnTo>
                  <a:pt x="744474" y="97231"/>
                </a:lnTo>
                <a:lnTo>
                  <a:pt x="747687" y="109905"/>
                </a:lnTo>
                <a:lnTo>
                  <a:pt x="755954" y="117462"/>
                </a:lnTo>
                <a:lnTo>
                  <a:pt x="767232" y="121627"/>
                </a:lnTo>
                <a:lnTo>
                  <a:pt x="779462" y="124091"/>
                </a:lnTo>
                <a:lnTo>
                  <a:pt x="788339" y="125730"/>
                </a:lnTo>
                <a:lnTo>
                  <a:pt x="795782" y="127990"/>
                </a:lnTo>
                <a:lnTo>
                  <a:pt x="800900" y="131737"/>
                </a:lnTo>
                <a:lnTo>
                  <a:pt x="802792" y="137871"/>
                </a:lnTo>
                <a:lnTo>
                  <a:pt x="802792" y="145135"/>
                </a:lnTo>
                <a:lnTo>
                  <a:pt x="796251" y="149479"/>
                </a:lnTo>
                <a:lnTo>
                  <a:pt x="772185" y="149479"/>
                </a:lnTo>
                <a:lnTo>
                  <a:pt x="764895" y="143675"/>
                </a:lnTo>
                <a:lnTo>
                  <a:pt x="764895" y="133515"/>
                </a:lnTo>
                <a:lnTo>
                  <a:pt x="741540" y="133515"/>
                </a:lnTo>
                <a:lnTo>
                  <a:pt x="744474" y="147078"/>
                </a:lnTo>
                <a:lnTo>
                  <a:pt x="752944" y="157099"/>
                </a:lnTo>
                <a:lnTo>
                  <a:pt x="766470" y="163322"/>
                </a:lnTo>
                <a:lnTo>
                  <a:pt x="784580" y="165455"/>
                </a:lnTo>
                <a:lnTo>
                  <a:pt x="802259" y="163334"/>
                </a:lnTo>
                <a:lnTo>
                  <a:pt x="815555" y="157289"/>
                </a:lnTo>
                <a:lnTo>
                  <a:pt x="822375" y="149479"/>
                </a:lnTo>
                <a:lnTo>
                  <a:pt x="823950" y="147688"/>
                </a:lnTo>
                <a:lnTo>
                  <a:pt x="826858" y="134975"/>
                </a:lnTo>
                <a:close/>
              </a:path>
            </a:pathLst>
          </a:custGeom>
          <a:solidFill>
            <a:srgbClr val="372046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49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600" y="53862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98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Cover">
  <p:cSld name="Section Cov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55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600" y="5386232"/>
            <a:ext cx="2001797" cy="925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661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Title slide 8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487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3200" y="6283201"/>
            <a:ext cx="8595360" cy="403225"/>
          </a:xfrm>
        </p:spPr>
        <p:txBody>
          <a:bodyPr/>
          <a:lstStyle>
            <a:lvl1pPr>
              <a:defRPr sz="933"/>
            </a:lvl1pPr>
          </a:lstStyle>
          <a:p>
            <a:r>
              <a:rPr lang="en-GB" altLang="en-US" dirty="0"/>
              <a:t>SZC Site Induction | SZC | NOT PROTECTIVELY MARKED* © Copyright 2021 NNB Generation Company (HPC) Limited. All rights reserved. Template No: HPC-NNBGEN-XX-000-TEM-100130. Template Revision: 03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00" y="6283201"/>
            <a:ext cx="575733" cy="403225"/>
          </a:xfrm>
        </p:spPr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7174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58901" y="424801"/>
            <a:ext cx="10441280" cy="867105"/>
          </a:xfrm>
        </p:spPr>
        <p:txBody>
          <a:bodyPr>
            <a:normAutofit/>
          </a:bodyPr>
          <a:lstStyle>
            <a:lvl1pPr>
              <a:defRPr sz="3467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1358901" y="1268412"/>
            <a:ext cx="10441280" cy="4392000"/>
          </a:xfrm>
        </p:spPr>
        <p:txBody>
          <a:bodyPr>
            <a:normAutofit/>
          </a:bodyPr>
          <a:lstStyle>
            <a:lvl1pPr marL="455989" indent="-455989">
              <a:buFont typeface="Arial" panose="020B0604020202020204" pitchFamily="34" charset="0"/>
              <a:buChar char="•"/>
              <a:defRPr sz="2667">
                <a:latin typeface="+mn-lt"/>
              </a:defRPr>
            </a:lvl1pPr>
            <a:lvl2pPr marL="921577" indent="-446389">
              <a:buFont typeface="Arial" panose="020B0604020202020204" pitchFamily="34" charset="0"/>
              <a:buChar char="-"/>
              <a:tabLst/>
              <a:defRPr lang="en-US" sz="26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566" indent="-455989" defTabSz="1312301">
              <a:defRPr lang="en-US" sz="26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7954" indent="-446389">
              <a:buFont typeface="Arial" panose="020B0604020202020204" pitchFamily="34" charset="0"/>
              <a:buChar char="-"/>
              <a:tabLst/>
              <a:defRPr lang="en-US" sz="2667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6341" indent="-513587">
              <a:tabLst/>
              <a:defRPr lang="en-GB" sz="26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3199" y="6285074"/>
            <a:ext cx="8595360" cy="403225"/>
          </a:xfrm>
        </p:spPr>
        <p:txBody>
          <a:bodyPr/>
          <a:lstStyle>
            <a:lvl1pPr>
              <a:defRPr sz="933">
                <a:latin typeface="+mn-lt"/>
              </a:defRPr>
            </a:lvl1pPr>
          </a:lstStyle>
          <a:p>
            <a:r>
              <a:rPr lang="en-GB" altLang="en-US" dirty="0"/>
              <a:t>SZC Site Induction | SZC | NOT PROTECTIVELY MARKED* © Copyright 2021 NNB Generation Company (HPC) Limited. All rights reserved. Template No: HPC-NNBGEN-XX-000-TEM-100130. Template Revision: 03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00" y="6285074"/>
            <a:ext cx="575733" cy="4032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5147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BB7A-7F18-49C4-A26F-8A878527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9" y="101931"/>
            <a:ext cx="9757999" cy="11366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CFBD-E586-41B8-AB92-F8578FD6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8" y="1476491"/>
            <a:ext cx="11245976" cy="4749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4A245-2F41-411D-A478-3DA85544E21B}"/>
              </a:ext>
            </a:extLst>
          </p:cNvPr>
          <p:cNvSpPr txBox="1"/>
          <p:nvPr userDrawn="1"/>
        </p:nvSpPr>
        <p:spPr>
          <a:xfrm>
            <a:off x="6096001" y="6325628"/>
            <a:ext cx="204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PROTECTIVE MARKING</a:t>
            </a:r>
            <a:endParaRPr lang="en-GB" sz="12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888B-1C91-47D3-9F0F-635952E2F2B6}"/>
              </a:ext>
            </a:extLst>
          </p:cNvPr>
          <p:cNvSpPr txBox="1"/>
          <p:nvPr userDrawn="1"/>
        </p:nvSpPr>
        <p:spPr>
          <a:xfrm>
            <a:off x="9203345" y="6388211"/>
            <a:ext cx="245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B64A9C-CE6F-402F-AAB7-D0204C519107}" type="slidenum">
              <a:rPr lang="en-GB" sz="120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‹#›</a:t>
            </a:fld>
            <a:endParaRPr lang="en-GB" sz="1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763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Slide">
  <p:cSld name="4 Column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032" y="5524287"/>
            <a:ext cx="1394169" cy="6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9" name="Google Shape;29;p7"/>
          <p:cNvSpPr txBox="1"/>
          <p:nvPr/>
        </p:nvSpPr>
        <p:spPr>
          <a:xfrm>
            <a:off x="502023" y="6307279"/>
            <a:ext cx="493058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999999"/>
                </a:solidFill>
              </a:rPr>
              <a:t>NOT PROTECTIVELY MARKED |  © 2022 NNB Generation Company (SZC) Ltd. All rights Reserved.</a:t>
            </a:r>
            <a:endParaRPr sz="8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14">
          <p15:clr>
            <a:srgbClr val="FA7B17"/>
          </p15:clr>
        </p15:guide>
        <p15:guide id="2" pos="1649">
          <p15:clr>
            <a:srgbClr val="FA7B17"/>
          </p15:clr>
        </p15:guide>
        <p15:guide id="3" pos="2767">
          <p15:clr>
            <a:srgbClr val="FA7B17"/>
          </p15:clr>
        </p15:guide>
        <p15:guide id="4" pos="3002">
          <p15:clr>
            <a:srgbClr val="FA7B17"/>
          </p15:clr>
        </p15:guide>
        <p15:guide id="5" pos="4119">
          <p15:clr>
            <a:srgbClr val="FA7B17"/>
          </p15:clr>
        </p15:guide>
        <p15:guide id="6" pos="43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EBC7-77BD-4B6A-8E0B-8BA92F56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043A5-8FAD-4832-8BC7-F3A725238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6805E-F767-4866-8059-02946AC72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57C16-192E-4887-9780-D4EE7F32E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534B0-A9BD-4895-8740-D5A992BD5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F038A-B44C-4A81-BD60-504BB8D6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D27E2-93A0-47F3-8304-8AAEFEAC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B3022-1D91-45D5-8375-9F2E10E0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16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hank You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DF675A2-CB96-D34A-86F3-A911FBF499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Document Title | BUSINESS UNIT(S) | UK OFFICIAL – SENSITIVE: SNI | UK SUBJECT TO EXPORT CONTROL | UK LEGALLY PRIVILEGED | UK PROTECT – PRIVATE | UK PROTECT – COMMERCIAL &amp; CONTRACTS | NOT PROTECTIVELY MARKED | © 2020 EDF Energy Ltd. All rights Reserved.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C0E77DB-234D-724E-A5AE-7002D27EA5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383C-4A5A-5B42-9FF9-F639F33A2C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805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0881-24FE-4A68-A60B-42598A0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7" y="1019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7B9BC-7B89-4F83-82D8-59C3EC9E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0" y="6356350"/>
            <a:ext cx="33274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FEB1C-6B88-458F-A54A-7DD7C1AF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3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D6C12B-CF96-4BC8-87E7-30773FE3E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76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E464-DA74-4607-A767-333C5187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080DD-73F4-45D5-8B16-28310C2F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E0E91-794D-46D5-816A-7D19A734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48153-FC12-4124-8E92-5B7719E5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51781-A9EF-40AA-90BB-856DA436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57243-7038-4C7B-8E22-20CD7065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4F3E-3C65-4D22-9CB2-705B98E0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4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D108-801E-438C-B48F-DDBE2FF8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F2E-EB1A-4D33-847E-7D0C48DE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01A5C-3B05-4EB4-90EB-D22246728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CC48E-30F8-4ECB-89D0-4355B465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F5B36-302A-42C3-A5E8-16EF865E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11116-F820-45DA-8E53-EEC3BE45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94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3E02-B6C3-4F0F-9820-2152229E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8CEE4-58E1-4BFF-8BE1-94D60CAA8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1141-E311-46CE-9931-2CFE029D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492E0-1E19-4A02-A33B-53255AE6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1ACF5-A620-47F5-A0FF-2BAA6C20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PROTECTIVE MARKING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6DE97-B97A-43DA-9A28-FC88F4E7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3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F9C09-89DF-4519-B431-01B35B7A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B26FB-CC8E-492B-B0D7-A1D0767D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B11B2-DC1A-4646-8225-9D08F1FC8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SZC Employment, Skills, &amp; Socio-Economic Impact Committee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D64A-C02F-4D18-AF1C-72BE51673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PROTECTIVE MARKING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4769-B85B-4443-993C-ECAD53054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9DBE-3071-4BB6-A8D3-701FCF3608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4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034E9-C1D5-4199-AD53-003F3ACD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67" y="1492074"/>
            <a:ext cx="11378979" cy="469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CFF36-A09C-43F5-AE06-AA778A0973AA}"/>
              </a:ext>
            </a:extLst>
          </p:cNvPr>
          <p:cNvSpPr/>
          <p:nvPr userDrawn="1"/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0058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31551AE-2873-485D-B127-73072505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8" y="241539"/>
            <a:ext cx="8979372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Google Shape;28;p10">
            <a:extLst>
              <a:ext uri="{FF2B5EF4-FFF2-40B4-BE49-F238E27FC236}">
                <a16:creationId xmlns:a16="http://schemas.microsoft.com/office/drawing/2014/main" id="{360B0949-926E-1C1D-3F6B-D59B1C860EB9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654646" y="241539"/>
            <a:ext cx="2197466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E726B5-CD4D-4AD9-AF46-3603929D880F}"/>
              </a:ext>
            </a:extLst>
          </p:cNvPr>
          <p:cNvSpPr txBox="1"/>
          <p:nvPr userDrawn="1"/>
        </p:nvSpPr>
        <p:spPr>
          <a:xfrm>
            <a:off x="408466" y="6353236"/>
            <a:ext cx="4216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SZC Employment &amp; Skills Impact Forum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72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860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860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860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860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860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16600" y="6176035"/>
            <a:ext cx="731600" cy="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333">
                <a:solidFill>
                  <a:schemeClr val="accent5"/>
                </a:solidFill>
              </a:defRPr>
            </a:lvl1pPr>
            <a:lvl2pPr lvl="1" algn="r">
              <a:buNone/>
              <a:defRPr sz="1333">
                <a:solidFill>
                  <a:schemeClr val="accent5"/>
                </a:solidFill>
              </a:defRPr>
            </a:lvl2pPr>
            <a:lvl3pPr lvl="2" algn="r">
              <a:buNone/>
              <a:defRPr sz="1333">
                <a:solidFill>
                  <a:schemeClr val="accent5"/>
                </a:solidFill>
              </a:defRPr>
            </a:lvl3pPr>
            <a:lvl4pPr lvl="3" algn="r">
              <a:buNone/>
              <a:defRPr sz="1333">
                <a:solidFill>
                  <a:schemeClr val="accent5"/>
                </a:solidFill>
              </a:defRPr>
            </a:lvl4pPr>
            <a:lvl5pPr lvl="4" algn="r">
              <a:buNone/>
              <a:defRPr sz="1333">
                <a:solidFill>
                  <a:schemeClr val="accent5"/>
                </a:solidFill>
              </a:defRPr>
            </a:lvl5pPr>
            <a:lvl6pPr lvl="5" algn="r">
              <a:buNone/>
              <a:defRPr sz="1333">
                <a:solidFill>
                  <a:schemeClr val="accent5"/>
                </a:solidFill>
              </a:defRPr>
            </a:lvl6pPr>
            <a:lvl7pPr lvl="6" algn="r">
              <a:buNone/>
              <a:defRPr sz="1333">
                <a:solidFill>
                  <a:schemeClr val="accent5"/>
                </a:solidFill>
              </a:defRPr>
            </a:lvl7pPr>
            <a:lvl8pPr lvl="7" algn="r">
              <a:buNone/>
              <a:defRPr sz="1333">
                <a:solidFill>
                  <a:schemeClr val="accent5"/>
                </a:solidFill>
              </a:defRPr>
            </a:lvl8pPr>
            <a:lvl9pPr lvl="8" algn="r">
              <a:buNone/>
              <a:defRPr sz="1333">
                <a:solidFill>
                  <a:schemeClr val="accent5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6511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3" r:id="rId7"/>
    <p:sldLayoutId id="214748373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58">
          <p15:clr>
            <a:srgbClr val="EA4335"/>
          </p15:clr>
        </p15:guide>
        <p15:guide id="5" orient="horz" pos="2982">
          <p15:clr>
            <a:srgbClr val="EA4335"/>
          </p15:clr>
        </p15:guide>
        <p15:guide id="6" pos="547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30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58">
          <p15:clr>
            <a:srgbClr val="EA4335"/>
          </p15:clr>
        </p15:guide>
        <p15:guide id="5" orient="horz" pos="2982">
          <p15:clr>
            <a:srgbClr val="EA4335"/>
          </p15:clr>
        </p15:guide>
        <p15:guide id="6" pos="5472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97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orient="horz" pos="258">
          <p15:clr>
            <a:srgbClr val="EA4335"/>
          </p15:clr>
        </p15:guide>
        <p15:guide id="5" orient="horz" pos="2982">
          <p15:clr>
            <a:srgbClr val="EA4335"/>
          </p15:clr>
        </p15:guide>
        <p15:guide id="6" pos="547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ffUzIoXC6DU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687F5-C7BA-861F-A0E4-DF0A69CD92E8}"/>
              </a:ext>
            </a:extLst>
          </p:cNvPr>
          <p:cNvSpPr txBox="1"/>
          <p:nvPr/>
        </p:nvSpPr>
        <p:spPr>
          <a:xfrm>
            <a:off x="1389696" y="1622191"/>
            <a:ext cx="9034944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186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Sizewell </a:t>
            </a:r>
            <a:r>
              <a:rPr lang="en-GB" sz="4400" b="1" dirty="0">
                <a:solidFill>
                  <a:srgbClr val="F1860D"/>
                </a:solidFill>
                <a:latin typeface="Arial"/>
              </a:rPr>
              <a:t>C</a:t>
            </a:r>
            <a:r>
              <a:rPr lang="en-GB" sz="2800" b="1" dirty="0">
                <a:solidFill>
                  <a:srgbClr val="F1860D"/>
                </a:solidFill>
                <a:latin typeface="Arial"/>
              </a:rPr>
              <a:t> and </a:t>
            </a:r>
            <a:r>
              <a:rPr lang="en-GB" sz="4400" b="1" dirty="0">
                <a:solidFill>
                  <a:srgbClr val="F1860D"/>
                </a:solidFill>
                <a:latin typeface="Arial"/>
              </a:rPr>
              <a:t>Hinkley Point C</a:t>
            </a:r>
            <a:br>
              <a:rPr lang="en-GB" sz="4400" b="1" dirty="0">
                <a:solidFill>
                  <a:srgbClr val="F1860D"/>
                </a:solidFill>
                <a:latin typeface="Arial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186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 to Skills and Training (FE/HE/Social Partnerships)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1860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1860D"/>
                </a:solidFill>
                <a:latin typeface="Arial"/>
              </a:rPr>
              <a:t>June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1860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1769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A34B-D453-4EED-8979-DF6AA3EA8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343" y="369475"/>
            <a:ext cx="11480657" cy="1136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Memoranda of Understanding with Colleges – New for SZC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A6A5-18FA-46DB-8CDE-C5ACB5D4CA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1343" y="1403695"/>
            <a:ext cx="4808267" cy="4776787"/>
          </a:xfrm>
        </p:spPr>
        <p:txBody>
          <a:bodyPr numCol="1" spcCol="360000"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Five MOUs signed with Suffolk Education and Academic Partners.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Regular meetings of all CEOs &amp; Principals to plan for delivery,  implementation, and supplier collaboration.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Trainer and capacity issues addressed from the outset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Contractor Partners being engaged to directly support MOU partners.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Innovation in Delivery discussed from the outset.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Industry should engage with College’s own ‘Industry Partner’ MOUs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20000"/>
              </a:lnSpc>
            </a:pPr>
            <a:endParaRPr lang="en-GB" sz="2000" dirty="0"/>
          </a:p>
          <a:p>
            <a:pPr>
              <a:lnSpc>
                <a:spcPct val="120000"/>
              </a:lnSpc>
            </a:pPr>
            <a:endParaRPr lang="en-GB" sz="900" dirty="0"/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endParaRPr lang="en-GB" sz="1600" dirty="0"/>
          </a:p>
          <a:p>
            <a:pPr>
              <a:lnSpc>
                <a:spcPct val="120000"/>
              </a:lnSpc>
            </a:pPr>
            <a:endParaRPr lang="en-GB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86D8D6-538C-45B3-AFF9-C0C43F29A200}"/>
              </a:ext>
            </a:extLst>
          </p:cNvPr>
          <p:cNvGrpSpPr/>
          <p:nvPr/>
        </p:nvGrpSpPr>
        <p:grpSpPr>
          <a:xfrm>
            <a:off x="5815242" y="1405099"/>
            <a:ext cx="6026971" cy="4047801"/>
            <a:chOff x="3807354" y="1323950"/>
            <a:chExt cx="8384646" cy="5534051"/>
          </a:xfrm>
        </p:grpSpPr>
        <p:pic>
          <p:nvPicPr>
            <p:cNvPr id="4" name="Picture 4" descr="Sizewell C and West Suffolk College partner to deliver new skills | EDF">
              <a:extLst>
                <a:ext uri="{FF2B5EF4-FFF2-40B4-BE49-F238E27FC236}">
                  <a16:creationId xmlns:a16="http://schemas.microsoft.com/office/drawing/2014/main" id="{837927E1-07F2-4C8D-A9A0-70B5077F0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845"/>
            <a:stretch/>
          </p:blipFill>
          <p:spPr bwMode="auto">
            <a:xfrm>
              <a:off x="3812537" y="1323950"/>
              <a:ext cx="5273121" cy="267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o alternative text description for this image">
              <a:extLst>
                <a:ext uri="{FF2B5EF4-FFF2-40B4-BE49-F238E27FC236}">
                  <a16:creationId xmlns:a16="http://schemas.microsoft.com/office/drawing/2014/main" id="{9E9AF5F3-C01B-463C-A3F6-43C211AEC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320" y="1323951"/>
              <a:ext cx="3718680" cy="334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group of people sitting in a room with a large screen&#10;&#10;Description automatically generated with low confidence">
              <a:extLst>
                <a:ext uri="{FF2B5EF4-FFF2-40B4-BE49-F238E27FC236}">
                  <a16:creationId xmlns:a16="http://schemas.microsoft.com/office/drawing/2014/main" id="{6629DAD7-EFAA-4A68-8B5B-F11098A09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14000"/>
                      </a14:imgEffect>
                      <a14:imgEffect>
                        <a14:brightnessContrast bright="-8000"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3320" y="4234242"/>
              <a:ext cx="3718680" cy="2623758"/>
            </a:xfrm>
            <a:prstGeom prst="rect">
              <a:avLst/>
            </a:prstGeom>
          </p:spPr>
        </p:pic>
        <p:pic>
          <p:nvPicPr>
            <p:cNvPr id="1026" name="Picture 2" descr="Suffolk New College signs agreement to prepare students for Sizewell C | EDF">
              <a:extLst>
                <a:ext uri="{FF2B5EF4-FFF2-40B4-BE49-F238E27FC236}">
                  <a16:creationId xmlns:a16="http://schemas.microsoft.com/office/drawing/2014/main" id="{B606B7FA-FF80-4452-A980-73C6B07BD0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2537" y="3980455"/>
              <a:ext cx="4660783" cy="2877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4D4B43-F0D9-4F7D-9FAB-616188EA04DF}"/>
                </a:ext>
              </a:extLst>
            </p:cNvPr>
            <p:cNvCxnSpPr>
              <a:cxnSpLocks/>
            </p:cNvCxnSpPr>
            <p:nvPr/>
          </p:nvCxnSpPr>
          <p:spPr>
            <a:xfrm>
              <a:off x="8473320" y="1323950"/>
              <a:ext cx="0" cy="553405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3A20D-1C13-4080-A524-2072701AF70D}"/>
                </a:ext>
              </a:extLst>
            </p:cNvPr>
            <p:cNvCxnSpPr>
              <a:cxnSpLocks/>
            </p:cNvCxnSpPr>
            <p:nvPr/>
          </p:nvCxnSpPr>
          <p:spPr>
            <a:xfrm>
              <a:off x="3812537" y="3980455"/>
              <a:ext cx="4660783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879228-AEF0-4519-9244-717DBA517ED7}"/>
                </a:ext>
              </a:extLst>
            </p:cNvPr>
            <p:cNvCxnSpPr>
              <a:cxnSpLocks/>
            </p:cNvCxnSpPr>
            <p:nvPr/>
          </p:nvCxnSpPr>
          <p:spPr>
            <a:xfrm>
              <a:off x="8473320" y="4234242"/>
              <a:ext cx="3718680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0CDBBF-C817-4CE7-87A6-54569251A3E2}"/>
                </a:ext>
              </a:extLst>
            </p:cNvPr>
            <p:cNvSpPr txBox="1"/>
            <p:nvPr/>
          </p:nvSpPr>
          <p:spPr>
            <a:xfrm>
              <a:off x="8502595" y="3418364"/>
              <a:ext cx="2991650" cy="48422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East Coast College MOU at Lowestoft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SEPTEMBER 2021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toGothic Std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2F60ED-50A8-49D8-AE35-834F69BFCEA2}"/>
                </a:ext>
              </a:extLst>
            </p:cNvPr>
            <p:cNvSpPr txBox="1"/>
            <p:nvPr/>
          </p:nvSpPr>
          <p:spPr>
            <a:xfrm>
              <a:off x="8508292" y="6131660"/>
              <a:ext cx="3272429" cy="48422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University of Suffolk / National College for Nuclear MOU at Ipswich – NOVEMBER 2021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1F90D3-E99C-4D94-B9E0-9FE94E81C99C}"/>
                </a:ext>
              </a:extLst>
            </p:cNvPr>
            <p:cNvSpPr txBox="1"/>
            <p:nvPr/>
          </p:nvSpPr>
          <p:spPr>
            <a:xfrm>
              <a:off x="3807354" y="1419733"/>
              <a:ext cx="3524918" cy="48422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West Suffolk College MOU at Bury St Edmunds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OCTOBER 2021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CF4EFA-5844-4DA5-8158-E39068DD295E}"/>
                </a:ext>
              </a:extLst>
            </p:cNvPr>
            <p:cNvSpPr txBox="1"/>
            <p:nvPr/>
          </p:nvSpPr>
          <p:spPr>
            <a:xfrm>
              <a:off x="3814349" y="6281620"/>
              <a:ext cx="2832817" cy="48422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Suffolk New College MOU at Ipswich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rtoGothic Std"/>
                  <a:ea typeface="+mn-ea"/>
                  <a:cs typeface="+mn-cs"/>
                </a:rPr>
                <a:t>JANUARY 2022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toGothic St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5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EA4B8C-19CD-D4C0-8298-E111D1F4E360}"/>
              </a:ext>
            </a:extLst>
          </p:cNvPr>
          <p:cNvSpPr txBox="1">
            <a:spLocks/>
          </p:cNvSpPr>
          <p:nvPr/>
        </p:nvSpPr>
        <p:spPr>
          <a:xfrm>
            <a:off x="711343" y="369475"/>
            <a:ext cx="11480657" cy="11366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kern="0" dirty="0">
                <a:solidFill>
                  <a:schemeClr val="accent1"/>
                </a:solidFill>
              </a:rPr>
              <a:t>Some Lessons Being Learned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BCA66-6FEB-FB47-195F-52499F5547F2}"/>
              </a:ext>
            </a:extLst>
          </p:cNvPr>
          <p:cNvSpPr/>
          <p:nvPr/>
        </p:nvSpPr>
        <p:spPr>
          <a:xfrm>
            <a:off x="316671" y="941571"/>
            <a:ext cx="1132114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No silver bullet 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Major projects can be disrupters 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Partnerships essential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Centres of Excellence Model brings industry and college trainers together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Use IR Frameworks, Contracts, Incentive and Reward to support delivery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Becoming a trainer avoids unwanted and early outflows from sector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MOU’s provide a good platform – works both ways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Pay differential needs to be addressed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Regional and Major Project co-coordination Essential 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No individual project provides a sustainable solution on its own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Digital has great un-tapped potential 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avoids ‘Lift and Shift’ solutions and maximises impact and transcends boundaries</a:t>
            </a:r>
          </a:p>
        </p:txBody>
      </p:sp>
    </p:spTree>
    <p:extLst>
      <p:ext uri="{BB962C8B-B14F-4D97-AF65-F5344CB8AC3E}">
        <p14:creationId xmlns:p14="http://schemas.microsoft.com/office/powerpoint/2010/main" val="13385354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50736" y="5669279"/>
            <a:ext cx="5381413" cy="1018540"/>
          </a:xfrm>
          <a:custGeom>
            <a:avLst/>
            <a:gdLst/>
            <a:ahLst/>
            <a:cxnLst/>
            <a:rect l="l" t="t" r="r" b="b"/>
            <a:pathLst>
              <a:path w="4036059" h="763904">
                <a:moveTo>
                  <a:pt x="4035552" y="0"/>
                </a:moveTo>
                <a:lnTo>
                  <a:pt x="0" y="0"/>
                </a:lnTo>
                <a:lnTo>
                  <a:pt x="0" y="763523"/>
                </a:lnTo>
                <a:lnTo>
                  <a:pt x="4035552" y="763523"/>
                </a:lnTo>
                <a:lnTo>
                  <a:pt x="4035552" y="0"/>
                </a:lnTo>
                <a:close/>
              </a:path>
            </a:pathLst>
          </a:custGeom>
          <a:solidFill>
            <a:srgbClr val="E7E6E6">
              <a:alpha val="65097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942329" y="5883182"/>
            <a:ext cx="4826847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000" spc="-2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objects</a:t>
            </a:r>
            <a:r>
              <a:rPr sz="2000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shown</a:t>
            </a:r>
            <a:r>
              <a:rPr sz="2000" spc="-2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A64E"/>
                </a:solidFill>
                <a:latin typeface="Calibri"/>
                <a:cs typeface="Calibri"/>
              </a:rPr>
              <a:t>green</a:t>
            </a:r>
            <a:r>
              <a:rPr sz="2000" b="1" spc="-27" dirty="0">
                <a:solidFill>
                  <a:srgbClr val="6CA64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000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000" spc="-2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picture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7" dirty="0">
                <a:solidFill>
                  <a:srgbClr val="001F5F"/>
                </a:solidFill>
                <a:latin typeface="Calibri"/>
                <a:cs typeface="Calibri"/>
              </a:rPr>
              <a:t>will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copy</a:t>
            </a:r>
            <a:r>
              <a:rPr sz="2000" spc="-6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000" spc="-2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UK</a:t>
            </a:r>
            <a:r>
              <a:rPr sz="2000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approved</a:t>
            </a:r>
            <a:r>
              <a:rPr sz="2000" spc="-4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design</a:t>
            </a:r>
            <a:r>
              <a:rPr sz="2000" spc="-4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3" dirty="0">
                <a:solidFill>
                  <a:srgbClr val="001F5F"/>
                </a:solidFill>
                <a:latin typeface="Calibri"/>
                <a:cs typeface="Calibri"/>
              </a:rPr>
              <a:t>HPC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5;p17">
            <a:extLst>
              <a:ext uri="{FF2B5EF4-FFF2-40B4-BE49-F238E27FC236}">
                <a16:creationId xmlns:a16="http://schemas.microsoft.com/office/drawing/2014/main" id="{27CB05CD-2C71-54F2-E7F9-F29CD850DD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60141" y="191387"/>
            <a:ext cx="1394169" cy="6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5CAF8C-5CD0-221C-B19D-B2B3FD2FFC3C}"/>
              </a:ext>
            </a:extLst>
          </p:cNvPr>
          <p:cNvSpPr/>
          <p:nvPr/>
        </p:nvSpPr>
        <p:spPr>
          <a:xfrm>
            <a:off x="602934" y="1100256"/>
            <a:ext cx="11275122" cy="5037213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We will: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Play an active and influential role in regional skills development 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Create a </a:t>
            </a:r>
            <a:r>
              <a:rPr lang="en-GB" b="1" dirty="0">
                <a:solidFill>
                  <a:schemeClr val="accent1"/>
                </a:solidFill>
              </a:rPr>
              <a:t>SZC Jobs Service </a:t>
            </a:r>
            <a:r>
              <a:rPr lang="en-GB" dirty="0"/>
              <a:t>in partnership with the region – ensuring that </a:t>
            </a:r>
            <a:r>
              <a:rPr lang="en-GB" b="1" dirty="0">
                <a:solidFill>
                  <a:schemeClr val="accent3"/>
                </a:solidFill>
              </a:rPr>
              <a:t>local employment is maximised 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Provide a </a:t>
            </a:r>
            <a:r>
              <a:rPr lang="en-GB" b="1" dirty="0">
                <a:solidFill>
                  <a:schemeClr val="accent1"/>
                </a:solidFill>
              </a:rPr>
              <a:t>substantial fund for skills </a:t>
            </a:r>
            <a:r>
              <a:rPr lang="en-GB" dirty="0"/>
              <a:t>enhancement of facilities and resources in local colleges, Higher Education and training providers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Fund a  regionally-based </a:t>
            </a:r>
            <a:r>
              <a:rPr lang="en-GB" b="1" dirty="0">
                <a:solidFill>
                  <a:schemeClr val="accent1"/>
                </a:solidFill>
              </a:rPr>
              <a:t>skills manager, </a:t>
            </a:r>
            <a:r>
              <a:rPr lang="en-GB" b="1" dirty="0">
                <a:solidFill>
                  <a:schemeClr val="accent3"/>
                </a:solidFill>
              </a:rPr>
              <a:t>to coordinate the region’s response</a:t>
            </a:r>
            <a:r>
              <a:rPr lang="en-GB" dirty="0"/>
              <a:t> to skills requirements at SZC and other Energy projects 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Create a </a:t>
            </a:r>
            <a:r>
              <a:rPr lang="en-GB" b="1" dirty="0">
                <a:solidFill>
                  <a:schemeClr val="accent1"/>
                </a:solidFill>
              </a:rPr>
              <a:t>‘conveyor’ </a:t>
            </a:r>
            <a:r>
              <a:rPr lang="en-GB" dirty="0"/>
              <a:t>of opportunity for people from East Anglia to gain </a:t>
            </a:r>
            <a:r>
              <a:rPr lang="en-GB" b="1" dirty="0">
                <a:solidFill>
                  <a:schemeClr val="accent3"/>
                </a:solidFill>
              </a:rPr>
              <a:t>work at HPC, returning to SZC </a:t>
            </a:r>
            <a:r>
              <a:rPr lang="en-GB" dirty="0"/>
              <a:t>in progressive and high-level roles.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Work with local schools and colleges and create a ‘</a:t>
            </a:r>
            <a:r>
              <a:rPr lang="en-GB" b="1" dirty="0">
                <a:solidFill>
                  <a:schemeClr val="accent1"/>
                </a:solidFill>
              </a:rPr>
              <a:t>Young SZC</a:t>
            </a:r>
            <a:r>
              <a:rPr lang="en-GB" dirty="0"/>
              <a:t>’ initiative to </a:t>
            </a:r>
            <a:r>
              <a:rPr lang="en-GB" b="1" dirty="0">
                <a:solidFill>
                  <a:schemeClr val="accent3"/>
                </a:solidFill>
              </a:rPr>
              <a:t>help raise young people’s aspirations</a:t>
            </a:r>
            <a:r>
              <a:rPr lang="en-GB" dirty="0"/>
              <a:t>, and help them gain important opportunities on the SZC project and our supply chain. 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Establish a </a:t>
            </a:r>
            <a:r>
              <a:rPr lang="en-GB" b="1" dirty="0">
                <a:solidFill>
                  <a:schemeClr val="accent1"/>
                </a:solidFill>
              </a:rPr>
              <a:t>bursary scheme </a:t>
            </a:r>
            <a:r>
              <a:rPr lang="en-GB" dirty="0"/>
              <a:t>to </a:t>
            </a:r>
            <a:r>
              <a:rPr lang="en-GB" b="1" dirty="0">
                <a:solidFill>
                  <a:schemeClr val="accent3"/>
                </a:solidFill>
              </a:rPr>
              <a:t>help young people find an alternative pathway </a:t>
            </a:r>
            <a:r>
              <a:rPr lang="en-GB" dirty="0"/>
              <a:t>to work,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Offer </a:t>
            </a:r>
            <a:r>
              <a:rPr lang="en-GB" b="1" dirty="0">
                <a:solidFill>
                  <a:schemeClr val="accent1"/>
                </a:solidFill>
              </a:rPr>
              <a:t>1,500 SZC apprenticeships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Maximise opportunities for diverse and </a:t>
            </a:r>
            <a:r>
              <a:rPr lang="en-GB" b="1" dirty="0">
                <a:solidFill>
                  <a:schemeClr val="accent3"/>
                </a:solidFill>
              </a:rPr>
              <a:t>hard-to-reach groups to gain life-enhancing </a:t>
            </a:r>
            <a:r>
              <a:rPr lang="en-GB" dirty="0"/>
              <a:t>career opportunities at SZC </a:t>
            </a:r>
          </a:p>
          <a:p>
            <a:pPr marL="380990" indent="-38099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Fund a pre-employment training and outreach initiative, working in close partnership with the LEP, Councils, DWP and the 3</a:t>
            </a:r>
            <a:r>
              <a:rPr lang="en-GB" baseline="30000" dirty="0"/>
              <a:t>rd</a:t>
            </a:r>
            <a:r>
              <a:rPr lang="en-GB" dirty="0"/>
              <a:t> sector.  </a:t>
            </a:r>
            <a:r>
              <a:rPr lang="en-GB" sz="1600" dirty="0"/>
              <a:t> </a:t>
            </a:r>
          </a:p>
        </p:txBody>
      </p:sp>
      <p:sp>
        <p:nvSpPr>
          <p:cNvPr id="9" name="Google Shape;79;p16">
            <a:extLst>
              <a:ext uri="{FF2B5EF4-FFF2-40B4-BE49-F238E27FC236}">
                <a16:creationId xmlns:a16="http://schemas.microsoft.com/office/drawing/2014/main" id="{B6E66A70-1EE8-D0EF-A1FE-8746452DDBCF}"/>
              </a:ext>
            </a:extLst>
          </p:cNvPr>
          <p:cNvSpPr txBox="1"/>
          <p:nvPr/>
        </p:nvSpPr>
        <p:spPr>
          <a:xfrm>
            <a:off x="609045" y="443730"/>
            <a:ext cx="11345265" cy="65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SzPts val="1100"/>
              <a:defRPr/>
            </a:pPr>
            <a:r>
              <a:rPr lang="en-GB" sz="5333" b="1" kern="0" dirty="0">
                <a:solidFill>
                  <a:srgbClr val="00588B"/>
                </a:solidFill>
                <a:latin typeface="Arial"/>
                <a:cs typeface="Arial"/>
                <a:sym typeface="Arial"/>
              </a:rPr>
              <a:t>SZC </a:t>
            </a:r>
            <a:r>
              <a:rPr lang="en-GB" sz="2400" b="1" dirty="0">
                <a:solidFill>
                  <a:srgbClr val="0678A7"/>
                </a:solidFill>
              </a:rPr>
              <a:t>Summary of SZC DCO / External pledges / Commitments</a:t>
            </a:r>
            <a:endParaRPr lang="en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751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343BF1-33CF-6536-1FE9-F005F4929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1860D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</a:t>
            </a:fld>
            <a:endParaRPr lang="en" kern="0">
              <a:solidFill>
                <a:srgbClr val="F1860D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1F9F5-4A34-54FF-2512-814BA1752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96" b="3488"/>
          <a:stretch/>
        </p:blipFill>
        <p:spPr>
          <a:xfrm>
            <a:off x="3547555" y="75181"/>
            <a:ext cx="8034845" cy="6782820"/>
          </a:xfrm>
          <a:prstGeom prst="rect">
            <a:avLst/>
          </a:prstGeom>
        </p:spPr>
      </p:pic>
      <p:sp>
        <p:nvSpPr>
          <p:cNvPr id="4" name="Google Shape;79;p16">
            <a:extLst>
              <a:ext uri="{FF2B5EF4-FFF2-40B4-BE49-F238E27FC236}">
                <a16:creationId xmlns:a16="http://schemas.microsoft.com/office/drawing/2014/main" id="{605CEA97-663F-EADE-7662-412930256EDF}"/>
              </a:ext>
            </a:extLst>
          </p:cNvPr>
          <p:cNvSpPr txBox="1"/>
          <p:nvPr/>
        </p:nvSpPr>
        <p:spPr>
          <a:xfrm>
            <a:off x="602933" y="549167"/>
            <a:ext cx="2627155" cy="384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1100"/>
            </a:pPr>
            <a:r>
              <a:rPr lang="en-GB" sz="4000" b="1" kern="0" dirty="0">
                <a:solidFill>
                  <a:srgbClr val="00588B"/>
                </a:solidFill>
                <a:latin typeface="Arial"/>
                <a:cs typeface="Arial"/>
                <a:sym typeface="Arial"/>
              </a:rPr>
              <a:t>HPC 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100"/>
            </a:pPr>
            <a:r>
              <a:rPr lang="en-GB" sz="2667" b="1" kern="0" dirty="0">
                <a:solidFill>
                  <a:srgbClr val="0678A7"/>
                </a:solidFill>
                <a:latin typeface="Arial"/>
                <a:cs typeface="Arial"/>
                <a:sym typeface="Arial"/>
              </a:rPr>
              <a:t>Lessons Learnt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100"/>
            </a:pPr>
            <a:r>
              <a:rPr lang="en-GB" sz="1600" kern="0" dirty="0">
                <a:solidFill>
                  <a:srgbClr val="F1860D"/>
                </a:solidFill>
                <a:latin typeface="Arial"/>
                <a:cs typeface="Arial"/>
                <a:sym typeface="Arial"/>
              </a:rPr>
              <a:t>HPC Criticality Grid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100"/>
            </a:pPr>
            <a:endParaRPr lang="en-GB" sz="1600" kern="0" dirty="0">
              <a:solidFill>
                <a:srgbClr val="F1860D"/>
              </a:solidFill>
              <a:latin typeface="Arial"/>
              <a:cs typeface="Arial"/>
              <a:sym typeface="Arial"/>
            </a:endParaRPr>
          </a:p>
          <a:p>
            <a:pPr marL="304792" indent="-304792" defTabSz="1219170">
              <a:buClr>
                <a:srgbClr val="000000"/>
              </a:buClr>
              <a:buSzPts val="1100"/>
              <a:buFont typeface="Arial"/>
              <a:buAutoNum type="arabicParenBoth"/>
            </a:pPr>
            <a:r>
              <a:rPr lang="en-GB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Requires an honest space</a:t>
            </a:r>
          </a:p>
          <a:p>
            <a:pPr marL="304792" indent="-304792" defTabSz="1219170">
              <a:buClr>
                <a:srgbClr val="000000"/>
              </a:buClr>
              <a:buSzPts val="1100"/>
              <a:buFont typeface="Arial"/>
              <a:buAutoNum type="arabicParenBoth"/>
            </a:pPr>
            <a:r>
              <a:rPr lang="en-GB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Deconflict skills requirements from supply chain </a:t>
            </a:r>
            <a:r>
              <a:rPr lang="en-GB" sz="1333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capability issues</a:t>
            </a:r>
            <a:endParaRPr lang="en-GB"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04792" indent="-304792" defTabSz="1219170">
              <a:buClr>
                <a:srgbClr val="000000"/>
              </a:buClr>
              <a:buSzPts val="1100"/>
              <a:buFont typeface="Arial"/>
              <a:buAutoNum type="arabicParenBoth"/>
            </a:pPr>
            <a:r>
              <a:rPr lang="en-GB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Requires input from National bodies</a:t>
            </a:r>
          </a:p>
          <a:p>
            <a:pPr marL="304792" indent="-304792" defTabSz="1219170">
              <a:buClr>
                <a:srgbClr val="000000"/>
              </a:buClr>
              <a:buSzPts val="1100"/>
              <a:buFont typeface="Arial"/>
              <a:buAutoNum type="arabicParenBoth"/>
            </a:pPr>
            <a:r>
              <a:rPr lang="en-GB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Criticality Grid is not static and requires regular review/update to reflect the situation</a:t>
            </a:r>
          </a:p>
          <a:p>
            <a:pPr marL="228594" indent="-228594" defTabSz="1219170">
              <a:lnSpc>
                <a:spcPct val="80000"/>
              </a:lnSpc>
              <a:buClr>
                <a:srgbClr val="000000"/>
              </a:buClr>
              <a:buSzPts val="1100"/>
              <a:buFontTx/>
              <a:buChar char="-"/>
            </a:pPr>
            <a:endParaRPr lang="en-GB" sz="1600" kern="0" dirty="0">
              <a:solidFill>
                <a:srgbClr val="F1860D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100"/>
            </a:pPr>
            <a:endParaRPr lang="en-GB" sz="3200" b="1" kern="0" dirty="0">
              <a:solidFill>
                <a:srgbClr val="0678A7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100"/>
            </a:pPr>
            <a:endParaRPr sz="1600" kern="0" dirty="0">
              <a:solidFill>
                <a:srgbClr val="00588B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inkley Point C project cost | EDF">
            <a:extLst>
              <a:ext uri="{FF2B5EF4-FFF2-40B4-BE49-F238E27FC236}">
                <a16:creationId xmlns:a16="http://schemas.microsoft.com/office/drawing/2014/main" id="{B92A5243-C26F-7FAD-6528-31EC063DC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r="17878"/>
          <a:stretch/>
        </p:blipFill>
        <p:spPr bwMode="auto">
          <a:xfrm>
            <a:off x="10112744" y="780902"/>
            <a:ext cx="16256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9CFEC0-AC78-F9F5-385A-DAA07F520BF5}"/>
              </a:ext>
            </a:extLst>
          </p:cNvPr>
          <p:cNvSpPr/>
          <p:nvPr/>
        </p:nvSpPr>
        <p:spPr>
          <a:xfrm>
            <a:off x="3230088" y="6455121"/>
            <a:ext cx="2745199" cy="40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1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Pathways to Power Up Hinkley Point C">
            <a:hlinkClick r:id="" action="ppaction://media"/>
            <a:extLst>
              <a:ext uri="{FF2B5EF4-FFF2-40B4-BE49-F238E27FC236}">
                <a16:creationId xmlns:a16="http://schemas.microsoft.com/office/drawing/2014/main" id="{15782148-A53D-270B-135D-4B3BFDE6CC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1123" y="1333261"/>
            <a:ext cx="8846050" cy="49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1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18" y="203134"/>
            <a:ext cx="11361780" cy="86710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COEs’ Core Functions – delivered in partnership with FE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268D-E5DB-4D76-8C43-F544D2039CA0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16671" y="941571"/>
            <a:ext cx="11321143" cy="495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Setting the HPC/SZC training standard for nuclear skills 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Providing Trade and competence testing for all HPC/SZC welders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The HPC ‘Home’ and centre for re-certification / Top Ups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Creating a pipeline of new recruits at VQ Level 1 and 2 .  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Delivering HPC/SZC Apprenticeships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Providing training for Level 4+  roles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Associated technology training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– NDT, Orbital, Coatings etc.  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RCC-M and Process upskilling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– first of a kind in the UK </a:t>
            </a:r>
          </a:p>
        </p:txBody>
      </p:sp>
      <p:pic>
        <p:nvPicPr>
          <p:cNvPr id="3" name="Content Placeholder 8" descr="A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BDAF33DE-DA8B-FB99-F845-0C962E8F6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>
          <a:xfrm>
            <a:off x="8858938" y="1030460"/>
            <a:ext cx="3077581" cy="2027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45492-2FCE-62E7-DA88-1D305CAD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256" y="3999208"/>
            <a:ext cx="6659394" cy="20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78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Curriculum and Trainees through centre – delivered by College and Industry Trainers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268D-E5DB-4D76-8C43-F544D2039CA0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5" y="1440877"/>
            <a:ext cx="5338975" cy="4066580"/>
          </a:xfrm>
          <a:prstGeom prst="rect">
            <a:avLst/>
          </a:prstGeom>
        </p:spPr>
      </p:pic>
      <p:pic>
        <p:nvPicPr>
          <p:cNvPr id="3" name="Content Placeholder 11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4C7E3CF6-C0F0-2EA8-06DE-5F4275F19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31" y="1534678"/>
            <a:ext cx="4701041" cy="2644336"/>
          </a:xfrm>
          <a:prstGeom prst="rect">
            <a:avLst/>
          </a:prstGeom>
        </p:spPr>
      </p:pic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3860C5E-6BDC-501E-96DC-3A8F276CF2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91" y="4323030"/>
            <a:ext cx="3278579" cy="1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39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A343-D9B0-67BA-C3BF-8B09AE64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Trainer Engagement – Models Piloted at HPC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E06CC-CB1D-B4C2-E056-88DF2E9C9BEB}"/>
              </a:ext>
            </a:extLst>
          </p:cNvPr>
          <p:cNvSpPr/>
          <p:nvPr/>
        </p:nvSpPr>
        <p:spPr>
          <a:xfrm>
            <a:off x="316671" y="941571"/>
            <a:ext cx="11321143" cy="495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Industrial Relations Framework and Incentivisation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Training as ‘In-Work’ Progression (Craft to Supervisor)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Secondments (2wk to 6 Months)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Seasonal Placements can be attractive to industry trainers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Experienced Hands Programme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Targeted at 50+ 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Retention of workforce at risk of ‘outflow’ from the sector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Scenario Based training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 Academics into industry</a:t>
            </a:r>
          </a:p>
          <a:p>
            <a:pPr marL="8381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33" dirty="0"/>
              <a:t>Train the Trainer in National Industry ‘Hubs’   </a:t>
            </a:r>
          </a:p>
        </p:txBody>
      </p:sp>
    </p:spTree>
    <p:extLst>
      <p:ext uri="{BB962C8B-B14F-4D97-AF65-F5344CB8AC3E}">
        <p14:creationId xmlns:p14="http://schemas.microsoft.com/office/powerpoint/2010/main" val="310188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F Energy / SZ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57A"/>
      </a:accent1>
      <a:accent2>
        <a:srgbClr val="FE5815"/>
      </a:accent2>
      <a:accent3>
        <a:srgbClr val="404040"/>
      </a:accent3>
      <a:accent4>
        <a:srgbClr val="FFA02F"/>
      </a:accent4>
      <a:accent5>
        <a:srgbClr val="419BD5"/>
      </a:accent5>
      <a:accent6>
        <a:srgbClr val="47AEB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DF Energy / SZ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FFA02F"/>
      </a:accent2>
      <a:accent3>
        <a:srgbClr val="404040"/>
      </a:accent3>
      <a:accent4>
        <a:srgbClr val="FFA02F"/>
      </a:accent4>
      <a:accent5>
        <a:srgbClr val="419BD5"/>
      </a:accent5>
      <a:accent6>
        <a:srgbClr val="47AEB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zewell C - 16:9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88B"/>
      </a:accent1>
      <a:accent2>
        <a:srgbClr val="0678A7"/>
      </a:accent2>
      <a:accent3>
        <a:srgbClr val="59541A"/>
      </a:accent3>
      <a:accent4>
        <a:srgbClr val="F2B708"/>
      </a:accent4>
      <a:accent5>
        <a:srgbClr val="F1860D"/>
      </a:accent5>
      <a:accent6>
        <a:srgbClr val="000000"/>
      </a:accent6>
      <a:hlink>
        <a:srgbClr val="9090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zewell C - 16:9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88B"/>
      </a:accent1>
      <a:accent2>
        <a:srgbClr val="0678A7"/>
      </a:accent2>
      <a:accent3>
        <a:srgbClr val="59541A"/>
      </a:accent3>
      <a:accent4>
        <a:srgbClr val="F2B708"/>
      </a:accent4>
      <a:accent5>
        <a:srgbClr val="F1860D"/>
      </a:accent5>
      <a:accent6>
        <a:srgbClr val="000000"/>
      </a:accent6>
      <a:hlink>
        <a:srgbClr val="9090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zewell C - 16:9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88B"/>
      </a:accent1>
      <a:accent2>
        <a:srgbClr val="0678A7"/>
      </a:accent2>
      <a:accent3>
        <a:srgbClr val="59541A"/>
      </a:accent3>
      <a:accent4>
        <a:srgbClr val="F2B708"/>
      </a:accent4>
      <a:accent5>
        <a:srgbClr val="F1860D"/>
      </a:accent5>
      <a:accent6>
        <a:srgbClr val="000000"/>
      </a:accent6>
      <a:hlink>
        <a:srgbClr val="9090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00588B"/>
    </a:accent1>
    <a:accent2>
      <a:srgbClr val="0678A7"/>
    </a:accent2>
    <a:accent3>
      <a:srgbClr val="59541A"/>
    </a:accent3>
    <a:accent4>
      <a:srgbClr val="F2B708"/>
    </a:accent4>
    <a:accent5>
      <a:srgbClr val="F1860D"/>
    </a:accent5>
    <a:accent6>
      <a:srgbClr val="000000"/>
    </a:accent6>
    <a:hlink>
      <a:srgbClr val="909090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00588B"/>
    </a:accent1>
    <a:accent2>
      <a:srgbClr val="0678A7"/>
    </a:accent2>
    <a:accent3>
      <a:srgbClr val="59541A"/>
    </a:accent3>
    <a:accent4>
      <a:srgbClr val="F2B708"/>
    </a:accent4>
    <a:accent5>
      <a:srgbClr val="F1860D"/>
    </a:accent5>
    <a:accent6>
      <a:srgbClr val="000000"/>
    </a:accent6>
    <a:hlink>
      <a:srgbClr val="909090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00588B"/>
    </a:accent1>
    <a:accent2>
      <a:srgbClr val="0678A7"/>
    </a:accent2>
    <a:accent3>
      <a:srgbClr val="59541A"/>
    </a:accent3>
    <a:accent4>
      <a:srgbClr val="F2B708"/>
    </a:accent4>
    <a:accent5>
      <a:srgbClr val="F1860D"/>
    </a:accent5>
    <a:accent6>
      <a:srgbClr val="000000"/>
    </a:accent6>
    <a:hlink>
      <a:srgbClr val="909090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9" ma:contentTypeDescription="Create a new document." ma:contentTypeScope="" ma:versionID="226196d8e3766bc23fa76a0dcc354ce6">
  <xsd:schema xmlns:xsd="http://www.w3.org/2001/XMLSchema" xmlns:xs="http://www.w3.org/2001/XMLSchema" xmlns:p="http://schemas.microsoft.com/office/2006/metadata/properties" xmlns:ns1="http://schemas.microsoft.com/sharepoint/v3" xmlns:ns2="a9f12287-5f74-4593-92c9-e973669b9a71" xmlns:ns3="6140e513-9c0e-4e73-9b29-9e780522eb94" xmlns:ns4="6a461f78-e7a2-485a-8a47-5fc604b04102" targetNamespace="http://schemas.microsoft.com/office/2006/metadata/properties" ma:root="true" ma:fieldsID="30ba20de95c90f22d673027e6cd295e9" ns1:_="" ns2:_="" ns3:_="" ns4:_="">
    <xsd:import namespace="http://schemas.microsoft.com/sharepoint/v3"/>
    <xsd:import namespace="a9f12287-5f74-4593-92c9-e973669b9a71"/>
    <xsd:import namespace="6140e513-9c0e-4e73-9b29-9e780522eb94"/>
    <xsd:import namespace="6a461f78-e7a2-485a-8a47-5fc604b04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80e1b9-110b-426d-a27a-2c1e575db7cd}" ma:internalName="TaxCatchAll" ma:showField="CatchAllData" ma:web="6140e513-9c0e-4e73-9b29-9e780522eb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a9f12287-5f74-4593-92c9-e973669b9a71" xsi:nil="true"/>
    <TaxCatchAll xmlns="6a461f78-e7a2-485a-8a47-5fc604b04102" xsi:nil="true"/>
    <_ip_UnifiedCompliancePolicyProperties xmlns="http://schemas.microsoft.com/sharepoint/v3" xsi:nil="true"/>
    <lcf76f155ced4ddcb4097134ff3c332f xmlns="a9f12287-5f74-4593-92c9-e973669b9a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0D7729-48AC-4483-8795-89D178B2D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14D61-AE5A-4839-8B0B-2C9BEF180B4B}"/>
</file>

<file path=customXml/itemProps3.xml><?xml version="1.0" encoding="utf-8"?>
<ds:datastoreItem xmlns:ds="http://schemas.openxmlformats.org/officeDocument/2006/customXml" ds:itemID="{CED4BDED-E1EB-48BB-B400-669497A6791C}">
  <ds:schemaRefs>
    <ds:schemaRef ds:uri="http://www.w3.org/XML/1998/namespace"/>
    <ds:schemaRef ds:uri="http://schemas.microsoft.com/office/2006/documentManagement/types"/>
    <ds:schemaRef ds:uri="http://purl.org/dc/elements/1.1/"/>
    <ds:schemaRef ds:uri="9faed4da-a67f-4f86-bc86-8adc69ab4455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83b7c778-8037-45af-90f4-c2c4198e93c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664</Words>
  <Application>Microsoft Office PowerPoint</Application>
  <PresentationFormat>Widescreen</PresentationFormat>
  <Paragraphs>90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Frutiger LT 45 Light</vt:lpstr>
      <vt:lpstr>Calibri</vt:lpstr>
      <vt:lpstr>CartoGothic Std</vt:lpstr>
      <vt:lpstr>Office Theme</vt:lpstr>
      <vt:lpstr>1_Office Theme</vt:lpstr>
      <vt:lpstr>1_Sizewell C - 16:9 Theme</vt:lpstr>
      <vt:lpstr>2_Sizewell C - 16:9 Theme</vt:lpstr>
      <vt:lpstr>Sizewell C - 16:9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COEs’ Core Functions – delivered in partnership with FE </vt:lpstr>
      <vt:lpstr>Curriculum and Trainees through centre – delivered by College and Industry Trainers</vt:lpstr>
      <vt:lpstr>Trainer Engagement – Models Piloted at HPC </vt:lpstr>
      <vt:lpstr>Memoranda of Understanding with Colleges – New for SZC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Johnathan Reynolds | Opergy</dc:creator>
  <cp:lastModifiedBy>Hazlehurst Guy</cp:lastModifiedBy>
  <cp:revision>5</cp:revision>
  <cp:lastPrinted>2021-11-05T16:46:16Z</cp:lastPrinted>
  <dcterms:created xsi:type="dcterms:W3CDTF">2021-04-26T13:41:35Z</dcterms:created>
  <dcterms:modified xsi:type="dcterms:W3CDTF">2023-06-13T17:59:17Z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0x010100E6640E6CBD54784B980A98C415641E6C</vt:lpwstr>
  </property>
</Properties>
</file>