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tags/tag2.xml" ContentType="application/vnd.openxmlformats-officedocument.presentationml.tags+xml"/>
  <Override PartName="/ppt/tags/tag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4175" r:id="rId2"/>
    <p:sldId id="4419" r:id="rId3"/>
    <p:sldId id="390" r:id="rId4"/>
    <p:sldId id="4417" r:id="rId5"/>
    <p:sldId id="441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92045D-1634-4D5A-9DE5-DC8277391D6E}" type="datetimeFigureOut">
              <a:rPr lang="en-GB" smtClean="0"/>
              <a:t>06/06/2023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F6520F-30DD-4B26-B8DD-FF30558D767B}" type="slidenum">
              <a:rPr lang="en-GB" smtClean="0"/>
              <a:t>‹#›</a:t>
            </a:fld>
            <a:endParaRPr lang="en-GB"/>
          </a:p>
        </p:txBody>
      </p:sp>
    </p:spTree>
    <p:extLst>
      <p:ext uri="{BB962C8B-B14F-4D97-AF65-F5344CB8AC3E}">
        <p14:creationId xmlns:p14="http://schemas.microsoft.com/office/powerpoint/2010/main" val="3570390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Unable to access EDI data for in progress candidates in </a:t>
            </a:r>
            <a:r>
              <a:rPr lang="en-GB" dirty="0" err="1"/>
              <a:t>Talentlink</a:t>
            </a:r>
            <a:r>
              <a:rPr lang="en-GB" dirty="0"/>
              <a:t> but able to provide manual data for candidates at offer stage. </a:t>
            </a:r>
          </a:p>
          <a:p>
            <a:endParaRPr lang="en-GB" dirty="0"/>
          </a:p>
          <a:p>
            <a:r>
              <a:rPr lang="en-GB" dirty="0"/>
              <a:t>This has been influenced by previous placements and candidates sources outside of EC resourcing team. </a:t>
            </a:r>
          </a:p>
          <a:p>
            <a:r>
              <a:rPr lang="en-GB" dirty="0"/>
              <a:t>No concerns that this data will shift in the right direction over the coming months as we progress remaining Graduate offers and start Apprentice interviews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188E4E-6F79-4D24-9D2A-CBDDABDE2EF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1899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Unable to access EDI data for in progress candidates in </a:t>
            </a:r>
            <a:r>
              <a:rPr lang="en-GB" dirty="0" err="1"/>
              <a:t>Talentlink</a:t>
            </a:r>
            <a:r>
              <a:rPr lang="en-GB" dirty="0"/>
              <a:t> but able to provide manual data for candidates at offer stage. </a:t>
            </a:r>
          </a:p>
          <a:p>
            <a:endParaRPr lang="en-GB" dirty="0"/>
          </a:p>
          <a:p>
            <a:r>
              <a:rPr lang="en-GB" dirty="0"/>
              <a:t>This has been influenced by previous placements and candidates sources outside of EC resourcing team. </a:t>
            </a:r>
          </a:p>
          <a:p>
            <a:r>
              <a:rPr lang="en-GB" dirty="0"/>
              <a:t>No concerns that this data will shift in the right direction over the coming months as we progress remaining Graduate offers and start Apprentice interviews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188E4E-6F79-4D24-9D2A-CBDDABDE2EF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0918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Unable to access EDI data for in progress candidates in </a:t>
            </a:r>
            <a:r>
              <a:rPr lang="en-GB" dirty="0" err="1"/>
              <a:t>Talentlink</a:t>
            </a:r>
            <a:r>
              <a:rPr lang="en-GB" dirty="0"/>
              <a:t> but able to provide manual data for candidates at offer stage. </a:t>
            </a:r>
          </a:p>
          <a:p>
            <a:endParaRPr lang="en-GB" dirty="0"/>
          </a:p>
          <a:p>
            <a:r>
              <a:rPr lang="en-GB" dirty="0"/>
              <a:t>This has been influenced by previous placements and candidates sources outside of EC resourcing team. </a:t>
            </a:r>
          </a:p>
          <a:p>
            <a:r>
              <a:rPr lang="en-GB" dirty="0"/>
              <a:t>No concerns that this data will shift in the right direction over the coming months as we progress remaining Graduate offers and start Apprentice interviews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188E4E-6F79-4D24-9D2A-CBDDABDE2EF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5060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Unable to access EDI data for in progress candidates in </a:t>
            </a:r>
            <a:r>
              <a:rPr lang="en-GB" dirty="0" err="1"/>
              <a:t>Talentlink</a:t>
            </a:r>
            <a:r>
              <a:rPr lang="en-GB" dirty="0"/>
              <a:t> but able to provide manual data for candidates at offer stage. </a:t>
            </a:r>
          </a:p>
          <a:p>
            <a:endParaRPr lang="en-GB" dirty="0"/>
          </a:p>
          <a:p>
            <a:r>
              <a:rPr lang="en-GB" dirty="0"/>
              <a:t>This has been influenced by previous placements and candidates sources outside of EC resourcing team. </a:t>
            </a:r>
          </a:p>
          <a:p>
            <a:r>
              <a:rPr lang="en-GB" dirty="0"/>
              <a:t>No concerns that this data will shift in the right direction over the coming months as we progress remaining Graduate offers and start Apprentice interviews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188E4E-6F79-4D24-9D2A-CBDDABDE2EF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1622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D7D5A-6A96-7B89-31FD-310A3F1380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6360AD1-5C87-7CD6-64D5-1B6D1ED08A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1E9027-B5BC-D5A6-D396-39AD3EC4DB81}"/>
              </a:ext>
            </a:extLst>
          </p:cNvPr>
          <p:cNvSpPr>
            <a:spLocks noGrp="1"/>
          </p:cNvSpPr>
          <p:nvPr>
            <p:ph type="dt" sz="half" idx="10"/>
          </p:nvPr>
        </p:nvSpPr>
        <p:spPr/>
        <p:txBody>
          <a:bodyPr/>
          <a:lstStyle/>
          <a:p>
            <a:fld id="{A1A03075-1B53-412E-941A-0450DF5DDDCF}" type="datetimeFigureOut">
              <a:rPr lang="en-GB" smtClean="0"/>
              <a:t>06/06/2023</a:t>
            </a:fld>
            <a:endParaRPr lang="en-GB"/>
          </a:p>
        </p:txBody>
      </p:sp>
      <p:sp>
        <p:nvSpPr>
          <p:cNvPr id="5" name="Footer Placeholder 4">
            <a:extLst>
              <a:ext uri="{FF2B5EF4-FFF2-40B4-BE49-F238E27FC236}">
                <a16:creationId xmlns:a16="http://schemas.microsoft.com/office/drawing/2014/main" id="{731FA537-9AA2-035B-22F6-866B08B661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4B9F35-8FA6-0180-2B8D-1E70B6D836F3}"/>
              </a:ext>
            </a:extLst>
          </p:cNvPr>
          <p:cNvSpPr>
            <a:spLocks noGrp="1"/>
          </p:cNvSpPr>
          <p:nvPr>
            <p:ph type="sldNum" sz="quarter" idx="12"/>
          </p:nvPr>
        </p:nvSpPr>
        <p:spPr/>
        <p:txBody>
          <a:bodyPr/>
          <a:lstStyle/>
          <a:p>
            <a:fld id="{435C45C4-712A-4434-A5F8-1F65367586D3}" type="slidenum">
              <a:rPr lang="en-GB" smtClean="0"/>
              <a:t>‹#›</a:t>
            </a:fld>
            <a:endParaRPr lang="en-GB"/>
          </a:p>
        </p:txBody>
      </p:sp>
    </p:spTree>
    <p:extLst>
      <p:ext uri="{BB962C8B-B14F-4D97-AF65-F5344CB8AC3E}">
        <p14:creationId xmlns:p14="http://schemas.microsoft.com/office/powerpoint/2010/main" val="1600831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3B312-889A-6062-B366-472778A6538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CEADED-4CF6-7746-564D-49D53DD5C4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DE5A7-55F7-785E-2DC2-B1F8AC14791B}"/>
              </a:ext>
            </a:extLst>
          </p:cNvPr>
          <p:cNvSpPr>
            <a:spLocks noGrp="1"/>
          </p:cNvSpPr>
          <p:nvPr>
            <p:ph type="dt" sz="half" idx="10"/>
          </p:nvPr>
        </p:nvSpPr>
        <p:spPr/>
        <p:txBody>
          <a:bodyPr/>
          <a:lstStyle/>
          <a:p>
            <a:fld id="{A1A03075-1B53-412E-941A-0450DF5DDDCF}" type="datetimeFigureOut">
              <a:rPr lang="en-GB" smtClean="0"/>
              <a:t>06/06/2023</a:t>
            </a:fld>
            <a:endParaRPr lang="en-GB"/>
          </a:p>
        </p:txBody>
      </p:sp>
      <p:sp>
        <p:nvSpPr>
          <p:cNvPr id="5" name="Footer Placeholder 4">
            <a:extLst>
              <a:ext uri="{FF2B5EF4-FFF2-40B4-BE49-F238E27FC236}">
                <a16:creationId xmlns:a16="http://schemas.microsoft.com/office/drawing/2014/main" id="{44DD04D3-7526-39D7-47C2-66601CA7FF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F5A10F-8332-6509-3C1F-63073401695A}"/>
              </a:ext>
            </a:extLst>
          </p:cNvPr>
          <p:cNvSpPr>
            <a:spLocks noGrp="1"/>
          </p:cNvSpPr>
          <p:nvPr>
            <p:ph type="sldNum" sz="quarter" idx="12"/>
          </p:nvPr>
        </p:nvSpPr>
        <p:spPr/>
        <p:txBody>
          <a:bodyPr/>
          <a:lstStyle/>
          <a:p>
            <a:fld id="{435C45C4-712A-4434-A5F8-1F65367586D3}" type="slidenum">
              <a:rPr lang="en-GB" smtClean="0"/>
              <a:t>‹#›</a:t>
            </a:fld>
            <a:endParaRPr lang="en-GB"/>
          </a:p>
        </p:txBody>
      </p:sp>
    </p:spTree>
    <p:extLst>
      <p:ext uri="{BB962C8B-B14F-4D97-AF65-F5344CB8AC3E}">
        <p14:creationId xmlns:p14="http://schemas.microsoft.com/office/powerpoint/2010/main" val="1517875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7F2878-64A3-57DE-D467-619FD09120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CCED67-6942-24C1-384C-5018028AF1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8FA37E-387E-A429-BD4B-DF7E96FB4905}"/>
              </a:ext>
            </a:extLst>
          </p:cNvPr>
          <p:cNvSpPr>
            <a:spLocks noGrp="1"/>
          </p:cNvSpPr>
          <p:nvPr>
            <p:ph type="dt" sz="half" idx="10"/>
          </p:nvPr>
        </p:nvSpPr>
        <p:spPr/>
        <p:txBody>
          <a:bodyPr/>
          <a:lstStyle/>
          <a:p>
            <a:fld id="{A1A03075-1B53-412E-941A-0450DF5DDDCF}" type="datetimeFigureOut">
              <a:rPr lang="en-GB" smtClean="0"/>
              <a:t>06/06/2023</a:t>
            </a:fld>
            <a:endParaRPr lang="en-GB"/>
          </a:p>
        </p:txBody>
      </p:sp>
      <p:sp>
        <p:nvSpPr>
          <p:cNvPr id="5" name="Footer Placeholder 4">
            <a:extLst>
              <a:ext uri="{FF2B5EF4-FFF2-40B4-BE49-F238E27FC236}">
                <a16:creationId xmlns:a16="http://schemas.microsoft.com/office/drawing/2014/main" id="{F5EE324C-2AE2-3D28-FD85-850A3CEB61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98A999-D0DC-20B7-8D48-2C04090274C3}"/>
              </a:ext>
            </a:extLst>
          </p:cNvPr>
          <p:cNvSpPr>
            <a:spLocks noGrp="1"/>
          </p:cNvSpPr>
          <p:nvPr>
            <p:ph type="sldNum" sz="quarter" idx="12"/>
          </p:nvPr>
        </p:nvSpPr>
        <p:spPr/>
        <p:txBody>
          <a:bodyPr/>
          <a:lstStyle/>
          <a:p>
            <a:fld id="{435C45C4-712A-4434-A5F8-1F65367586D3}" type="slidenum">
              <a:rPr lang="en-GB" smtClean="0"/>
              <a:t>‹#›</a:t>
            </a:fld>
            <a:endParaRPr lang="en-GB"/>
          </a:p>
        </p:txBody>
      </p:sp>
    </p:spTree>
    <p:extLst>
      <p:ext uri="{BB962C8B-B14F-4D97-AF65-F5344CB8AC3E}">
        <p14:creationId xmlns:p14="http://schemas.microsoft.com/office/powerpoint/2010/main" val="4072292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480000" y="1604799"/>
            <a:ext cx="11232000" cy="4128459"/>
          </a:xfrm>
        </p:spPr>
        <p:txBody>
          <a:bodyPr>
            <a:normAutofit/>
          </a:bodyPr>
          <a:lstStyle>
            <a:lvl1pPr marL="0" indent="0">
              <a:buNone/>
              <a:defRPr/>
            </a:lvl1pPr>
            <a:lvl2pPr marL="609585" indent="0">
              <a:buNone/>
              <a:defRPr/>
            </a:lvl2pPr>
            <a:lvl3pPr marL="1219170" indent="0">
              <a:buNone/>
              <a:defRPr/>
            </a:lvl3pPr>
            <a:lvl5pPr>
              <a:defRPr/>
            </a:lvl5pPr>
            <a:lvl6pPr>
              <a:defRPr/>
            </a:lvl6pPr>
            <a:lvl7pPr>
              <a:defRPr/>
            </a:lvl7pPr>
            <a:lvl8pPr>
              <a:defRPr/>
            </a:lvl8pPr>
            <a:lvl9pPr>
              <a:defRPr/>
            </a:lvl9pPr>
          </a:lstStyle>
          <a:p>
            <a:pPr lvl="0"/>
            <a:r>
              <a:rPr lang="en-US"/>
              <a:t>Click to edit Master text styles</a:t>
            </a:r>
          </a:p>
        </p:txBody>
      </p:sp>
      <p:sp>
        <p:nvSpPr>
          <p:cNvPr id="4" name="Slide Number Placeholder 3"/>
          <p:cNvSpPr>
            <a:spLocks noGrp="1"/>
          </p:cNvSpPr>
          <p:nvPr>
            <p:ph type="sldNum" sz="quarter" idx="12"/>
          </p:nvPr>
        </p:nvSpPr>
        <p:spPr/>
        <p:txBody>
          <a:bodyPr/>
          <a:lstStyle/>
          <a:p>
            <a:fld id="{D25A8545-8FA2-46C7-A043-D7B1104DB074}" type="slidenum">
              <a:rPr lang="en-GB" smtClean="0"/>
              <a:pPr/>
              <a:t>‹#›</a:t>
            </a:fld>
            <a:endParaRPr lang="en-GB"/>
          </a:p>
        </p:txBody>
      </p:sp>
      <p:sp>
        <p:nvSpPr>
          <p:cNvPr id="6" name="Rectangle 62"/>
          <p:cNvSpPr>
            <a:spLocks noGrp="1" noChangeArrowheads="1"/>
          </p:cNvSpPr>
          <p:nvPr>
            <p:ph type="title"/>
          </p:nvPr>
        </p:nvSpPr>
        <p:spPr bwMode="auto">
          <a:xfrm>
            <a:off x="480000" y="522202"/>
            <a:ext cx="11232000" cy="783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0" numCol="1" anchor="t" anchorCtr="0" compatLnSpc="1">
            <a:prstTxWarp prst="textNoShape">
              <a:avLst/>
            </a:prstTxWarp>
            <a:normAutofit/>
          </a:bodyPr>
          <a:lstStyle>
            <a:lvl1pPr>
              <a:defRPr>
                <a:solidFill>
                  <a:srgbClr val="04294B"/>
                </a:solidFill>
              </a:defRPr>
            </a:lvl1pPr>
          </a:lstStyle>
          <a:p>
            <a:pPr lvl="0"/>
            <a:r>
              <a:rPr lang="en-US"/>
              <a:t>Click to edit master title style</a:t>
            </a:r>
          </a:p>
        </p:txBody>
      </p:sp>
      <p:sp>
        <p:nvSpPr>
          <p:cNvPr id="5" name="Text Box 26">
            <a:extLst>
              <a:ext uri="{FF2B5EF4-FFF2-40B4-BE49-F238E27FC236}">
                <a16:creationId xmlns:a16="http://schemas.microsoft.com/office/drawing/2014/main" id="{10A489C9-3BB4-4230-B4CF-9CD99EC69639}"/>
              </a:ext>
            </a:extLst>
          </p:cNvPr>
          <p:cNvSpPr txBox="1">
            <a:spLocks noChangeArrowheads="1"/>
          </p:cNvSpPr>
          <p:nvPr userDrawn="1"/>
        </p:nvSpPr>
        <p:spPr bwMode="auto">
          <a:xfrm>
            <a:off x="7056108" y="1"/>
            <a:ext cx="5617633" cy="72044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48768" tIns="48768" rIns="48768" bIns="48768" numCol="1"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a:ln>
                  <a:noFill/>
                </a:ln>
                <a:solidFill>
                  <a:srgbClr val="002060"/>
                </a:solidFill>
                <a:effectLst/>
                <a:latin typeface="Univers Condensed" panose="020B0506020202050204" pitchFamily="34" charset="0"/>
              </a:rPr>
              <a:t>ENGINEERING EXCELLENCE</a:t>
            </a:r>
            <a:endParaRPr kumimoji="0" lang="en-US" altLang="en-US" sz="2133" b="0" i="0" u="none" strike="noStrike" cap="none" normalizeH="0" baseline="0">
              <a:ln>
                <a:noFill/>
              </a:ln>
              <a:solidFill>
                <a:srgbClr val="002060"/>
              </a:solidFill>
              <a:effectLst/>
              <a:latin typeface="Arial" panose="020B0604020202020204" pitchFamily="34" charset="0"/>
            </a:endParaRPr>
          </a:p>
        </p:txBody>
      </p:sp>
      <p:sp>
        <p:nvSpPr>
          <p:cNvPr id="8" name="Text Box 27">
            <a:extLst>
              <a:ext uri="{FF2B5EF4-FFF2-40B4-BE49-F238E27FC236}">
                <a16:creationId xmlns:a16="http://schemas.microsoft.com/office/drawing/2014/main" id="{A6051693-71C3-4200-B8B0-AAF8B750E0AE}"/>
              </a:ext>
            </a:extLst>
          </p:cNvPr>
          <p:cNvSpPr txBox="1">
            <a:spLocks noChangeArrowheads="1"/>
          </p:cNvSpPr>
          <p:nvPr userDrawn="1"/>
        </p:nvSpPr>
        <p:spPr bwMode="auto">
          <a:xfrm>
            <a:off x="5011277" y="140005"/>
            <a:ext cx="2572137" cy="47836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48768" tIns="48768" rIns="48768" bIns="48768" numCol="1" anchor="t" anchorCtr="0" compatLnSpc="1">
            <a:prstTxWarp prst="textNoShape">
              <a:avLst/>
            </a:prstTxWarp>
          </a:bodyPr>
          <a:lstStyle/>
          <a:p>
            <a:pPr marL="0" marR="0" lvl="0" indent="0" algn="ctr" defTabSz="1219170" rtl="0" eaLnBrk="0" fontAlgn="base" latinLnBrk="0" hangingPunct="0">
              <a:lnSpc>
                <a:spcPct val="100000"/>
              </a:lnSpc>
              <a:spcBef>
                <a:spcPct val="0"/>
              </a:spcBef>
              <a:spcAft>
                <a:spcPct val="0"/>
              </a:spcAft>
              <a:buClrTx/>
              <a:buSzTx/>
              <a:buFontTx/>
              <a:buNone/>
              <a:tabLst/>
            </a:pPr>
            <a:r>
              <a:rPr kumimoji="0" lang="en-GB" altLang="en-US" sz="1867" b="1" i="0" u="none" strike="noStrike" cap="none" normalizeH="0" baseline="0">
                <a:ln>
                  <a:noFill/>
                </a:ln>
                <a:solidFill>
                  <a:srgbClr val="002060"/>
                </a:solidFill>
                <a:effectLst/>
                <a:latin typeface="Univers Condensed" panose="020B0506020202050204" pitchFamily="34" charset="0"/>
              </a:rPr>
              <a:t>THE CENTRE OF</a:t>
            </a:r>
            <a:endParaRPr kumimoji="0" lang="en-US" altLang="en-US" sz="2400" b="0" i="0" u="none" strike="noStrike" cap="none" normalizeH="0" baseline="0">
              <a:ln>
                <a:noFill/>
              </a:ln>
              <a:solidFill>
                <a:srgbClr val="002060"/>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2992363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2DCBF-1C30-174F-AB99-2398B77A7597}"/>
              </a:ext>
            </a:extLst>
          </p:cNvPr>
          <p:cNvSpPr>
            <a:spLocks noGrp="1"/>
          </p:cNvSpPr>
          <p:nvPr>
            <p:ph type="title"/>
          </p:nvPr>
        </p:nvSpPr>
        <p:spPr/>
        <p:txBody>
          <a:bodyPr/>
          <a:lstStyle/>
          <a:p>
            <a:r>
              <a:rPr lang="en-GB"/>
              <a:t>Click to edit Master title style</a:t>
            </a:r>
            <a:endParaRPr lang="en-US"/>
          </a:p>
        </p:txBody>
      </p:sp>
      <p:sp>
        <p:nvSpPr>
          <p:cNvPr id="4" name="Text Placeholder 3">
            <a:extLst>
              <a:ext uri="{FF2B5EF4-FFF2-40B4-BE49-F238E27FC236}">
                <a16:creationId xmlns:a16="http://schemas.microsoft.com/office/drawing/2014/main" id="{759F2D1C-9F10-7340-8A3F-662523EBC35F}"/>
              </a:ext>
            </a:extLst>
          </p:cNvPr>
          <p:cNvSpPr>
            <a:spLocks noGrp="1"/>
          </p:cNvSpPr>
          <p:nvPr>
            <p:ph type="body" sz="quarter" idx="10"/>
          </p:nvPr>
        </p:nvSpPr>
        <p:spPr>
          <a:xfrm>
            <a:off x="386116" y="1643559"/>
            <a:ext cx="11423651" cy="48365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5" name="Straight Connector 4">
            <a:extLst>
              <a:ext uri="{FF2B5EF4-FFF2-40B4-BE49-F238E27FC236}">
                <a16:creationId xmlns:a16="http://schemas.microsoft.com/office/drawing/2014/main" id="{6A994C04-3588-594E-82BE-BA5D6284E0B2}"/>
              </a:ext>
            </a:extLst>
          </p:cNvPr>
          <p:cNvCxnSpPr>
            <a:cxnSpLocks/>
          </p:cNvCxnSpPr>
          <p:nvPr userDrawn="1"/>
        </p:nvCxnSpPr>
        <p:spPr>
          <a:xfrm>
            <a:off x="383118" y="808205"/>
            <a:ext cx="11426649" cy="0"/>
          </a:xfrm>
          <a:prstGeom prst="line">
            <a:avLst/>
          </a:prstGeom>
          <a:ln w="6350">
            <a:solidFill>
              <a:srgbClr val="96969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12AB497-9CDD-6045-8F53-D0B2056DDF19}"/>
              </a:ext>
            </a:extLst>
          </p:cNvPr>
          <p:cNvSpPr txBox="1"/>
          <p:nvPr userDrawn="1"/>
        </p:nvSpPr>
        <p:spPr>
          <a:xfrm>
            <a:off x="11189195" y="301680"/>
            <a:ext cx="609600" cy="287323"/>
          </a:xfrm>
          <a:prstGeom prst="rect">
            <a:avLst/>
          </a:prstGeom>
          <a:noFill/>
        </p:spPr>
        <p:txBody>
          <a:bodyPr wrap="square" lIns="0" tIns="0" rIns="0" bIns="0" rtlCol="0">
            <a:spAutoFit/>
          </a:bodyPr>
          <a:lstStyle/>
          <a:p>
            <a:pPr algn="r"/>
            <a:fld id="{B8179B66-FE0D-564D-8677-D1A941BFA352}" type="slidenum">
              <a:rPr lang="en-US" sz="1867" smtClean="0">
                <a:solidFill>
                  <a:schemeClr val="bg1">
                    <a:lumMod val="75000"/>
                  </a:schemeClr>
                </a:solidFill>
              </a:rPr>
              <a:t>‹#›</a:t>
            </a:fld>
            <a:endParaRPr lang="en-US" sz="1400" dirty="0">
              <a:solidFill>
                <a:schemeClr val="bg1">
                  <a:lumMod val="75000"/>
                </a:schemeClr>
              </a:solidFill>
            </a:endParaRPr>
          </a:p>
        </p:txBody>
      </p:sp>
      <p:pic>
        <p:nvPicPr>
          <p:cNvPr id="7" name="Picture 6" descr="A picture containing drawing&#10;&#10;Description automatically generated">
            <a:extLst>
              <a:ext uri="{FF2B5EF4-FFF2-40B4-BE49-F238E27FC236}">
                <a16:creationId xmlns:a16="http://schemas.microsoft.com/office/drawing/2014/main" id="{4BDD4D8A-C2C1-4048-9C02-4EF0DC52DD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453" y="129384"/>
            <a:ext cx="1920000" cy="625857"/>
          </a:xfrm>
          <a:prstGeom prst="rect">
            <a:avLst/>
          </a:prstGeom>
        </p:spPr>
      </p:pic>
    </p:spTree>
    <p:extLst>
      <p:ext uri="{BB962C8B-B14F-4D97-AF65-F5344CB8AC3E}">
        <p14:creationId xmlns:p14="http://schemas.microsoft.com/office/powerpoint/2010/main" val="4109482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F0BC5-7021-B6F7-8706-6AB322460B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26202A-9F7B-C98F-FB83-EC3790578B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EF0D0B-2FA9-93E7-D98E-7E957660F150}"/>
              </a:ext>
            </a:extLst>
          </p:cNvPr>
          <p:cNvSpPr>
            <a:spLocks noGrp="1"/>
          </p:cNvSpPr>
          <p:nvPr>
            <p:ph type="dt" sz="half" idx="10"/>
          </p:nvPr>
        </p:nvSpPr>
        <p:spPr/>
        <p:txBody>
          <a:bodyPr/>
          <a:lstStyle/>
          <a:p>
            <a:fld id="{A1A03075-1B53-412E-941A-0450DF5DDDCF}" type="datetimeFigureOut">
              <a:rPr lang="en-GB" smtClean="0"/>
              <a:t>06/06/2023</a:t>
            </a:fld>
            <a:endParaRPr lang="en-GB"/>
          </a:p>
        </p:txBody>
      </p:sp>
      <p:sp>
        <p:nvSpPr>
          <p:cNvPr id="5" name="Footer Placeholder 4">
            <a:extLst>
              <a:ext uri="{FF2B5EF4-FFF2-40B4-BE49-F238E27FC236}">
                <a16:creationId xmlns:a16="http://schemas.microsoft.com/office/drawing/2014/main" id="{985FC823-8040-E8F7-DDF6-3664E487E9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E5448B-40F5-C8EE-6AEC-9DAABD62766D}"/>
              </a:ext>
            </a:extLst>
          </p:cNvPr>
          <p:cNvSpPr>
            <a:spLocks noGrp="1"/>
          </p:cNvSpPr>
          <p:nvPr>
            <p:ph type="sldNum" sz="quarter" idx="12"/>
          </p:nvPr>
        </p:nvSpPr>
        <p:spPr/>
        <p:txBody>
          <a:bodyPr/>
          <a:lstStyle/>
          <a:p>
            <a:fld id="{435C45C4-712A-4434-A5F8-1F65367586D3}" type="slidenum">
              <a:rPr lang="en-GB" smtClean="0"/>
              <a:t>‹#›</a:t>
            </a:fld>
            <a:endParaRPr lang="en-GB"/>
          </a:p>
        </p:txBody>
      </p:sp>
    </p:spTree>
    <p:extLst>
      <p:ext uri="{BB962C8B-B14F-4D97-AF65-F5344CB8AC3E}">
        <p14:creationId xmlns:p14="http://schemas.microsoft.com/office/powerpoint/2010/main" val="3505819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624A5-4E0E-92D2-1885-AD81D054A7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0A4CB4A-9DDD-FD6C-B86F-BA373C0BA6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E116A8-92AC-2B8F-8DF4-F1CE94400687}"/>
              </a:ext>
            </a:extLst>
          </p:cNvPr>
          <p:cNvSpPr>
            <a:spLocks noGrp="1"/>
          </p:cNvSpPr>
          <p:nvPr>
            <p:ph type="dt" sz="half" idx="10"/>
          </p:nvPr>
        </p:nvSpPr>
        <p:spPr/>
        <p:txBody>
          <a:bodyPr/>
          <a:lstStyle/>
          <a:p>
            <a:fld id="{A1A03075-1B53-412E-941A-0450DF5DDDCF}" type="datetimeFigureOut">
              <a:rPr lang="en-GB" smtClean="0"/>
              <a:t>06/06/2023</a:t>
            </a:fld>
            <a:endParaRPr lang="en-GB"/>
          </a:p>
        </p:txBody>
      </p:sp>
      <p:sp>
        <p:nvSpPr>
          <p:cNvPr id="5" name="Footer Placeholder 4">
            <a:extLst>
              <a:ext uri="{FF2B5EF4-FFF2-40B4-BE49-F238E27FC236}">
                <a16:creationId xmlns:a16="http://schemas.microsoft.com/office/drawing/2014/main" id="{C3EDB575-35D9-80F7-2A15-26D38ED9EA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D08ACC-0D61-20FF-93E0-80BEAAC0CC8C}"/>
              </a:ext>
            </a:extLst>
          </p:cNvPr>
          <p:cNvSpPr>
            <a:spLocks noGrp="1"/>
          </p:cNvSpPr>
          <p:nvPr>
            <p:ph type="sldNum" sz="quarter" idx="12"/>
          </p:nvPr>
        </p:nvSpPr>
        <p:spPr/>
        <p:txBody>
          <a:bodyPr/>
          <a:lstStyle/>
          <a:p>
            <a:fld id="{435C45C4-712A-4434-A5F8-1F65367586D3}" type="slidenum">
              <a:rPr lang="en-GB" smtClean="0"/>
              <a:t>‹#›</a:t>
            </a:fld>
            <a:endParaRPr lang="en-GB"/>
          </a:p>
        </p:txBody>
      </p:sp>
    </p:spTree>
    <p:extLst>
      <p:ext uri="{BB962C8B-B14F-4D97-AF65-F5344CB8AC3E}">
        <p14:creationId xmlns:p14="http://schemas.microsoft.com/office/powerpoint/2010/main" val="3782813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E8889-E06D-85D7-1FC4-585C7048B5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D28826-1A45-3970-DA81-54D1F5820F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0201AD6-E65E-47F2-0344-AE8CC8E087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9D18E23-CCA5-168C-C5A1-8372B93DE797}"/>
              </a:ext>
            </a:extLst>
          </p:cNvPr>
          <p:cNvSpPr>
            <a:spLocks noGrp="1"/>
          </p:cNvSpPr>
          <p:nvPr>
            <p:ph type="dt" sz="half" idx="10"/>
          </p:nvPr>
        </p:nvSpPr>
        <p:spPr/>
        <p:txBody>
          <a:bodyPr/>
          <a:lstStyle/>
          <a:p>
            <a:fld id="{A1A03075-1B53-412E-941A-0450DF5DDDCF}" type="datetimeFigureOut">
              <a:rPr lang="en-GB" smtClean="0"/>
              <a:t>06/06/2023</a:t>
            </a:fld>
            <a:endParaRPr lang="en-GB"/>
          </a:p>
        </p:txBody>
      </p:sp>
      <p:sp>
        <p:nvSpPr>
          <p:cNvPr id="6" name="Footer Placeholder 5">
            <a:extLst>
              <a:ext uri="{FF2B5EF4-FFF2-40B4-BE49-F238E27FC236}">
                <a16:creationId xmlns:a16="http://schemas.microsoft.com/office/drawing/2014/main" id="{47F1BC93-540B-DC3C-8407-A7CB8A930A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4209C0-028A-B849-F5F9-9602BA492E6C}"/>
              </a:ext>
            </a:extLst>
          </p:cNvPr>
          <p:cNvSpPr>
            <a:spLocks noGrp="1"/>
          </p:cNvSpPr>
          <p:nvPr>
            <p:ph type="sldNum" sz="quarter" idx="12"/>
          </p:nvPr>
        </p:nvSpPr>
        <p:spPr/>
        <p:txBody>
          <a:bodyPr/>
          <a:lstStyle/>
          <a:p>
            <a:fld id="{435C45C4-712A-4434-A5F8-1F65367586D3}" type="slidenum">
              <a:rPr lang="en-GB" smtClean="0"/>
              <a:t>‹#›</a:t>
            </a:fld>
            <a:endParaRPr lang="en-GB"/>
          </a:p>
        </p:txBody>
      </p:sp>
    </p:spTree>
    <p:extLst>
      <p:ext uri="{BB962C8B-B14F-4D97-AF65-F5344CB8AC3E}">
        <p14:creationId xmlns:p14="http://schemas.microsoft.com/office/powerpoint/2010/main" val="4156569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413F0-48A8-4AE1-BD19-69BDA9C15DF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58ABB7-EDF4-A333-C8DA-84E813FAC7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8331DB-2656-A062-8235-DED4DB5688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3DD3E52-0CC8-0CEB-89CE-E181DBE5EE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9C321E-9E7F-93A3-927A-3140CB5E17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1C3EA47-B143-47D8-0863-A0322B28B9DA}"/>
              </a:ext>
            </a:extLst>
          </p:cNvPr>
          <p:cNvSpPr>
            <a:spLocks noGrp="1"/>
          </p:cNvSpPr>
          <p:nvPr>
            <p:ph type="dt" sz="half" idx="10"/>
          </p:nvPr>
        </p:nvSpPr>
        <p:spPr/>
        <p:txBody>
          <a:bodyPr/>
          <a:lstStyle/>
          <a:p>
            <a:fld id="{A1A03075-1B53-412E-941A-0450DF5DDDCF}" type="datetimeFigureOut">
              <a:rPr lang="en-GB" smtClean="0"/>
              <a:t>06/06/2023</a:t>
            </a:fld>
            <a:endParaRPr lang="en-GB"/>
          </a:p>
        </p:txBody>
      </p:sp>
      <p:sp>
        <p:nvSpPr>
          <p:cNvPr id="8" name="Footer Placeholder 7">
            <a:extLst>
              <a:ext uri="{FF2B5EF4-FFF2-40B4-BE49-F238E27FC236}">
                <a16:creationId xmlns:a16="http://schemas.microsoft.com/office/drawing/2014/main" id="{2189148D-99BA-36C5-7E81-A89F81D685A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C59E698-EE6C-F3F3-B089-A50C9CEDDCD9}"/>
              </a:ext>
            </a:extLst>
          </p:cNvPr>
          <p:cNvSpPr>
            <a:spLocks noGrp="1"/>
          </p:cNvSpPr>
          <p:nvPr>
            <p:ph type="sldNum" sz="quarter" idx="12"/>
          </p:nvPr>
        </p:nvSpPr>
        <p:spPr/>
        <p:txBody>
          <a:bodyPr/>
          <a:lstStyle/>
          <a:p>
            <a:fld id="{435C45C4-712A-4434-A5F8-1F65367586D3}" type="slidenum">
              <a:rPr lang="en-GB" smtClean="0"/>
              <a:t>‹#›</a:t>
            </a:fld>
            <a:endParaRPr lang="en-GB"/>
          </a:p>
        </p:txBody>
      </p:sp>
    </p:spTree>
    <p:extLst>
      <p:ext uri="{BB962C8B-B14F-4D97-AF65-F5344CB8AC3E}">
        <p14:creationId xmlns:p14="http://schemas.microsoft.com/office/powerpoint/2010/main" val="3447868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5F29E-7238-3C14-93BA-D4D260B32F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13129C0-0A64-4B2D-FE2D-011E97A34968}"/>
              </a:ext>
            </a:extLst>
          </p:cNvPr>
          <p:cNvSpPr>
            <a:spLocks noGrp="1"/>
          </p:cNvSpPr>
          <p:nvPr>
            <p:ph type="dt" sz="half" idx="10"/>
          </p:nvPr>
        </p:nvSpPr>
        <p:spPr/>
        <p:txBody>
          <a:bodyPr/>
          <a:lstStyle/>
          <a:p>
            <a:fld id="{A1A03075-1B53-412E-941A-0450DF5DDDCF}" type="datetimeFigureOut">
              <a:rPr lang="en-GB" smtClean="0"/>
              <a:t>06/06/2023</a:t>
            </a:fld>
            <a:endParaRPr lang="en-GB"/>
          </a:p>
        </p:txBody>
      </p:sp>
      <p:sp>
        <p:nvSpPr>
          <p:cNvPr id="4" name="Footer Placeholder 3">
            <a:extLst>
              <a:ext uri="{FF2B5EF4-FFF2-40B4-BE49-F238E27FC236}">
                <a16:creationId xmlns:a16="http://schemas.microsoft.com/office/drawing/2014/main" id="{39B18C30-6D05-B6F4-7C3C-54CBAA27148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93E760-5947-8C7D-0527-99F941E0295A}"/>
              </a:ext>
            </a:extLst>
          </p:cNvPr>
          <p:cNvSpPr>
            <a:spLocks noGrp="1"/>
          </p:cNvSpPr>
          <p:nvPr>
            <p:ph type="sldNum" sz="quarter" idx="12"/>
          </p:nvPr>
        </p:nvSpPr>
        <p:spPr/>
        <p:txBody>
          <a:bodyPr/>
          <a:lstStyle/>
          <a:p>
            <a:fld id="{435C45C4-712A-4434-A5F8-1F65367586D3}" type="slidenum">
              <a:rPr lang="en-GB" smtClean="0"/>
              <a:t>‹#›</a:t>
            </a:fld>
            <a:endParaRPr lang="en-GB"/>
          </a:p>
        </p:txBody>
      </p:sp>
    </p:spTree>
    <p:extLst>
      <p:ext uri="{BB962C8B-B14F-4D97-AF65-F5344CB8AC3E}">
        <p14:creationId xmlns:p14="http://schemas.microsoft.com/office/powerpoint/2010/main" val="2613219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041AD5-CFAA-EED5-7DFC-884BBBB6F9BD}"/>
              </a:ext>
            </a:extLst>
          </p:cNvPr>
          <p:cNvSpPr>
            <a:spLocks noGrp="1"/>
          </p:cNvSpPr>
          <p:nvPr>
            <p:ph type="dt" sz="half" idx="10"/>
          </p:nvPr>
        </p:nvSpPr>
        <p:spPr/>
        <p:txBody>
          <a:bodyPr/>
          <a:lstStyle/>
          <a:p>
            <a:fld id="{A1A03075-1B53-412E-941A-0450DF5DDDCF}" type="datetimeFigureOut">
              <a:rPr lang="en-GB" smtClean="0"/>
              <a:t>06/06/2023</a:t>
            </a:fld>
            <a:endParaRPr lang="en-GB"/>
          </a:p>
        </p:txBody>
      </p:sp>
      <p:sp>
        <p:nvSpPr>
          <p:cNvPr id="3" name="Footer Placeholder 2">
            <a:extLst>
              <a:ext uri="{FF2B5EF4-FFF2-40B4-BE49-F238E27FC236}">
                <a16:creationId xmlns:a16="http://schemas.microsoft.com/office/drawing/2014/main" id="{D0FC3AD1-99C5-479B-ADCC-59ADD49BA35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C97F3D3-6A0F-B115-CE47-D2044A7F2ABE}"/>
              </a:ext>
            </a:extLst>
          </p:cNvPr>
          <p:cNvSpPr>
            <a:spLocks noGrp="1"/>
          </p:cNvSpPr>
          <p:nvPr>
            <p:ph type="sldNum" sz="quarter" idx="12"/>
          </p:nvPr>
        </p:nvSpPr>
        <p:spPr/>
        <p:txBody>
          <a:bodyPr/>
          <a:lstStyle/>
          <a:p>
            <a:fld id="{435C45C4-712A-4434-A5F8-1F65367586D3}" type="slidenum">
              <a:rPr lang="en-GB" smtClean="0"/>
              <a:t>‹#›</a:t>
            </a:fld>
            <a:endParaRPr lang="en-GB"/>
          </a:p>
        </p:txBody>
      </p:sp>
    </p:spTree>
    <p:extLst>
      <p:ext uri="{BB962C8B-B14F-4D97-AF65-F5344CB8AC3E}">
        <p14:creationId xmlns:p14="http://schemas.microsoft.com/office/powerpoint/2010/main" val="2007439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6C017-47B4-3F78-DD0D-0850D4F462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21995E-0693-D004-EF09-9F0D01DEB5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FDD2AA6-3D36-759B-954A-5848C3738A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492054-8DF1-F328-E6CE-BD85C85E3300}"/>
              </a:ext>
            </a:extLst>
          </p:cNvPr>
          <p:cNvSpPr>
            <a:spLocks noGrp="1"/>
          </p:cNvSpPr>
          <p:nvPr>
            <p:ph type="dt" sz="half" idx="10"/>
          </p:nvPr>
        </p:nvSpPr>
        <p:spPr/>
        <p:txBody>
          <a:bodyPr/>
          <a:lstStyle/>
          <a:p>
            <a:fld id="{A1A03075-1B53-412E-941A-0450DF5DDDCF}" type="datetimeFigureOut">
              <a:rPr lang="en-GB" smtClean="0"/>
              <a:t>06/06/2023</a:t>
            </a:fld>
            <a:endParaRPr lang="en-GB"/>
          </a:p>
        </p:txBody>
      </p:sp>
      <p:sp>
        <p:nvSpPr>
          <p:cNvPr id="6" name="Footer Placeholder 5">
            <a:extLst>
              <a:ext uri="{FF2B5EF4-FFF2-40B4-BE49-F238E27FC236}">
                <a16:creationId xmlns:a16="http://schemas.microsoft.com/office/drawing/2014/main" id="{CBC3FDDF-440D-2199-BF8D-B49441C1A0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6949D7-0930-9EB2-089B-B9CA1B7D603E}"/>
              </a:ext>
            </a:extLst>
          </p:cNvPr>
          <p:cNvSpPr>
            <a:spLocks noGrp="1"/>
          </p:cNvSpPr>
          <p:nvPr>
            <p:ph type="sldNum" sz="quarter" idx="12"/>
          </p:nvPr>
        </p:nvSpPr>
        <p:spPr/>
        <p:txBody>
          <a:bodyPr/>
          <a:lstStyle/>
          <a:p>
            <a:fld id="{435C45C4-712A-4434-A5F8-1F65367586D3}" type="slidenum">
              <a:rPr lang="en-GB" smtClean="0"/>
              <a:t>‹#›</a:t>
            </a:fld>
            <a:endParaRPr lang="en-GB"/>
          </a:p>
        </p:txBody>
      </p:sp>
    </p:spTree>
    <p:extLst>
      <p:ext uri="{BB962C8B-B14F-4D97-AF65-F5344CB8AC3E}">
        <p14:creationId xmlns:p14="http://schemas.microsoft.com/office/powerpoint/2010/main" val="4120385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78CE5-C62D-E387-1AAD-1157A3CC69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068AD36-06A6-DE32-3763-FBA47F1E8A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BF1555D-646F-1261-D583-A39EE76A2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8D138F-CBE1-BB87-24DE-81CAB4FFCBC7}"/>
              </a:ext>
            </a:extLst>
          </p:cNvPr>
          <p:cNvSpPr>
            <a:spLocks noGrp="1"/>
          </p:cNvSpPr>
          <p:nvPr>
            <p:ph type="dt" sz="half" idx="10"/>
          </p:nvPr>
        </p:nvSpPr>
        <p:spPr/>
        <p:txBody>
          <a:bodyPr/>
          <a:lstStyle/>
          <a:p>
            <a:fld id="{A1A03075-1B53-412E-941A-0450DF5DDDCF}" type="datetimeFigureOut">
              <a:rPr lang="en-GB" smtClean="0"/>
              <a:t>06/06/2023</a:t>
            </a:fld>
            <a:endParaRPr lang="en-GB"/>
          </a:p>
        </p:txBody>
      </p:sp>
      <p:sp>
        <p:nvSpPr>
          <p:cNvPr id="6" name="Footer Placeholder 5">
            <a:extLst>
              <a:ext uri="{FF2B5EF4-FFF2-40B4-BE49-F238E27FC236}">
                <a16:creationId xmlns:a16="http://schemas.microsoft.com/office/drawing/2014/main" id="{5498A959-AD8F-4689-4A2F-75F0534DB7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84A571-90D7-4331-75B9-266653A90CFE}"/>
              </a:ext>
            </a:extLst>
          </p:cNvPr>
          <p:cNvSpPr>
            <a:spLocks noGrp="1"/>
          </p:cNvSpPr>
          <p:nvPr>
            <p:ph type="sldNum" sz="quarter" idx="12"/>
          </p:nvPr>
        </p:nvSpPr>
        <p:spPr/>
        <p:txBody>
          <a:bodyPr/>
          <a:lstStyle/>
          <a:p>
            <a:fld id="{435C45C4-712A-4434-A5F8-1F65367586D3}" type="slidenum">
              <a:rPr lang="en-GB" smtClean="0"/>
              <a:t>‹#›</a:t>
            </a:fld>
            <a:endParaRPr lang="en-GB"/>
          </a:p>
        </p:txBody>
      </p:sp>
    </p:spTree>
    <p:extLst>
      <p:ext uri="{BB962C8B-B14F-4D97-AF65-F5344CB8AC3E}">
        <p14:creationId xmlns:p14="http://schemas.microsoft.com/office/powerpoint/2010/main" val="1642803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E3FAA8-034A-FEAE-086E-A7C7824BC4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B5F7C5-FD5C-A39C-6C28-DDEE16F500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2032A3-D5A8-3E6B-94DD-291264B3A2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A03075-1B53-412E-941A-0450DF5DDDCF}" type="datetimeFigureOut">
              <a:rPr lang="en-GB" smtClean="0"/>
              <a:t>06/06/2023</a:t>
            </a:fld>
            <a:endParaRPr lang="en-GB"/>
          </a:p>
        </p:txBody>
      </p:sp>
      <p:sp>
        <p:nvSpPr>
          <p:cNvPr id="5" name="Footer Placeholder 4">
            <a:extLst>
              <a:ext uri="{FF2B5EF4-FFF2-40B4-BE49-F238E27FC236}">
                <a16:creationId xmlns:a16="http://schemas.microsoft.com/office/drawing/2014/main" id="{6E52A6C3-B2AB-5D00-24C4-18D21AFFE4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635293F-C974-968D-CA3F-4B52BC75C3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C45C4-712A-4434-A5F8-1F65367586D3}" type="slidenum">
              <a:rPr lang="en-GB" smtClean="0"/>
              <a:t>‹#›</a:t>
            </a:fld>
            <a:endParaRPr lang="en-GB"/>
          </a:p>
        </p:txBody>
      </p:sp>
    </p:spTree>
    <p:extLst>
      <p:ext uri="{BB962C8B-B14F-4D97-AF65-F5344CB8AC3E}">
        <p14:creationId xmlns:p14="http://schemas.microsoft.com/office/powerpoint/2010/main" val="3574354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A33BC42F-2185-A81E-AB54-528916A908E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a:extLst>
              <a:ext uri="{FF2B5EF4-FFF2-40B4-BE49-F238E27FC236}">
                <a16:creationId xmlns:a16="http://schemas.microsoft.com/office/drawing/2014/main" id="{D4030054-AA12-DF72-A91B-B86C5AED78BD}"/>
              </a:ext>
            </a:extLst>
          </p:cNvPr>
          <p:cNvPicPr>
            <a:picLocks noChangeAspect="1"/>
          </p:cNvPicPr>
          <p:nvPr/>
        </p:nvPicPr>
        <p:blipFill>
          <a:blip r:embed="rId3"/>
          <a:stretch>
            <a:fillRect/>
          </a:stretch>
        </p:blipFill>
        <p:spPr>
          <a:xfrm>
            <a:off x="196111" y="1013585"/>
            <a:ext cx="11799777" cy="1438068"/>
          </a:xfrm>
          <a:prstGeom prst="rect">
            <a:avLst/>
          </a:prstGeom>
        </p:spPr>
      </p:pic>
      <p:sp>
        <p:nvSpPr>
          <p:cNvPr id="11" name="TextBox 10">
            <a:extLst>
              <a:ext uri="{FF2B5EF4-FFF2-40B4-BE49-F238E27FC236}">
                <a16:creationId xmlns:a16="http://schemas.microsoft.com/office/drawing/2014/main" id="{29DA957F-B7BE-4A50-1047-75933D04A59A}"/>
              </a:ext>
            </a:extLst>
          </p:cNvPr>
          <p:cNvSpPr txBox="1"/>
          <p:nvPr/>
        </p:nvSpPr>
        <p:spPr>
          <a:xfrm>
            <a:off x="196111" y="2974539"/>
            <a:ext cx="6096000" cy="3847207"/>
          </a:xfrm>
          <a:prstGeom prst="rect">
            <a:avLst/>
          </a:prstGeom>
          <a:noFill/>
        </p:spPr>
        <p:txBody>
          <a:bodyPr wrap="square">
            <a:spAutoFit/>
          </a:bodyPr>
          <a:lstStyle/>
          <a:p>
            <a:pPr algn="l"/>
            <a:r>
              <a:rPr lang="en-GB" sz="2800" b="1" i="0" dirty="0">
                <a:solidFill>
                  <a:srgbClr val="3C5664"/>
                </a:solidFill>
                <a:effectLst/>
                <a:latin typeface="Segoe UI" panose="020B0502040204020203" pitchFamily="34" charset="0"/>
              </a:rPr>
              <a:t>What is the knowledge ser</a:t>
            </a:r>
            <a:r>
              <a:rPr lang="en-GB" sz="2800" b="1" i="0" dirty="0">
                <a:solidFill>
                  <a:srgbClr val="1B2D37"/>
                </a:solidFill>
                <a:effectLst/>
                <a:latin typeface="Segoe UI" panose="020B0502040204020203" pitchFamily="34" charset="0"/>
              </a:rPr>
              <a:t>i</a:t>
            </a:r>
            <a:r>
              <a:rPr lang="en-GB" sz="2800" b="1" i="0" dirty="0">
                <a:solidFill>
                  <a:srgbClr val="3C5664"/>
                </a:solidFill>
                <a:effectLst/>
                <a:latin typeface="Segoe UI" panose="020B0502040204020203" pitchFamily="34" charset="0"/>
              </a:rPr>
              <a:t>es?</a:t>
            </a:r>
          </a:p>
          <a:p>
            <a:pPr algn="l"/>
            <a:endParaRPr lang="en-GB" b="1" i="0" dirty="0">
              <a:solidFill>
                <a:srgbClr val="1B2D37"/>
              </a:solidFill>
              <a:effectLst/>
              <a:latin typeface="Segoe UI" panose="020B0502040204020203" pitchFamily="34" charset="0"/>
            </a:endParaRPr>
          </a:p>
          <a:p>
            <a:pPr algn="l"/>
            <a:r>
              <a:rPr lang="en-GB" b="0" i="0" dirty="0">
                <a:solidFill>
                  <a:srgbClr val="1B2D37"/>
                </a:solidFill>
                <a:effectLst/>
                <a:latin typeface="Segoe UI" panose="020B0502040204020203" pitchFamily="34" charset="0"/>
              </a:rPr>
              <a:t>The Knowledge Series is a collection of webinars focused around a single topic and is open to everyone in Balfour Beatty our joint ventures partners, supply chain and clients.</a:t>
            </a:r>
          </a:p>
          <a:p>
            <a:pPr algn="l"/>
            <a:endParaRPr lang="en-GB" b="0" i="0" dirty="0">
              <a:solidFill>
                <a:srgbClr val="1B2D37"/>
              </a:solidFill>
              <a:effectLst/>
              <a:latin typeface="Segoe UI" panose="020B0502040204020203" pitchFamily="34" charset="0"/>
            </a:endParaRPr>
          </a:p>
          <a:p>
            <a:pPr algn="l"/>
            <a:r>
              <a:rPr lang="en-GB" b="0" i="0" dirty="0">
                <a:solidFill>
                  <a:srgbClr val="1B2D37"/>
                </a:solidFill>
                <a:effectLst/>
                <a:latin typeface="Segoe UI" panose="020B0502040204020203" pitchFamily="34" charset="0"/>
              </a:rPr>
              <a:t>The live lectures are delivered by our experts both from across Balfour Beatty Group and our partners. You don't need any prior experience in the topic to listen in and learn</a:t>
            </a:r>
          </a:p>
          <a:p>
            <a:pPr algn="l"/>
            <a:endParaRPr lang="en-GB" dirty="0">
              <a:solidFill>
                <a:srgbClr val="1B2D37"/>
              </a:solidFill>
              <a:latin typeface="Segoe UI" panose="020B0502040204020203" pitchFamily="34" charset="0"/>
            </a:endParaRPr>
          </a:p>
          <a:p>
            <a:pPr algn="l"/>
            <a:r>
              <a:rPr lang="en-GB" b="0" i="0" dirty="0">
                <a:solidFill>
                  <a:srgbClr val="1B2D37"/>
                </a:solidFill>
                <a:effectLst/>
                <a:latin typeface="Segoe UI" panose="020B0502040204020203" pitchFamily="34" charset="0"/>
              </a:rPr>
              <a:t>Over 100 webinars and approx. 20,000hrs of CPD</a:t>
            </a:r>
          </a:p>
        </p:txBody>
      </p:sp>
      <p:pic>
        <p:nvPicPr>
          <p:cNvPr id="13" name="Picture 12">
            <a:extLst>
              <a:ext uri="{FF2B5EF4-FFF2-40B4-BE49-F238E27FC236}">
                <a16:creationId xmlns:a16="http://schemas.microsoft.com/office/drawing/2014/main" id="{229E6174-DBDE-2115-0EBC-D634DCC78D4A}"/>
              </a:ext>
            </a:extLst>
          </p:cNvPr>
          <p:cNvPicPr>
            <a:picLocks noChangeAspect="1"/>
          </p:cNvPicPr>
          <p:nvPr/>
        </p:nvPicPr>
        <p:blipFill>
          <a:blip r:embed="rId4"/>
          <a:stretch>
            <a:fillRect/>
          </a:stretch>
        </p:blipFill>
        <p:spPr>
          <a:xfrm>
            <a:off x="6598753" y="2730871"/>
            <a:ext cx="5397135" cy="3034407"/>
          </a:xfrm>
          <a:prstGeom prst="rect">
            <a:avLst/>
          </a:prstGeom>
        </p:spPr>
      </p:pic>
    </p:spTree>
    <p:extLst>
      <p:ext uri="{BB962C8B-B14F-4D97-AF65-F5344CB8AC3E}">
        <p14:creationId xmlns:p14="http://schemas.microsoft.com/office/powerpoint/2010/main" val="3391262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A33BC42F-2185-A81E-AB54-528916A908E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a:extLst>
              <a:ext uri="{FF2B5EF4-FFF2-40B4-BE49-F238E27FC236}">
                <a16:creationId xmlns:a16="http://schemas.microsoft.com/office/drawing/2014/main" id="{D4030054-AA12-DF72-A91B-B86C5AED78BD}"/>
              </a:ext>
            </a:extLst>
          </p:cNvPr>
          <p:cNvPicPr>
            <a:picLocks noChangeAspect="1"/>
          </p:cNvPicPr>
          <p:nvPr/>
        </p:nvPicPr>
        <p:blipFill>
          <a:blip r:embed="rId3"/>
          <a:stretch>
            <a:fillRect/>
          </a:stretch>
        </p:blipFill>
        <p:spPr>
          <a:xfrm>
            <a:off x="196111" y="1013585"/>
            <a:ext cx="11799777" cy="1438068"/>
          </a:xfrm>
          <a:prstGeom prst="rect">
            <a:avLst/>
          </a:prstGeom>
        </p:spPr>
      </p:pic>
      <p:sp>
        <p:nvSpPr>
          <p:cNvPr id="11" name="TextBox 10">
            <a:extLst>
              <a:ext uri="{FF2B5EF4-FFF2-40B4-BE49-F238E27FC236}">
                <a16:creationId xmlns:a16="http://schemas.microsoft.com/office/drawing/2014/main" id="{29DA957F-B7BE-4A50-1047-75933D04A59A}"/>
              </a:ext>
            </a:extLst>
          </p:cNvPr>
          <p:cNvSpPr txBox="1"/>
          <p:nvPr/>
        </p:nvSpPr>
        <p:spPr>
          <a:xfrm>
            <a:off x="196111" y="2974539"/>
            <a:ext cx="6096000" cy="3293209"/>
          </a:xfrm>
          <a:prstGeom prst="rect">
            <a:avLst/>
          </a:prstGeom>
          <a:noFill/>
        </p:spPr>
        <p:txBody>
          <a:bodyPr wrap="square">
            <a:spAutoFit/>
          </a:bodyPr>
          <a:lstStyle/>
          <a:p>
            <a:pPr algn="l"/>
            <a:r>
              <a:rPr lang="en-GB" sz="2800" b="1" i="0" dirty="0">
                <a:solidFill>
                  <a:srgbClr val="3C5664"/>
                </a:solidFill>
                <a:effectLst/>
                <a:latin typeface="Segoe UI" panose="020B0502040204020203" pitchFamily="34" charset="0"/>
              </a:rPr>
              <a:t>Aims</a:t>
            </a:r>
          </a:p>
          <a:p>
            <a:pPr algn="l"/>
            <a:endParaRPr lang="en-GB" b="1" i="0" dirty="0">
              <a:solidFill>
                <a:srgbClr val="1B2D37"/>
              </a:solidFill>
              <a:effectLst/>
              <a:latin typeface="Segoe UI" panose="020B0502040204020203" pitchFamily="34" charset="0"/>
            </a:endParaRPr>
          </a:p>
          <a:p>
            <a:pPr marL="285750" indent="-285750" algn="l">
              <a:buFont typeface="Arial" panose="020B0604020202020204" pitchFamily="34" charset="0"/>
              <a:buChar char="•"/>
            </a:pPr>
            <a:r>
              <a:rPr lang="en-GB" b="1" i="0" dirty="0">
                <a:solidFill>
                  <a:srgbClr val="1B2D37"/>
                </a:solidFill>
                <a:effectLst/>
                <a:latin typeface="Segoe UI" panose="020B0502040204020203" pitchFamily="34" charset="0"/>
              </a:rPr>
              <a:t>Develop knowledge of FE/HE lecturers</a:t>
            </a:r>
          </a:p>
          <a:p>
            <a:pPr marL="285750" indent="-285750" algn="l">
              <a:buFont typeface="Arial" panose="020B0604020202020204" pitchFamily="34" charset="0"/>
              <a:buChar char="•"/>
            </a:pPr>
            <a:r>
              <a:rPr lang="en-GB" b="1" dirty="0">
                <a:solidFill>
                  <a:srgbClr val="1B2D37"/>
                </a:solidFill>
                <a:latin typeface="Segoe UI" panose="020B0502040204020203" pitchFamily="34" charset="0"/>
              </a:rPr>
              <a:t>Support co-delivery in specialist topics</a:t>
            </a:r>
            <a:endParaRPr lang="en-GB" b="1" i="0" dirty="0">
              <a:solidFill>
                <a:srgbClr val="1B2D37"/>
              </a:solidFill>
              <a:effectLst/>
              <a:latin typeface="Segoe UI" panose="020B0502040204020203" pitchFamily="34" charset="0"/>
            </a:endParaRPr>
          </a:p>
          <a:p>
            <a:pPr marL="285750" indent="-285750" algn="l">
              <a:buFont typeface="Arial" panose="020B0604020202020204" pitchFamily="34" charset="0"/>
              <a:buChar char="•"/>
            </a:pPr>
            <a:r>
              <a:rPr lang="en-GB" b="1" dirty="0">
                <a:solidFill>
                  <a:srgbClr val="1B2D37"/>
                </a:solidFill>
                <a:latin typeface="Segoe UI" panose="020B0502040204020203" pitchFamily="34" charset="0"/>
              </a:rPr>
              <a:t>Ensure curriculum is relevant and up to date</a:t>
            </a:r>
          </a:p>
          <a:p>
            <a:pPr marL="285750" indent="-285750" algn="l">
              <a:buFont typeface="Arial" panose="020B0604020202020204" pitchFamily="34" charset="0"/>
              <a:buChar char="•"/>
            </a:pPr>
            <a:r>
              <a:rPr lang="en-GB" b="1" i="0" dirty="0">
                <a:solidFill>
                  <a:srgbClr val="1B2D37"/>
                </a:solidFill>
                <a:effectLst/>
                <a:latin typeface="Segoe UI" panose="020B0502040204020203" pitchFamily="34" charset="0"/>
              </a:rPr>
              <a:t>Foster greater relationships between industry and education</a:t>
            </a:r>
          </a:p>
          <a:p>
            <a:pPr marL="285750" indent="-285750" algn="l">
              <a:buFont typeface="Arial" panose="020B0604020202020204" pitchFamily="34" charset="0"/>
              <a:buChar char="•"/>
            </a:pPr>
            <a:r>
              <a:rPr lang="en-GB" b="1" dirty="0">
                <a:solidFill>
                  <a:srgbClr val="1B2D37"/>
                </a:solidFill>
                <a:latin typeface="Segoe UI" panose="020B0502040204020203" pitchFamily="34" charset="0"/>
              </a:rPr>
              <a:t>Attract diverse talent to the built environment sector</a:t>
            </a:r>
          </a:p>
          <a:p>
            <a:pPr algn="l"/>
            <a:endParaRPr lang="en-GB" b="1" i="0" dirty="0">
              <a:solidFill>
                <a:srgbClr val="1B2D37"/>
              </a:solidFill>
              <a:effectLst/>
              <a:latin typeface="Segoe UI" panose="020B0502040204020203" pitchFamily="34" charset="0"/>
            </a:endParaRPr>
          </a:p>
          <a:p>
            <a:pPr algn="l"/>
            <a:endParaRPr lang="en-GB" b="1" i="0" dirty="0">
              <a:solidFill>
                <a:srgbClr val="1B2D37"/>
              </a:solidFill>
              <a:effectLst/>
              <a:latin typeface="Segoe UI" panose="020B0502040204020203" pitchFamily="34" charset="0"/>
            </a:endParaRPr>
          </a:p>
        </p:txBody>
      </p:sp>
      <p:pic>
        <p:nvPicPr>
          <p:cNvPr id="13" name="Picture 12">
            <a:extLst>
              <a:ext uri="{FF2B5EF4-FFF2-40B4-BE49-F238E27FC236}">
                <a16:creationId xmlns:a16="http://schemas.microsoft.com/office/drawing/2014/main" id="{229E6174-DBDE-2115-0EBC-D634DCC78D4A}"/>
              </a:ext>
            </a:extLst>
          </p:cNvPr>
          <p:cNvPicPr>
            <a:picLocks noChangeAspect="1"/>
          </p:cNvPicPr>
          <p:nvPr/>
        </p:nvPicPr>
        <p:blipFill>
          <a:blip r:embed="rId4"/>
          <a:stretch>
            <a:fillRect/>
          </a:stretch>
        </p:blipFill>
        <p:spPr>
          <a:xfrm>
            <a:off x="6598753" y="2730871"/>
            <a:ext cx="5397135" cy="3034407"/>
          </a:xfrm>
          <a:prstGeom prst="rect">
            <a:avLst/>
          </a:prstGeom>
        </p:spPr>
      </p:pic>
    </p:spTree>
    <p:extLst>
      <p:ext uri="{BB962C8B-B14F-4D97-AF65-F5344CB8AC3E}">
        <p14:creationId xmlns:p14="http://schemas.microsoft.com/office/powerpoint/2010/main" val="480588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4E48104-0E35-4D1F-A61B-A49BB90E0DE1}"/>
              </a:ext>
            </a:extLst>
          </p:cNvPr>
          <p:cNvSpPr>
            <a:spLocks noGrp="1"/>
          </p:cNvSpPr>
          <p:nvPr>
            <p:ph type="body" sz="quarter" idx="11"/>
          </p:nvPr>
        </p:nvSpPr>
        <p:spPr>
          <a:xfrm>
            <a:off x="480000" y="1604797"/>
            <a:ext cx="5423979" cy="4455344"/>
          </a:xfrm>
        </p:spPr>
        <p:txBody>
          <a:bodyPr>
            <a:normAutofit fontScale="77500" lnSpcReduction="20000"/>
          </a:bodyPr>
          <a:lstStyle/>
          <a:p>
            <a:pPr marL="380990" indent="-380990">
              <a:buFont typeface="Arial" panose="020B0604020202020204" pitchFamily="34" charset="0"/>
              <a:buChar char="•"/>
            </a:pPr>
            <a:r>
              <a:rPr lang="en-GB"/>
              <a:t>Reduce congestion – smooth flow of traffic to improve journey times and make journeys more reliable</a:t>
            </a:r>
          </a:p>
          <a:p>
            <a:pPr marL="380990" indent="-380990">
              <a:buFont typeface="Arial" panose="020B0604020202020204" pitchFamily="34" charset="0"/>
              <a:buChar char="•"/>
            </a:pPr>
            <a:endParaRPr lang="en-GB"/>
          </a:p>
          <a:p>
            <a:pPr marL="380990" indent="-380990">
              <a:buFont typeface="Arial" panose="020B0604020202020204" pitchFamily="34" charset="0"/>
              <a:buChar char="•"/>
            </a:pPr>
            <a:r>
              <a:rPr lang="en-GB"/>
              <a:t>Support and facilitate the growth of the local and regional economy – by providing required capacity on the road</a:t>
            </a:r>
          </a:p>
          <a:p>
            <a:pPr marL="380990" indent="-380990">
              <a:buFont typeface="Arial" panose="020B0604020202020204" pitchFamily="34" charset="0"/>
              <a:buChar char="•"/>
            </a:pPr>
            <a:endParaRPr lang="en-GB"/>
          </a:p>
          <a:p>
            <a:pPr marL="380990" indent="-380990">
              <a:buFont typeface="Arial" panose="020B0604020202020204" pitchFamily="34" charset="0"/>
              <a:buChar char="•"/>
            </a:pPr>
            <a:r>
              <a:rPr lang="en-GB"/>
              <a:t>Continue to deliver high level of safety performance - using latest technologies</a:t>
            </a:r>
          </a:p>
          <a:p>
            <a:pPr marL="380990" indent="-380990">
              <a:buFont typeface="Arial" panose="020B0604020202020204" pitchFamily="34" charset="0"/>
              <a:buChar char="•"/>
            </a:pPr>
            <a:endParaRPr lang="en-GB"/>
          </a:p>
          <a:p>
            <a:pPr marL="380990" indent="-380990">
              <a:buFont typeface="Arial" panose="020B0604020202020204" pitchFamily="34" charset="0"/>
              <a:buChar char="•"/>
            </a:pPr>
            <a:r>
              <a:rPr lang="en-GB"/>
              <a:t>Provide environmental improvements to existing infrastructure</a:t>
            </a:r>
          </a:p>
        </p:txBody>
      </p:sp>
      <p:sp>
        <p:nvSpPr>
          <p:cNvPr id="3" name="Slide Number Placeholder 2">
            <a:extLst>
              <a:ext uri="{FF2B5EF4-FFF2-40B4-BE49-F238E27FC236}">
                <a16:creationId xmlns:a16="http://schemas.microsoft.com/office/drawing/2014/main" id="{12EDF007-A0BF-4E51-B2B8-A5EB134BC875}"/>
              </a:ext>
            </a:extLst>
          </p:cNvPr>
          <p:cNvSpPr>
            <a:spLocks noGrp="1"/>
          </p:cNvSpPr>
          <p:nvPr>
            <p:ph type="sldNum" sz="quarter" idx="12"/>
          </p:nvPr>
        </p:nvSpPr>
        <p:spPr/>
        <p:txBody>
          <a:bodyPr/>
          <a:lstStyle/>
          <a:p>
            <a:fld id="{D25A8545-8FA2-46C7-A043-D7B1104DB074}" type="slidenum">
              <a:rPr lang="en-GB" smtClean="0"/>
              <a:pPr/>
              <a:t>3</a:t>
            </a:fld>
            <a:endParaRPr lang="en-GB"/>
          </a:p>
        </p:txBody>
      </p:sp>
      <p:sp>
        <p:nvSpPr>
          <p:cNvPr id="4" name="Title 3">
            <a:extLst>
              <a:ext uri="{FF2B5EF4-FFF2-40B4-BE49-F238E27FC236}">
                <a16:creationId xmlns:a16="http://schemas.microsoft.com/office/drawing/2014/main" id="{BA00810A-87E9-44E3-803B-DBEE944F3CC1}"/>
              </a:ext>
            </a:extLst>
          </p:cNvPr>
          <p:cNvSpPr>
            <a:spLocks noGrp="1"/>
          </p:cNvSpPr>
          <p:nvPr>
            <p:ph type="title"/>
          </p:nvPr>
        </p:nvSpPr>
        <p:spPr/>
        <p:txBody>
          <a:bodyPr>
            <a:normAutofit/>
          </a:bodyPr>
          <a:lstStyle/>
          <a:p>
            <a:r>
              <a:rPr lang="en-GB"/>
              <a:t>Why do we build roads? The Benefit</a:t>
            </a:r>
          </a:p>
        </p:txBody>
      </p:sp>
      <p:pic>
        <p:nvPicPr>
          <p:cNvPr id="8" name="Picture 7">
            <a:extLst>
              <a:ext uri="{FF2B5EF4-FFF2-40B4-BE49-F238E27FC236}">
                <a16:creationId xmlns:a16="http://schemas.microsoft.com/office/drawing/2014/main" id="{E1EA996C-7478-4699-8A06-1E13B97E65A7}"/>
              </a:ext>
            </a:extLst>
          </p:cNvPr>
          <p:cNvPicPr>
            <a:picLocks noChangeAspect="1"/>
          </p:cNvPicPr>
          <p:nvPr/>
        </p:nvPicPr>
        <p:blipFill>
          <a:blip r:embed="rId3"/>
          <a:stretch>
            <a:fillRect/>
          </a:stretch>
        </p:blipFill>
        <p:spPr>
          <a:xfrm>
            <a:off x="5851381" y="1508787"/>
            <a:ext cx="5860619" cy="4182756"/>
          </a:xfrm>
          <a:prstGeom prst="rect">
            <a:avLst/>
          </a:prstGeom>
        </p:spPr>
      </p:pic>
    </p:spTree>
    <p:custDataLst>
      <p:tags r:id="rId1"/>
    </p:custDataLst>
    <p:extLst>
      <p:ext uri="{BB962C8B-B14F-4D97-AF65-F5344CB8AC3E}">
        <p14:creationId xmlns:p14="http://schemas.microsoft.com/office/powerpoint/2010/main" val="25624360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A33BC42F-2185-A81E-AB54-528916A908E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a:extLst>
              <a:ext uri="{FF2B5EF4-FFF2-40B4-BE49-F238E27FC236}">
                <a16:creationId xmlns:a16="http://schemas.microsoft.com/office/drawing/2014/main" id="{D4030054-AA12-DF72-A91B-B86C5AED78BD}"/>
              </a:ext>
            </a:extLst>
          </p:cNvPr>
          <p:cNvPicPr>
            <a:picLocks noChangeAspect="1"/>
          </p:cNvPicPr>
          <p:nvPr/>
        </p:nvPicPr>
        <p:blipFill>
          <a:blip r:embed="rId3"/>
          <a:stretch>
            <a:fillRect/>
          </a:stretch>
        </p:blipFill>
        <p:spPr>
          <a:xfrm>
            <a:off x="196111" y="1013585"/>
            <a:ext cx="11799777" cy="1438068"/>
          </a:xfrm>
          <a:prstGeom prst="rect">
            <a:avLst/>
          </a:prstGeom>
        </p:spPr>
      </p:pic>
      <p:sp>
        <p:nvSpPr>
          <p:cNvPr id="11" name="TextBox 10">
            <a:extLst>
              <a:ext uri="{FF2B5EF4-FFF2-40B4-BE49-F238E27FC236}">
                <a16:creationId xmlns:a16="http://schemas.microsoft.com/office/drawing/2014/main" id="{29DA957F-B7BE-4A50-1047-75933D04A59A}"/>
              </a:ext>
            </a:extLst>
          </p:cNvPr>
          <p:cNvSpPr txBox="1"/>
          <p:nvPr/>
        </p:nvSpPr>
        <p:spPr>
          <a:xfrm>
            <a:off x="196111" y="2749253"/>
            <a:ext cx="6176554" cy="3293209"/>
          </a:xfrm>
          <a:prstGeom prst="rect">
            <a:avLst/>
          </a:prstGeom>
          <a:noFill/>
        </p:spPr>
        <p:txBody>
          <a:bodyPr wrap="square">
            <a:spAutoFit/>
          </a:bodyPr>
          <a:lstStyle/>
          <a:p>
            <a:pPr algn="l"/>
            <a:r>
              <a:rPr lang="en-GB" sz="2800" b="1" dirty="0">
                <a:solidFill>
                  <a:srgbClr val="3C5664"/>
                </a:solidFill>
                <a:latin typeface="Segoe UI" panose="020B0502040204020203" pitchFamily="34" charset="0"/>
              </a:rPr>
              <a:t>Development of Educational Portal</a:t>
            </a:r>
            <a:endParaRPr lang="en-GB" sz="2800" b="1" i="0" dirty="0">
              <a:solidFill>
                <a:srgbClr val="1B2D37"/>
              </a:solidFill>
              <a:effectLst/>
              <a:latin typeface="Segoe UI" panose="020B0502040204020203" pitchFamily="34" charset="0"/>
            </a:endParaRPr>
          </a:p>
          <a:p>
            <a:pPr algn="l"/>
            <a:endParaRPr lang="en-GB" b="1" dirty="0">
              <a:solidFill>
                <a:srgbClr val="1B2D37"/>
              </a:solidFill>
              <a:latin typeface="Segoe UI" panose="020B0502040204020203" pitchFamily="34" charset="0"/>
            </a:endParaRPr>
          </a:p>
          <a:p>
            <a:pPr marL="285750" indent="-285750" algn="l">
              <a:buFont typeface="Arial" panose="020B0604020202020204" pitchFamily="34" charset="0"/>
              <a:buChar char="•"/>
            </a:pPr>
            <a:r>
              <a:rPr lang="en-GB" i="0" dirty="0">
                <a:solidFill>
                  <a:srgbClr val="1B2D37"/>
                </a:solidFill>
                <a:effectLst/>
                <a:latin typeface="Segoe UI" panose="020B0502040204020203" pitchFamily="34" charset="0"/>
              </a:rPr>
              <a:t>Selection of Knowledge Series video and resources available to access on demand</a:t>
            </a:r>
          </a:p>
          <a:p>
            <a:pPr marL="285750" indent="-285750" algn="l">
              <a:buFont typeface="Arial" panose="020B0604020202020204" pitchFamily="34" charset="0"/>
              <a:buChar char="•"/>
            </a:pPr>
            <a:r>
              <a:rPr lang="en-GB" i="0" dirty="0">
                <a:solidFill>
                  <a:srgbClr val="1B2D37"/>
                </a:solidFill>
                <a:effectLst/>
                <a:latin typeface="Segoe UI" panose="020B0502040204020203" pitchFamily="34" charset="0"/>
              </a:rPr>
              <a:t>Access for both lecturing staff and students</a:t>
            </a:r>
          </a:p>
          <a:p>
            <a:pPr marL="285750" indent="-285750" algn="l">
              <a:buFont typeface="Arial" panose="020B0604020202020204" pitchFamily="34" charset="0"/>
              <a:buChar char="•"/>
            </a:pPr>
            <a:r>
              <a:rPr lang="en-GB" dirty="0">
                <a:solidFill>
                  <a:srgbClr val="1B2D37"/>
                </a:solidFill>
                <a:latin typeface="Segoe UI" panose="020B0502040204020203" pitchFamily="34" charset="0"/>
              </a:rPr>
              <a:t>Completely free</a:t>
            </a:r>
          </a:p>
          <a:p>
            <a:pPr marL="285750" indent="-285750" algn="l">
              <a:buFont typeface="Arial" panose="020B0604020202020204" pitchFamily="34" charset="0"/>
              <a:buChar char="•"/>
            </a:pPr>
            <a:r>
              <a:rPr lang="en-GB" i="0" dirty="0">
                <a:solidFill>
                  <a:srgbClr val="1B2D37"/>
                </a:solidFill>
                <a:effectLst/>
                <a:latin typeface="Segoe UI" panose="020B0502040204020203" pitchFamily="34" charset="0"/>
              </a:rPr>
              <a:t>Expected launch Sept 23</a:t>
            </a:r>
          </a:p>
          <a:p>
            <a:pPr marL="285750" indent="-285750" algn="l">
              <a:buFont typeface="Arial" panose="020B0604020202020204" pitchFamily="34" charset="0"/>
              <a:buChar char="•"/>
            </a:pPr>
            <a:r>
              <a:rPr lang="en-GB" dirty="0">
                <a:solidFill>
                  <a:srgbClr val="1B2D37"/>
                </a:solidFill>
                <a:latin typeface="Segoe UI" panose="020B0502040204020203" pitchFamily="34" charset="0"/>
              </a:rPr>
              <a:t>40 webinars</a:t>
            </a:r>
          </a:p>
          <a:p>
            <a:pPr marL="285750" indent="-285750" algn="l">
              <a:buFont typeface="Arial" panose="020B0604020202020204" pitchFamily="34" charset="0"/>
              <a:buChar char="•"/>
            </a:pPr>
            <a:r>
              <a:rPr lang="en-GB" i="0" dirty="0">
                <a:solidFill>
                  <a:srgbClr val="1B2D37"/>
                </a:solidFill>
                <a:effectLst/>
                <a:latin typeface="Segoe UI" panose="020B0502040204020203" pitchFamily="34" charset="0"/>
              </a:rPr>
              <a:t>Links to our careers portal</a:t>
            </a:r>
          </a:p>
          <a:p>
            <a:pPr algn="l"/>
            <a:endParaRPr lang="en-GB" b="1" i="0" dirty="0">
              <a:solidFill>
                <a:srgbClr val="1B2D37"/>
              </a:solidFill>
              <a:effectLst/>
              <a:latin typeface="Segoe UI" panose="020B0502040204020203" pitchFamily="34" charset="0"/>
            </a:endParaRPr>
          </a:p>
          <a:p>
            <a:pPr algn="l"/>
            <a:endParaRPr lang="en-GB" b="0" i="0" dirty="0">
              <a:solidFill>
                <a:srgbClr val="1B2D37"/>
              </a:solidFill>
              <a:effectLst/>
              <a:latin typeface="Segoe UI" panose="020B0502040204020203" pitchFamily="34" charset="0"/>
            </a:endParaRPr>
          </a:p>
        </p:txBody>
      </p:sp>
      <p:sp>
        <p:nvSpPr>
          <p:cNvPr id="3" name="TextBox 2">
            <a:extLst>
              <a:ext uri="{FF2B5EF4-FFF2-40B4-BE49-F238E27FC236}">
                <a16:creationId xmlns:a16="http://schemas.microsoft.com/office/drawing/2014/main" id="{EE5FC6B0-B435-6E73-91FC-9E48E0D9D2F7}"/>
              </a:ext>
            </a:extLst>
          </p:cNvPr>
          <p:cNvSpPr txBox="1"/>
          <p:nvPr/>
        </p:nvSpPr>
        <p:spPr>
          <a:xfrm>
            <a:off x="7248939" y="2749253"/>
            <a:ext cx="4545496" cy="3970318"/>
          </a:xfrm>
          <a:prstGeom prst="rect">
            <a:avLst/>
          </a:prstGeom>
          <a:noFill/>
        </p:spPr>
        <p:txBody>
          <a:bodyPr wrap="square">
            <a:spAutoFit/>
          </a:bodyPr>
          <a:lstStyle/>
          <a:p>
            <a:pPr marL="285750" indent="-285750">
              <a:buFont typeface="Arial" panose="020B0604020202020204" pitchFamily="34" charset="0"/>
              <a:buChar char="•"/>
            </a:pPr>
            <a:r>
              <a:rPr lang="en-GB" dirty="0">
                <a:solidFill>
                  <a:schemeClr val="tx2">
                    <a:lumMod val="75000"/>
                  </a:schemeClr>
                </a:solidFill>
              </a:rPr>
              <a:t>REINFORCED CONCRETE</a:t>
            </a:r>
          </a:p>
          <a:p>
            <a:pPr marL="285750" indent="-285750">
              <a:buFont typeface="Arial" panose="020B0604020202020204" pitchFamily="34" charset="0"/>
              <a:buChar char="•"/>
            </a:pPr>
            <a:r>
              <a:rPr lang="en-GB" dirty="0">
                <a:solidFill>
                  <a:schemeClr val="tx2">
                    <a:lumMod val="75000"/>
                  </a:schemeClr>
                </a:solidFill>
              </a:rPr>
              <a:t>EARTHWORKS</a:t>
            </a:r>
          </a:p>
          <a:p>
            <a:pPr marL="285750" indent="-285750">
              <a:buFont typeface="Arial" panose="020B0604020202020204" pitchFamily="34" charset="0"/>
              <a:buChar char="•"/>
            </a:pPr>
            <a:r>
              <a:rPr lang="en-GB" dirty="0">
                <a:solidFill>
                  <a:schemeClr val="tx2">
                    <a:lumMod val="75000"/>
                  </a:schemeClr>
                </a:solidFill>
              </a:rPr>
              <a:t>TUNNELLING</a:t>
            </a:r>
          </a:p>
          <a:p>
            <a:pPr marL="285750" indent="-285750">
              <a:buFont typeface="Arial" panose="020B0604020202020204" pitchFamily="34" charset="0"/>
              <a:buChar char="•"/>
            </a:pPr>
            <a:r>
              <a:rPr lang="en-GB" dirty="0">
                <a:solidFill>
                  <a:schemeClr val="tx2">
                    <a:lumMod val="75000"/>
                  </a:schemeClr>
                </a:solidFill>
              </a:rPr>
              <a:t>TEMPORARY WORKS</a:t>
            </a:r>
          </a:p>
          <a:p>
            <a:pPr marL="285750" indent="-285750">
              <a:buFont typeface="Arial" panose="020B0604020202020204" pitchFamily="34" charset="0"/>
              <a:buChar char="•"/>
            </a:pPr>
            <a:r>
              <a:rPr lang="en-GB" dirty="0">
                <a:solidFill>
                  <a:schemeClr val="tx2">
                    <a:lumMod val="75000"/>
                  </a:schemeClr>
                </a:solidFill>
              </a:rPr>
              <a:t>ROADS</a:t>
            </a:r>
          </a:p>
          <a:p>
            <a:pPr marL="285750" indent="-285750">
              <a:buFont typeface="Arial" panose="020B0604020202020204" pitchFamily="34" charset="0"/>
              <a:buChar char="•"/>
            </a:pPr>
            <a:r>
              <a:rPr lang="en-GB" dirty="0">
                <a:solidFill>
                  <a:schemeClr val="tx2">
                    <a:lumMod val="75000"/>
                  </a:schemeClr>
                </a:solidFill>
              </a:rPr>
              <a:t>FOUNDATIONS AND RETAINING STRUCTURES</a:t>
            </a:r>
          </a:p>
          <a:p>
            <a:pPr marL="285750" indent="-285750">
              <a:buFont typeface="Arial" panose="020B0604020202020204" pitchFamily="34" charset="0"/>
              <a:buChar char="•"/>
            </a:pPr>
            <a:r>
              <a:rPr lang="en-GB" dirty="0">
                <a:solidFill>
                  <a:schemeClr val="tx2">
                    <a:lumMod val="75000"/>
                  </a:schemeClr>
                </a:solidFill>
              </a:rPr>
              <a:t>BRIDGING STRUCTURES</a:t>
            </a:r>
          </a:p>
          <a:p>
            <a:pPr marL="285750" indent="-285750">
              <a:buFont typeface="Arial" panose="020B0604020202020204" pitchFamily="34" charset="0"/>
              <a:buChar char="•"/>
            </a:pPr>
            <a:r>
              <a:rPr lang="en-GB" dirty="0">
                <a:solidFill>
                  <a:schemeClr val="tx2">
                    <a:lumMod val="75000"/>
                  </a:schemeClr>
                </a:solidFill>
              </a:rPr>
              <a:t>RAILWAYS</a:t>
            </a:r>
          </a:p>
          <a:p>
            <a:pPr marL="285750" indent="-285750">
              <a:buFont typeface="Arial" panose="020B0604020202020204" pitchFamily="34" charset="0"/>
              <a:buChar char="•"/>
            </a:pPr>
            <a:r>
              <a:rPr lang="en-GB" dirty="0">
                <a:solidFill>
                  <a:schemeClr val="tx2">
                    <a:lumMod val="75000"/>
                  </a:schemeClr>
                </a:solidFill>
              </a:rPr>
              <a:t>ENERGY TRANSITION</a:t>
            </a:r>
          </a:p>
          <a:p>
            <a:pPr marL="285750" indent="-285750">
              <a:buFont typeface="Arial" panose="020B0604020202020204" pitchFamily="34" charset="0"/>
              <a:buChar char="•"/>
            </a:pPr>
            <a:r>
              <a:rPr lang="en-GB" dirty="0">
                <a:solidFill>
                  <a:schemeClr val="tx2">
                    <a:lumMod val="75000"/>
                  </a:schemeClr>
                </a:solidFill>
              </a:rPr>
              <a:t>GREENER</a:t>
            </a:r>
          </a:p>
          <a:p>
            <a:pPr marL="285750" indent="-285750">
              <a:buFont typeface="Arial" panose="020B0604020202020204" pitchFamily="34" charset="0"/>
              <a:buChar char="•"/>
            </a:pPr>
            <a:r>
              <a:rPr lang="en-GB" dirty="0">
                <a:solidFill>
                  <a:schemeClr val="tx2">
                    <a:lumMod val="75000"/>
                  </a:schemeClr>
                </a:solidFill>
              </a:rPr>
              <a:t>MODERN METHODS OF CONSTRUCTION</a:t>
            </a:r>
          </a:p>
          <a:p>
            <a:pPr marL="285750" indent="-285750">
              <a:buFont typeface="Arial" panose="020B0604020202020204" pitchFamily="34" charset="0"/>
              <a:buChar char="•"/>
            </a:pPr>
            <a:r>
              <a:rPr lang="en-GB" dirty="0">
                <a:solidFill>
                  <a:schemeClr val="tx2">
                    <a:lumMod val="75000"/>
                  </a:schemeClr>
                </a:solidFill>
              </a:rPr>
              <a:t>STANDARDISED STRUCTURES</a:t>
            </a:r>
          </a:p>
          <a:p>
            <a:pPr marL="285750" indent="-285750">
              <a:buFont typeface="Arial" panose="020B0604020202020204" pitchFamily="34" charset="0"/>
              <a:buChar char="•"/>
            </a:pPr>
            <a:r>
              <a:rPr lang="en-GB" dirty="0">
                <a:solidFill>
                  <a:schemeClr val="tx2">
                    <a:lumMod val="75000"/>
                  </a:schemeClr>
                </a:solidFill>
              </a:rPr>
              <a:t>SURVEYING</a:t>
            </a:r>
          </a:p>
        </p:txBody>
      </p:sp>
      <p:pic>
        <p:nvPicPr>
          <p:cNvPr id="4" name="Picture 3">
            <a:extLst>
              <a:ext uri="{FF2B5EF4-FFF2-40B4-BE49-F238E27FC236}">
                <a16:creationId xmlns:a16="http://schemas.microsoft.com/office/drawing/2014/main" id="{CF36D004-1F1D-8F0A-6A8A-1538AD55EEA7}"/>
              </a:ext>
            </a:extLst>
          </p:cNvPr>
          <p:cNvPicPr>
            <a:picLocks noChangeAspect="1"/>
          </p:cNvPicPr>
          <p:nvPr/>
        </p:nvPicPr>
        <p:blipFill>
          <a:blip r:embed="rId4"/>
          <a:stretch>
            <a:fillRect/>
          </a:stretch>
        </p:blipFill>
        <p:spPr>
          <a:xfrm>
            <a:off x="0" y="5599419"/>
            <a:ext cx="2447778" cy="1236128"/>
          </a:xfrm>
          <a:prstGeom prst="rect">
            <a:avLst/>
          </a:prstGeom>
        </p:spPr>
      </p:pic>
      <p:pic>
        <p:nvPicPr>
          <p:cNvPr id="5" name="Picture 4">
            <a:extLst>
              <a:ext uri="{FF2B5EF4-FFF2-40B4-BE49-F238E27FC236}">
                <a16:creationId xmlns:a16="http://schemas.microsoft.com/office/drawing/2014/main" id="{C16A8DC3-8CA8-C767-2088-0CB6C744BBDB}"/>
              </a:ext>
            </a:extLst>
          </p:cNvPr>
          <p:cNvPicPr>
            <a:picLocks noChangeAspect="1"/>
          </p:cNvPicPr>
          <p:nvPr/>
        </p:nvPicPr>
        <p:blipFill>
          <a:blip r:embed="rId5"/>
          <a:stretch>
            <a:fillRect/>
          </a:stretch>
        </p:blipFill>
        <p:spPr>
          <a:xfrm>
            <a:off x="2538800" y="5589191"/>
            <a:ext cx="2006022" cy="1268809"/>
          </a:xfrm>
          <a:prstGeom prst="rect">
            <a:avLst/>
          </a:prstGeom>
        </p:spPr>
      </p:pic>
      <p:pic>
        <p:nvPicPr>
          <p:cNvPr id="6" name="Picture 5">
            <a:extLst>
              <a:ext uri="{FF2B5EF4-FFF2-40B4-BE49-F238E27FC236}">
                <a16:creationId xmlns:a16="http://schemas.microsoft.com/office/drawing/2014/main" id="{705939F0-6159-BB77-732A-F0B127826585}"/>
              </a:ext>
            </a:extLst>
          </p:cNvPr>
          <p:cNvPicPr>
            <a:picLocks noChangeAspect="1"/>
          </p:cNvPicPr>
          <p:nvPr/>
        </p:nvPicPr>
        <p:blipFill>
          <a:blip r:embed="rId6"/>
          <a:stretch>
            <a:fillRect/>
          </a:stretch>
        </p:blipFill>
        <p:spPr>
          <a:xfrm>
            <a:off x="4642877" y="5568709"/>
            <a:ext cx="1729788" cy="1297341"/>
          </a:xfrm>
          <a:prstGeom prst="rect">
            <a:avLst/>
          </a:prstGeom>
        </p:spPr>
      </p:pic>
    </p:spTree>
    <p:extLst>
      <p:ext uri="{BB962C8B-B14F-4D97-AF65-F5344CB8AC3E}">
        <p14:creationId xmlns:p14="http://schemas.microsoft.com/office/powerpoint/2010/main" val="2517475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A33BC42F-2185-A81E-AB54-528916A908E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a:extLst>
              <a:ext uri="{FF2B5EF4-FFF2-40B4-BE49-F238E27FC236}">
                <a16:creationId xmlns:a16="http://schemas.microsoft.com/office/drawing/2014/main" id="{D4030054-AA12-DF72-A91B-B86C5AED78BD}"/>
              </a:ext>
            </a:extLst>
          </p:cNvPr>
          <p:cNvPicPr>
            <a:picLocks noChangeAspect="1"/>
          </p:cNvPicPr>
          <p:nvPr/>
        </p:nvPicPr>
        <p:blipFill>
          <a:blip r:embed="rId3"/>
          <a:stretch>
            <a:fillRect/>
          </a:stretch>
        </p:blipFill>
        <p:spPr>
          <a:xfrm>
            <a:off x="436685" y="1284060"/>
            <a:ext cx="11318630" cy="1379429"/>
          </a:xfrm>
          <a:prstGeom prst="rect">
            <a:avLst/>
          </a:prstGeom>
        </p:spPr>
      </p:pic>
      <p:sp>
        <p:nvSpPr>
          <p:cNvPr id="3" name="TextBox 2">
            <a:extLst>
              <a:ext uri="{FF2B5EF4-FFF2-40B4-BE49-F238E27FC236}">
                <a16:creationId xmlns:a16="http://schemas.microsoft.com/office/drawing/2014/main" id="{8017AA09-7070-E641-63FB-FD707EC32713}"/>
              </a:ext>
            </a:extLst>
          </p:cNvPr>
          <p:cNvSpPr txBox="1"/>
          <p:nvPr/>
        </p:nvSpPr>
        <p:spPr>
          <a:xfrm>
            <a:off x="643466" y="3161613"/>
            <a:ext cx="10905066" cy="3320268"/>
          </a:xfrm>
          <a:prstGeom prst="rect">
            <a:avLst/>
          </a:prstGeom>
          <a:noFill/>
        </p:spPr>
        <p:txBody>
          <a:bodyPr wrap="square" rtlCol="0">
            <a:spAutoFit/>
          </a:bodyPr>
          <a:lstStyle/>
          <a:p>
            <a:pPr defTabSz="841248">
              <a:spcAft>
                <a:spcPts val="600"/>
              </a:spcAft>
            </a:pPr>
            <a:r>
              <a:rPr lang="en-GB" sz="2800" b="1" kern="1200" dirty="0">
                <a:solidFill>
                  <a:schemeClr val="tx2">
                    <a:lumMod val="75000"/>
                  </a:schemeClr>
                </a:solidFill>
                <a:latin typeface="Segoe UI" panose="020B0502040204020203" pitchFamily="34" charset="0"/>
                <a:ea typeface="+mn-ea"/>
                <a:cs typeface="Segoe UI" panose="020B0502040204020203" pitchFamily="34" charset="0"/>
              </a:rPr>
              <a:t>Next Steps</a:t>
            </a:r>
          </a:p>
          <a:p>
            <a:pPr defTabSz="841248">
              <a:spcAft>
                <a:spcPts val="600"/>
              </a:spcAft>
            </a:pPr>
            <a:endParaRPr lang="en-GB" sz="2576" b="1" kern="1200" dirty="0">
              <a:solidFill>
                <a:schemeClr val="tx1"/>
              </a:solidFill>
              <a:latin typeface="Segoe UI" panose="020B0502040204020203" pitchFamily="34" charset="0"/>
              <a:ea typeface="+mn-ea"/>
              <a:cs typeface="Segoe UI" panose="020B0502040204020203" pitchFamily="34" charset="0"/>
            </a:endParaRPr>
          </a:p>
          <a:p>
            <a:pPr marL="262890" indent="-262890" defTabSz="841248">
              <a:spcAft>
                <a:spcPts val="600"/>
              </a:spcAft>
              <a:buFont typeface="Arial" panose="020B0604020202020204" pitchFamily="34" charset="0"/>
              <a:buChar char="•"/>
            </a:pPr>
            <a:r>
              <a:rPr lang="en-GB" b="1" kern="1200" dirty="0">
                <a:solidFill>
                  <a:schemeClr val="tx2">
                    <a:lumMod val="75000"/>
                  </a:schemeClr>
                </a:solidFill>
                <a:latin typeface="Segoe UI" panose="020B0502040204020203" pitchFamily="34" charset="0"/>
                <a:ea typeface="+mn-ea"/>
                <a:cs typeface="Segoe UI" panose="020B0502040204020203" pitchFamily="34" charset="0"/>
              </a:rPr>
              <a:t>Plan Knowledge Series launch with SELEP and key partners</a:t>
            </a:r>
          </a:p>
          <a:p>
            <a:pPr marL="262890" indent="-262890" defTabSz="841248">
              <a:spcAft>
                <a:spcPts val="600"/>
              </a:spcAft>
              <a:buFont typeface="Arial" panose="020B0604020202020204" pitchFamily="34" charset="0"/>
              <a:buChar char="•"/>
            </a:pPr>
            <a:r>
              <a:rPr lang="en-GB" b="1" kern="1200" dirty="0">
                <a:solidFill>
                  <a:schemeClr val="tx2">
                    <a:lumMod val="75000"/>
                  </a:schemeClr>
                </a:solidFill>
                <a:latin typeface="Segoe UI" panose="020B0502040204020203" pitchFamily="34" charset="0"/>
                <a:ea typeface="+mn-ea"/>
                <a:cs typeface="Segoe UI" panose="020B0502040204020203" pitchFamily="34" charset="0"/>
              </a:rPr>
              <a:t>Establish FE/HE Advisory Group to help embed Knowledge Series into the curriculum and lesson plans</a:t>
            </a:r>
          </a:p>
          <a:p>
            <a:pPr marL="262890" indent="-262890" defTabSz="841248">
              <a:spcAft>
                <a:spcPts val="600"/>
              </a:spcAft>
              <a:buFont typeface="Arial" panose="020B0604020202020204" pitchFamily="34" charset="0"/>
              <a:buChar char="•"/>
            </a:pPr>
            <a:r>
              <a:rPr lang="en-GB" b="1" kern="1200" dirty="0">
                <a:solidFill>
                  <a:schemeClr val="tx2">
                    <a:lumMod val="75000"/>
                  </a:schemeClr>
                </a:solidFill>
                <a:latin typeface="Segoe UI" panose="020B0502040204020203" pitchFamily="34" charset="0"/>
                <a:ea typeface="+mn-ea"/>
                <a:cs typeface="Segoe UI" panose="020B0502040204020203" pitchFamily="34" charset="0"/>
              </a:rPr>
              <a:t>Develop reporting and impact measures</a:t>
            </a:r>
          </a:p>
          <a:p>
            <a:pPr marL="262890" indent="-262890" defTabSz="841248">
              <a:spcAft>
                <a:spcPts val="600"/>
              </a:spcAft>
              <a:buFont typeface="Arial" panose="020B0604020202020204" pitchFamily="34" charset="0"/>
              <a:buChar char="•"/>
            </a:pPr>
            <a:r>
              <a:rPr lang="en-GB" b="1" dirty="0">
                <a:solidFill>
                  <a:schemeClr val="tx2">
                    <a:lumMod val="75000"/>
                  </a:schemeClr>
                </a:solidFill>
                <a:latin typeface="Segoe UI" panose="020B0502040204020203" pitchFamily="34" charset="0"/>
                <a:cs typeface="Segoe UI" panose="020B0502040204020203" pitchFamily="34" charset="0"/>
              </a:rPr>
              <a:t>Develop further expansion </a:t>
            </a:r>
            <a:r>
              <a:rPr lang="en-GB" b="1" dirty="0" err="1">
                <a:solidFill>
                  <a:schemeClr val="tx2">
                    <a:lumMod val="75000"/>
                  </a:schemeClr>
                </a:solidFill>
                <a:latin typeface="Segoe UI" panose="020B0502040204020203" pitchFamily="34" charset="0"/>
                <a:cs typeface="Segoe UI" panose="020B0502040204020203" pitchFamily="34" charset="0"/>
              </a:rPr>
              <a:t>ie</a:t>
            </a:r>
            <a:r>
              <a:rPr lang="en-GB" b="1" dirty="0">
                <a:solidFill>
                  <a:schemeClr val="tx2">
                    <a:lumMod val="75000"/>
                  </a:schemeClr>
                </a:solidFill>
                <a:latin typeface="Segoe UI" panose="020B0502040204020203" pitchFamily="34" charset="0"/>
                <a:cs typeface="Segoe UI" panose="020B0502040204020203" pitchFamily="34" charset="0"/>
              </a:rPr>
              <a:t>: live student webinars, co-delivery of specialist topics, teacher experiences, creation of KS2/3 content</a:t>
            </a:r>
            <a:endParaRPr lang="en-GB" b="1" dirty="0">
              <a:solidFill>
                <a:schemeClr val="tx2">
                  <a:lumMod val="75000"/>
                </a:schemeClr>
              </a:solidFill>
            </a:endParaRPr>
          </a:p>
          <a:p>
            <a:pPr marL="262890" indent="-262890" defTabSz="841248">
              <a:spcAft>
                <a:spcPts val="600"/>
              </a:spcAft>
              <a:buFont typeface="Arial" panose="020B0604020202020204" pitchFamily="34" charset="0"/>
              <a:buChar char="•"/>
            </a:pPr>
            <a:r>
              <a:rPr lang="en-GB" b="1" kern="1200" dirty="0">
                <a:solidFill>
                  <a:schemeClr val="tx2">
                    <a:lumMod val="75000"/>
                  </a:schemeClr>
                </a:solidFill>
                <a:latin typeface="Segoe UI" panose="020B0502040204020203" pitchFamily="34" charset="0"/>
                <a:ea typeface="+mn-ea"/>
                <a:cs typeface="Segoe UI" panose="020B0502040204020203" pitchFamily="34" charset="0"/>
              </a:rPr>
              <a:t>FE/HE staff to register their interest in accessing the educational portal</a:t>
            </a:r>
          </a:p>
        </p:txBody>
      </p:sp>
    </p:spTree>
    <p:extLst>
      <p:ext uri="{BB962C8B-B14F-4D97-AF65-F5344CB8AC3E}">
        <p14:creationId xmlns:p14="http://schemas.microsoft.com/office/powerpoint/2010/main" val="3921266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34A7656483B74FB66C73ECEA17E281" ma:contentTypeVersion="19" ma:contentTypeDescription="Create a new document." ma:contentTypeScope="" ma:versionID="226196d8e3766bc23fa76a0dcc354ce6">
  <xsd:schema xmlns:xsd="http://www.w3.org/2001/XMLSchema" xmlns:xs="http://www.w3.org/2001/XMLSchema" xmlns:p="http://schemas.microsoft.com/office/2006/metadata/properties" xmlns:ns1="http://schemas.microsoft.com/sharepoint/v3" xmlns:ns2="a9f12287-5f74-4593-92c9-e973669b9a71" xmlns:ns3="6140e513-9c0e-4e73-9b29-9e780522eb94" xmlns:ns4="6a461f78-e7a2-485a-8a47-5fc604b04102" targetNamespace="http://schemas.microsoft.com/office/2006/metadata/properties" ma:root="true" ma:fieldsID="30ba20de95c90f22d673027e6cd295e9" ns1:_="" ns2:_="" ns3:_="" ns4:_="">
    <xsd:import namespace="http://schemas.microsoft.com/sharepoint/v3"/>
    <xsd:import namespace="a9f12287-5f74-4593-92c9-e973669b9a71"/>
    <xsd:import namespace="6140e513-9c0e-4e73-9b29-9e780522eb94"/>
    <xsd:import namespace="6a461f78-e7a2-485a-8a47-5fc604b041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_Flow_SignoffStatus" minOccurs="0"/>
                <xsd:element ref="ns2:MediaLengthInSeconds" minOccurs="0"/>
                <xsd:element ref="ns2:lcf76f155ced4ddcb4097134ff3c332f" minOccurs="0"/>
                <xsd:element ref="ns4:TaxCatchAll"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f12287-5f74-4593-92c9-e973669b9a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40e513-9c0e-4e73-9b29-9e780522eb9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461f78-e7a2-485a-8a47-5fc604b04102"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cb80e1b9-110b-426d-a27a-2c1e575db7cd}" ma:internalName="TaxCatchAll" ma:showField="CatchAllData" ma:web="6140e513-9c0e-4e73-9b29-9e780522eb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E2605B-6029-4D9F-8CEC-D72E17BE4828}"/>
</file>

<file path=customXml/itemProps2.xml><?xml version="1.0" encoding="utf-8"?>
<ds:datastoreItem xmlns:ds="http://schemas.openxmlformats.org/officeDocument/2006/customXml" ds:itemID="{171298A9-567D-49CF-99F2-2A45D5631B87}"/>
</file>

<file path=docProps/app.xml><?xml version="1.0" encoding="utf-8"?>
<Properties xmlns="http://schemas.openxmlformats.org/officeDocument/2006/extended-properties" xmlns:vt="http://schemas.openxmlformats.org/officeDocument/2006/docPropsVTypes">
  <TotalTime>154</TotalTime>
  <Words>563</Words>
  <Application>Microsoft Office PowerPoint</Application>
  <PresentationFormat>Widescreen</PresentationFormat>
  <Paragraphs>71</Paragraphs>
  <Slides>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Segoe UI</vt:lpstr>
      <vt:lpstr>Univers Condensed</vt:lpstr>
      <vt:lpstr>Office Theme</vt:lpstr>
      <vt:lpstr>PowerPoint Presentation</vt:lpstr>
      <vt:lpstr>PowerPoint Presentation</vt:lpstr>
      <vt:lpstr>Why do we build roads? The Benefit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 Stuart (02)</dc:creator>
  <cp:lastModifiedBy>Graham, Stuart (02)</cp:lastModifiedBy>
  <cp:revision>2</cp:revision>
  <dcterms:created xsi:type="dcterms:W3CDTF">2023-05-30T13:39:18Z</dcterms:created>
  <dcterms:modified xsi:type="dcterms:W3CDTF">2023-06-06T11:01:12Z</dcterms:modified>
</cp:coreProperties>
</file>