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0" r:id="rId2"/>
  </p:sldMasterIdLst>
  <p:notesMasterIdLst>
    <p:notesMasterId r:id="rId11"/>
  </p:notesMasterIdLst>
  <p:sldIdLst>
    <p:sldId id="269" r:id="rId3"/>
    <p:sldId id="266" r:id="rId4"/>
    <p:sldId id="1192" r:id="rId5"/>
    <p:sldId id="283" r:id="rId6"/>
    <p:sldId id="1197" r:id="rId7"/>
    <p:sldId id="1190" r:id="rId8"/>
    <p:sldId id="260" r:id="rId9"/>
    <p:sldId id="11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9AB"/>
    <a:srgbClr val="001540"/>
    <a:srgbClr val="B1BDBC"/>
    <a:srgbClr val="202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4" autoAdjust="0"/>
    <p:restoredTop sz="94660"/>
  </p:normalViewPr>
  <p:slideViewPr>
    <p:cSldViewPr snapToGrid="0">
      <p:cViewPr varScale="1">
        <p:scale>
          <a:sx n="112" d="100"/>
          <a:sy n="112" d="100"/>
        </p:scale>
        <p:origin x="5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B8591-D735-43D1-9B90-63DF848A238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09453AA3-BD62-4561-A59D-1F8ADB986660}">
      <dgm:prSet phldrT="[Text]"/>
      <dgm:spPr/>
      <dgm:t>
        <a:bodyPr/>
        <a:lstStyle/>
        <a:p>
          <a:r>
            <a:rPr lang="en-GB" dirty="0"/>
            <a:t>Ford</a:t>
          </a:r>
        </a:p>
      </dgm:t>
    </dgm:pt>
    <dgm:pt modelId="{3F867291-0C7B-4A98-ABC6-8D0C3E56B268}" type="parTrans" cxnId="{B25F2BC7-AF79-4F50-B743-77CBFA0D1775}">
      <dgm:prSet/>
      <dgm:spPr/>
      <dgm:t>
        <a:bodyPr/>
        <a:lstStyle/>
        <a:p>
          <a:endParaRPr lang="en-GB"/>
        </a:p>
      </dgm:t>
    </dgm:pt>
    <dgm:pt modelId="{CD305AE6-FEC0-4FBC-BA54-456A92ACDF39}" type="sibTrans" cxnId="{B25F2BC7-AF79-4F50-B743-77CBFA0D1775}">
      <dgm:prSet/>
      <dgm:spPr>
        <a:solidFill>
          <a:srgbClr val="3FB9AB"/>
        </a:solidFill>
      </dgm:spPr>
      <dgm:t>
        <a:bodyPr/>
        <a:lstStyle/>
        <a:p>
          <a:endParaRPr lang="en-GB"/>
        </a:p>
      </dgm:t>
    </dgm:pt>
    <dgm:pt modelId="{4324A6CA-3A4D-4333-B451-22401BD5BDA2}">
      <dgm:prSet phldrT="[Text]"/>
      <dgm:spPr/>
      <dgm:t>
        <a:bodyPr/>
        <a:lstStyle/>
        <a:p>
          <a:r>
            <a:rPr lang="en-GB" dirty="0"/>
            <a:t>Havering </a:t>
          </a:r>
        </a:p>
      </dgm:t>
    </dgm:pt>
    <dgm:pt modelId="{EB8F8F77-F5D7-4C50-850B-A1F7F2D3976B}" type="parTrans" cxnId="{8BEF0760-39DE-4E6C-B31A-F93BA3A82039}">
      <dgm:prSet/>
      <dgm:spPr/>
      <dgm:t>
        <a:bodyPr/>
        <a:lstStyle/>
        <a:p>
          <a:endParaRPr lang="en-GB"/>
        </a:p>
      </dgm:t>
    </dgm:pt>
    <dgm:pt modelId="{FAAA7E36-9515-43A2-AC1E-02D7D854C12E}" type="sibTrans" cxnId="{8BEF0760-39DE-4E6C-B31A-F93BA3A82039}">
      <dgm:prSet/>
      <dgm:spPr>
        <a:solidFill>
          <a:srgbClr val="3FB9AB"/>
        </a:solidFill>
      </dgm:spPr>
      <dgm:t>
        <a:bodyPr/>
        <a:lstStyle/>
        <a:p>
          <a:endParaRPr lang="en-GB"/>
        </a:p>
      </dgm:t>
    </dgm:pt>
    <dgm:pt modelId="{DEA6C7AE-AC70-44F2-806F-8D618FC24060}">
      <dgm:prSet phldrT="[Text]"/>
      <dgm:spPr/>
      <dgm:t>
        <a:bodyPr/>
        <a:lstStyle/>
        <a:p>
          <a:r>
            <a:rPr lang="en-GB" dirty="0">
              <a:solidFill>
                <a:schemeClr val="bg1"/>
              </a:solidFill>
            </a:rPr>
            <a:t>Wo</a:t>
          </a:r>
          <a:r>
            <a:rPr lang="en-GB" dirty="0"/>
            <a:t>rld </a:t>
          </a:r>
        </a:p>
      </dgm:t>
    </dgm:pt>
    <dgm:pt modelId="{6EEAD376-F750-4C9F-8706-563A8E33F764}" type="sibTrans" cxnId="{F602B43F-B00F-4A35-8872-77306809BE16}">
      <dgm:prSet/>
      <dgm:spPr>
        <a:solidFill>
          <a:srgbClr val="3FB9AB"/>
        </a:solidFill>
        <a:ln>
          <a:solidFill>
            <a:srgbClr val="3FB9AB"/>
          </a:solidFill>
        </a:ln>
      </dgm:spPr>
      <dgm:t>
        <a:bodyPr/>
        <a:lstStyle/>
        <a:p>
          <a:endParaRPr lang="en-GB"/>
        </a:p>
      </dgm:t>
    </dgm:pt>
    <dgm:pt modelId="{39DE75D2-B693-4811-921E-D2CC9EB5405C}" type="parTrans" cxnId="{F602B43F-B00F-4A35-8872-77306809BE16}">
      <dgm:prSet/>
      <dgm:spPr/>
      <dgm:t>
        <a:bodyPr/>
        <a:lstStyle/>
        <a:p>
          <a:endParaRPr lang="en-GB"/>
        </a:p>
      </dgm:t>
    </dgm:pt>
    <dgm:pt modelId="{3B07446A-8FC1-4C1F-B599-F799DFBD2749}">
      <dgm:prSet phldrT="[Text]"/>
      <dgm:spPr/>
      <dgm:t>
        <a:bodyPr/>
        <a:lstStyle/>
        <a:p>
          <a:r>
            <a:rPr lang="en-GB" dirty="0">
              <a:solidFill>
                <a:schemeClr val="bg1"/>
              </a:solidFill>
            </a:rPr>
            <a:t>DP World </a:t>
          </a:r>
        </a:p>
      </dgm:t>
    </dgm:pt>
    <dgm:pt modelId="{B7EE79AF-D4DA-491B-B80C-957F7D0E295D}" type="sibTrans" cxnId="{14D54B95-E94A-4820-A3DB-D05799F616ED}">
      <dgm:prSet/>
      <dgm:spPr>
        <a:solidFill>
          <a:srgbClr val="3FB9AB"/>
        </a:solidFill>
      </dgm:spPr>
      <dgm:t>
        <a:bodyPr/>
        <a:lstStyle/>
        <a:p>
          <a:endParaRPr lang="en-GB"/>
        </a:p>
      </dgm:t>
    </dgm:pt>
    <dgm:pt modelId="{D37A28C4-3781-433A-8858-CC1E419F04C5}" type="parTrans" cxnId="{14D54B95-E94A-4820-A3DB-D05799F616ED}">
      <dgm:prSet/>
      <dgm:spPr/>
      <dgm:t>
        <a:bodyPr/>
        <a:lstStyle/>
        <a:p>
          <a:endParaRPr lang="en-GB"/>
        </a:p>
      </dgm:t>
    </dgm:pt>
    <dgm:pt modelId="{CCE590AF-8901-45A2-BE62-2D878BA1F569}">
      <dgm:prSet phldrT="[Text]"/>
      <dgm:spPr/>
      <dgm:t>
        <a:bodyPr/>
        <a:lstStyle/>
        <a:p>
          <a:r>
            <a:rPr lang="en-GB" dirty="0"/>
            <a:t>Thurrock</a:t>
          </a:r>
        </a:p>
      </dgm:t>
    </dgm:pt>
    <dgm:pt modelId="{7AEF0421-1575-4EF4-8AA5-9BAB21395E2C}" type="sibTrans" cxnId="{65F682C7-1049-4732-87EF-577BBA3E1F9D}">
      <dgm:prSet/>
      <dgm:spPr>
        <a:solidFill>
          <a:srgbClr val="3FB9AB"/>
        </a:solidFill>
      </dgm:spPr>
      <dgm:t>
        <a:bodyPr/>
        <a:lstStyle/>
        <a:p>
          <a:endParaRPr lang="en-GB"/>
        </a:p>
      </dgm:t>
    </dgm:pt>
    <dgm:pt modelId="{3C290B4B-41F9-496A-89A0-1666A94427E6}" type="parTrans" cxnId="{65F682C7-1049-4732-87EF-577BBA3E1F9D}">
      <dgm:prSet/>
      <dgm:spPr/>
      <dgm:t>
        <a:bodyPr/>
        <a:lstStyle/>
        <a:p>
          <a:endParaRPr lang="en-GB"/>
        </a:p>
      </dgm:t>
    </dgm:pt>
    <dgm:pt modelId="{75922D3B-32C3-42B3-939E-527628412642}">
      <dgm:prSet/>
      <dgm:spPr/>
      <dgm:t>
        <a:bodyPr/>
        <a:lstStyle/>
        <a:p>
          <a:r>
            <a:rPr lang="en-GB" dirty="0"/>
            <a:t>Barking &amp; Dagenham</a:t>
          </a:r>
        </a:p>
      </dgm:t>
    </dgm:pt>
    <dgm:pt modelId="{2FB5FF79-C6D0-40FE-A6AD-8CDEE19502AD}" type="parTrans" cxnId="{DE49D319-5E5E-42E5-B1C1-D3A5BFEE9C3C}">
      <dgm:prSet/>
      <dgm:spPr/>
      <dgm:t>
        <a:bodyPr/>
        <a:lstStyle/>
        <a:p>
          <a:endParaRPr lang="en-GB"/>
        </a:p>
      </dgm:t>
    </dgm:pt>
    <dgm:pt modelId="{5A4BBDFD-F660-4D3F-B254-23C3B54736F3}" type="sibTrans" cxnId="{DE49D319-5E5E-42E5-B1C1-D3A5BFEE9C3C}">
      <dgm:prSet/>
      <dgm:spPr>
        <a:solidFill>
          <a:srgbClr val="3FB9AB"/>
        </a:solidFill>
      </dgm:spPr>
      <dgm:t>
        <a:bodyPr/>
        <a:lstStyle/>
        <a:p>
          <a:endParaRPr lang="en-GB"/>
        </a:p>
      </dgm:t>
    </dgm:pt>
    <dgm:pt modelId="{9AB31D2F-B35C-469C-9C2E-7500A908F857}" type="pres">
      <dgm:prSet presAssocID="{22BB8591-D735-43D1-9B90-63DF848A2387}" presName="cycle" presStyleCnt="0">
        <dgm:presLayoutVars>
          <dgm:dir/>
          <dgm:resizeHandles val="exact"/>
        </dgm:presLayoutVars>
      </dgm:prSet>
      <dgm:spPr/>
    </dgm:pt>
    <dgm:pt modelId="{EBA9C1A8-C708-400C-B960-E3081799D088}" type="pres">
      <dgm:prSet presAssocID="{DEA6C7AE-AC70-44F2-806F-8D618FC24060}" presName="dummy" presStyleCnt="0"/>
      <dgm:spPr/>
    </dgm:pt>
    <dgm:pt modelId="{464AF9A1-A158-457D-8F53-CF25E1345F7D}" type="pres">
      <dgm:prSet presAssocID="{DEA6C7AE-AC70-44F2-806F-8D618FC24060}" presName="node" presStyleLbl="revTx" presStyleIdx="0" presStyleCnt="6" custScaleX="62388">
        <dgm:presLayoutVars>
          <dgm:bulletEnabled val="1"/>
        </dgm:presLayoutVars>
      </dgm:prSet>
      <dgm:spPr/>
    </dgm:pt>
    <dgm:pt modelId="{55F07169-49EE-4A50-95BA-4E96B380797B}" type="pres">
      <dgm:prSet presAssocID="{6EEAD376-F750-4C9F-8706-563A8E33F764}" presName="sibTrans" presStyleLbl="node1" presStyleIdx="0" presStyleCnt="6"/>
      <dgm:spPr/>
    </dgm:pt>
    <dgm:pt modelId="{E162CFC2-26A4-45D2-BF4A-5979E7DCE068}" type="pres">
      <dgm:prSet presAssocID="{09453AA3-BD62-4561-A59D-1F8ADB986660}" presName="dummy" presStyleCnt="0"/>
      <dgm:spPr/>
    </dgm:pt>
    <dgm:pt modelId="{9A7319D6-7D1B-45FC-9425-373E2C1E0F41}" type="pres">
      <dgm:prSet presAssocID="{09453AA3-BD62-4561-A59D-1F8ADB986660}" presName="node" presStyleLbl="revTx" presStyleIdx="1" presStyleCnt="6">
        <dgm:presLayoutVars>
          <dgm:bulletEnabled val="1"/>
        </dgm:presLayoutVars>
      </dgm:prSet>
      <dgm:spPr/>
    </dgm:pt>
    <dgm:pt modelId="{C542745D-2794-40DD-B58D-0711073EBE64}" type="pres">
      <dgm:prSet presAssocID="{CD305AE6-FEC0-4FBC-BA54-456A92ACDF39}" presName="sibTrans" presStyleLbl="node1" presStyleIdx="1" presStyleCnt="6"/>
      <dgm:spPr/>
    </dgm:pt>
    <dgm:pt modelId="{F7418D90-27C9-4CB8-832C-E768A3500A25}" type="pres">
      <dgm:prSet presAssocID="{75922D3B-32C3-42B3-939E-527628412642}" presName="dummy" presStyleCnt="0"/>
      <dgm:spPr/>
    </dgm:pt>
    <dgm:pt modelId="{71FEBCB3-EB69-412E-9E98-17C1D3824985}" type="pres">
      <dgm:prSet presAssocID="{75922D3B-32C3-42B3-939E-527628412642}" presName="node" presStyleLbl="revTx" presStyleIdx="2" presStyleCnt="6">
        <dgm:presLayoutVars>
          <dgm:bulletEnabled val="1"/>
        </dgm:presLayoutVars>
      </dgm:prSet>
      <dgm:spPr/>
    </dgm:pt>
    <dgm:pt modelId="{5F2A380E-1965-44F2-8CF9-589E0E6CDF23}" type="pres">
      <dgm:prSet presAssocID="{5A4BBDFD-F660-4D3F-B254-23C3B54736F3}" presName="sibTrans" presStyleLbl="node1" presStyleIdx="2" presStyleCnt="6"/>
      <dgm:spPr/>
    </dgm:pt>
    <dgm:pt modelId="{0BA5DBE5-75A5-45D7-B066-BB9706C53647}" type="pres">
      <dgm:prSet presAssocID="{4324A6CA-3A4D-4333-B451-22401BD5BDA2}" presName="dummy" presStyleCnt="0"/>
      <dgm:spPr/>
    </dgm:pt>
    <dgm:pt modelId="{EC03C20B-0BBE-404C-8DAC-BFA4D9680CAD}" type="pres">
      <dgm:prSet presAssocID="{4324A6CA-3A4D-4333-B451-22401BD5BDA2}" presName="node" presStyleLbl="revTx" presStyleIdx="3" presStyleCnt="6">
        <dgm:presLayoutVars>
          <dgm:bulletEnabled val="1"/>
        </dgm:presLayoutVars>
      </dgm:prSet>
      <dgm:spPr/>
    </dgm:pt>
    <dgm:pt modelId="{85733362-7B95-4467-8114-11938E88B9CC}" type="pres">
      <dgm:prSet presAssocID="{FAAA7E36-9515-43A2-AC1E-02D7D854C12E}" presName="sibTrans" presStyleLbl="node1" presStyleIdx="3" presStyleCnt="6"/>
      <dgm:spPr/>
    </dgm:pt>
    <dgm:pt modelId="{5A9D9C1F-5680-42D1-873A-1EFD14871021}" type="pres">
      <dgm:prSet presAssocID="{CCE590AF-8901-45A2-BE62-2D878BA1F569}" presName="dummy" presStyleCnt="0"/>
      <dgm:spPr/>
    </dgm:pt>
    <dgm:pt modelId="{CCABE43C-3C90-4632-9ECB-E68299D45288}" type="pres">
      <dgm:prSet presAssocID="{CCE590AF-8901-45A2-BE62-2D878BA1F569}" presName="node" presStyleLbl="revTx" presStyleIdx="4" presStyleCnt="6">
        <dgm:presLayoutVars>
          <dgm:bulletEnabled val="1"/>
        </dgm:presLayoutVars>
      </dgm:prSet>
      <dgm:spPr/>
    </dgm:pt>
    <dgm:pt modelId="{01ACA1FF-8D97-406B-BC44-57C2C1BA0B01}" type="pres">
      <dgm:prSet presAssocID="{7AEF0421-1575-4EF4-8AA5-9BAB21395E2C}" presName="sibTrans" presStyleLbl="node1" presStyleIdx="4" presStyleCnt="6"/>
      <dgm:spPr/>
    </dgm:pt>
    <dgm:pt modelId="{70387E36-DF49-49BB-AF40-9F0B42EF4D12}" type="pres">
      <dgm:prSet presAssocID="{3B07446A-8FC1-4C1F-B599-F799DFBD2749}" presName="dummy" presStyleCnt="0"/>
      <dgm:spPr/>
    </dgm:pt>
    <dgm:pt modelId="{5F8A864A-17B9-4767-94C6-7F1F299B311F}" type="pres">
      <dgm:prSet presAssocID="{3B07446A-8FC1-4C1F-B599-F799DFBD2749}" presName="node" presStyleLbl="revTx" presStyleIdx="5" presStyleCnt="6">
        <dgm:presLayoutVars>
          <dgm:bulletEnabled val="1"/>
        </dgm:presLayoutVars>
      </dgm:prSet>
      <dgm:spPr/>
    </dgm:pt>
    <dgm:pt modelId="{E9C0FBD2-16D4-4AE7-BF10-809766F575F8}" type="pres">
      <dgm:prSet presAssocID="{B7EE79AF-D4DA-491B-B80C-957F7D0E295D}" presName="sibTrans" presStyleLbl="node1" presStyleIdx="5" presStyleCnt="6"/>
      <dgm:spPr/>
    </dgm:pt>
  </dgm:ptLst>
  <dgm:cxnLst>
    <dgm:cxn modelId="{DE49D319-5E5E-42E5-B1C1-D3A5BFEE9C3C}" srcId="{22BB8591-D735-43D1-9B90-63DF848A2387}" destId="{75922D3B-32C3-42B3-939E-527628412642}" srcOrd="2" destOrd="0" parTransId="{2FB5FF79-C6D0-40FE-A6AD-8CDEE19502AD}" sibTransId="{5A4BBDFD-F660-4D3F-B254-23C3B54736F3}"/>
    <dgm:cxn modelId="{61205822-14BD-43B5-B376-BCF39E719393}" type="presOf" srcId="{FAAA7E36-9515-43A2-AC1E-02D7D854C12E}" destId="{85733362-7B95-4467-8114-11938E88B9CC}" srcOrd="0" destOrd="0" presId="urn:microsoft.com/office/officeart/2005/8/layout/cycle1"/>
    <dgm:cxn modelId="{467AF929-94BA-46D6-BED5-9CE909763FBE}" type="presOf" srcId="{75922D3B-32C3-42B3-939E-527628412642}" destId="{71FEBCB3-EB69-412E-9E98-17C1D3824985}" srcOrd="0" destOrd="0" presId="urn:microsoft.com/office/officeart/2005/8/layout/cycle1"/>
    <dgm:cxn modelId="{23B17631-0F8B-4796-AB9D-388AB95424E0}" type="presOf" srcId="{7AEF0421-1575-4EF4-8AA5-9BAB21395E2C}" destId="{01ACA1FF-8D97-406B-BC44-57C2C1BA0B01}" srcOrd="0" destOrd="0" presId="urn:microsoft.com/office/officeart/2005/8/layout/cycle1"/>
    <dgm:cxn modelId="{F602B43F-B00F-4A35-8872-77306809BE16}" srcId="{22BB8591-D735-43D1-9B90-63DF848A2387}" destId="{DEA6C7AE-AC70-44F2-806F-8D618FC24060}" srcOrd="0" destOrd="0" parTransId="{39DE75D2-B693-4811-921E-D2CC9EB5405C}" sibTransId="{6EEAD376-F750-4C9F-8706-563A8E33F764}"/>
    <dgm:cxn modelId="{C5C1F64E-5E47-4DDD-8E17-1F1EE4B03C07}" type="presOf" srcId="{CD305AE6-FEC0-4FBC-BA54-456A92ACDF39}" destId="{C542745D-2794-40DD-B58D-0711073EBE64}" srcOrd="0" destOrd="0" presId="urn:microsoft.com/office/officeart/2005/8/layout/cycle1"/>
    <dgm:cxn modelId="{50ECED50-874B-4D72-B6F1-FC05607371A0}" type="presOf" srcId="{CCE590AF-8901-45A2-BE62-2D878BA1F569}" destId="{CCABE43C-3C90-4632-9ECB-E68299D45288}" srcOrd="0" destOrd="0" presId="urn:microsoft.com/office/officeart/2005/8/layout/cycle1"/>
    <dgm:cxn modelId="{8BEF0760-39DE-4E6C-B31A-F93BA3A82039}" srcId="{22BB8591-D735-43D1-9B90-63DF848A2387}" destId="{4324A6CA-3A4D-4333-B451-22401BD5BDA2}" srcOrd="3" destOrd="0" parTransId="{EB8F8F77-F5D7-4C50-850B-A1F7F2D3976B}" sibTransId="{FAAA7E36-9515-43A2-AC1E-02D7D854C12E}"/>
    <dgm:cxn modelId="{69F3307E-FBFC-46D5-90C0-3FD25F31E955}" type="presOf" srcId="{6EEAD376-F750-4C9F-8706-563A8E33F764}" destId="{55F07169-49EE-4A50-95BA-4E96B380797B}" srcOrd="0" destOrd="0" presId="urn:microsoft.com/office/officeart/2005/8/layout/cycle1"/>
    <dgm:cxn modelId="{882A3086-D8E2-4C3E-84BB-DE4815E704C6}" type="presOf" srcId="{B7EE79AF-D4DA-491B-B80C-957F7D0E295D}" destId="{E9C0FBD2-16D4-4AE7-BF10-809766F575F8}" srcOrd="0" destOrd="0" presId="urn:microsoft.com/office/officeart/2005/8/layout/cycle1"/>
    <dgm:cxn modelId="{805EBA91-5D7A-43A1-9BD7-B03A1293A8D7}" type="presOf" srcId="{3B07446A-8FC1-4C1F-B599-F799DFBD2749}" destId="{5F8A864A-17B9-4767-94C6-7F1F299B311F}" srcOrd="0" destOrd="0" presId="urn:microsoft.com/office/officeart/2005/8/layout/cycle1"/>
    <dgm:cxn modelId="{14D54B95-E94A-4820-A3DB-D05799F616ED}" srcId="{22BB8591-D735-43D1-9B90-63DF848A2387}" destId="{3B07446A-8FC1-4C1F-B599-F799DFBD2749}" srcOrd="5" destOrd="0" parTransId="{D37A28C4-3781-433A-8858-CC1E419F04C5}" sibTransId="{B7EE79AF-D4DA-491B-B80C-957F7D0E295D}"/>
    <dgm:cxn modelId="{3A73D49E-F7C5-47E4-8992-2A2299317744}" type="presOf" srcId="{09453AA3-BD62-4561-A59D-1F8ADB986660}" destId="{9A7319D6-7D1B-45FC-9425-373E2C1E0F41}" srcOrd="0" destOrd="0" presId="urn:microsoft.com/office/officeart/2005/8/layout/cycle1"/>
    <dgm:cxn modelId="{833015A2-2ECD-4FEC-A872-E2A4B07FC7BC}" type="presOf" srcId="{5A4BBDFD-F660-4D3F-B254-23C3B54736F3}" destId="{5F2A380E-1965-44F2-8CF9-589E0E6CDF23}" srcOrd="0" destOrd="0" presId="urn:microsoft.com/office/officeart/2005/8/layout/cycle1"/>
    <dgm:cxn modelId="{B3CAB8A8-F543-4A20-B4F5-4AEBC6372B0F}" type="presOf" srcId="{DEA6C7AE-AC70-44F2-806F-8D618FC24060}" destId="{464AF9A1-A158-457D-8F53-CF25E1345F7D}" srcOrd="0" destOrd="0" presId="urn:microsoft.com/office/officeart/2005/8/layout/cycle1"/>
    <dgm:cxn modelId="{B25F2BC7-AF79-4F50-B743-77CBFA0D1775}" srcId="{22BB8591-D735-43D1-9B90-63DF848A2387}" destId="{09453AA3-BD62-4561-A59D-1F8ADB986660}" srcOrd="1" destOrd="0" parTransId="{3F867291-0C7B-4A98-ABC6-8D0C3E56B268}" sibTransId="{CD305AE6-FEC0-4FBC-BA54-456A92ACDF39}"/>
    <dgm:cxn modelId="{65F682C7-1049-4732-87EF-577BBA3E1F9D}" srcId="{22BB8591-D735-43D1-9B90-63DF848A2387}" destId="{CCE590AF-8901-45A2-BE62-2D878BA1F569}" srcOrd="4" destOrd="0" parTransId="{3C290B4B-41F9-496A-89A0-1666A94427E6}" sibTransId="{7AEF0421-1575-4EF4-8AA5-9BAB21395E2C}"/>
    <dgm:cxn modelId="{0A8AA6DC-6BCD-47AA-9A69-E571598541BF}" type="presOf" srcId="{22BB8591-D735-43D1-9B90-63DF848A2387}" destId="{9AB31D2F-B35C-469C-9C2E-7500A908F857}" srcOrd="0" destOrd="0" presId="urn:microsoft.com/office/officeart/2005/8/layout/cycle1"/>
    <dgm:cxn modelId="{F6ACA9F9-EFA3-4CB3-B025-2C7BBF0852BA}" type="presOf" srcId="{4324A6CA-3A4D-4333-B451-22401BD5BDA2}" destId="{EC03C20B-0BBE-404C-8DAC-BFA4D9680CAD}" srcOrd="0" destOrd="0" presId="urn:microsoft.com/office/officeart/2005/8/layout/cycle1"/>
    <dgm:cxn modelId="{D70CD451-7DCD-4322-8DF1-0C42A6FEAB5E}" type="presParOf" srcId="{9AB31D2F-B35C-469C-9C2E-7500A908F857}" destId="{EBA9C1A8-C708-400C-B960-E3081799D088}" srcOrd="0" destOrd="0" presId="urn:microsoft.com/office/officeart/2005/8/layout/cycle1"/>
    <dgm:cxn modelId="{25876DDF-81BB-411B-8643-189DD159E189}" type="presParOf" srcId="{9AB31D2F-B35C-469C-9C2E-7500A908F857}" destId="{464AF9A1-A158-457D-8F53-CF25E1345F7D}" srcOrd="1" destOrd="0" presId="urn:microsoft.com/office/officeart/2005/8/layout/cycle1"/>
    <dgm:cxn modelId="{9818D023-2C33-4E08-B435-53C3104601B8}" type="presParOf" srcId="{9AB31D2F-B35C-469C-9C2E-7500A908F857}" destId="{55F07169-49EE-4A50-95BA-4E96B380797B}" srcOrd="2" destOrd="0" presId="urn:microsoft.com/office/officeart/2005/8/layout/cycle1"/>
    <dgm:cxn modelId="{D51AA076-6FB8-4912-8D38-3E7A055D6D91}" type="presParOf" srcId="{9AB31D2F-B35C-469C-9C2E-7500A908F857}" destId="{E162CFC2-26A4-45D2-BF4A-5979E7DCE068}" srcOrd="3" destOrd="0" presId="urn:microsoft.com/office/officeart/2005/8/layout/cycle1"/>
    <dgm:cxn modelId="{7613C695-8FD4-42CE-A450-23DC684F91E8}" type="presParOf" srcId="{9AB31D2F-B35C-469C-9C2E-7500A908F857}" destId="{9A7319D6-7D1B-45FC-9425-373E2C1E0F41}" srcOrd="4" destOrd="0" presId="urn:microsoft.com/office/officeart/2005/8/layout/cycle1"/>
    <dgm:cxn modelId="{BC9E989D-4341-41C2-845B-201E0F91FF84}" type="presParOf" srcId="{9AB31D2F-B35C-469C-9C2E-7500A908F857}" destId="{C542745D-2794-40DD-B58D-0711073EBE64}" srcOrd="5" destOrd="0" presId="urn:microsoft.com/office/officeart/2005/8/layout/cycle1"/>
    <dgm:cxn modelId="{6FEED3F3-26E1-4590-AC96-751319ED4A30}" type="presParOf" srcId="{9AB31D2F-B35C-469C-9C2E-7500A908F857}" destId="{F7418D90-27C9-4CB8-832C-E768A3500A25}" srcOrd="6" destOrd="0" presId="urn:microsoft.com/office/officeart/2005/8/layout/cycle1"/>
    <dgm:cxn modelId="{904C3CB0-233A-4CAB-8B75-26ADE1006C6B}" type="presParOf" srcId="{9AB31D2F-B35C-469C-9C2E-7500A908F857}" destId="{71FEBCB3-EB69-412E-9E98-17C1D3824985}" srcOrd="7" destOrd="0" presId="urn:microsoft.com/office/officeart/2005/8/layout/cycle1"/>
    <dgm:cxn modelId="{087CB89B-C7C1-4314-AB14-680DCEC3CAF5}" type="presParOf" srcId="{9AB31D2F-B35C-469C-9C2E-7500A908F857}" destId="{5F2A380E-1965-44F2-8CF9-589E0E6CDF23}" srcOrd="8" destOrd="0" presId="urn:microsoft.com/office/officeart/2005/8/layout/cycle1"/>
    <dgm:cxn modelId="{BCC856AB-583A-461F-A3C1-AF959A518153}" type="presParOf" srcId="{9AB31D2F-B35C-469C-9C2E-7500A908F857}" destId="{0BA5DBE5-75A5-45D7-B066-BB9706C53647}" srcOrd="9" destOrd="0" presId="urn:microsoft.com/office/officeart/2005/8/layout/cycle1"/>
    <dgm:cxn modelId="{C7F01F62-21BA-46FD-AA29-372EA6DF3547}" type="presParOf" srcId="{9AB31D2F-B35C-469C-9C2E-7500A908F857}" destId="{EC03C20B-0BBE-404C-8DAC-BFA4D9680CAD}" srcOrd="10" destOrd="0" presId="urn:microsoft.com/office/officeart/2005/8/layout/cycle1"/>
    <dgm:cxn modelId="{343C8AC7-305C-47AE-9B13-85CB4C3FAC93}" type="presParOf" srcId="{9AB31D2F-B35C-469C-9C2E-7500A908F857}" destId="{85733362-7B95-4467-8114-11938E88B9CC}" srcOrd="11" destOrd="0" presId="urn:microsoft.com/office/officeart/2005/8/layout/cycle1"/>
    <dgm:cxn modelId="{A2B4D3F2-EE13-49D1-80D1-6E6CF1A22354}" type="presParOf" srcId="{9AB31D2F-B35C-469C-9C2E-7500A908F857}" destId="{5A9D9C1F-5680-42D1-873A-1EFD14871021}" srcOrd="12" destOrd="0" presId="urn:microsoft.com/office/officeart/2005/8/layout/cycle1"/>
    <dgm:cxn modelId="{36C4DDCA-6D87-4727-A5BD-20E708CA8E9D}" type="presParOf" srcId="{9AB31D2F-B35C-469C-9C2E-7500A908F857}" destId="{CCABE43C-3C90-4632-9ECB-E68299D45288}" srcOrd="13" destOrd="0" presId="urn:microsoft.com/office/officeart/2005/8/layout/cycle1"/>
    <dgm:cxn modelId="{E83C5555-F8C8-4D0C-9F00-9AFAD2C0BB56}" type="presParOf" srcId="{9AB31D2F-B35C-469C-9C2E-7500A908F857}" destId="{01ACA1FF-8D97-406B-BC44-57C2C1BA0B01}" srcOrd="14" destOrd="0" presId="urn:microsoft.com/office/officeart/2005/8/layout/cycle1"/>
    <dgm:cxn modelId="{3C5143A1-FACA-4793-B9AA-BC24D7C95247}" type="presParOf" srcId="{9AB31D2F-B35C-469C-9C2E-7500A908F857}" destId="{70387E36-DF49-49BB-AF40-9F0B42EF4D12}" srcOrd="15" destOrd="0" presId="urn:microsoft.com/office/officeart/2005/8/layout/cycle1"/>
    <dgm:cxn modelId="{F0954E26-1030-45FC-B71E-5F574DE903E5}" type="presParOf" srcId="{9AB31D2F-B35C-469C-9C2E-7500A908F857}" destId="{5F8A864A-17B9-4767-94C6-7F1F299B311F}" srcOrd="16" destOrd="0" presId="urn:microsoft.com/office/officeart/2005/8/layout/cycle1"/>
    <dgm:cxn modelId="{D340A233-B735-40EE-8E41-1034B3F4BA50}" type="presParOf" srcId="{9AB31D2F-B35C-469C-9C2E-7500A908F857}" destId="{E9C0FBD2-16D4-4AE7-BF10-809766F575F8}" srcOrd="17"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AF9A1-A158-457D-8F53-CF25E1345F7D}">
      <dsp:nvSpPr>
        <dsp:cNvPr id="0" name=""/>
        <dsp:cNvSpPr/>
      </dsp:nvSpPr>
      <dsp:spPr>
        <a:xfrm>
          <a:off x="2330971" y="5728"/>
          <a:ext cx="303625" cy="48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bg1"/>
              </a:solidFill>
            </a:rPr>
            <a:t>Wo</a:t>
          </a:r>
          <a:r>
            <a:rPr lang="en-GB" sz="800" kern="1200" dirty="0"/>
            <a:t>rld </a:t>
          </a:r>
        </a:p>
      </dsp:txBody>
      <dsp:txXfrm>
        <a:off x="2330971" y="5728"/>
        <a:ext cx="303625" cy="486673"/>
      </dsp:txXfrm>
    </dsp:sp>
    <dsp:sp modelId="{55F07169-49EE-4A50-95BA-4E96B380797B}">
      <dsp:nvSpPr>
        <dsp:cNvPr id="0" name=""/>
        <dsp:cNvSpPr/>
      </dsp:nvSpPr>
      <dsp:spPr>
        <a:xfrm>
          <a:off x="748975" y="580"/>
          <a:ext cx="2380284" cy="2380284"/>
        </a:xfrm>
        <a:prstGeom prst="circularArrow">
          <a:avLst>
            <a:gd name="adj1" fmla="val 3987"/>
            <a:gd name="adj2" fmla="val 250091"/>
            <a:gd name="adj3" fmla="val 20573997"/>
            <a:gd name="adj4" fmla="val 18585807"/>
            <a:gd name="adj5" fmla="val 4651"/>
          </a:avLst>
        </a:prstGeom>
        <a:solidFill>
          <a:srgbClr val="3FB9AB"/>
        </a:solidFill>
        <a:ln w="12700" cap="flat" cmpd="sng" algn="ctr">
          <a:solidFill>
            <a:srgbClr val="3FB9AB"/>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319D6-7D1B-45FC-9425-373E2C1E0F41}">
      <dsp:nvSpPr>
        <dsp:cNvPr id="0" name=""/>
        <dsp:cNvSpPr/>
      </dsp:nvSpPr>
      <dsp:spPr>
        <a:xfrm>
          <a:off x="2783113" y="947386"/>
          <a:ext cx="486673" cy="48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Ford</a:t>
          </a:r>
        </a:p>
      </dsp:txBody>
      <dsp:txXfrm>
        <a:off x="2783113" y="947386"/>
        <a:ext cx="486673" cy="486673"/>
      </dsp:txXfrm>
    </dsp:sp>
    <dsp:sp modelId="{C542745D-2794-40DD-B58D-0711073EBE64}">
      <dsp:nvSpPr>
        <dsp:cNvPr id="0" name=""/>
        <dsp:cNvSpPr/>
      </dsp:nvSpPr>
      <dsp:spPr>
        <a:xfrm>
          <a:off x="748975" y="580"/>
          <a:ext cx="2380284" cy="2380284"/>
        </a:xfrm>
        <a:prstGeom prst="circularArrow">
          <a:avLst>
            <a:gd name="adj1" fmla="val 3987"/>
            <a:gd name="adj2" fmla="val 250091"/>
            <a:gd name="adj3" fmla="val 2367801"/>
            <a:gd name="adj4" fmla="val 775912"/>
            <a:gd name="adj5" fmla="val 4651"/>
          </a:avLst>
        </a:prstGeom>
        <a:solidFill>
          <a:srgbClr val="3FB9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EBCB3-EB69-412E-9E98-17C1D3824985}">
      <dsp:nvSpPr>
        <dsp:cNvPr id="0" name=""/>
        <dsp:cNvSpPr/>
      </dsp:nvSpPr>
      <dsp:spPr>
        <a:xfrm>
          <a:off x="2239447" y="1889043"/>
          <a:ext cx="486673" cy="48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Barking &amp; Dagenham</a:t>
          </a:r>
        </a:p>
      </dsp:txBody>
      <dsp:txXfrm>
        <a:off x="2239447" y="1889043"/>
        <a:ext cx="486673" cy="486673"/>
      </dsp:txXfrm>
    </dsp:sp>
    <dsp:sp modelId="{5F2A380E-1965-44F2-8CF9-589E0E6CDF23}">
      <dsp:nvSpPr>
        <dsp:cNvPr id="0" name=""/>
        <dsp:cNvSpPr/>
      </dsp:nvSpPr>
      <dsp:spPr>
        <a:xfrm>
          <a:off x="748975" y="580"/>
          <a:ext cx="2380284" cy="2380284"/>
        </a:xfrm>
        <a:prstGeom prst="circularArrow">
          <a:avLst>
            <a:gd name="adj1" fmla="val 3987"/>
            <a:gd name="adj2" fmla="val 250091"/>
            <a:gd name="adj3" fmla="val 6111949"/>
            <a:gd name="adj4" fmla="val 4437960"/>
            <a:gd name="adj5" fmla="val 4651"/>
          </a:avLst>
        </a:prstGeom>
        <a:solidFill>
          <a:srgbClr val="3FB9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03C20B-0BBE-404C-8DAC-BFA4D9680CAD}">
      <dsp:nvSpPr>
        <dsp:cNvPr id="0" name=""/>
        <dsp:cNvSpPr/>
      </dsp:nvSpPr>
      <dsp:spPr>
        <a:xfrm>
          <a:off x="1152115" y="1889043"/>
          <a:ext cx="486673" cy="48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Havering </a:t>
          </a:r>
        </a:p>
      </dsp:txBody>
      <dsp:txXfrm>
        <a:off x="1152115" y="1889043"/>
        <a:ext cx="486673" cy="486673"/>
      </dsp:txXfrm>
    </dsp:sp>
    <dsp:sp modelId="{85733362-7B95-4467-8114-11938E88B9CC}">
      <dsp:nvSpPr>
        <dsp:cNvPr id="0" name=""/>
        <dsp:cNvSpPr/>
      </dsp:nvSpPr>
      <dsp:spPr>
        <a:xfrm>
          <a:off x="748975" y="580"/>
          <a:ext cx="2380284" cy="2380284"/>
        </a:xfrm>
        <a:prstGeom prst="circularArrow">
          <a:avLst>
            <a:gd name="adj1" fmla="val 3987"/>
            <a:gd name="adj2" fmla="val 250091"/>
            <a:gd name="adj3" fmla="val 9773997"/>
            <a:gd name="adj4" fmla="val 8182108"/>
            <a:gd name="adj5" fmla="val 4651"/>
          </a:avLst>
        </a:prstGeom>
        <a:solidFill>
          <a:srgbClr val="3FB9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BE43C-3C90-4632-9ECB-E68299D45288}">
      <dsp:nvSpPr>
        <dsp:cNvPr id="0" name=""/>
        <dsp:cNvSpPr/>
      </dsp:nvSpPr>
      <dsp:spPr>
        <a:xfrm>
          <a:off x="608449" y="947386"/>
          <a:ext cx="486673" cy="48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Thurrock</a:t>
          </a:r>
        </a:p>
      </dsp:txBody>
      <dsp:txXfrm>
        <a:off x="608449" y="947386"/>
        <a:ext cx="486673" cy="486673"/>
      </dsp:txXfrm>
    </dsp:sp>
    <dsp:sp modelId="{01ACA1FF-8D97-406B-BC44-57C2C1BA0B01}">
      <dsp:nvSpPr>
        <dsp:cNvPr id="0" name=""/>
        <dsp:cNvSpPr/>
      </dsp:nvSpPr>
      <dsp:spPr>
        <a:xfrm>
          <a:off x="748975" y="580"/>
          <a:ext cx="2380284" cy="2380284"/>
        </a:xfrm>
        <a:prstGeom prst="circularArrow">
          <a:avLst>
            <a:gd name="adj1" fmla="val 3987"/>
            <a:gd name="adj2" fmla="val 250091"/>
            <a:gd name="adj3" fmla="val 13167801"/>
            <a:gd name="adj4" fmla="val 11575912"/>
            <a:gd name="adj5" fmla="val 4651"/>
          </a:avLst>
        </a:prstGeom>
        <a:solidFill>
          <a:srgbClr val="3FB9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8A864A-17B9-4767-94C6-7F1F299B311F}">
      <dsp:nvSpPr>
        <dsp:cNvPr id="0" name=""/>
        <dsp:cNvSpPr/>
      </dsp:nvSpPr>
      <dsp:spPr>
        <a:xfrm>
          <a:off x="1152115" y="5728"/>
          <a:ext cx="486673" cy="48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bg1"/>
              </a:solidFill>
            </a:rPr>
            <a:t>DP World </a:t>
          </a:r>
        </a:p>
      </dsp:txBody>
      <dsp:txXfrm>
        <a:off x="1152115" y="5728"/>
        <a:ext cx="486673" cy="486673"/>
      </dsp:txXfrm>
    </dsp:sp>
    <dsp:sp modelId="{E9C0FBD2-16D4-4AE7-BF10-809766F575F8}">
      <dsp:nvSpPr>
        <dsp:cNvPr id="0" name=""/>
        <dsp:cNvSpPr/>
      </dsp:nvSpPr>
      <dsp:spPr>
        <a:xfrm>
          <a:off x="748975" y="580"/>
          <a:ext cx="2380284" cy="2380284"/>
        </a:xfrm>
        <a:prstGeom prst="circularArrow">
          <a:avLst>
            <a:gd name="adj1" fmla="val 3987"/>
            <a:gd name="adj2" fmla="val 250091"/>
            <a:gd name="adj3" fmla="val 17217323"/>
            <a:gd name="adj4" fmla="val 15237960"/>
            <a:gd name="adj5" fmla="val 4651"/>
          </a:avLst>
        </a:prstGeom>
        <a:solidFill>
          <a:srgbClr val="3FB9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DF728-3E55-4157-8EB3-775253A35162}" type="datetimeFigureOut">
              <a:rPr lang="en-GB" smtClean="0"/>
              <a:t>05/10/2022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BD259-B241-426C-AE70-528F416FF3DE}" type="slidenum">
              <a:rPr lang="en-GB" smtClean="0"/>
              <a:t>‹#›</a:t>
            </a:fld>
            <a:endParaRPr lang="en-GB" dirty="0"/>
          </a:p>
        </p:txBody>
      </p:sp>
    </p:spTree>
    <p:extLst>
      <p:ext uri="{BB962C8B-B14F-4D97-AF65-F5344CB8AC3E}">
        <p14:creationId xmlns:p14="http://schemas.microsoft.com/office/powerpoint/2010/main" val="73595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193401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243583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3343899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C3B964-9F06-441E-A3EE-C3E36B425FAE}"/>
              </a:ext>
            </a:extLst>
          </p:cNvPr>
          <p:cNvSpPr>
            <a:spLocks noGrp="1"/>
          </p:cNvSpPr>
          <p:nvPr>
            <p:ph type="subTitle" idx="1" hasCustomPrompt="1"/>
          </p:nvPr>
        </p:nvSpPr>
        <p:spPr>
          <a:xfrm>
            <a:off x="393356" y="4451058"/>
            <a:ext cx="9144000" cy="872426"/>
          </a:xfrm>
        </p:spPr>
        <p:txBody>
          <a:bodyPr>
            <a:noAutofit/>
          </a:bodyPr>
          <a:lstStyle>
            <a:lvl1pPr marL="0" indent="0" algn="l">
              <a:buNone/>
              <a:defRPr sz="2000">
                <a:solidFill>
                  <a:srgbClr val="05A492"/>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“Quote or statement”</a:t>
            </a:r>
            <a:endParaRPr lang="en-GB" dirty="0"/>
          </a:p>
        </p:txBody>
      </p:sp>
      <p:sp>
        <p:nvSpPr>
          <p:cNvPr id="5" name="Footer Placeholder 4">
            <a:extLst>
              <a:ext uri="{FF2B5EF4-FFF2-40B4-BE49-F238E27FC236}">
                <a16:creationId xmlns:a16="http://schemas.microsoft.com/office/drawing/2014/main" id="{32C6326B-7867-4B11-8BE3-9A6C522D2D62}"/>
              </a:ext>
            </a:extLst>
          </p:cNvPr>
          <p:cNvSpPr>
            <a:spLocks noGrp="1"/>
          </p:cNvSpPr>
          <p:nvPr>
            <p:ph type="ftr" sz="quarter" idx="11"/>
          </p:nvPr>
        </p:nvSpPr>
        <p:spPr>
          <a:xfrm>
            <a:off x="374696" y="2132970"/>
            <a:ext cx="9150968" cy="2168686"/>
          </a:xfrm>
          <a:prstGeom prst="rect">
            <a:avLst/>
          </a:prstGeom>
        </p:spPr>
        <p:txBody>
          <a:bodyPr lIns="0" tIns="46800" rIns="0" anchor="t" anchorCtr="0">
            <a:normAutofit/>
          </a:bodyPr>
          <a:lstStyle>
            <a:lvl1pPr>
              <a:defRPr sz="4500">
                <a:solidFill>
                  <a:schemeClr val="tx2"/>
                </a:solidFill>
                <a:latin typeface="+mj-lt"/>
              </a:defRPr>
            </a:lvl1pPr>
          </a:lstStyle>
          <a:p>
            <a:endParaRPr lang="en-GB" dirty="0">
              <a:solidFill>
                <a:srgbClr val="111820"/>
              </a:solidFill>
            </a:endParaRPr>
          </a:p>
        </p:txBody>
      </p:sp>
      <p:cxnSp>
        <p:nvCxnSpPr>
          <p:cNvPr id="8" name="Straight Connector 7">
            <a:extLst>
              <a:ext uri="{FF2B5EF4-FFF2-40B4-BE49-F238E27FC236}">
                <a16:creationId xmlns:a16="http://schemas.microsoft.com/office/drawing/2014/main" id="{9D21D9B9-2AD0-45F7-B247-2A86B9152F93}"/>
              </a:ext>
            </a:extLst>
          </p:cNvPr>
          <p:cNvCxnSpPr>
            <a:cxnSpLocks/>
          </p:cNvCxnSpPr>
          <p:nvPr userDrawn="1"/>
        </p:nvCxnSpPr>
        <p:spPr bwMode="auto">
          <a:xfrm>
            <a:off x="397389" y="4391680"/>
            <a:ext cx="8136000" cy="0"/>
          </a:xfrm>
          <a:prstGeom prst="line">
            <a:avLst/>
          </a:prstGeom>
          <a:solidFill>
            <a:schemeClr val="accent1"/>
          </a:solidFill>
          <a:ln w="28575" cap="rnd" cmpd="sng" algn="ctr">
            <a:solidFill>
              <a:srgbClr val="05A492"/>
            </a:solidFill>
            <a:prstDash val="solid"/>
            <a:round/>
            <a:headEnd type="none" w="med" len="med"/>
            <a:tailEnd type="none" w="med" len="med"/>
          </a:ln>
          <a:effectLst/>
        </p:spPr>
      </p:cxnSp>
      <p:sp>
        <p:nvSpPr>
          <p:cNvPr id="6" name="Slide Number Placeholder 5">
            <a:extLst>
              <a:ext uri="{FF2B5EF4-FFF2-40B4-BE49-F238E27FC236}">
                <a16:creationId xmlns:a16="http://schemas.microsoft.com/office/drawing/2014/main" id="{17DE967D-07F0-1148-9855-D1C2B1CD6801}"/>
              </a:ext>
            </a:extLst>
          </p:cNvPr>
          <p:cNvSpPr>
            <a:spLocks noGrp="1"/>
          </p:cNvSpPr>
          <p:nvPr>
            <p:ph type="sldNum" sz="quarter" idx="4"/>
          </p:nvPr>
        </p:nvSpPr>
        <p:spPr>
          <a:xfrm>
            <a:off x="11160800" y="6410197"/>
            <a:ext cx="1031199" cy="365125"/>
          </a:xfrm>
          <a:prstGeom prst="rect">
            <a:avLst/>
          </a:prstGeom>
        </p:spPr>
        <p:txBody>
          <a:bodyPr vert="horz" lIns="91440" tIns="45720" rIns="91440" bIns="45720" rtlCol="0" anchor="ctr"/>
          <a:lstStyle>
            <a:lvl1pPr algn="ctr">
              <a:defRPr sz="1800" b="1">
                <a:solidFill>
                  <a:srgbClr val="05A492"/>
                </a:solidFill>
                <a:latin typeface="Calibri" panose="020F0502020204030204" pitchFamily="34" charset="0"/>
                <a:cs typeface="Calibri" panose="020F0502020204030204" pitchFamily="34" charset="0"/>
              </a:defRPr>
            </a:lvl1pPr>
          </a:lstStyle>
          <a:p>
            <a:fld id="{3DB1F6D6-261D-4B93-908D-DB25C66B7E54}" type="slidenum">
              <a:rPr lang="en-GB" smtClean="0"/>
              <a:pPr/>
              <a:t>‹#›</a:t>
            </a:fld>
            <a:endParaRPr lang="en-GB" dirty="0"/>
          </a:p>
        </p:txBody>
      </p:sp>
    </p:spTree>
    <p:extLst>
      <p:ext uri="{BB962C8B-B14F-4D97-AF65-F5344CB8AC3E}">
        <p14:creationId xmlns:p14="http://schemas.microsoft.com/office/powerpoint/2010/main" val="19481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9731-5858-4AC5-993B-169859DE41F8}"/>
              </a:ext>
            </a:extLst>
          </p:cNvPr>
          <p:cNvSpPr>
            <a:spLocks noGrp="1"/>
          </p:cNvSpPr>
          <p:nvPr>
            <p:ph type="title"/>
          </p:nvPr>
        </p:nvSpPr>
        <p:spPr/>
        <p:txBody>
          <a:bodyPr anchor="b"/>
          <a:lstStyle/>
          <a:p>
            <a:r>
              <a:rPr lang="en-US"/>
              <a:t>Click to edit Master title style</a:t>
            </a:r>
            <a:endParaRPr lang="en-GB"/>
          </a:p>
        </p:txBody>
      </p:sp>
      <p:sp>
        <p:nvSpPr>
          <p:cNvPr id="3" name="Content Placeholder 2">
            <a:extLst>
              <a:ext uri="{FF2B5EF4-FFF2-40B4-BE49-F238E27FC236}">
                <a16:creationId xmlns:a16="http://schemas.microsoft.com/office/drawing/2014/main" id="{8D6AEB88-F383-4D34-AD21-DA659DB86E34}"/>
              </a:ext>
            </a:extLst>
          </p:cNvPr>
          <p:cNvSpPr>
            <a:spLocks noGrp="1"/>
          </p:cNvSpPr>
          <p:nvPr>
            <p:ph idx="1"/>
          </p:nvPr>
        </p:nvSpPr>
        <p:spPr>
          <a:xfrm>
            <a:off x="393356" y="1316539"/>
            <a:ext cx="10440000" cy="495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a:extLst>
              <a:ext uri="{FF2B5EF4-FFF2-40B4-BE49-F238E27FC236}">
                <a16:creationId xmlns:a16="http://schemas.microsoft.com/office/drawing/2014/main" id="{2AFB6CB2-D8D6-4473-B683-F5BC29185DC7}"/>
              </a:ext>
            </a:extLst>
          </p:cNvPr>
          <p:cNvSpPr>
            <a:spLocks noGrp="1"/>
          </p:cNvSpPr>
          <p:nvPr>
            <p:ph type="body" sz="quarter" idx="14" hasCustomPrompt="1"/>
          </p:nvPr>
        </p:nvSpPr>
        <p:spPr>
          <a:xfrm>
            <a:off x="393355" y="6383331"/>
            <a:ext cx="9036000" cy="161583"/>
          </a:xfrm>
        </p:spPr>
        <p:txBody>
          <a:bodyPr>
            <a:noAutofit/>
          </a:bodyPr>
          <a:lstStyle>
            <a:lvl1pPr>
              <a:lnSpc>
                <a:spcPct val="100000"/>
              </a:lnSpc>
              <a:spcBef>
                <a:spcPts val="0"/>
              </a:spcBef>
              <a:tabLst>
                <a:tab pos="538163" algn="l"/>
              </a:tabLst>
              <a:defRPr sz="1050" i="0">
                <a:solidFill>
                  <a:schemeClr val="tx1">
                    <a:lumMod val="50000"/>
                    <a:lumOff val="50000"/>
                  </a:schemeClr>
                </a:solidFill>
              </a:defRPr>
            </a:lvl1pPr>
          </a:lstStyle>
          <a:p>
            <a:pPr lvl="0"/>
            <a:r>
              <a:rPr lang="en-US"/>
              <a:t>Notes: 	Add notes for charts, figures and tables. Delete or leave placeholder text.</a:t>
            </a:r>
          </a:p>
        </p:txBody>
      </p:sp>
      <p:sp>
        <p:nvSpPr>
          <p:cNvPr id="18" name="Text Placeholder 9">
            <a:extLst>
              <a:ext uri="{FF2B5EF4-FFF2-40B4-BE49-F238E27FC236}">
                <a16:creationId xmlns:a16="http://schemas.microsoft.com/office/drawing/2014/main" id="{EC97B9FA-5ADA-4258-815C-196B4F38D1B1}"/>
              </a:ext>
            </a:extLst>
          </p:cNvPr>
          <p:cNvSpPr>
            <a:spLocks noGrp="1"/>
          </p:cNvSpPr>
          <p:nvPr>
            <p:ph type="body" sz="quarter" idx="15" hasCustomPrompt="1"/>
          </p:nvPr>
        </p:nvSpPr>
        <p:spPr>
          <a:xfrm>
            <a:off x="393355" y="6543881"/>
            <a:ext cx="9036000" cy="161583"/>
          </a:xfrm>
        </p:spPr>
        <p:txBody>
          <a:bodyPr>
            <a:noAutofit/>
          </a:bodyPr>
          <a:lstStyle>
            <a:lvl1pPr>
              <a:lnSpc>
                <a:spcPct val="100000"/>
              </a:lnSpc>
              <a:spcBef>
                <a:spcPts val="0"/>
              </a:spcBef>
              <a:tabLst>
                <a:tab pos="538163" algn="l"/>
              </a:tabLst>
              <a:defRPr sz="1050" i="0">
                <a:solidFill>
                  <a:schemeClr val="tx1">
                    <a:lumMod val="50000"/>
                    <a:lumOff val="50000"/>
                  </a:schemeClr>
                </a:solidFill>
              </a:defRPr>
            </a:lvl1pPr>
          </a:lstStyle>
          <a:p>
            <a:pPr lvl="0"/>
            <a:r>
              <a:rPr lang="en-US"/>
              <a:t>Source:	Add source for charts, figures and tables. Delete or leave placeholder text.</a:t>
            </a:r>
          </a:p>
        </p:txBody>
      </p:sp>
      <p:sp>
        <p:nvSpPr>
          <p:cNvPr id="12" name="Footer Placeholder 4">
            <a:extLst>
              <a:ext uri="{FF2B5EF4-FFF2-40B4-BE49-F238E27FC236}">
                <a16:creationId xmlns:a16="http://schemas.microsoft.com/office/drawing/2014/main" id="{90F2AB7D-D693-D249-80A2-41D9D6D83AF9}"/>
              </a:ext>
            </a:extLst>
          </p:cNvPr>
          <p:cNvSpPr>
            <a:spLocks noGrp="1"/>
          </p:cNvSpPr>
          <p:nvPr>
            <p:ph type="ftr" sz="quarter" idx="3"/>
          </p:nvPr>
        </p:nvSpPr>
        <p:spPr>
          <a:xfrm>
            <a:off x="300051" y="40482"/>
            <a:ext cx="4483100" cy="365125"/>
          </a:xfrm>
          <a:prstGeom prst="rect">
            <a:avLst/>
          </a:prstGeom>
        </p:spPr>
        <p:txBody>
          <a:bodyPr/>
          <a:lstStyle>
            <a:lvl1pPr>
              <a:defRPr sz="1200">
                <a:solidFill>
                  <a:schemeClr val="tx1">
                    <a:lumMod val="50000"/>
                    <a:lumOff val="50000"/>
                  </a:schemeClr>
                </a:solidFill>
              </a:defRPr>
            </a:lvl1pPr>
          </a:lstStyle>
          <a:p>
            <a:endParaRPr lang="en-GB" dirty="0">
              <a:solidFill>
                <a:prstClr val="black">
                  <a:lumMod val="50000"/>
                  <a:lumOff val="50000"/>
                </a:prstClr>
              </a:solidFill>
            </a:endParaRPr>
          </a:p>
        </p:txBody>
      </p:sp>
      <p:sp>
        <p:nvSpPr>
          <p:cNvPr id="8" name="Slide Number Placeholder 5">
            <a:extLst>
              <a:ext uri="{FF2B5EF4-FFF2-40B4-BE49-F238E27FC236}">
                <a16:creationId xmlns:a16="http://schemas.microsoft.com/office/drawing/2014/main" id="{17DE967D-07F0-1148-9855-D1C2B1CD6801}"/>
              </a:ext>
            </a:extLst>
          </p:cNvPr>
          <p:cNvSpPr txBox="1">
            <a:spLocks/>
          </p:cNvSpPr>
          <p:nvPr userDrawn="1"/>
        </p:nvSpPr>
        <p:spPr>
          <a:xfrm>
            <a:off x="11160800" y="6410197"/>
            <a:ext cx="1031199" cy="365125"/>
          </a:xfrm>
          <a:prstGeom prst="rect">
            <a:avLst/>
          </a:prstGeom>
        </p:spPr>
        <p:txBody>
          <a:bodyPr vert="horz" lIns="91440" tIns="45720" rIns="91440" bIns="45720" rtlCol="0" anchor="ctr"/>
          <a:lstStyle>
            <a:defPPr>
              <a:defRPr lang="en-US"/>
            </a:defPPr>
            <a:lvl1pPr marL="0" algn="ctr" defTabSz="914400" rtl="0" eaLnBrk="1" latinLnBrk="0" hangingPunct="1">
              <a:defRPr sz="1800" b="1" kern="1200">
                <a:solidFill>
                  <a:srgbClr val="05A49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dirty="0"/>
          </a:p>
        </p:txBody>
      </p:sp>
    </p:spTree>
    <p:extLst>
      <p:ext uri="{BB962C8B-B14F-4D97-AF65-F5344CB8AC3E}">
        <p14:creationId xmlns:p14="http://schemas.microsoft.com/office/powerpoint/2010/main" val="3895345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2A17-B397-4C87-A54F-1E1392E74223}"/>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045317F8-ADCA-48D0-BC49-5704251A35F2}"/>
              </a:ext>
            </a:extLst>
          </p:cNvPr>
          <p:cNvSpPr>
            <a:spLocks noGrp="1"/>
          </p:cNvSpPr>
          <p:nvPr>
            <p:ph type="body" sz="quarter" idx="12"/>
          </p:nvPr>
        </p:nvSpPr>
        <p:spPr>
          <a:xfrm>
            <a:off x="468000" y="1315811"/>
            <a:ext cx="10440000" cy="4860000"/>
          </a:xfrm>
        </p:spPr>
        <p:txBody>
          <a:bodyPr>
            <a:normAutofit/>
          </a:bodyPr>
          <a:lstStyle>
            <a:lvl1pPr marL="342900" indent="-342900">
              <a:lnSpc>
                <a:spcPts val="2640"/>
              </a:lnSpc>
              <a:spcBef>
                <a:spcPts val="2640"/>
              </a:spcBef>
              <a:buFont typeface="+mj-lt"/>
              <a:buAutoNum type="arabicPeriod"/>
              <a:defRPr sz="2400"/>
            </a:lvl1pPr>
            <a:lvl2pPr marL="0" indent="0">
              <a:buNone/>
              <a:defRPr/>
            </a:lvl2pPr>
          </a:lstStyle>
          <a:p>
            <a:pPr lvl="0"/>
            <a:r>
              <a:rPr lang="en-US"/>
              <a:t>Click to edit Master text styles</a:t>
            </a:r>
          </a:p>
        </p:txBody>
      </p:sp>
      <p:sp>
        <p:nvSpPr>
          <p:cNvPr id="7" name="Slide Number Placeholder 5">
            <a:extLst>
              <a:ext uri="{FF2B5EF4-FFF2-40B4-BE49-F238E27FC236}">
                <a16:creationId xmlns:a16="http://schemas.microsoft.com/office/drawing/2014/main" id="{17DE967D-07F0-1148-9855-D1C2B1CD6801}"/>
              </a:ext>
            </a:extLst>
          </p:cNvPr>
          <p:cNvSpPr>
            <a:spLocks noGrp="1"/>
          </p:cNvSpPr>
          <p:nvPr>
            <p:ph type="sldNum" sz="quarter" idx="4"/>
          </p:nvPr>
        </p:nvSpPr>
        <p:spPr>
          <a:xfrm>
            <a:off x="11160800" y="6410197"/>
            <a:ext cx="1031199" cy="365125"/>
          </a:xfrm>
          <a:prstGeom prst="rect">
            <a:avLst/>
          </a:prstGeom>
        </p:spPr>
        <p:txBody>
          <a:bodyPr vert="horz" lIns="91440" tIns="45720" rIns="91440" bIns="45720" rtlCol="0" anchor="ctr"/>
          <a:lstStyle>
            <a:lvl1pPr algn="ctr">
              <a:defRPr sz="1800" b="1">
                <a:solidFill>
                  <a:srgbClr val="05A492"/>
                </a:solidFill>
                <a:latin typeface="Calibri" panose="020F0502020204030204" pitchFamily="34" charset="0"/>
                <a:cs typeface="Calibri" panose="020F0502020204030204" pitchFamily="34" charset="0"/>
              </a:defRPr>
            </a:lvl1pPr>
          </a:lstStyle>
          <a:p>
            <a:fld id="{3DB1F6D6-261D-4B93-908D-DB25C66B7E54}" type="slidenum">
              <a:rPr lang="en-GB" smtClean="0"/>
              <a:pPr/>
              <a:t>‹#›</a:t>
            </a:fld>
            <a:endParaRPr lang="en-GB" dirty="0"/>
          </a:p>
        </p:txBody>
      </p:sp>
    </p:spTree>
    <p:extLst>
      <p:ext uri="{BB962C8B-B14F-4D97-AF65-F5344CB8AC3E}">
        <p14:creationId xmlns:p14="http://schemas.microsoft.com/office/powerpoint/2010/main" val="323788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103375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38823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347844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327503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29365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167758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106619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36299-A8FB-4473-822B-36A501A80101}" type="datetimeFigureOut">
              <a:rPr lang="en-GB" smtClean="0"/>
              <a:t>05/10/2022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481CBD-2F7F-425F-8D07-43FB1EC3DB64}" type="slidenum">
              <a:rPr lang="en-GB" smtClean="0"/>
              <a:t>‹#›</a:t>
            </a:fld>
            <a:endParaRPr lang="en-GB" dirty="0"/>
          </a:p>
        </p:txBody>
      </p:sp>
    </p:spTree>
    <p:extLst>
      <p:ext uri="{BB962C8B-B14F-4D97-AF65-F5344CB8AC3E}">
        <p14:creationId xmlns:p14="http://schemas.microsoft.com/office/powerpoint/2010/main" val="186762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36299-A8FB-4473-822B-36A501A80101}" type="datetimeFigureOut">
              <a:rPr lang="en-GB" smtClean="0"/>
              <a:t>05/10/2022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81CBD-2F7F-425F-8D07-43FB1EC3DB64}" type="slidenum">
              <a:rPr lang="en-GB" smtClean="0"/>
              <a:t>‹#›</a:t>
            </a:fld>
            <a:endParaRPr lang="en-GB" dirty="0"/>
          </a:p>
        </p:txBody>
      </p:sp>
    </p:spTree>
    <p:extLst>
      <p:ext uri="{BB962C8B-B14F-4D97-AF65-F5344CB8AC3E}">
        <p14:creationId xmlns:p14="http://schemas.microsoft.com/office/powerpoint/2010/main" val="1465769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60478-A9FE-453C-9143-4791C3535A2C}"/>
              </a:ext>
            </a:extLst>
          </p:cNvPr>
          <p:cNvSpPr/>
          <p:nvPr userDrawn="1"/>
        </p:nvSpPr>
        <p:spPr>
          <a:xfrm>
            <a:off x="11136923" y="0"/>
            <a:ext cx="1055077" cy="6858000"/>
          </a:xfrm>
          <a:prstGeom prst="rect">
            <a:avLst/>
          </a:prstGeom>
          <a:solidFill>
            <a:srgbClr val="05A49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Text Placeholder 2">
            <a:extLst>
              <a:ext uri="{FF2B5EF4-FFF2-40B4-BE49-F238E27FC236}">
                <a16:creationId xmlns:a16="http://schemas.microsoft.com/office/drawing/2014/main" id="{863E77A4-B6BC-4508-AA79-83DFA639E2B7}"/>
              </a:ext>
            </a:extLst>
          </p:cNvPr>
          <p:cNvSpPr>
            <a:spLocks noGrp="1"/>
          </p:cNvSpPr>
          <p:nvPr>
            <p:ph type="body" idx="1"/>
          </p:nvPr>
        </p:nvSpPr>
        <p:spPr>
          <a:xfrm>
            <a:off x="393356" y="2744787"/>
            <a:ext cx="10440000" cy="352901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Level 3</a:t>
            </a:r>
          </a:p>
          <a:p>
            <a:pPr lvl="3"/>
            <a:r>
              <a:rPr lang="en-US"/>
              <a:t>Level 4</a:t>
            </a:r>
          </a:p>
          <a:p>
            <a:pPr lvl="4"/>
            <a:r>
              <a:rPr lang="en-US"/>
              <a:t>Level 5</a:t>
            </a:r>
          </a:p>
        </p:txBody>
      </p:sp>
      <p:sp>
        <p:nvSpPr>
          <p:cNvPr id="2" name="Title Placeholder 1">
            <a:extLst>
              <a:ext uri="{FF2B5EF4-FFF2-40B4-BE49-F238E27FC236}">
                <a16:creationId xmlns:a16="http://schemas.microsoft.com/office/drawing/2014/main" id="{548B5010-27FE-43E2-A5AB-CDF6C7381652}"/>
              </a:ext>
            </a:extLst>
          </p:cNvPr>
          <p:cNvSpPr>
            <a:spLocks noGrp="1"/>
          </p:cNvSpPr>
          <p:nvPr>
            <p:ph type="title"/>
          </p:nvPr>
        </p:nvSpPr>
        <p:spPr>
          <a:xfrm>
            <a:off x="393356" y="429419"/>
            <a:ext cx="10440000" cy="664797"/>
          </a:xfrm>
          <a:prstGeom prst="rect">
            <a:avLst/>
          </a:prstGeom>
        </p:spPr>
        <p:txBody>
          <a:bodyPr vert="horz" lIns="0" tIns="0" rIns="0" bIns="0" rtlCol="0" anchor="b" anchorCtr="0">
            <a:noAutofit/>
          </a:bodyPr>
          <a:lstStyle/>
          <a:p>
            <a:r>
              <a:rPr lang="en-US"/>
              <a:t>Click to edit Master title style</a:t>
            </a:r>
            <a:endParaRPr lang="en-GB" dirty="0"/>
          </a:p>
        </p:txBody>
      </p:sp>
      <p:cxnSp>
        <p:nvCxnSpPr>
          <p:cNvPr id="10" name="Straight Connector 9">
            <a:extLst>
              <a:ext uri="{FF2B5EF4-FFF2-40B4-BE49-F238E27FC236}">
                <a16:creationId xmlns:a16="http://schemas.microsoft.com/office/drawing/2014/main" id="{1CD1D287-C8EB-43ED-A362-6DD25EB4CFFC}"/>
              </a:ext>
            </a:extLst>
          </p:cNvPr>
          <p:cNvCxnSpPr>
            <a:cxnSpLocks/>
          </p:cNvCxnSpPr>
          <p:nvPr userDrawn="1"/>
        </p:nvCxnSpPr>
        <p:spPr bwMode="auto">
          <a:xfrm>
            <a:off x="405807" y="1178067"/>
            <a:ext cx="10440000" cy="0"/>
          </a:xfrm>
          <a:prstGeom prst="line">
            <a:avLst/>
          </a:prstGeom>
          <a:solidFill>
            <a:schemeClr val="accent1"/>
          </a:solidFill>
          <a:ln w="28575" cap="rnd" cmpd="sng" algn="ctr">
            <a:solidFill>
              <a:srgbClr val="05A492"/>
            </a:solidFill>
            <a:prstDash val="solid"/>
            <a:round/>
            <a:headEnd type="none" w="med" len="med"/>
            <a:tailEnd type="none" w="med" len="med"/>
          </a:ln>
          <a:effectLst/>
        </p:spPr>
      </p:cxnSp>
      <p:sp>
        <p:nvSpPr>
          <p:cNvPr id="7" name="Slide Number Placeholder 5">
            <a:extLst>
              <a:ext uri="{FF2B5EF4-FFF2-40B4-BE49-F238E27FC236}">
                <a16:creationId xmlns:a16="http://schemas.microsoft.com/office/drawing/2014/main" id="{17DE967D-07F0-1148-9855-D1C2B1CD6801}"/>
              </a:ext>
            </a:extLst>
          </p:cNvPr>
          <p:cNvSpPr>
            <a:spLocks noGrp="1"/>
          </p:cNvSpPr>
          <p:nvPr>
            <p:ph type="sldNum" sz="quarter" idx="4"/>
          </p:nvPr>
        </p:nvSpPr>
        <p:spPr>
          <a:xfrm>
            <a:off x="11160800" y="6410197"/>
            <a:ext cx="1031199" cy="365125"/>
          </a:xfrm>
          <a:prstGeom prst="rect">
            <a:avLst/>
          </a:prstGeom>
        </p:spPr>
        <p:txBody>
          <a:bodyPr vert="horz" lIns="91440" tIns="45720" rIns="91440" bIns="45720" rtlCol="0" anchor="ctr"/>
          <a:lstStyle>
            <a:lvl1pPr algn="ctr">
              <a:defRPr sz="1800" b="1">
                <a:solidFill>
                  <a:srgbClr val="05A492"/>
                </a:solidFill>
                <a:latin typeface="Calibri" panose="020F0502020204030204" pitchFamily="34" charset="0"/>
                <a:cs typeface="Calibri" panose="020F0502020204030204" pitchFamily="34" charset="0"/>
              </a:defRPr>
            </a:lvl1pPr>
          </a:lstStyle>
          <a:p>
            <a:fld id="{3DB1F6D6-261D-4B93-908D-DB25C66B7E54}" type="slidenum">
              <a:rPr lang="en-GB" smtClean="0"/>
              <a:pPr/>
              <a:t>‹#›</a:t>
            </a:fld>
            <a:endParaRPr lang="en-GB" dirty="0"/>
          </a:p>
        </p:txBody>
      </p:sp>
    </p:spTree>
    <p:extLst>
      <p:ext uri="{BB962C8B-B14F-4D97-AF65-F5344CB8AC3E}">
        <p14:creationId xmlns:p14="http://schemas.microsoft.com/office/powerpoint/2010/main" val="333125839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ts val="2160"/>
        </a:lnSpc>
        <a:spcBef>
          <a:spcPts val="600"/>
        </a:spcBef>
        <a:buFont typeface="Arial" panose="020B0604020202020204" pitchFamily="34" charset="0"/>
        <a:buNone/>
        <a:defRPr sz="1800" kern="1200">
          <a:solidFill>
            <a:schemeClr val="tx2"/>
          </a:solidFill>
          <a:latin typeface="+mn-lt"/>
          <a:ea typeface="+mn-ea"/>
          <a:cs typeface="+mn-cs"/>
        </a:defRPr>
      </a:lvl1pPr>
      <a:lvl2pPr marL="216000" indent="-216000" algn="l" defTabSz="914400" rtl="0" eaLnBrk="1" latinLnBrk="0" hangingPunct="1">
        <a:lnSpc>
          <a:spcPts val="2160"/>
        </a:lnSpc>
        <a:spcBef>
          <a:spcPts val="600"/>
        </a:spcBef>
        <a:buClr>
          <a:schemeClr val="accent2"/>
        </a:buClr>
        <a:buFont typeface="Calibri Light" panose="020F0302020204030204" pitchFamily="34" charset="0"/>
        <a:buChar char="●"/>
        <a:tabLst/>
        <a:defRPr sz="1800" kern="1200">
          <a:solidFill>
            <a:schemeClr val="tx2"/>
          </a:solidFill>
          <a:latin typeface="+mn-lt"/>
          <a:ea typeface="+mn-ea"/>
          <a:cs typeface="+mn-cs"/>
        </a:defRPr>
      </a:lvl2pPr>
      <a:lvl3pPr marL="432000" indent="-216000" algn="l" defTabSz="914400" rtl="0" eaLnBrk="1" latinLnBrk="0" hangingPunct="1">
        <a:lnSpc>
          <a:spcPts val="2160"/>
        </a:lnSpc>
        <a:spcBef>
          <a:spcPts val="600"/>
        </a:spcBef>
        <a:buClr>
          <a:schemeClr val="accent2"/>
        </a:buClr>
        <a:buFont typeface="Symbol" panose="05050102010706020507" pitchFamily="18" charset="2"/>
        <a:buChar char=""/>
        <a:defRPr sz="1800" kern="1200">
          <a:solidFill>
            <a:schemeClr val="tx2"/>
          </a:solidFill>
          <a:latin typeface="+mn-lt"/>
          <a:ea typeface="+mn-ea"/>
          <a:cs typeface="+mn-cs"/>
        </a:defRPr>
      </a:lvl3pPr>
      <a:lvl4pPr marL="648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4pPr>
      <a:lvl5pPr marL="864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97">
          <p15:clr>
            <a:srgbClr val="F26B43"/>
          </p15:clr>
        </p15:guide>
        <p15:guide id="3" orient="horz" pos="4201">
          <p15:clr>
            <a:srgbClr val="F26B43"/>
          </p15:clr>
        </p15:guide>
        <p15:guide id="4" orient="horz" pos="1729">
          <p15:clr>
            <a:srgbClr val="F26B43"/>
          </p15:clr>
        </p15:guide>
        <p15:guide id="5" pos="6834">
          <p15:clr>
            <a:srgbClr val="F26B43"/>
          </p15:clr>
        </p15:guide>
        <p15:guide id="6" orient="horz" pos="822">
          <p15:clr>
            <a:srgbClr val="F26B43"/>
          </p15:clr>
        </p15:guide>
        <p15:guide id="7" orient="horz" pos="3952">
          <p15:clr>
            <a:srgbClr val="F26B43"/>
          </p15:clr>
        </p15:guide>
        <p15:guide id="8" pos="35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59118" y="4081341"/>
            <a:ext cx="10515600" cy="132556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600" b="1" dirty="0">
                <a:solidFill>
                  <a:srgbClr val="202B59"/>
                </a:solidFill>
                <a:latin typeface="Corbel" panose="020B0503020204020204" pitchFamily="34" charset="0"/>
                <a:cs typeface="Arial" panose="020B0604020202020204" pitchFamily="34" charset="0"/>
              </a:rPr>
              <a:t>SELEP Annual Conference</a:t>
            </a:r>
          </a:p>
          <a:p>
            <a:endParaRPr lang="en-GB" sz="6400" dirty="0">
              <a:solidFill>
                <a:srgbClr val="202B59"/>
              </a:solidFill>
              <a:latin typeface="Corbel" panose="020B0503020204020204" pitchFamily="34" charset="0"/>
              <a:cs typeface="Arial" panose="020B0604020202020204" pitchFamily="34" charset="0"/>
            </a:endParaRPr>
          </a:p>
          <a:p>
            <a:r>
              <a:rPr lang="en-GB" sz="6400" dirty="0">
                <a:solidFill>
                  <a:srgbClr val="202B59"/>
                </a:solidFill>
                <a:latin typeface="Corbel" panose="020B0503020204020204" pitchFamily="34" charset="0"/>
                <a:cs typeface="Arial" panose="020B0604020202020204" pitchFamily="34" charset="0"/>
              </a:rPr>
              <a:t>7 October 2022</a:t>
            </a:r>
          </a:p>
        </p:txBody>
      </p:sp>
      <p:pic>
        <p:nvPicPr>
          <p:cNvPr id="4" name="Picture 3" descr="Logo, company name&#10;&#10;Description automatically generated">
            <a:extLst>
              <a:ext uri="{FF2B5EF4-FFF2-40B4-BE49-F238E27FC236}">
                <a16:creationId xmlns:a16="http://schemas.microsoft.com/office/drawing/2014/main" id="{FC40456C-4B9F-443A-B021-E512ED4E409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483887" y="562236"/>
            <a:ext cx="3224227" cy="2754800"/>
          </a:xfrm>
          <a:prstGeom prst="rect">
            <a:avLst/>
          </a:prstGeom>
        </p:spPr>
      </p:pic>
    </p:spTree>
    <p:extLst>
      <p:ext uri="{BB962C8B-B14F-4D97-AF65-F5344CB8AC3E}">
        <p14:creationId xmlns:p14="http://schemas.microsoft.com/office/powerpoint/2010/main" val="73104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282564" y="1254428"/>
            <a:ext cx="3878236" cy="2699567"/>
            <a:chOff x="-78867" y="1479890"/>
            <a:chExt cx="5600870" cy="4017450"/>
          </a:xfrm>
        </p:grpSpPr>
        <p:pic>
          <p:nvPicPr>
            <p:cNvPr id="27" name="Picture 26"/>
            <p:cNvPicPr>
              <a:picLocks noChangeAspect="1"/>
            </p:cNvPicPr>
            <p:nvPr/>
          </p:nvPicPr>
          <p:blipFill>
            <a:blip r:embed="rId2"/>
            <a:stretch>
              <a:fillRect/>
            </a:stretch>
          </p:blipFill>
          <p:spPr>
            <a:xfrm>
              <a:off x="1591002" y="2193980"/>
              <a:ext cx="2261131" cy="2261131"/>
            </a:xfrm>
            <a:prstGeom prst="rect">
              <a:avLst/>
            </a:prstGeom>
          </p:spPr>
        </p:pic>
        <p:graphicFrame>
          <p:nvGraphicFramePr>
            <p:cNvPr id="26" name="Diagram 25"/>
            <p:cNvGraphicFramePr/>
            <p:nvPr>
              <p:extLst>
                <p:ext uri="{D42A27DB-BD31-4B8C-83A1-F6EECF244321}">
                  <p14:modId xmlns:p14="http://schemas.microsoft.com/office/powerpoint/2010/main" val="2169006686"/>
                </p:ext>
              </p:extLst>
            </p:nvPr>
          </p:nvGraphicFramePr>
          <p:xfrm>
            <a:off x="-78867" y="1953312"/>
            <a:ext cx="5600870" cy="3544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p:cNvSpPr txBox="1"/>
            <p:nvPr/>
          </p:nvSpPr>
          <p:spPr>
            <a:xfrm>
              <a:off x="1593963" y="4115127"/>
              <a:ext cx="2258170" cy="276998"/>
            </a:xfrm>
            <a:prstGeom prst="rect">
              <a:avLst/>
            </a:prstGeom>
            <a:noFill/>
          </p:spPr>
          <p:txBody>
            <a:bodyPr wrap="square" rtlCol="0">
              <a:spAutoFit/>
            </a:bodyPr>
            <a:lstStyle/>
            <a:p>
              <a:pPr algn="ctr"/>
              <a:r>
                <a:rPr lang="en-GB" sz="1200" b="1" dirty="0">
                  <a:solidFill>
                    <a:srgbClr val="001540"/>
                  </a:solidFill>
                </a:rPr>
                <a:t>Consortium partnership</a:t>
              </a:r>
            </a:p>
          </p:txBody>
        </p:sp>
        <p:pic>
          <p:nvPicPr>
            <p:cNvPr id="30" name="Picture 29"/>
            <p:cNvPicPr>
              <a:picLocks noChangeAspect="1"/>
            </p:cNvPicPr>
            <p:nvPr/>
          </p:nvPicPr>
          <p:blipFill>
            <a:blip r:embed="rId8"/>
            <a:stretch>
              <a:fillRect/>
            </a:stretch>
          </p:blipFill>
          <p:spPr>
            <a:xfrm>
              <a:off x="3731643" y="3435277"/>
              <a:ext cx="988759" cy="497340"/>
            </a:xfrm>
            <a:prstGeom prst="rect">
              <a:avLst/>
            </a:prstGeom>
          </p:spPr>
        </p:pic>
        <p:pic>
          <p:nvPicPr>
            <p:cNvPr id="31" name="Picture 30"/>
            <p:cNvPicPr>
              <a:picLocks noChangeAspect="1"/>
            </p:cNvPicPr>
            <p:nvPr/>
          </p:nvPicPr>
          <p:blipFill>
            <a:blip r:embed="rId9"/>
            <a:stretch>
              <a:fillRect/>
            </a:stretch>
          </p:blipFill>
          <p:spPr>
            <a:xfrm>
              <a:off x="336108" y="3518010"/>
              <a:ext cx="1358195" cy="414607"/>
            </a:xfrm>
            <a:prstGeom prst="rect">
              <a:avLst/>
            </a:prstGeom>
          </p:spPr>
        </p:pic>
        <p:pic>
          <p:nvPicPr>
            <p:cNvPr id="32"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9985" y="5011582"/>
              <a:ext cx="1116315" cy="25308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97232" y="4915491"/>
              <a:ext cx="800601" cy="40166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15667" y="1479890"/>
              <a:ext cx="936328" cy="998024"/>
            </a:xfrm>
            <a:prstGeom prst="rect">
              <a:avLst/>
            </a:prstGeom>
          </p:spPr>
        </p:pic>
        <p:pic>
          <p:nvPicPr>
            <p:cNvPr id="2" name="Picture 1"/>
            <p:cNvPicPr>
              <a:picLocks noChangeAspect="1"/>
            </p:cNvPicPr>
            <p:nvPr/>
          </p:nvPicPr>
          <p:blipFill>
            <a:blip r:embed="rId13"/>
            <a:stretch>
              <a:fillRect/>
            </a:stretch>
          </p:blipFill>
          <p:spPr>
            <a:xfrm>
              <a:off x="1307077" y="1889565"/>
              <a:ext cx="870188" cy="540649"/>
            </a:xfrm>
            <a:prstGeom prst="rect">
              <a:avLst/>
            </a:prstGeom>
          </p:spPr>
        </p:pic>
      </p:grpSp>
      <p:pic>
        <p:nvPicPr>
          <p:cNvPr id="12" name="Picture 11"/>
          <p:cNvPicPr>
            <a:picLocks noChangeAspect="1"/>
          </p:cNvPicPr>
          <p:nvPr/>
        </p:nvPicPr>
        <p:blipFill>
          <a:blip r:embed="rId14"/>
          <a:stretch>
            <a:fillRect/>
          </a:stretch>
        </p:blipFill>
        <p:spPr>
          <a:xfrm>
            <a:off x="6745498" y="4127977"/>
            <a:ext cx="4129771" cy="2375215"/>
          </a:xfrm>
          <a:prstGeom prst="rect">
            <a:avLst/>
          </a:prstGeom>
        </p:spPr>
      </p:pic>
      <p:sp>
        <p:nvSpPr>
          <p:cNvPr id="3" name="Title 2"/>
          <p:cNvSpPr>
            <a:spLocks noGrp="1"/>
          </p:cNvSpPr>
          <p:nvPr>
            <p:ph type="title"/>
          </p:nvPr>
        </p:nvSpPr>
        <p:spPr/>
        <p:txBody>
          <a:bodyPr/>
          <a:lstStyle/>
          <a:p>
            <a:r>
              <a:rPr lang="en-GB" sz="4000" dirty="0">
                <a:solidFill>
                  <a:srgbClr val="001540"/>
                </a:solidFill>
              </a:rPr>
              <a:t>Thames Freeport</a:t>
            </a:r>
          </a:p>
        </p:txBody>
      </p:sp>
      <p:sp>
        <p:nvSpPr>
          <p:cNvPr id="29" name="Slide Number Placeholder 4">
            <a:extLst>
              <a:ext uri="{FF2B5EF4-FFF2-40B4-BE49-F238E27FC236}">
                <a16:creationId xmlns:a16="http://schemas.microsoft.com/office/drawing/2014/main" id="{FB9AFA38-1003-44FC-BF7D-5623659CFA1D}"/>
              </a:ext>
            </a:extLst>
          </p:cNvPr>
          <p:cNvSpPr>
            <a:spLocks noGrp="1"/>
          </p:cNvSpPr>
          <p:nvPr>
            <p:ph type="sldNum" sz="quarter" idx="4"/>
          </p:nvPr>
        </p:nvSpPr>
        <p:spPr>
          <a:xfrm>
            <a:off x="11160800" y="6410197"/>
            <a:ext cx="1031199" cy="365125"/>
          </a:xfrm>
        </p:spPr>
        <p:txBody>
          <a:bodyPr/>
          <a:lstStyle/>
          <a:p>
            <a:r>
              <a:rPr lang="en-GB" dirty="0"/>
              <a:t>4</a:t>
            </a:r>
          </a:p>
        </p:txBody>
      </p:sp>
      <p:sp>
        <p:nvSpPr>
          <p:cNvPr id="5" name="TextBox 14">
            <a:extLst>
              <a:ext uri="{FF2B5EF4-FFF2-40B4-BE49-F238E27FC236}">
                <a16:creationId xmlns:a16="http://schemas.microsoft.com/office/drawing/2014/main" id="{F8C7E36F-BD5A-F2DA-4A1B-174AA030577D}"/>
              </a:ext>
            </a:extLst>
          </p:cNvPr>
          <p:cNvSpPr txBox="1">
            <a:spLocks noChangeArrowheads="1"/>
          </p:cNvSpPr>
          <p:nvPr/>
        </p:nvSpPr>
        <p:spPr bwMode="auto">
          <a:xfrm>
            <a:off x="393356" y="2575255"/>
            <a:ext cx="6112410" cy="368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285750" indent="-285750">
              <a:defRPr sz="3200">
                <a:solidFill>
                  <a:srgbClr val="000099"/>
                </a:solidFill>
                <a:latin typeface="Arial" panose="020B0604020202020204" pitchFamily="34" charset="0"/>
              </a:defRPr>
            </a:lvl1pPr>
            <a:lvl2pPr marL="742950" indent="-285750">
              <a:defRPr sz="3200">
                <a:solidFill>
                  <a:srgbClr val="000099"/>
                </a:solidFill>
                <a:latin typeface="Arial" panose="020B0604020202020204" pitchFamily="34" charset="0"/>
              </a:defRPr>
            </a:lvl2pPr>
            <a:lvl3pPr marL="1143000" indent="-228600">
              <a:defRPr sz="3200">
                <a:solidFill>
                  <a:srgbClr val="000099"/>
                </a:solidFill>
                <a:latin typeface="Arial" panose="020B0604020202020204" pitchFamily="34" charset="0"/>
              </a:defRPr>
            </a:lvl3pPr>
            <a:lvl4pPr marL="1600200" indent="-228600">
              <a:defRPr sz="3200">
                <a:solidFill>
                  <a:srgbClr val="000099"/>
                </a:solidFill>
                <a:latin typeface="Arial" panose="020B0604020202020204" pitchFamily="34" charset="0"/>
              </a:defRPr>
            </a:lvl4pPr>
            <a:lvl5pPr marL="2057400" indent="-228600">
              <a:defRPr sz="3200">
                <a:solidFill>
                  <a:srgbClr val="000099"/>
                </a:solidFill>
                <a:latin typeface="Arial" panose="020B0604020202020204" pitchFamily="34" charset="0"/>
              </a:defRPr>
            </a:lvl5pPr>
            <a:lvl6pPr marL="2514600" indent="-228600" eaLnBrk="0" fontAlgn="base" hangingPunct="0">
              <a:spcBef>
                <a:spcPct val="0"/>
              </a:spcBef>
              <a:spcAft>
                <a:spcPct val="0"/>
              </a:spcAft>
              <a:defRPr sz="3200">
                <a:solidFill>
                  <a:srgbClr val="000099"/>
                </a:solidFill>
                <a:latin typeface="Arial" panose="020B0604020202020204" pitchFamily="34" charset="0"/>
              </a:defRPr>
            </a:lvl6pPr>
            <a:lvl7pPr marL="2971800" indent="-228600" eaLnBrk="0" fontAlgn="base" hangingPunct="0">
              <a:spcBef>
                <a:spcPct val="0"/>
              </a:spcBef>
              <a:spcAft>
                <a:spcPct val="0"/>
              </a:spcAft>
              <a:defRPr sz="3200">
                <a:solidFill>
                  <a:srgbClr val="000099"/>
                </a:solidFill>
                <a:latin typeface="Arial" panose="020B0604020202020204" pitchFamily="34" charset="0"/>
              </a:defRPr>
            </a:lvl7pPr>
            <a:lvl8pPr marL="3429000" indent="-228600" eaLnBrk="0" fontAlgn="base" hangingPunct="0">
              <a:spcBef>
                <a:spcPct val="0"/>
              </a:spcBef>
              <a:spcAft>
                <a:spcPct val="0"/>
              </a:spcAft>
              <a:defRPr sz="3200">
                <a:solidFill>
                  <a:srgbClr val="000099"/>
                </a:solidFill>
                <a:latin typeface="Arial" panose="020B0604020202020204" pitchFamily="34" charset="0"/>
              </a:defRPr>
            </a:lvl8pPr>
            <a:lvl9pPr marL="3886200" indent="-228600" eaLnBrk="0" fontAlgn="base" hangingPunct="0">
              <a:spcBef>
                <a:spcPct val="0"/>
              </a:spcBef>
              <a:spcAft>
                <a:spcPct val="0"/>
              </a:spcAft>
              <a:defRPr sz="3200">
                <a:solidFill>
                  <a:srgbClr val="000099"/>
                </a:solidFill>
                <a:latin typeface="Arial" panose="020B0604020202020204" pitchFamily="34" charset="0"/>
              </a:defRPr>
            </a:lvl9pPr>
          </a:lstStyle>
          <a:p>
            <a:pPr>
              <a:spcAft>
                <a:spcPts val="50"/>
              </a:spcAft>
              <a:buFont typeface="Arial" panose="020B0604020202020204" pitchFamily="34" charset="0"/>
              <a:buChar char="•"/>
            </a:pPr>
            <a:endParaRPr lang="en-GB" altLang="en-US" sz="1400" dirty="0">
              <a:solidFill>
                <a:schemeClr val="tx1"/>
              </a:solidFill>
            </a:endParaRPr>
          </a:p>
          <a:p>
            <a:pPr>
              <a:lnSpc>
                <a:spcPct val="107000"/>
              </a:lnSpc>
              <a:spcAft>
                <a:spcPts val="600"/>
              </a:spcAft>
            </a:pPr>
            <a:r>
              <a:rPr lang="en-GB" sz="1400" dirty="0">
                <a:solidFill>
                  <a:srgbClr val="001540"/>
                </a:solidFill>
              </a:rPr>
              <a:t>Thames Freeport zones includes three tax sites located at: </a:t>
            </a:r>
          </a:p>
          <a:p>
            <a:pPr>
              <a:lnSpc>
                <a:spcPct val="107000"/>
              </a:lnSpc>
              <a:spcAft>
                <a:spcPts val="600"/>
              </a:spcAft>
              <a:buClr>
                <a:srgbClr val="3FB9AB"/>
              </a:buClr>
              <a:buFont typeface="Wingdings" panose="05000000000000000000" pitchFamily="2" charset="2"/>
              <a:buChar char="§"/>
            </a:pPr>
            <a:endParaRPr lang="en-GB" sz="1400" dirty="0">
              <a:solidFill>
                <a:srgbClr val="001540"/>
              </a:solidFill>
            </a:endParaRPr>
          </a:p>
          <a:p>
            <a:pPr marL="342900" lvl="0" indent="-342900">
              <a:lnSpc>
                <a:spcPct val="107000"/>
              </a:lnSpc>
              <a:spcAft>
                <a:spcPts val="600"/>
              </a:spcAft>
              <a:buClr>
                <a:srgbClr val="3FB9AB"/>
              </a:buClr>
              <a:buFont typeface="Wingdings" panose="05000000000000000000" pitchFamily="2" charset="2"/>
              <a:buChar char="§"/>
            </a:pPr>
            <a:r>
              <a:rPr lang="en-GB" sz="1400" dirty="0">
                <a:solidFill>
                  <a:srgbClr val="001540"/>
                </a:solidFill>
              </a:rPr>
              <a:t>London Gateway – the UK’s most integrated logistics hub and one of the world’s fastest growing ports.</a:t>
            </a:r>
          </a:p>
          <a:p>
            <a:pPr marL="342900" lvl="0" indent="-342900">
              <a:lnSpc>
                <a:spcPct val="107000"/>
              </a:lnSpc>
              <a:spcAft>
                <a:spcPts val="600"/>
              </a:spcAft>
              <a:buClr>
                <a:srgbClr val="3FB9AB"/>
              </a:buClr>
              <a:buFont typeface="Wingdings" panose="05000000000000000000" pitchFamily="2" charset="2"/>
              <a:buChar char="§"/>
            </a:pPr>
            <a:endParaRPr lang="en-GB" sz="1400" dirty="0">
              <a:solidFill>
                <a:srgbClr val="001540"/>
              </a:solidFill>
            </a:endParaRPr>
          </a:p>
          <a:p>
            <a:pPr marL="342900" lvl="0" indent="-342900">
              <a:lnSpc>
                <a:spcPct val="107000"/>
              </a:lnSpc>
              <a:spcAft>
                <a:spcPts val="600"/>
              </a:spcAft>
              <a:buClr>
                <a:srgbClr val="3FB9AB"/>
              </a:buClr>
              <a:buFont typeface="Wingdings" panose="05000000000000000000" pitchFamily="2" charset="2"/>
              <a:buChar char="§"/>
            </a:pPr>
            <a:r>
              <a:rPr lang="en-GB" sz="1400" dirty="0">
                <a:solidFill>
                  <a:srgbClr val="001540"/>
                </a:solidFill>
              </a:rPr>
              <a:t>Tilbury – London’s major port, with a throughput of 16 million tonnes per annum with an estimated value of £8.7 billion. </a:t>
            </a:r>
          </a:p>
          <a:p>
            <a:pPr marL="342900" lvl="0" indent="-342900">
              <a:lnSpc>
                <a:spcPct val="107000"/>
              </a:lnSpc>
              <a:spcAft>
                <a:spcPts val="600"/>
              </a:spcAft>
              <a:buClr>
                <a:srgbClr val="3FB9AB"/>
              </a:buClr>
              <a:buFont typeface="Wingdings" panose="05000000000000000000" pitchFamily="2" charset="2"/>
              <a:buChar char="§"/>
            </a:pPr>
            <a:endParaRPr lang="en-GB" sz="1400" dirty="0">
              <a:solidFill>
                <a:srgbClr val="001540"/>
              </a:solidFill>
            </a:endParaRPr>
          </a:p>
          <a:p>
            <a:pPr marL="342900" indent="-342900">
              <a:lnSpc>
                <a:spcPct val="107000"/>
              </a:lnSpc>
              <a:spcAft>
                <a:spcPts val="600"/>
              </a:spcAft>
              <a:buClr>
                <a:srgbClr val="3FB9AB"/>
              </a:buClr>
              <a:buFont typeface="Wingdings" panose="05000000000000000000" pitchFamily="2" charset="2"/>
              <a:buChar char="§"/>
            </a:pPr>
            <a:r>
              <a:rPr lang="en-GB" sz="1400" dirty="0">
                <a:solidFill>
                  <a:srgbClr val="001540"/>
                </a:solidFill>
              </a:rPr>
              <a:t>Ford’s World-Class Dagenham Engine Plant – London’s largest manufacturing location for over 90 years.</a:t>
            </a:r>
          </a:p>
          <a:p>
            <a:pPr marL="342900" lvl="0" indent="-342900">
              <a:lnSpc>
                <a:spcPct val="107000"/>
              </a:lnSpc>
              <a:spcAft>
                <a:spcPts val="600"/>
              </a:spcAft>
              <a:buFont typeface="Symbol" panose="05050102010706020507" pitchFamily="18" charset="2"/>
              <a:buChar char=""/>
            </a:pPr>
            <a:endParaRPr lang="en-GB" sz="1400" dirty="0">
              <a:solidFill>
                <a:srgbClr val="001540"/>
              </a:solidFill>
            </a:endParaRPr>
          </a:p>
          <a:p>
            <a:pPr>
              <a:spcAft>
                <a:spcPts val="50"/>
              </a:spcAft>
              <a:buFont typeface="Arial" panose="020B0604020202020204" pitchFamily="34" charset="0"/>
              <a:buChar char="•"/>
            </a:pPr>
            <a:endParaRPr lang="en-GB" altLang="en-US" sz="1400" b="1" dirty="0">
              <a:solidFill>
                <a:srgbClr val="05A492"/>
              </a:solidFill>
            </a:endParaRPr>
          </a:p>
        </p:txBody>
      </p:sp>
      <p:sp>
        <p:nvSpPr>
          <p:cNvPr id="7" name="TextBox 6">
            <a:extLst>
              <a:ext uri="{FF2B5EF4-FFF2-40B4-BE49-F238E27FC236}">
                <a16:creationId xmlns:a16="http://schemas.microsoft.com/office/drawing/2014/main" id="{97E08098-BD73-22AC-F0B8-49B47FF6E4B4}"/>
              </a:ext>
            </a:extLst>
          </p:cNvPr>
          <p:cNvSpPr txBox="1"/>
          <p:nvPr/>
        </p:nvSpPr>
        <p:spPr>
          <a:xfrm>
            <a:off x="47023" y="1313492"/>
            <a:ext cx="7783917" cy="923330"/>
          </a:xfrm>
          <a:prstGeom prst="rect">
            <a:avLst/>
          </a:prstGeom>
          <a:noFill/>
        </p:spPr>
        <p:txBody>
          <a:bodyPr wrap="square">
            <a:spAutoFit/>
          </a:bodyPr>
          <a:lstStyle/>
          <a:p>
            <a:pPr marL="360000" algn="just">
              <a:spcBef>
                <a:spcPts val="600"/>
              </a:spcBef>
              <a:spcAft>
                <a:spcPts val="600"/>
              </a:spcAft>
            </a:pPr>
            <a:r>
              <a:rPr lang="en-GB" i="1" dirty="0">
                <a:solidFill>
                  <a:srgbClr val="05A492"/>
                </a:solidFill>
                <a:latin typeface="Arial" panose="020B0604020202020204" pitchFamily="34" charset="0"/>
              </a:rPr>
              <a:t>An efficient multimodal logistics and manufacturing hub, ideally located on the Thames and next to the major population centres, supporting innovative and low carbon trade sectors. </a:t>
            </a:r>
          </a:p>
        </p:txBody>
      </p:sp>
    </p:spTree>
    <p:extLst>
      <p:ext uri="{BB962C8B-B14F-4D97-AF65-F5344CB8AC3E}">
        <p14:creationId xmlns:p14="http://schemas.microsoft.com/office/powerpoint/2010/main" val="24542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dirty="0">
                <a:solidFill>
                  <a:srgbClr val="001540"/>
                </a:solidFill>
              </a:rPr>
              <a:t>Thames Freeport USP</a:t>
            </a:r>
          </a:p>
        </p:txBody>
      </p:sp>
      <p:sp>
        <p:nvSpPr>
          <p:cNvPr id="29" name="Slide Number Placeholder 4">
            <a:extLst>
              <a:ext uri="{FF2B5EF4-FFF2-40B4-BE49-F238E27FC236}">
                <a16:creationId xmlns:a16="http://schemas.microsoft.com/office/drawing/2014/main" id="{FB9AFA38-1003-44FC-BF7D-5623659CFA1D}"/>
              </a:ext>
            </a:extLst>
          </p:cNvPr>
          <p:cNvSpPr>
            <a:spLocks noGrp="1"/>
          </p:cNvSpPr>
          <p:nvPr>
            <p:ph type="sldNum" sz="quarter" idx="4"/>
          </p:nvPr>
        </p:nvSpPr>
        <p:spPr>
          <a:xfrm>
            <a:off x="11160800" y="6410197"/>
            <a:ext cx="1031199" cy="365125"/>
          </a:xfrm>
        </p:spPr>
        <p:txBody>
          <a:bodyPr/>
          <a:lstStyle/>
          <a:p>
            <a:r>
              <a:rPr lang="en-GB" dirty="0"/>
              <a:t>4</a:t>
            </a:r>
          </a:p>
        </p:txBody>
      </p:sp>
      <p:sp>
        <p:nvSpPr>
          <p:cNvPr id="7" name="TextBox 6">
            <a:extLst>
              <a:ext uri="{FF2B5EF4-FFF2-40B4-BE49-F238E27FC236}">
                <a16:creationId xmlns:a16="http://schemas.microsoft.com/office/drawing/2014/main" id="{97E08098-BD73-22AC-F0B8-49B47FF6E4B4}"/>
              </a:ext>
            </a:extLst>
          </p:cNvPr>
          <p:cNvSpPr txBox="1"/>
          <p:nvPr/>
        </p:nvSpPr>
        <p:spPr>
          <a:xfrm>
            <a:off x="47023" y="1313492"/>
            <a:ext cx="10251074" cy="646331"/>
          </a:xfrm>
          <a:prstGeom prst="rect">
            <a:avLst/>
          </a:prstGeom>
          <a:noFill/>
        </p:spPr>
        <p:txBody>
          <a:bodyPr wrap="square">
            <a:spAutoFit/>
          </a:bodyPr>
          <a:lstStyle/>
          <a:p>
            <a:pPr marL="360000" algn="just">
              <a:spcBef>
                <a:spcPts val="600"/>
              </a:spcBef>
              <a:spcAft>
                <a:spcPts val="600"/>
              </a:spcAft>
            </a:pPr>
            <a:r>
              <a:rPr lang="en-GB" i="1" dirty="0">
                <a:solidFill>
                  <a:srgbClr val="05A492"/>
                </a:solidFill>
                <a:latin typeface="Arial" panose="020B0604020202020204" pitchFamily="34" charset="0"/>
              </a:rPr>
              <a:t>The Thames Freeport has a unique value proposition due to the number of the fundamental ingredients, which include:</a:t>
            </a:r>
          </a:p>
        </p:txBody>
      </p:sp>
      <p:sp>
        <p:nvSpPr>
          <p:cNvPr id="4" name="TextBox 14">
            <a:extLst>
              <a:ext uri="{FF2B5EF4-FFF2-40B4-BE49-F238E27FC236}">
                <a16:creationId xmlns:a16="http://schemas.microsoft.com/office/drawing/2014/main" id="{7ADAB2C5-B66D-591E-E1F7-1616098F91AF}"/>
              </a:ext>
            </a:extLst>
          </p:cNvPr>
          <p:cNvSpPr txBox="1">
            <a:spLocks noChangeArrowheads="1"/>
          </p:cNvSpPr>
          <p:nvPr/>
        </p:nvSpPr>
        <p:spPr bwMode="auto">
          <a:xfrm>
            <a:off x="393356" y="1959823"/>
            <a:ext cx="10011273" cy="48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285750" indent="-285750">
              <a:defRPr sz="3200">
                <a:solidFill>
                  <a:srgbClr val="000099"/>
                </a:solidFill>
                <a:latin typeface="Arial" panose="020B0604020202020204" pitchFamily="34" charset="0"/>
              </a:defRPr>
            </a:lvl1pPr>
            <a:lvl2pPr marL="742950" indent="-285750">
              <a:defRPr sz="3200">
                <a:solidFill>
                  <a:srgbClr val="000099"/>
                </a:solidFill>
                <a:latin typeface="Arial" panose="020B0604020202020204" pitchFamily="34" charset="0"/>
              </a:defRPr>
            </a:lvl2pPr>
            <a:lvl3pPr marL="1143000" indent="-228600">
              <a:defRPr sz="3200">
                <a:solidFill>
                  <a:srgbClr val="000099"/>
                </a:solidFill>
                <a:latin typeface="Arial" panose="020B0604020202020204" pitchFamily="34" charset="0"/>
              </a:defRPr>
            </a:lvl3pPr>
            <a:lvl4pPr marL="1600200" indent="-228600">
              <a:defRPr sz="3200">
                <a:solidFill>
                  <a:srgbClr val="000099"/>
                </a:solidFill>
                <a:latin typeface="Arial" panose="020B0604020202020204" pitchFamily="34" charset="0"/>
              </a:defRPr>
            </a:lvl4pPr>
            <a:lvl5pPr marL="2057400" indent="-228600">
              <a:defRPr sz="3200">
                <a:solidFill>
                  <a:srgbClr val="000099"/>
                </a:solidFill>
                <a:latin typeface="Arial" panose="020B0604020202020204" pitchFamily="34" charset="0"/>
              </a:defRPr>
            </a:lvl5pPr>
            <a:lvl6pPr marL="2514600" indent="-228600" eaLnBrk="0" fontAlgn="base" hangingPunct="0">
              <a:spcBef>
                <a:spcPct val="0"/>
              </a:spcBef>
              <a:spcAft>
                <a:spcPct val="0"/>
              </a:spcAft>
              <a:defRPr sz="3200">
                <a:solidFill>
                  <a:srgbClr val="000099"/>
                </a:solidFill>
                <a:latin typeface="Arial" panose="020B0604020202020204" pitchFamily="34" charset="0"/>
              </a:defRPr>
            </a:lvl6pPr>
            <a:lvl7pPr marL="2971800" indent="-228600" eaLnBrk="0" fontAlgn="base" hangingPunct="0">
              <a:spcBef>
                <a:spcPct val="0"/>
              </a:spcBef>
              <a:spcAft>
                <a:spcPct val="0"/>
              </a:spcAft>
              <a:defRPr sz="3200">
                <a:solidFill>
                  <a:srgbClr val="000099"/>
                </a:solidFill>
                <a:latin typeface="Arial" panose="020B0604020202020204" pitchFamily="34" charset="0"/>
              </a:defRPr>
            </a:lvl7pPr>
            <a:lvl8pPr marL="3429000" indent="-228600" eaLnBrk="0" fontAlgn="base" hangingPunct="0">
              <a:spcBef>
                <a:spcPct val="0"/>
              </a:spcBef>
              <a:spcAft>
                <a:spcPct val="0"/>
              </a:spcAft>
              <a:defRPr sz="3200">
                <a:solidFill>
                  <a:srgbClr val="000099"/>
                </a:solidFill>
                <a:latin typeface="Arial" panose="020B0604020202020204" pitchFamily="34" charset="0"/>
              </a:defRPr>
            </a:lvl8pPr>
            <a:lvl9pPr marL="3886200" indent="-228600" eaLnBrk="0" fontAlgn="base" hangingPunct="0">
              <a:spcBef>
                <a:spcPct val="0"/>
              </a:spcBef>
              <a:spcAft>
                <a:spcPct val="0"/>
              </a:spcAft>
              <a:defRPr sz="3200">
                <a:solidFill>
                  <a:srgbClr val="000099"/>
                </a:solidFill>
                <a:latin typeface="Arial" panose="020B0604020202020204" pitchFamily="34" charset="0"/>
              </a:defRPr>
            </a:lvl9pPr>
          </a:lstStyle>
          <a:p>
            <a:pPr>
              <a:spcAft>
                <a:spcPts val="50"/>
              </a:spcAft>
              <a:buClr>
                <a:srgbClr val="3FB9AB"/>
              </a:buClr>
              <a:buFont typeface="Wingdings" panose="05000000000000000000" pitchFamily="2" charset="2"/>
              <a:buChar char="§"/>
            </a:pPr>
            <a:endParaRPr lang="en-GB" altLang="en-US" sz="1400" dirty="0">
              <a:solidFill>
                <a:schemeClr val="tx1"/>
              </a:solidFill>
            </a:endParaRPr>
          </a:p>
          <a:p>
            <a:pPr>
              <a:spcAft>
                <a:spcPts val="50"/>
              </a:spcAft>
              <a:buClr>
                <a:srgbClr val="3FB9AB"/>
              </a:buClr>
              <a:buFont typeface="Wingdings" panose="05000000000000000000" pitchFamily="2" charset="2"/>
              <a:buChar char="§"/>
            </a:pPr>
            <a:r>
              <a:rPr lang="en-US" altLang="en-US" sz="1400" b="1" dirty="0">
                <a:solidFill>
                  <a:srgbClr val="05A492"/>
                </a:solidFill>
              </a:rPr>
              <a:t>1,700 acres of land ready for development </a:t>
            </a:r>
            <a:r>
              <a:rPr lang="en-GB" altLang="en-US" sz="1400" dirty="0">
                <a:solidFill>
                  <a:srgbClr val="001540"/>
                </a:solidFill>
              </a:rPr>
              <a:t>– </a:t>
            </a:r>
            <a:r>
              <a:rPr lang="en-US" altLang="en-US" sz="1400" dirty="0">
                <a:solidFill>
                  <a:srgbClr val="001540"/>
                </a:solidFill>
              </a:rPr>
              <a:t>at the heart of Europe’s largest consumer market</a:t>
            </a:r>
          </a:p>
          <a:p>
            <a:pPr>
              <a:spcAft>
                <a:spcPts val="50"/>
              </a:spcAft>
              <a:buClr>
                <a:srgbClr val="3FB9AB"/>
              </a:buClr>
              <a:buFont typeface="Wingdings" panose="05000000000000000000" pitchFamily="2" charset="2"/>
              <a:buChar char="§"/>
            </a:pPr>
            <a:endParaRPr lang="en-US" altLang="en-US" sz="1400" b="1" dirty="0">
              <a:solidFill>
                <a:srgbClr val="05A492"/>
              </a:solidFill>
            </a:endParaRPr>
          </a:p>
          <a:p>
            <a:pPr marL="342900" lvl="0" indent="-342900" algn="just">
              <a:buClr>
                <a:srgbClr val="3FB9AB"/>
              </a:buClr>
              <a:buFont typeface="Wingdings" panose="05000000000000000000" pitchFamily="2" charset="2"/>
              <a:buChar char="§"/>
            </a:pPr>
            <a:r>
              <a:rPr lang="en-US" altLang="en-US" sz="1400" b="1" dirty="0">
                <a:solidFill>
                  <a:srgbClr val="05A492"/>
                </a:solidFill>
              </a:rPr>
              <a:t>Global connectivity </a:t>
            </a:r>
            <a:r>
              <a:rPr lang="en-US" altLang="en-US" sz="1400" b="1" dirty="0">
                <a:solidFill>
                  <a:srgbClr val="001540"/>
                </a:solidFill>
              </a:rPr>
              <a:t>- </a:t>
            </a:r>
            <a:r>
              <a:rPr lang="en-GB" sz="1400" dirty="0">
                <a:solidFill>
                  <a:srgbClr val="001540"/>
                </a:solidFill>
              </a:rPr>
              <a:t>global shipping routes and onward multimodal transit by road, river and rail, including connections to the A13 and Lower Thames Crossing, national rail network and European and Asian Rail network via HS1, </a:t>
            </a:r>
          </a:p>
          <a:p>
            <a:pPr>
              <a:spcAft>
                <a:spcPts val="50"/>
              </a:spcAft>
              <a:buClr>
                <a:srgbClr val="3FB9AB"/>
              </a:buClr>
              <a:buFont typeface="Wingdings" panose="05000000000000000000" pitchFamily="2" charset="2"/>
              <a:buChar char="§"/>
            </a:pPr>
            <a:endParaRPr lang="en-GB" altLang="en-US" sz="1400" b="1" dirty="0">
              <a:solidFill>
                <a:srgbClr val="001540"/>
              </a:solidFill>
            </a:endParaRPr>
          </a:p>
          <a:p>
            <a:pPr>
              <a:spcAft>
                <a:spcPts val="50"/>
              </a:spcAft>
              <a:buClr>
                <a:srgbClr val="3FB9AB"/>
              </a:buClr>
              <a:buFont typeface="Wingdings" panose="05000000000000000000" pitchFamily="2" charset="2"/>
              <a:buChar char="§"/>
            </a:pPr>
            <a:r>
              <a:rPr lang="en-GB" sz="1400" b="1" dirty="0">
                <a:solidFill>
                  <a:srgbClr val="05A492"/>
                </a:solidFill>
              </a:rPr>
              <a:t>Renewable energy generation and storage: </a:t>
            </a:r>
            <a:r>
              <a:rPr lang="en-GB" sz="1400" dirty="0">
                <a:solidFill>
                  <a:srgbClr val="001540"/>
                </a:solidFill>
              </a:rPr>
              <a:t>London Gateway will be home to the largest on-grid battery storage, and the Freeport outer boundary includes low emission energy generation from Tilbury Green Power and on-site wind turbines at Tilbury and Ford. </a:t>
            </a:r>
          </a:p>
          <a:p>
            <a:pPr>
              <a:spcAft>
                <a:spcPts val="50"/>
              </a:spcAft>
              <a:buClr>
                <a:srgbClr val="3FB9AB"/>
              </a:buClr>
              <a:buFont typeface="Wingdings" panose="05000000000000000000" pitchFamily="2" charset="2"/>
              <a:buChar char="§"/>
            </a:pPr>
            <a:endParaRPr lang="en-GB" altLang="en-US" sz="1400" b="1" dirty="0">
              <a:solidFill>
                <a:srgbClr val="05A492"/>
              </a:solidFill>
            </a:endParaRPr>
          </a:p>
          <a:p>
            <a:pPr>
              <a:spcAft>
                <a:spcPts val="50"/>
              </a:spcAft>
              <a:buClr>
                <a:srgbClr val="3FB9AB"/>
              </a:buClr>
              <a:buFont typeface="Wingdings" panose="05000000000000000000" pitchFamily="2" charset="2"/>
              <a:buChar char="§"/>
            </a:pPr>
            <a:r>
              <a:rPr lang="en-GB" altLang="en-US" sz="1400" b="1" dirty="0">
                <a:solidFill>
                  <a:srgbClr val="05A492"/>
                </a:solidFill>
              </a:rPr>
              <a:t>Accelerated investment</a:t>
            </a:r>
            <a:r>
              <a:rPr lang="en-GB" altLang="en-US" sz="1400" dirty="0">
                <a:solidFill>
                  <a:schemeClr val="tx1"/>
                </a:solidFill>
              </a:rPr>
              <a:t> </a:t>
            </a:r>
            <a:r>
              <a:rPr lang="en-GB" altLang="en-US" sz="1400" dirty="0">
                <a:solidFill>
                  <a:srgbClr val="001540"/>
                </a:solidFill>
              </a:rPr>
              <a:t>– £4.3bn in new inward investment</a:t>
            </a:r>
          </a:p>
          <a:p>
            <a:pPr>
              <a:spcAft>
                <a:spcPts val="50"/>
              </a:spcAft>
              <a:buClr>
                <a:srgbClr val="3FB9AB"/>
              </a:buClr>
              <a:buFont typeface="Wingdings" panose="05000000000000000000" pitchFamily="2" charset="2"/>
              <a:buChar char="§"/>
            </a:pPr>
            <a:endParaRPr lang="en-GB" altLang="en-US" sz="1400" b="1" dirty="0">
              <a:solidFill>
                <a:schemeClr val="tx1"/>
              </a:solidFill>
            </a:endParaRPr>
          </a:p>
          <a:p>
            <a:pPr>
              <a:spcAft>
                <a:spcPts val="50"/>
              </a:spcAft>
              <a:buClr>
                <a:srgbClr val="3FB9AB"/>
              </a:buClr>
              <a:buFont typeface="Wingdings" panose="05000000000000000000" pitchFamily="2" charset="2"/>
              <a:buChar char="§"/>
            </a:pPr>
            <a:r>
              <a:rPr lang="en-GB" altLang="en-US" sz="1400" b="1" dirty="0">
                <a:solidFill>
                  <a:srgbClr val="05A492"/>
                </a:solidFill>
              </a:rPr>
              <a:t>Regeneration</a:t>
            </a:r>
            <a:r>
              <a:rPr lang="en-GB" altLang="en-US" sz="1400" dirty="0">
                <a:solidFill>
                  <a:schemeClr val="tx1"/>
                </a:solidFill>
              </a:rPr>
              <a:t> </a:t>
            </a:r>
            <a:r>
              <a:rPr lang="en-GB" altLang="en-US" sz="1400" dirty="0">
                <a:solidFill>
                  <a:srgbClr val="001540"/>
                </a:solidFill>
              </a:rPr>
              <a:t>– £310m public sector programme and £25m seed funding to support transport infrastructure and site enabling projects</a:t>
            </a:r>
          </a:p>
          <a:p>
            <a:pPr>
              <a:spcAft>
                <a:spcPts val="50"/>
              </a:spcAft>
              <a:buClr>
                <a:srgbClr val="3FB9AB"/>
              </a:buClr>
              <a:buFont typeface="Wingdings" panose="05000000000000000000" pitchFamily="2" charset="2"/>
              <a:buChar char="§"/>
            </a:pPr>
            <a:endParaRPr lang="en-GB" altLang="en-US" sz="1400" b="1" dirty="0">
              <a:solidFill>
                <a:srgbClr val="05A492"/>
              </a:solidFill>
            </a:endParaRPr>
          </a:p>
          <a:p>
            <a:pPr>
              <a:spcAft>
                <a:spcPts val="50"/>
              </a:spcAft>
              <a:buClr>
                <a:srgbClr val="3FB9AB"/>
              </a:buClr>
              <a:buFont typeface="Wingdings" panose="05000000000000000000" pitchFamily="2" charset="2"/>
              <a:buChar char="§"/>
            </a:pPr>
            <a:r>
              <a:rPr lang="en-GB" altLang="en-US" sz="1400" b="1" dirty="0">
                <a:solidFill>
                  <a:srgbClr val="05A492"/>
                </a:solidFill>
              </a:rPr>
              <a:t>Economic impact</a:t>
            </a:r>
            <a:r>
              <a:rPr lang="en-GB" altLang="en-US" sz="1400" dirty="0">
                <a:solidFill>
                  <a:schemeClr val="tx1"/>
                </a:solidFill>
              </a:rPr>
              <a:t> </a:t>
            </a:r>
            <a:r>
              <a:rPr lang="en-GB" altLang="en-US" sz="1400" dirty="0">
                <a:solidFill>
                  <a:srgbClr val="001540"/>
                </a:solidFill>
              </a:rPr>
              <a:t>– £2.6bn per year of additional GVA to 2045</a:t>
            </a:r>
          </a:p>
          <a:p>
            <a:pPr>
              <a:spcAft>
                <a:spcPts val="50"/>
              </a:spcAft>
              <a:buClr>
                <a:srgbClr val="3FB9AB"/>
              </a:buClr>
              <a:buFont typeface="Wingdings" panose="05000000000000000000" pitchFamily="2" charset="2"/>
              <a:buChar char="§"/>
            </a:pPr>
            <a:endParaRPr lang="en-GB" altLang="en-US" sz="1400" dirty="0">
              <a:solidFill>
                <a:schemeClr val="tx1"/>
              </a:solidFill>
            </a:endParaRPr>
          </a:p>
          <a:p>
            <a:pPr>
              <a:spcAft>
                <a:spcPts val="50"/>
              </a:spcAft>
              <a:buClr>
                <a:srgbClr val="3FB9AB"/>
              </a:buClr>
              <a:buFont typeface="Wingdings" panose="05000000000000000000" pitchFamily="2" charset="2"/>
              <a:buChar char="§"/>
            </a:pPr>
            <a:r>
              <a:rPr lang="en-GB" altLang="en-US" sz="1400" b="1" dirty="0">
                <a:solidFill>
                  <a:srgbClr val="05A492"/>
                </a:solidFill>
              </a:rPr>
              <a:t>New employment and skills:</a:t>
            </a:r>
            <a:endParaRPr lang="en-GB" altLang="en-US" sz="1400" dirty="0">
              <a:solidFill>
                <a:schemeClr val="tx1"/>
              </a:solidFill>
            </a:endParaRPr>
          </a:p>
          <a:p>
            <a:pPr lvl="1">
              <a:spcAft>
                <a:spcPts val="50"/>
              </a:spcAft>
              <a:buClr>
                <a:srgbClr val="3FB9AB"/>
              </a:buClr>
              <a:buFont typeface="Wingdings" panose="05000000000000000000" pitchFamily="2" charset="2"/>
              <a:buChar char="§"/>
            </a:pPr>
            <a:r>
              <a:rPr lang="en-GB" altLang="en-US" sz="1400" dirty="0">
                <a:solidFill>
                  <a:srgbClr val="001540"/>
                </a:solidFill>
              </a:rPr>
              <a:t>21,000 net additional jobs</a:t>
            </a:r>
          </a:p>
          <a:p>
            <a:pPr lvl="1">
              <a:spcAft>
                <a:spcPts val="50"/>
              </a:spcAft>
              <a:buClr>
                <a:srgbClr val="3FB9AB"/>
              </a:buClr>
              <a:buFont typeface="Wingdings" panose="05000000000000000000" pitchFamily="2" charset="2"/>
              <a:buChar char="§"/>
            </a:pPr>
            <a:r>
              <a:rPr lang="en-GB" altLang="en-US" sz="1400" dirty="0">
                <a:solidFill>
                  <a:srgbClr val="001540"/>
                </a:solidFill>
              </a:rPr>
              <a:t>Thames Freeport Skills Accelerator</a:t>
            </a:r>
          </a:p>
          <a:p>
            <a:pPr lvl="1">
              <a:spcAft>
                <a:spcPts val="50"/>
              </a:spcAft>
              <a:buClr>
                <a:srgbClr val="3FB9AB"/>
              </a:buClr>
              <a:buFont typeface="Wingdings" panose="05000000000000000000" pitchFamily="2" charset="2"/>
              <a:buChar char="§"/>
            </a:pPr>
            <a:r>
              <a:rPr lang="en-GB" altLang="en-US" sz="1400" dirty="0">
                <a:solidFill>
                  <a:srgbClr val="001540"/>
                </a:solidFill>
              </a:rPr>
              <a:t>Multi-million pound Skills Fund</a:t>
            </a:r>
            <a:endParaRPr lang="en-GB" altLang="en-US" sz="1400" b="1" dirty="0">
              <a:solidFill>
                <a:srgbClr val="05A492"/>
              </a:solidFill>
            </a:endParaRPr>
          </a:p>
        </p:txBody>
      </p:sp>
    </p:spTree>
    <p:extLst>
      <p:ext uri="{BB962C8B-B14F-4D97-AF65-F5344CB8AC3E}">
        <p14:creationId xmlns:p14="http://schemas.microsoft.com/office/powerpoint/2010/main" val="378166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001540"/>
                </a:solidFill>
              </a:rPr>
              <a:t>Thames Freeport Sectors</a:t>
            </a:r>
          </a:p>
        </p:txBody>
      </p:sp>
      <p:sp>
        <p:nvSpPr>
          <p:cNvPr id="10" name="Rectangle 9"/>
          <p:cNvSpPr/>
          <p:nvPr/>
        </p:nvSpPr>
        <p:spPr>
          <a:xfrm>
            <a:off x="5744747" y="2489558"/>
            <a:ext cx="5148000" cy="267457"/>
          </a:xfrm>
          <a:prstGeom prst="rect">
            <a:avLst/>
          </a:prstGeom>
          <a:solidFill>
            <a:srgbClr val="05A4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mj-lt"/>
              </a:rPr>
              <a:t>Advanced  logistics</a:t>
            </a:r>
          </a:p>
        </p:txBody>
      </p:sp>
      <p:sp>
        <p:nvSpPr>
          <p:cNvPr id="11" name="Rectangle 10"/>
          <p:cNvSpPr/>
          <p:nvPr/>
        </p:nvSpPr>
        <p:spPr>
          <a:xfrm>
            <a:off x="5744747" y="4411549"/>
            <a:ext cx="5148000" cy="302941"/>
          </a:xfrm>
          <a:prstGeom prst="rect">
            <a:avLst/>
          </a:prstGeom>
          <a:solidFill>
            <a:srgbClr val="05A4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mj-lt"/>
              </a:rPr>
              <a:t>Clean energy &amp; circular economy</a:t>
            </a:r>
          </a:p>
        </p:txBody>
      </p:sp>
      <p:sp>
        <p:nvSpPr>
          <p:cNvPr id="12" name="Rectangle 11"/>
          <p:cNvSpPr/>
          <p:nvPr/>
        </p:nvSpPr>
        <p:spPr>
          <a:xfrm>
            <a:off x="358953" y="2149806"/>
            <a:ext cx="10535057" cy="272486"/>
          </a:xfrm>
          <a:prstGeom prst="rect">
            <a:avLst/>
          </a:prstGeom>
          <a:solidFill>
            <a:srgbClr val="001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mj-lt"/>
              </a:rPr>
              <a:t>Key Sectors</a:t>
            </a:r>
            <a:endParaRPr lang="en-US" b="1" dirty="0">
              <a:latin typeface="+mj-lt"/>
            </a:endParaRPr>
          </a:p>
        </p:txBody>
      </p:sp>
      <p:sp>
        <p:nvSpPr>
          <p:cNvPr id="3" name="TextBox 2">
            <a:extLst>
              <a:ext uri="{FF2B5EF4-FFF2-40B4-BE49-F238E27FC236}">
                <a16:creationId xmlns:a16="http://schemas.microsoft.com/office/drawing/2014/main" id="{A0D03D34-A540-BE57-5E29-45EA4FB1BD50}"/>
              </a:ext>
            </a:extLst>
          </p:cNvPr>
          <p:cNvSpPr txBox="1"/>
          <p:nvPr/>
        </p:nvSpPr>
        <p:spPr>
          <a:xfrm>
            <a:off x="47023" y="1496372"/>
            <a:ext cx="10251074" cy="369332"/>
          </a:xfrm>
          <a:prstGeom prst="rect">
            <a:avLst/>
          </a:prstGeom>
          <a:noFill/>
        </p:spPr>
        <p:txBody>
          <a:bodyPr wrap="square">
            <a:spAutoFit/>
          </a:bodyPr>
          <a:lstStyle/>
          <a:p>
            <a:pPr marL="360000" algn="just">
              <a:spcBef>
                <a:spcPts val="600"/>
              </a:spcBef>
              <a:spcAft>
                <a:spcPts val="600"/>
              </a:spcAft>
            </a:pPr>
            <a:r>
              <a:rPr lang="en-GB" i="1" dirty="0">
                <a:solidFill>
                  <a:srgbClr val="05A492"/>
                </a:solidFill>
                <a:latin typeface="Arial" panose="020B0604020202020204" pitchFamily="34" charset="0"/>
              </a:rPr>
              <a:t>Thames Freeport has a clear strategy to develop and grow three primary sectors:</a:t>
            </a:r>
          </a:p>
        </p:txBody>
      </p:sp>
      <p:sp>
        <p:nvSpPr>
          <p:cNvPr id="17" name="Rectangle 16">
            <a:extLst>
              <a:ext uri="{FF2B5EF4-FFF2-40B4-BE49-F238E27FC236}">
                <a16:creationId xmlns:a16="http://schemas.microsoft.com/office/drawing/2014/main" id="{1CBD06CD-6150-8185-10A4-2713DF722DF5}"/>
              </a:ext>
            </a:extLst>
          </p:cNvPr>
          <p:cNvSpPr/>
          <p:nvPr/>
        </p:nvSpPr>
        <p:spPr>
          <a:xfrm>
            <a:off x="367834" y="2494385"/>
            <a:ext cx="5184000" cy="267458"/>
          </a:xfrm>
          <a:prstGeom prst="rect">
            <a:avLst/>
          </a:prstGeom>
          <a:solidFill>
            <a:srgbClr val="05A4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mj-lt"/>
              </a:rPr>
              <a:t>Advanced manufacturing &amp; processing</a:t>
            </a:r>
          </a:p>
        </p:txBody>
      </p:sp>
      <p:sp>
        <p:nvSpPr>
          <p:cNvPr id="19" name="TextBox 18">
            <a:extLst>
              <a:ext uri="{FF2B5EF4-FFF2-40B4-BE49-F238E27FC236}">
                <a16:creationId xmlns:a16="http://schemas.microsoft.com/office/drawing/2014/main" id="{0E786B06-F751-6E3C-4C0E-4EDDBAFE46B0}"/>
              </a:ext>
            </a:extLst>
          </p:cNvPr>
          <p:cNvSpPr txBox="1"/>
          <p:nvPr/>
        </p:nvSpPr>
        <p:spPr>
          <a:xfrm>
            <a:off x="367834" y="2891963"/>
            <a:ext cx="5184000" cy="2893100"/>
          </a:xfrm>
          <a:prstGeom prst="rect">
            <a:avLst/>
          </a:prstGeom>
          <a:noFill/>
        </p:spPr>
        <p:txBody>
          <a:bodyPr wrap="square">
            <a:spAutoFit/>
          </a:bodyPr>
          <a:lstStyle/>
          <a:p>
            <a:pPr algn="just"/>
            <a:r>
              <a:rPr lang="en-GB" sz="1400" dirty="0">
                <a:solidFill>
                  <a:srgbClr val="001540"/>
                </a:solidFill>
                <a:latin typeface="Arial" panose="020B0604020202020204" pitchFamily="34" charset="0"/>
              </a:rPr>
              <a:t>The Freeport will enable value adding manufacturing associated with importing supply chains, such as consumer electronics, food and beverage, medical appliances, among others. Assembling, processing and packaging closer to the end market will contribute to a more efficient and less carbon intensive supply chain.</a:t>
            </a:r>
          </a:p>
          <a:p>
            <a:endParaRPr lang="en-GB" sz="1400" dirty="0">
              <a:solidFill>
                <a:srgbClr val="001540"/>
              </a:solidFill>
              <a:latin typeface="Arial" panose="020B0604020202020204" pitchFamily="34" charset="0"/>
            </a:endParaRPr>
          </a:p>
          <a:p>
            <a:pPr algn="just"/>
            <a:r>
              <a:rPr lang="en-GB" sz="1400" dirty="0">
                <a:solidFill>
                  <a:srgbClr val="001540"/>
                </a:solidFill>
                <a:latin typeface="Arial" panose="020B0604020202020204" pitchFamily="34" charset="0"/>
              </a:rPr>
              <a:t>The Freeport will also enable the UK to take a leading role in the development and deployment of autonomous, connected, electric and shared (ACES) vehicles. Connected to the Ford Engine Plant and Tilbury, automotive-related companies are well-placed to enter this £67 billion market that exports to over 150 countries. </a:t>
            </a:r>
          </a:p>
        </p:txBody>
      </p:sp>
      <p:sp>
        <p:nvSpPr>
          <p:cNvPr id="23" name="TextBox 22">
            <a:extLst>
              <a:ext uri="{FF2B5EF4-FFF2-40B4-BE49-F238E27FC236}">
                <a16:creationId xmlns:a16="http://schemas.microsoft.com/office/drawing/2014/main" id="{9DA82104-1715-A3CF-5D18-89B9D6638312}"/>
              </a:ext>
            </a:extLst>
          </p:cNvPr>
          <p:cNvSpPr txBox="1"/>
          <p:nvPr/>
        </p:nvSpPr>
        <p:spPr>
          <a:xfrm>
            <a:off x="5744747" y="4809620"/>
            <a:ext cx="5148000" cy="1384995"/>
          </a:xfrm>
          <a:prstGeom prst="rect">
            <a:avLst/>
          </a:prstGeom>
          <a:noFill/>
        </p:spPr>
        <p:txBody>
          <a:bodyPr wrap="square">
            <a:spAutoFit/>
          </a:bodyPr>
          <a:lstStyle/>
          <a:p>
            <a:pPr algn="just"/>
            <a:r>
              <a:rPr lang="en-GB" sz="1400" dirty="0">
                <a:solidFill>
                  <a:srgbClr val="001540"/>
                </a:solidFill>
                <a:latin typeface="Arial" panose="020B0604020202020204" pitchFamily="34" charset="0"/>
              </a:rPr>
              <a:t>The Thames Freeport will catalyse the Thames hydrogen economy in collaboration with the Thames Estuary Growth Board and Port of London Authority to pilot the production of green hydrogen and operation of hydrogen-powered maritime vessels. We will also grow our base of waste to energy and recycling businesses.</a:t>
            </a:r>
          </a:p>
        </p:txBody>
      </p:sp>
      <p:sp>
        <p:nvSpPr>
          <p:cNvPr id="25" name="TextBox 24">
            <a:extLst>
              <a:ext uri="{FF2B5EF4-FFF2-40B4-BE49-F238E27FC236}">
                <a16:creationId xmlns:a16="http://schemas.microsoft.com/office/drawing/2014/main" id="{715829C7-8C11-7BA9-DBA8-D05F0D3ABF44}"/>
              </a:ext>
            </a:extLst>
          </p:cNvPr>
          <p:cNvSpPr txBox="1"/>
          <p:nvPr/>
        </p:nvSpPr>
        <p:spPr>
          <a:xfrm>
            <a:off x="5744747" y="2808872"/>
            <a:ext cx="5148000" cy="1458669"/>
          </a:xfrm>
          <a:prstGeom prst="rect">
            <a:avLst/>
          </a:prstGeom>
          <a:noFill/>
        </p:spPr>
        <p:txBody>
          <a:bodyPr wrap="square">
            <a:spAutoFit/>
          </a:bodyPr>
          <a:lstStyle/>
          <a:p>
            <a:pPr algn="just">
              <a:lnSpc>
                <a:spcPct val="107000"/>
              </a:lnSpc>
              <a:spcAft>
                <a:spcPts val="600"/>
              </a:spcAft>
            </a:pPr>
            <a:r>
              <a:rPr lang="en-GB" sz="1400" dirty="0">
                <a:solidFill>
                  <a:srgbClr val="001540"/>
                </a:solidFill>
                <a:latin typeface="Arial" panose="020B0604020202020204" pitchFamily="34" charset="0"/>
              </a:rPr>
              <a:t>Thames Freeport is focused on delivering provide net zero logistics solutions, such as last mile E-commerce goods that can have streamlined supply chains. There are already examples on the river such as DHL river parcel delivery. The Freeport will offer an incubator and accelerator for low-emission logistics technologies and services.</a:t>
            </a:r>
          </a:p>
        </p:txBody>
      </p:sp>
    </p:spTree>
    <p:extLst>
      <p:ext uri="{BB962C8B-B14F-4D97-AF65-F5344CB8AC3E}">
        <p14:creationId xmlns:p14="http://schemas.microsoft.com/office/powerpoint/2010/main" val="223455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dirty="0">
                <a:solidFill>
                  <a:srgbClr val="001540"/>
                </a:solidFill>
              </a:rPr>
              <a:t>Thames Freeport Innovation</a:t>
            </a:r>
          </a:p>
        </p:txBody>
      </p:sp>
      <p:sp>
        <p:nvSpPr>
          <p:cNvPr id="29" name="Slide Number Placeholder 4">
            <a:extLst>
              <a:ext uri="{FF2B5EF4-FFF2-40B4-BE49-F238E27FC236}">
                <a16:creationId xmlns:a16="http://schemas.microsoft.com/office/drawing/2014/main" id="{FB9AFA38-1003-44FC-BF7D-5623659CFA1D}"/>
              </a:ext>
            </a:extLst>
          </p:cNvPr>
          <p:cNvSpPr>
            <a:spLocks noGrp="1"/>
          </p:cNvSpPr>
          <p:nvPr>
            <p:ph type="sldNum" sz="quarter" idx="4"/>
          </p:nvPr>
        </p:nvSpPr>
        <p:spPr>
          <a:xfrm>
            <a:off x="11160800" y="6410197"/>
            <a:ext cx="1031199" cy="365125"/>
          </a:xfrm>
        </p:spPr>
        <p:txBody>
          <a:bodyPr/>
          <a:lstStyle/>
          <a:p>
            <a:r>
              <a:rPr lang="en-GB" dirty="0"/>
              <a:t>4</a:t>
            </a:r>
          </a:p>
        </p:txBody>
      </p:sp>
      <p:sp>
        <p:nvSpPr>
          <p:cNvPr id="7" name="TextBox 6">
            <a:extLst>
              <a:ext uri="{FF2B5EF4-FFF2-40B4-BE49-F238E27FC236}">
                <a16:creationId xmlns:a16="http://schemas.microsoft.com/office/drawing/2014/main" id="{97E08098-BD73-22AC-F0B8-49B47FF6E4B4}"/>
              </a:ext>
            </a:extLst>
          </p:cNvPr>
          <p:cNvSpPr txBox="1"/>
          <p:nvPr/>
        </p:nvSpPr>
        <p:spPr>
          <a:xfrm>
            <a:off x="47023" y="1313492"/>
            <a:ext cx="10251074" cy="1354217"/>
          </a:xfrm>
          <a:prstGeom prst="rect">
            <a:avLst/>
          </a:prstGeom>
          <a:noFill/>
        </p:spPr>
        <p:txBody>
          <a:bodyPr wrap="square">
            <a:spAutoFit/>
          </a:bodyPr>
          <a:lstStyle/>
          <a:p>
            <a:pPr marL="360000" algn="just">
              <a:spcBef>
                <a:spcPts val="600"/>
              </a:spcBef>
              <a:spcAft>
                <a:spcPts val="600"/>
              </a:spcAft>
            </a:pPr>
            <a:r>
              <a:rPr lang="en-GB" i="1" dirty="0">
                <a:solidFill>
                  <a:srgbClr val="05A492"/>
                </a:solidFill>
                <a:latin typeface="Arial" panose="020B0604020202020204" pitchFamily="34" charset="0"/>
              </a:rPr>
              <a:t>Our approach is to identify and focus on strategic opportunities, building credibility, confidence and demonstrating success. This will create a platform to develop an eco-system of innovation and a natural  testbed of cutting edge technology. </a:t>
            </a:r>
          </a:p>
          <a:p>
            <a:pPr marL="360000" algn="just">
              <a:spcBef>
                <a:spcPts val="600"/>
              </a:spcBef>
              <a:spcAft>
                <a:spcPts val="600"/>
              </a:spcAft>
            </a:pPr>
            <a:endParaRPr lang="en-GB" i="1" dirty="0">
              <a:solidFill>
                <a:srgbClr val="05A492"/>
              </a:solidFill>
              <a:latin typeface="Arial" panose="020B0604020202020204" pitchFamily="34" charset="0"/>
            </a:endParaRPr>
          </a:p>
        </p:txBody>
      </p:sp>
      <p:sp>
        <p:nvSpPr>
          <p:cNvPr id="5" name="Rectangle 4">
            <a:extLst>
              <a:ext uri="{FF2B5EF4-FFF2-40B4-BE49-F238E27FC236}">
                <a16:creationId xmlns:a16="http://schemas.microsoft.com/office/drawing/2014/main" id="{B0A2B1CF-5655-567B-175E-693DB234CAE8}"/>
              </a:ext>
            </a:extLst>
          </p:cNvPr>
          <p:cNvSpPr/>
          <p:nvPr/>
        </p:nvSpPr>
        <p:spPr>
          <a:xfrm>
            <a:off x="345827" y="2394380"/>
            <a:ext cx="10535057" cy="272486"/>
          </a:xfrm>
          <a:prstGeom prst="rect">
            <a:avLst/>
          </a:prstGeom>
          <a:solidFill>
            <a:srgbClr val="001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mj-lt"/>
              </a:rPr>
              <a:t>Key Projects</a:t>
            </a:r>
            <a:endParaRPr lang="en-US" b="1" dirty="0">
              <a:latin typeface="+mj-lt"/>
            </a:endParaRPr>
          </a:p>
        </p:txBody>
      </p:sp>
      <p:sp>
        <p:nvSpPr>
          <p:cNvPr id="8" name="Rectangle 7">
            <a:extLst>
              <a:ext uri="{FF2B5EF4-FFF2-40B4-BE49-F238E27FC236}">
                <a16:creationId xmlns:a16="http://schemas.microsoft.com/office/drawing/2014/main" id="{9F8A8E34-C5B5-D86E-B648-4366D3601CCD}"/>
              </a:ext>
            </a:extLst>
          </p:cNvPr>
          <p:cNvSpPr/>
          <p:nvPr/>
        </p:nvSpPr>
        <p:spPr>
          <a:xfrm>
            <a:off x="345827" y="2854374"/>
            <a:ext cx="2340000" cy="972000"/>
          </a:xfrm>
          <a:prstGeom prst="rect">
            <a:avLst/>
          </a:prstGeom>
          <a:solidFill>
            <a:srgbClr val="05A4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mj-lt"/>
              </a:rPr>
              <a:t>Future Fuels Hub</a:t>
            </a:r>
          </a:p>
        </p:txBody>
      </p:sp>
      <p:sp>
        <p:nvSpPr>
          <p:cNvPr id="9" name="Rectangle 8">
            <a:extLst>
              <a:ext uri="{FF2B5EF4-FFF2-40B4-BE49-F238E27FC236}">
                <a16:creationId xmlns:a16="http://schemas.microsoft.com/office/drawing/2014/main" id="{786642D9-2D73-BC0D-2691-40BDFAE6FF7D}"/>
              </a:ext>
            </a:extLst>
          </p:cNvPr>
          <p:cNvSpPr/>
          <p:nvPr/>
        </p:nvSpPr>
        <p:spPr>
          <a:xfrm>
            <a:off x="345826" y="4199441"/>
            <a:ext cx="2340000" cy="972000"/>
          </a:xfrm>
          <a:prstGeom prst="rect">
            <a:avLst/>
          </a:prstGeom>
          <a:solidFill>
            <a:srgbClr val="05A4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mj-lt"/>
              </a:rPr>
              <a:t>River Freight</a:t>
            </a:r>
          </a:p>
        </p:txBody>
      </p:sp>
      <p:sp>
        <p:nvSpPr>
          <p:cNvPr id="10" name="Rectangle 9">
            <a:extLst>
              <a:ext uri="{FF2B5EF4-FFF2-40B4-BE49-F238E27FC236}">
                <a16:creationId xmlns:a16="http://schemas.microsoft.com/office/drawing/2014/main" id="{94C272F2-036A-A0B0-326F-148215C95083}"/>
              </a:ext>
            </a:extLst>
          </p:cNvPr>
          <p:cNvSpPr/>
          <p:nvPr/>
        </p:nvSpPr>
        <p:spPr>
          <a:xfrm>
            <a:off x="345826" y="5544508"/>
            <a:ext cx="2340000" cy="972000"/>
          </a:xfrm>
          <a:prstGeom prst="rect">
            <a:avLst/>
          </a:prstGeom>
          <a:solidFill>
            <a:srgbClr val="05A4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mj-lt"/>
              </a:rPr>
              <a:t>Smart Freeport</a:t>
            </a:r>
          </a:p>
        </p:txBody>
      </p:sp>
      <p:sp>
        <p:nvSpPr>
          <p:cNvPr id="11" name="TextBox 10">
            <a:extLst>
              <a:ext uri="{FF2B5EF4-FFF2-40B4-BE49-F238E27FC236}">
                <a16:creationId xmlns:a16="http://schemas.microsoft.com/office/drawing/2014/main" id="{7E4C6DD1-9BEE-61AC-A82C-32A9208E7AB6}"/>
              </a:ext>
            </a:extLst>
          </p:cNvPr>
          <p:cNvSpPr txBox="1"/>
          <p:nvPr/>
        </p:nvSpPr>
        <p:spPr>
          <a:xfrm>
            <a:off x="2669308" y="2854374"/>
            <a:ext cx="8063347" cy="997645"/>
          </a:xfrm>
          <a:prstGeom prst="rect">
            <a:avLst/>
          </a:prstGeom>
          <a:noFill/>
        </p:spPr>
        <p:txBody>
          <a:bodyPr wrap="square">
            <a:spAutoFit/>
          </a:bodyPr>
          <a:lstStyle/>
          <a:p>
            <a:pPr algn="just">
              <a:lnSpc>
                <a:spcPct val="107000"/>
              </a:lnSpc>
              <a:spcAft>
                <a:spcPts val="600"/>
              </a:spcAft>
            </a:pPr>
            <a:r>
              <a:rPr lang="en-GB" sz="1350" dirty="0">
                <a:solidFill>
                  <a:srgbClr val="001540"/>
                </a:solidFill>
                <a:latin typeface="Arial" panose="020B0604020202020204" pitchFamily="34" charset="0"/>
              </a:rPr>
              <a:t>The Freeport will offer a multi-fuel, multimodal and multi-user platform. Each tax site will </a:t>
            </a:r>
            <a:r>
              <a:rPr lang="en-US" sz="1350" dirty="0">
                <a:solidFill>
                  <a:srgbClr val="001540"/>
                </a:solidFill>
                <a:latin typeface="Arial" panose="020B0604020202020204" pitchFamily="34" charset="0"/>
              </a:rPr>
              <a:t>be able to offer HVO, electric (solar and wind), hydrogen and others fuels to supply HGVs, Vessels, Port Infrastructure and operations. The first phase will be completed by 2025, with EV charging and low carbon fuel hub opening to the public and with the start of the operation of the H2 </a:t>
            </a:r>
            <a:r>
              <a:rPr lang="en-US" sz="1350" dirty="0" err="1">
                <a:solidFill>
                  <a:srgbClr val="001540"/>
                </a:solidFill>
                <a:latin typeface="Arial" panose="020B0604020202020204" pitchFamily="34" charset="0"/>
              </a:rPr>
              <a:t>electrolysers</a:t>
            </a:r>
            <a:r>
              <a:rPr lang="en-US" sz="1350" dirty="0">
                <a:solidFill>
                  <a:srgbClr val="001540"/>
                </a:solidFill>
                <a:latin typeface="Arial" panose="020B0604020202020204" pitchFamily="34" charset="0"/>
              </a:rPr>
              <a:t>.  </a:t>
            </a:r>
            <a:endParaRPr lang="en-GB" sz="1350" dirty="0">
              <a:solidFill>
                <a:srgbClr val="001540"/>
              </a:solidFill>
              <a:latin typeface="Arial" panose="020B0604020202020204" pitchFamily="34" charset="0"/>
            </a:endParaRPr>
          </a:p>
        </p:txBody>
      </p:sp>
      <p:sp>
        <p:nvSpPr>
          <p:cNvPr id="12" name="TextBox 11">
            <a:extLst>
              <a:ext uri="{FF2B5EF4-FFF2-40B4-BE49-F238E27FC236}">
                <a16:creationId xmlns:a16="http://schemas.microsoft.com/office/drawing/2014/main" id="{E272D777-364E-A5A9-BF90-809BFAAAE477}"/>
              </a:ext>
            </a:extLst>
          </p:cNvPr>
          <p:cNvSpPr txBox="1"/>
          <p:nvPr/>
        </p:nvSpPr>
        <p:spPr>
          <a:xfrm>
            <a:off x="2669308" y="4138233"/>
            <a:ext cx="8211576" cy="997645"/>
          </a:xfrm>
          <a:prstGeom prst="rect">
            <a:avLst/>
          </a:prstGeom>
          <a:noFill/>
        </p:spPr>
        <p:txBody>
          <a:bodyPr wrap="square">
            <a:spAutoFit/>
          </a:bodyPr>
          <a:lstStyle/>
          <a:p>
            <a:pPr algn="just">
              <a:lnSpc>
                <a:spcPct val="107000"/>
              </a:lnSpc>
              <a:spcAft>
                <a:spcPts val="600"/>
              </a:spcAft>
            </a:pPr>
            <a:r>
              <a:rPr lang="en-US" sz="1350" dirty="0">
                <a:solidFill>
                  <a:srgbClr val="001540"/>
                </a:solidFill>
                <a:latin typeface="Arial" panose="020B0604020202020204" pitchFamily="34" charset="0"/>
              </a:rPr>
              <a:t>At present, food and goods are distributed in London through thousands of trips in/out of the city in vans with diesel engines via heavily congested roads. </a:t>
            </a:r>
            <a:r>
              <a:rPr lang="en-GB" sz="1350" dirty="0">
                <a:solidFill>
                  <a:srgbClr val="001540"/>
                </a:solidFill>
                <a:latin typeface="Arial" panose="020B0604020202020204" pitchFamily="34" charset="0"/>
              </a:rPr>
              <a:t>The Freeport will allow for </a:t>
            </a:r>
            <a:r>
              <a:rPr lang="en-US" sz="1350" dirty="0">
                <a:solidFill>
                  <a:srgbClr val="001540"/>
                </a:solidFill>
                <a:latin typeface="Arial" panose="020B0604020202020204" pitchFamily="34" charset="0"/>
              </a:rPr>
              <a:t>goods to come into the port into large vessels, be processed on land and then use autonomous vessels river haulage to take light freight goods from local jetties into the central London wharfs and on to last-mile transit.</a:t>
            </a:r>
            <a:endParaRPr lang="en-GB" sz="1350" dirty="0">
              <a:solidFill>
                <a:srgbClr val="001540"/>
              </a:solidFill>
              <a:latin typeface="Arial" panose="020B0604020202020204" pitchFamily="34" charset="0"/>
            </a:endParaRPr>
          </a:p>
        </p:txBody>
      </p:sp>
      <p:sp>
        <p:nvSpPr>
          <p:cNvPr id="13" name="TextBox 12">
            <a:extLst>
              <a:ext uri="{FF2B5EF4-FFF2-40B4-BE49-F238E27FC236}">
                <a16:creationId xmlns:a16="http://schemas.microsoft.com/office/drawing/2014/main" id="{5CB53DA0-34C1-E91B-15AE-CC439D75FB2C}"/>
              </a:ext>
            </a:extLst>
          </p:cNvPr>
          <p:cNvSpPr txBox="1"/>
          <p:nvPr/>
        </p:nvSpPr>
        <p:spPr>
          <a:xfrm>
            <a:off x="2685826" y="5483300"/>
            <a:ext cx="8147530" cy="1410001"/>
          </a:xfrm>
          <a:prstGeom prst="rect">
            <a:avLst/>
          </a:prstGeom>
          <a:noFill/>
        </p:spPr>
        <p:txBody>
          <a:bodyPr wrap="square">
            <a:spAutoFit/>
          </a:bodyPr>
          <a:lstStyle/>
          <a:p>
            <a:pPr algn="just">
              <a:lnSpc>
                <a:spcPct val="107000"/>
              </a:lnSpc>
              <a:spcAft>
                <a:spcPts val="600"/>
              </a:spcAft>
            </a:pPr>
            <a:r>
              <a:rPr lang="en-GB" sz="1350" dirty="0">
                <a:solidFill>
                  <a:srgbClr val="001540"/>
                </a:solidFill>
                <a:latin typeface="Arial" panose="020B0604020202020204" pitchFamily="34" charset="0"/>
              </a:rPr>
              <a:t>Plans are being brought forward for</a:t>
            </a:r>
            <a:r>
              <a:rPr lang="en-US" sz="1350" dirty="0">
                <a:solidFill>
                  <a:srgbClr val="001540"/>
                </a:solidFill>
                <a:latin typeface="Arial" panose="020B0604020202020204" pitchFamily="34" charset="0"/>
              </a:rPr>
              <a:t> the UK’s largest data center within Freeport boundary - supported by Gigabit Full </a:t>
            </a:r>
            <a:r>
              <a:rPr lang="en-US" sz="1350" dirty="0" err="1">
                <a:solidFill>
                  <a:srgbClr val="001540"/>
                </a:solidFill>
                <a:latin typeface="Arial" panose="020B0604020202020204" pitchFamily="34" charset="0"/>
              </a:rPr>
              <a:t>Fibre</a:t>
            </a:r>
            <a:r>
              <a:rPr lang="en-US" sz="1350" dirty="0">
                <a:solidFill>
                  <a:srgbClr val="001540"/>
                </a:solidFill>
                <a:latin typeface="Arial" panose="020B0604020202020204" pitchFamily="34" charset="0"/>
              </a:rPr>
              <a:t> Broadband and 5G. Our ports are pioneers of new technologies, tracking real-time movement of goods. In partnership with CNS, BT and Plymouth University, the Freeport will refine and trial a technology platform adapted from DP World’s Dubai Freezone that will bring the UK to the global frontier of digital connectivity and intelligent customs systems, helping to deliver a frictionless trading system.</a:t>
            </a:r>
            <a:endParaRPr lang="en-GB" sz="1350" dirty="0">
              <a:solidFill>
                <a:srgbClr val="001540"/>
              </a:solidFill>
              <a:latin typeface="Arial" panose="020B0604020202020204" pitchFamily="34" charset="0"/>
            </a:endParaRPr>
          </a:p>
        </p:txBody>
      </p:sp>
    </p:spTree>
    <p:extLst>
      <p:ext uri="{BB962C8B-B14F-4D97-AF65-F5344CB8AC3E}">
        <p14:creationId xmlns:p14="http://schemas.microsoft.com/office/powerpoint/2010/main" val="108519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28702" y="2014142"/>
            <a:ext cx="5718892" cy="4017011"/>
            <a:chOff x="5614408" y="1351444"/>
            <a:chExt cx="6398050" cy="4327008"/>
          </a:xfrm>
        </p:grpSpPr>
        <p:sp>
          <p:nvSpPr>
            <p:cNvPr id="43" name="Text Placeholder 3">
              <a:extLst>
                <a:ext uri="{FF2B5EF4-FFF2-40B4-BE49-F238E27FC236}">
                  <a16:creationId xmlns:a16="http://schemas.microsoft.com/office/drawing/2014/main" id="{9623E1D6-6335-ED40-9103-C927602C42BD}"/>
                </a:ext>
              </a:extLst>
            </p:cNvPr>
            <p:cNvSpPr txBox="1">
              <a:spLocks/>
            </p:cNvSpPr>
            <p:nvPr/>
          </p:nvSpPr>
          <p:spPr>
            <a:xfrm>
              <a:off x="9975854" y="3199941"/>
              <a:ext cx="2020219" cy="471303"/>
            </a:xfrm>
            <a:prstGeom prst="rect">
              <a:avLst/>
            </a:prstGeom>
          </p:spPr>
          <p:txBody>
            <a:bodyPr vert="horz" lIns="0" tIns="0" rIns="0" bIns="0" rtlCol="0" anchor="t">
              <a:normAutofit/>
            </a:bodyPr>
            <a:lstStyle>
              <a:lvl1pPr marL="342900" indent="-342900" algn="l" defTabSz="914400" rtl="0" eaLnBrk="1" latinLnBrk="0" hangingPunct="1">
                <a:lnSpc>
                  <a:spcPts val="2640"/>
                </a:lnSpc>
                <a:spcBef>
                  <a:spcPts val="2640"/>
                </a:spcBef>
                <a:buFont typeface="+mj-lt"/>
                <a:buAutoNum type="arabicPeriod"/>
                <a:defRPr sz="2400" kern="1200">
                  <a:solidFill>
                    <a:schemeClr val="tx2"/>
                  </a:solidFill>
                  <a:latin typeface="+mn-lt"/>
                  <a:ea typeface="+mn-ea"/>
                  <a:cs typeface="+mn-cs"/>
                </a:defRPr>
              </a:lvl1pPr>
              <a:lvl2pPr marL="0" indent="0" algn="l" defTabSz="914400" rtl="0" eaLnBrk="1" latinLnBrk="0" hangingPunct="1">
                <a:lnSpc>
                  <a:spcPts val="2160"/>
                </a:lnSpc>
                <a:spcBef>
                  <a:spcPts val="600"/>
                </a:spcBef>
                <a:buClr>
                  <a:schemeClr val="accent2"/>
                </a:buClr>
                <a:buFont typeface="Calibri Light" panose="020F0302020204030204" pitchFamily="34" charset="0"/>
                <a:buNone/>
                <a:tabLst/>
                <a:defRPr sz="1800" kern="1200">
                  <a:solidFill>
                    <a:schemeClr val="tx2"/>
                  </a:solidFill>
                  <a:latin typeface="+mn-lt"/>
                  <a:ea typeface="+mn-ea"/>
                  <a:cs typeface="+mn-cs"/>
                </a:defRPr>
              </a:lvl2pPr>
              <a:lvl3pPr marL="432000" indent="-216000" algn="l" defTabSz="914400" rtl="0" eaLnBrk="1" latinLnBrk="0" hangingPunct="1">
                <a:lnSpc>
                  <a:spcPts val="2160"/>
                </a:lnSpc>
                <a:spcBef>
                  <a:spcPts val="600"/>
                </a:spcBef>
                <a:buClr>
                  <a:schemeClr val="accent2"/>
                </a:buClr>
                <a:buFont typeface="Symbol" panose="05050102010706020507" pitchFamily="18" charset="2"/>
                <a:buChar char=""/>
                <a:defRPr sz="1800" kern="1200">
                  <a:solidFill>
                    <a:schemeClr val="tx2"/>
                  </a:solidFill>
                  <a:latin typeface="+mn-lt"/>
                  <a:ea typeface="+mn-ea"/>
                  <a:cs typeface="+mn-cs"/>
                </a:defRPr>
              </a:lvl3pPr>
              <a:lvl4pPr marL="648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4pPr>
              <a:lvl5pPr marL="864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1400" b="1" dirty="0">
                  <a:solidFill>
                    <a:srgbClr val="001540"/>
                  </a:solidFill>
                </a:rPr>
                <a:t>higher unemployment</a:t>
              </a:r>
            </a:p>
          </p:txBody>
        </p:sp>
        <p:grpSp>
          <p:nvGrpSpPr>
            <p:cNvPr id="10" name="Group 9"/>
            <p:cNvGrpSpPr/>
            <p:nvPr/>
          </p:nvGrpSpPr>
          <p:grpSpPr>
            <a:xfrm>
              <a:off x="5614408" y="1351444"/>
              <a:ext cx="6398050" cy="4327008"/>
              <a:chOff x="5614408" y="1351444"/>
              <a:chExt cx="6398050" cy="4327008"/>
            </a:xfrm>
          </p:grpSpPr>
          <p:sp>
            <p:nvSpPr>
              <p:cNvPr id="35" name="Oval 34">
                <a:extLst>
                  <a:ext uri="{FF2B5EF4-FFF2-40B4-BE49-F238E27FC236}">
                    <a16:creationId xmlns:a16="http://schemas.microsoft.com/office/drawing/2014/main" id="{245994D4-841C-E440-8DBA-483C1F94C905}"/>
                  </a:ext>
                </a:extLst>
              </p:cNvPr>
              <p:cNvSpPr>
                <a:spLocks noChangeAspect="1"/>
              </p:cNvSpPr>
              <p:nvPr/>
            </p:nvSpPr>
            <p:spPr>
              <a:xfrm>
                <a:off x="5614408" y="2005869"/>
                <a:ext cx="864000" cy="864000"/>
              </a:xfrm>
              <a:prstGeom prst="ellipse">
                <a:avLst/>
              </a:prstGeom>
              <a:solidFill>
                <a:srgbClr val="0015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Light"/>
                    <a:ea typeface="+mn-ea"/>
                    <a:cs typeface="+mn-cs"/>
                  </a:rPr>
                  <a:t>-14%</a:t>
                </a:r>
              </a:p>
            </p:txBody>
          </p:sp>
          <p:sp>
            <p:nvSpPr>
              <p:cNvPr id="36" name="Oval 35">
                <a:extLst>
                  <a:ext uri="{FF2B5EF4-FFF2-40B4-BE49-F238E27FC236}">
                    <a16:creationId xmlns:a16="http://schemas.microsoft.com/office/drawing/2014/main" id="{2765EF6C-E59D-DC4C-B837-793844971035}"/>
                  </a:ext>
                </a:extLst>
              </p:cNvPr>
              <p:cNvSpPr>
                <a:spLocks noChangeAspect="1"/>
              </p:cNvSpPr>
              <p:nvPr/>
            </p:nvSpPr>
            <p:spPr>
              <a:xfrm>
                <a:off x="5614408" y="3007940"/>
                <a:ext cx="864000" cy="864000"/>
              </a:xfrm>
              <a:prstGeom prst="ellipse">
                <a:avLst/>
              </a:prstGeom>
              <a:solidFill>
                <a:srgbClr val="0015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Light"/>
                    <a:ea typeface="+mn-ea"/>
                    <a:cs typeface="+mn-cs"/>
                  </a:rPr>
                  <a:t>+23%</a:t>
                </a:r>
              </a:p>
            </p:txBody>
          </p:sp>
          <p:sp>
            <p:nvSpPr>
              <p:cNvPr id="37" name="Text Placeholder 3">
                <a:extLst>
                  <a:ext uri="{FF2B5EF4-FFF2-40B4-BE49-F238E27FC236}">
                    <a16:creationId xmlns:a16="http://schemas.microsoft.com/office/drawing/2014/main" id="{4D6FEBE8-C2CB-8947-B26D-C70155608427}"/>
                  </a:ext>
                </a:extLst>
              </p:cNvPr>
              <p:cNvSpPr txBox="1">
                <a:spLocks/>
              </p:cNvSpPr>
              <p:nvPr/>
            </p:nvSpPr>
            <p:spPr>
              <a:xfrm>
                <a:off x="6656296" y="2229907"/>
                <a:ext cx="1949497" cy="471303"/>
              </a:xfrm>
              <a:prstGeom prst="rect">
                <a:avLst/>
              </a:prstGeom>
            </p:spPr>
            <p:txBody>
              <a:bodyPr vert="horz" lIns="0" tIns="0" rIns="0" bIns="0" rtlCol="0" anchor="t">
                <a:normAutofit/>
              </a:bodyPr>
              <a:lstStyle>
                <a:lvl1pPr marL="342900" indent="-342900" algn="l" defTabSz="914400" rtl="0" eaLnBrk="1" latinLnBrk="0" hangingPunct="1">
                  <a:lnSpc>
                    <a:spcPts val="2640"/>
                  </a:lnSpc>
                  <a:spcBef>
                    <a:spcPts val="2640"/>
                  </a:spcBef>
                  <a:buFont typeface="+mj-lt"/>
                  <a:buAutoNum type="arabicPeriod"/>
                  <a:defRPr sz="2400" kern="1200">
                    <a:solidFill>
                      <a:schemeClr val="tx2"/>
                    </a:solidFill>
                    <a:latin typeface="+mn-lt"/>
                    <a:ea typeface="+mn-ea"/>
                    <a:cs typeface="+mn-cs"/>
                  </a:defRPr>
                </a:lvl1pPr>
                <a:lvl2pPr marL="0" indent="0" algn="l" defTabSz="914400" rtl="0" eaLnBrk="1" latinLnBrk="0" hangingPunct="1">
                  <a:lnSpc>
                    <a:spcPts val="2160"/>
                  </a:lnSpc>
                  <a:spcBef>
                    <a:spcPts val="600"/>
                  </a:spcBef>
                  <a:buClr>
                    <a:schemeClr val="accent2"/>
                  </a:buClr>
                  <a:buFont typeface="Calibri Light" panose="020F0302020204030204" pitchFamily="34" charset="0"/>
                  <a:buNone/>
                  <a:tabLst/>
                  <a:defRPr sz="1800" kern="1200">
                    <a:solidFill>
                      <a:schemeClr val="tx2"/>
                    </a:solidFill>
                    <a:latin typeface="+mn-lt"/>
                    <a:ea typeface="+mn-ea"/>
                    <a:cs typeface="+mn-cs"/>
                  </a:defRPr>
                </a:lvl2pPr>
                <a:lvl3pPr marL="432000" indent="-216000" algn="l" defTabSz="914400" rtl="0" eaLnBrk="1" latinLnBrk="0" hangingPunct="1">
                  <a:lnSpc>
                    <a:spcPts val="2160"/>
                  </a:lnSpc>
                  <a:spcBef>
                    <a:spcPts val="600"/>
                  </a:spcBef>
                  <a:buClr>
                    <a:schemeClr val="accent2"/>
                  </a:buClr>
                  <a:buFont typeface="Symbol" panose="05050102010706020507" pitchFamily="18" charset="2"/>
                  <a:buChar char=""/>
                  <a:defRPr sz="1800" kern="1200">
                    <a:solidFill>
                      <a:schemeClr val="tx2"/>
                    </a:solidFill>
                    <a:latin typeface="+mn-lt"/>
                    <a:ea typeface="+mn-ea"/>
                    <a:cs typeface="+mn-cs"/>
                  </a:defRPr>
                </a:lvl3pPr>
                <a:lvl4pPr marL="648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4pPr>
                <a:lvl5pPr marL="864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1400" b="1" dirty="0">
                    <a:solidFill>
                      <a:srgbClr val="001540"/>
                    </a:solidFill>
                  </a:rPr>
                  <a:t>lower GDP per capita</a:t>
                </a:r>
              </a:p>
            </p:txBody>
          </p:sp>
          <p:sp>
            <p:nvSpPr>
              <p:cNvPr id="38" name="Text Placeholder 3">
                <a:extLst>
                  <a:ext uri="{FF2B5EF4-FFF2-40B4-BE49-F238E27FC236}">
                    <a16:creationId xmlns:a16="http://schemas.microsoft.com/office/drawing/2014/main" id="{9FD496F3-70FE-B444-B6DD-F343BF6685D3}"/>
                  </a:ext>
                </a:extLst>
              </p:cNvPr>
              <p:cNvSpPr txBox="1">
                <a:spLocks/>
              </p:cNvSpPr>
              <p:nvPr/>
            </p:nvSpPr>
            <p:spPr>
              <a:xfrm>
                <a:off x="6656296" y="3232436"/>
                <a:ext cx="2177149" cy="471303"/>
              </a:xfrm>
              <a:prstGeom prst="rect">
                <a:avLst/>
              </a:prstGeom>
            </p:spPr>
            <p:txBody>
              <a:bodyPr vert="horz" lIns="0" tIns="0" rIns="0" bIns="0" rtlCol="0" anchor="t">
                <a:normAutofit/>
              </a:bodyPr>
              <a:lstStyle>
                <a:lvl1pPr marL="342900" indent="-342900" algn="l" defTabSz="914400" rtl="0" eaLnBrk="1" latinLnBrk="0" hangingPunct="1">
                  <a:lnSpc>
                    <a:spcPts val="2640"/>
                  </a:lnSpc>
                  <a:spcBef>
                    <a:spcPts val="2640"/>
                  </a:spcBef>
                  <a:buFont typeface="+mj-lt"/>
                  <a:buAutoNum type="arabicPeriod"/>
                  <a:defRPr sz="2400" kern="1200">
                    <a:solidFill>
                      <a:schemeClr val="tx2"/>
                    </a:solidFill>
                    <a:latin typeface="+mn-lt"/>
                    <a:ea typeface="+mn-ea"/>
                    <a:cs typeface="+mn-cs"/>
                  </a:defRPr>
                </a:lvl1pPr>
                <a:lvl2pPr marL="0" indent="0" algn="l" defTabSz="914400" rtl="0" eaLnBrk="1" latinLnBrk="0" hangingPunct="1">
                  <a:lnSpc>
                    <a:spcPts val="2160"/>
                  </a:lnSpc>
                  <a:spcBef>
                    <a:spcPts val="600"/>
                  </a:spcBef>
                  <a:buClr>
                    <a:schemeClr val="accent2"/>
                  </a:buClr>
                  <a:buFont typeface="Calibri Light" panose="020F0302020204030204" pitchFamily="34" charset="0"/>
                  <a:buNone/>
                  <a:tabLst/>
                  <a:defRPr sz="1800" kern="1200">
                    <a:solidFill>
                      <a:schemeClr val="tx2"/>
                    </a:solidFill>
                    <a:latin typeface="+mn-lt"/>
                    <a:ea typeface="+mn-ea"/>
                    <a:cs typeface="+mn-cs"/>
                  </a:defRPr>
                </a:lvl2pPr>
                <a:lvl3pPr marL="432000" indent="-216000" algn="l" defTabSz="914400" rtl="0" eaLnBrk="1" latinLnBrk="0" hangingPunct="1">
                  <a:lnSpc>
                    <a:spcPts val="2160"/>
                  </a:lnSpc>
                  <a:spcBef>
                    <a:spcPts val="600"/>
                  </a:spcBef>
                  <a:buClr>
                    <a:schemeClr val="accent2"/>
                  </a:buClr>
                  <a:buFont typeface="Symbol" panose="05050102010706020507" pitchFamily="18" charset="2"/>
                  <a:buChar char=""/>
                  <a:defRPr sz="1800" kern="1200">
                    <a:solidFill>
                      <a:schemeClr val="tx2"/>
                    </a:solidFill>
                    <a:latin typeface="+mn-lt"/>
                    <a:ea typeface="+mn-ea"/>
                    <a:cs typeface="+mn-cs"/>
                  </a:defRPr>
                </a:lvl3pPr>
                <a:lvl4pPr marL="648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4pPr>
                <a:lvl5pPr marL="864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1400" b="1" dirty="0">
                    <a:solidFill>
                      <a:srgbClr val="001540"/>
                    </a:solidFill>
                  </a:rPr>
                  <a:t>higher unemployment</a:t>
                </a:r>
              </a:p>
            </p:txBody>
          </p:sp>
          <p:sp>
            <p:nvSpPr>
              <p:cNvPr id="39" name="Text Placeholder 3">
                <a:extLst>
                  <a:ext uri="{FF2B5EF4-FFF2-40B4-BE49-F238E27FC236}">
                    <a16:creationId xmlns:a16="http://schemas.microsoft.com/office/drawing/2014/main" id="{49F92BF4-539C-8F46-B447-1F4591ACF8AF}"/>
                  </a:ext>
                </a:extLst>
              </p:cNvPr>
              <p:cNvSpPr txBox="1">
                <a:spLocks/>
              </p:cNvSpPr>
              <p:nvPr/>
            </p:nvSpPr>
            <p:spPr>
              <a:xfrm>
                <a:off x="5614408" y="4174316"/>
                <a:ext cx="3128421" cy="1504135"/>
              </a:xfrm>
              <a:prstGeom prst="rect">
                <a:avLst/>
              </a:prstGeom>
            </p:spPr>
            <p:txBody>
              <a:bodyPr vert="horz" lIns="0" tIns="0" rIns="0" bIns="0" rtlCol="0" anchor="t">
                <a:noAutofit/>
              </a:bodyPr>
              <a:lstStyle>
                <a:lvl1pPr marL="342900" indent="-342900" algn="l" defTabSz="914400" rtl="0" eaLnBrk="1" latinLnBrk="0" hangingPunct="1">
                  <a:lnSpc>
                    <a:spcPts val="2640"/>
                  </a:lnSpc>
                  <a:spcBef>
                    <a:spcPts val="2640"/>
                  </a:spcBef>
                  <a:buFont typeface="+mj-lt"/>
                  <a:buAutoNum type="arabicPeriod"/>
                  <a:defRPr sz="2400" kern="1200">
                    <a:solidFill>
                      <a:schemeClr val="tx2"/>
                    </a:solidFill>
                    <a:latin typeface="+mn-lt"/>
                    <a:ea typeface="+mn-ea"/>
                    <a:cs typeface="+mn-cs"/>
                  </a:defRPr>
                </a:lvl1pPr>
                <a:lvl2pPr marL="0" indent="0" algn="l" defTabSz="914400" rtl="0" eaLnBrk="1" latinLnBrk="0" hangingPunct="1">
                  <a:lnSpc>
                    <a:spcPts val="2160"/>
                  </a:lnSpc>
                  <a:spcBef>
                    <a:spcPts val="600"/>
                  </a:spcBef>
                  <a:buClr>
                    <a:schemeClr val="accent2"/>
                  </a:buClr>
                  <a:buFont typeface="Calibri Light" panose="020F0302020204030204" pitchFamily="34" charset="0"/>
                  <a:buNone/>
                  <a:tabLst/>
                  <a:defRPr sz="1800" kern="1200">
                    <a:solidFill>
                      <a:schemeClr val="tx2"/>
                    </a:solidFill>
                    <a:latin typeface="+mn-lt"/>
                    <a:ea typeface="+mn-ea"/>
                    <a:cs typeface="+mn-cs"/>
                  </a:defRPr>
                </a:lvl2pPr>
                <a:lvl3pPr marL="432000" indent="-216000" algn="l" defTabSz="914400" rtl="0" eaLnBrk="1" latinLnBrk="0" hangingPunct="1">
                  <a:lnSpc>
                    <a:spcPts val="2160"/>
                  </a:lnSpc>
                  <a:spcBef>
                    <a:spcPts val="600"/>
                  </a:spcBef>
                  <a:buClr>
                    <a:schemeClr val="accent2"/>
                  </a:buClr>
                  <a:buFont typeface="Symbol" panose="05050102010706020507" pitchFamily="18" charset="2"/>
                  <a:buChar char=""/>
                  <a:defRPr sz="1800" kern="1200">
                    <a:solidFill>
                      <a:schemeClr val="tx2"/>
                    </a:solidFill>
                    <a:latin typeface="+mn-lt"/>
                    <a:ea typeface="+mn-ea"/>
                    <a:cs typeface="+mn-cs"/>
                  </a:defRPr>
                </a:lvl3pPr>
                <a:lvl4pPr marL="648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4pPr>
                <a:lvl5pPr marL="864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buClr>
                    <a:srgbClr val="3FB9AB"/>
                  </a:buClr>
                  <a:buFont typeface="Wingdings" panose="05000000000000000000" pitchFamily="2" charset="2"/>
                  <a:buChar char="§"/>
                </a:pPr>
                <a:r>
                  <a:rPr lang="en-US" sz="1200" dirty="0">
                    <a:solidFill>
                      <a:srgbClr val="001540"/>
                    </a:solidFill>
                    <a:cs typeface="Calibri Light"/>
                  </a:rPr>
                  <a:t>top 10% areas of deprivation for skills</a:t>
                </a:r>
              </a:p>
              <a:p>
                <a:pPr marL="285750" lvl="1" indent="-285750">
                  <a:lnSpc>
                    <a:spcPct val="100000"/>
                  </a:lnSpc>
                  <a:buClr>
                    <a:srgbClr val="3FB9AB"/>
                  </a:buClr>
                  <a:buFont typeface="Wingdings" panose="05000000000000000000" pitchFamily="2" charset="2"/>
                  <a:buChar char="§"/>
                </a:pPr>
                <a:endParaRPr lang="en-US" sz="1200" dirty="0">
                  <a:solidFill>
                    <a:srgbClr val="001540"/>
                  </a:solidFill>
                  <a:cs typeface="Calibri Light"/>
                </a:endParaRPr>
              </a:p>
              <a:p>
                <a:pPr marL="285750" lvl="1" indent="-285750">
                  <a:lnSpc>
                    <a:spcPct val="100000"/>
                  </a:lnSpc>
                  <a:buClr>
                    <a:srgbClr val="3FB9AB"/>
                  </a:buClr>
                  <a:buFont typeface="Wingdings" panose="05000000000000000000" pitchFamily="2" charset="2"/>
                  <a:buChar char="§"/>
                </a:pPr>
                <a:r>
                  <a:rPr lang="en-US" sz="1200" dirty="0">
                    <a:solidFill>
                      <a:srgbClr val="001540"/>
                    </a:solidFill>
                    <a:cs typeface="Calibri Light"/>
                  </a:rPr>
                  <a:t>unemployment in Tilbury double the national rate.</a:t>
                </a:r>
                <a:endParaRPr lang="en-US" sz="1200" dirty="0">
                  <a:solidFill>
                    <a:srgbClr val="001540"/>
                  </a:solidFill>
                </a:endParaRPr>
              </a:p>
            </p:txBody>
          </p:sp>
          <p:sp>
            <p:nvSpPr>
              <p:cNvPr id="40" name="Oval 39">
                <a:extLst>
                  <a:ext uri="{FF2B5EF4-FFF2-40B4-BE49-F238E27FC236}">
                    <a16:creationId xmlns:a16="http://schemas.microsoft.com/office/drawing/2014/main" id="{26775CCF-44A4-9C44-974B-060335DD067F}"/>
                  </a:ext>
                </a:extLst>
              </p:cNvPr>
              <p:cNvSpPr>
                <a:spLocks noChangeAspect="1"/>
              </p:cNvSpPr>
              <p:nvPr/>
            </p:nvSpPr>
            <p:spPr>
              <a:xfrm>
                <a:off x="8954924" y="2016184"/>
                <a:ext cx="864000" cy="864000"/>
              </a:xfrm>
              <a:prstGeom prst="ellipse">
                <a:avLst/>
              </a:prstGeom>
              <a:solidFill>
                <a:srgbClr val="0015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Light"/>
                    <a:ea typeface="+mn-ea"/>
                    <a:cs typeface="+mn-cs"/>
                  </a:rPr>
                  <a:t>-29%</a:t>
                </a:r>
              </a:p>
            </p:txBody>
          </p:sp>
          <p:sp>
            <p:nvSpPr>
              <p:cNvPr id="41" name="Oval 40">
                <a:extLst>
                  <a:ext uri="{FF2B5EF4-FFF2-40B4-BE49-F238E27FC236}">
                    <a16:creationId xmlns:a16="http://schemas.microsoft.com/office/drawing/2014/main" id="{A54A7EDA-60A2-DC4C-8930-2E7D84AEF5A3}"/>
                  </a:ext>
                </a:extLst>
              </p:cNvPr>
              <p:cNvSpPr>
                <a:spLocks noChangeAspect="1"/>
              </p:cNvSpPr>
              <p:nvPr/>
            </p:nvSpPr>
            <p:spPr>
              <a:xfrm>
                <a:off x="8954924" y="2964706"/>
                <a:ext cx="864000" cy="864000"/>
              </a:xfrm>
              <a:prstGeom prst="ellipse">
                <a:avLst/>
              </a:prstGeom>
              <a:solidFill>
                <a:srgbClr val="0015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Light"/>
                    <a:ea typeface="+mn-ea"/>
                    <a:cs typeface="+mn-cs"/>
                  </a:rPr>
                  <a:t>+74%</a:t>
                </a:r>
              </a:p>
            </p:txBody>
          </p:sp>
          <p:sp>
            <p:nvSpPr>
              <p:cNvPr id="42" name="Text Placeholder 3">
                <a:extLst>
                  <a:ext uri="{FF2B5EF4-FFF2-40B4-BE49-F238E27FC236}">
                    <a16:creationId xmlns:a16="http://schemas.microsoft.com/office/drawing/2014/main" id="{3B384869-5B0D-A449-A385-A9D05F0E8E34}"/>
                  </a:ext>
                </a:extLst>
              </p:cNvPr>
              <p:cNvSpPr txBox="1">
                <a:spLocks/>
              </p:cNvSpPr>
              <p:nvPr/>
            </p:nvSpPr>
            <p:spPr>
              <a:xfrm>
                <a:off x="9996812" y="2264589"/>
                <a:ext cx="1949497" cy="471303"/>
              </a:xfrm>
              <a:prstGeom prst="rect">
                <a:avLst/>
              </a:prstGeom>
            </p:spPr>
            <p:txBody>
              <a:bodyPr vert="horz" lIns="0" tIns="0" rIns="0" bIns="0" rtlCol="0" anchor="t">
                <a:normAutofit/>
              </a:bodyPr>
              <a:lstStyle>
                <a:lvl1pPr marL="342900" indent="-342900" algn="l" defTabSz="914400" rtl="0" eaLnBrk="1" latinLnBrk="0" hangingPunct="1">
                  <a:lnSpc>
                    <a:spcPts val="2640"/>
                  </a:lnSpc>
                  <a:spcBef>
                    <a:spcPts val="2640"/>
                  </a:spcBef>
                  <a:buFont typeface="+mj-lt"/>
                  <a:buAutoNum type="arabicPeriod"/>
                  <a:defRPr sz="2400" kern="1200">
                    <a:solidFill>
                      <a:schemeClr val="tx2"/>
                    </a:solidFill>
                    <a:latin typeface="+mn-lt"/>
                    <a:ea typeface="+mn-ea"/>
                    <a:cs typeface="+mn-cs"/>
                  </a:defRPr>
                </a:lvl1pPr>
                <a:lvl2pPr marL="0" indent="0" algn="l" defTabSz="914400" rtl="0" eaLnBrk="1" latinLnBrk="0" hangingPunct="1">
                  <a:lnSpc>
                    <a:spcPts val="2160"/>
                  </a:lnSpc>
                  <a:spcBef>
                    <a:spcPts val="600"/>
                  </a:spcBef>
                  <a:buClr>
                    <a:schemeClr val="accent2"/>
                  </a:buClr>
                  <a:buFont typeface="Calibri Light" panose="020F0302020204030204" pitchFamily="34" charset="0"/>
                  <a:buNone/>
                  <a:tabLst/>
                  <a:defRPr sz="1800" kern="1200">
                    <a:solidFill>
                      <a:schemeClr val="tx2"/>
                    </a:solidFill>
                    <a:latin typeface="+mn-lt"/>
                    <a:ea typeface="+mn-ea"/>
                    <a:cs typeface="+mn-cs"/>
                  </a:defRPr>
                </a:lvl2pPr>
                <a:lvl3pPr marL="432000" indent="-216000" algn="l" defTabSz="914400" rtl="0" eaLnBrk="1" latinLnBrk="0" hangingPunct="1">
                  <a:lnSpc>
                    <a:spcPts val="2160"/>
                  </a:lnSpc>
                  <a:spcBef>
                    <a:spcPts val="600"/>
                  </a:spcBef>
                  <a:buClr>
                    <a:schemeClr val="accent2"/>
                  </a:buClr>
                  <a:buFont typeface="Symbol" panose="05050102010706020507" pitchFamily="18" charset="2"/>
                  <a:buChar char=""/>
                  <a:defRPr sz="1800" kern="1200">
                    <a:solidFill>
                      <a:schemeClr val="tx2"/>
                    </a:solidFill>
                    <a:latin typeface="+mn-lt"/>
                    <a:ea typeface="+mn-ea"/>
                    <a:cs typeface="+mn-cs"/>
                  </a:defRPr>
                </a:lvl3pPr>
                <a:lvl4pPr marL="648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4pPr>
                <a:lvl5pPr marL="864000" indent="-216000" algn="l" defTabSz="914400" rtl="0" eaLnBrk="1" latinLnBrk="0" hangingPunct="1">
                  <a:lnSpc>
                    <a:spcPts val="2160"/>
                  </a:lnSpc>
                  <a:spcBef>
                    <a:spcPts val="600"/>
                  </a:spcBef>
                  <a:buClr>
                    <a:schemeClr val="accent2"/>
                  </a:buClr>
                  <a:buFont typeface="Calibri Light" panose="020F030202020403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en-US" sz="1400" b="1" dirty="0">
                    <a:solidFill>
                      <a:srgbClr val="001540"/>
                    </a:solidFill>
                  </a:rPr>
                  <a:t>lower GDP per capita</a:t>
                </a:r>
              </a:p>
            </p:txBody>
          </p:sp>
          <p:sp>
            <p:nvSpPr>
              <p:cNvPr id="44" name="Rectangle 43">
                <a:extLst>
                  <a:ext uri="{FF2B5EF4-FFF2-40B4-BE49-F238E27FC236}">
                    <a16:creationId xmlns:a16="http://schemas.microsoft.com/office/drawing/2014/main" id="{80B15C44-383B-154A-BB4D-AAAB9DC997A4}"/>
                  </a:ext>
                </a:extLst>
              </p:cNvPr>
              <p:cNvSpPr/>
              <p:nvPr/>
            </p:nvSpPr>
            <p:spPr>
              <a:xfrm>
                <a:off x="5617745" y="1352608"/>
                <a:ext cx="2991385" cy="460470"/>
              </a:xfrm>
              <a:prstGeom prst="rect">
                <a:avLst/>
              </a:prstGeom>
              <a:solidFill>
                <a:srgbClr val="3FB9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ea typeface="+mn-ea"/>
                    <a:cs typeface="+mn-cs"/>
                  </a:rPr>
                  <a:t>Thurrock</a:t>
                </a:r>
              </a:p>
            </p:txBody>
          </p:sp>
          <p:sp>
            <p:nvSpPr>
              <p:cNvPr id="45" name="Rectangle 44">
                <a:extLst>
                  <a:ext uri="{FF2B5EF4-FFF2-40B4-BE49-F238E27FC236}">
                    <a16:creationId xmlns:a16="http://schemas.microsoft.com/office/drawing/2014/main" id="{965E4B71-7A9B-9049-B92E-0974FBD0A6DF}"/>
                  </a:ext>
                </a:extLst>
              </p:cNvPr>
              <p:cNvSpPr/>
              <p:nvPr/>
            </p:nvSpPr>
            <p:spPr>
              <a:xfrm>
                <a:off x="8954924" y="1351444"/>
                <a:ext cx="3022456" cy="462795"/>
              </a:xfrm>
              <a:prstGeom prst="rect">
                <a:avLst/>
              </a:prstGeom>
              <a:solidFill>
                <a:srgbClr val="3FB9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ea typeface="+mn-ea"/>
                    <a:cs typeface="+mn-cs"/>
                  </a:rPr>
                  <a:t>Barking &amp; Dagenham</a:t>
                </a:r>
              </a:p>
            </p:txBody>
          </p:sp>
          <p:sp>
            <p:nvSpPr>
              <p:cNvPr id="46" name="Text Placeholder 3">
                <a:extLst>
                  <a:ext uri="{FF2B5EF4-FFF2-40B4-BE49-F238E27FC236}">
                    <a16:creationId xmlns:a16="http://schemas.microsoft.com/office/drawing/2014/main" id="{7296CA97-FDFD-034A-818C-1BE2D7FB3185}"/>
                  </a:ext>
                </a:extLst>
              </p:cNvPr>
              <p:cNvSpPr txBox="1">
                <a:spLocks/>
              </p:cNvSpPr>
              <p:nvPr/>
            </p:nvSpPr>
            <p:spPr>
              <a:xfrm>
                <a:off x="8913174" y="4174317"/>
                <a:ext cx="3099284" cy="1504135"/>
              </a:xfrm>
              <a:prstGeom prst="rect">
                <a:avLst/>
              </a:prstGeom>
            </p:spPr>
            <p:txBody>
              <a:bodyPr vert="horz" lIns="0" tIns="0" rIns="0" bIns="0" rtlCol="0" anchor="t">
                <a:noAutofit/>
              </a:bodyPr>
              <a:lstStyle>
                <a:defPPr>
                  <a:defRPr lang="en-US"/>
                </a:defPPr>
                <a:lvl1pPr marL="342900" indent="-342900">
                  <a:lnSpc>
                    <a:spcPts val="2640"/>
                  </a:lnSpc>
                  <a:spcBef>
                    <a:spcPts val="2640"/>
                  </a:spcBef>
                  <a:buFont typeface="+mj-lt"/>
                  <a:buAutoNum type="arabicPeriod"/>
                  <a:defRPr sz="2400">
                    <a:solidFill>
                      <a:schemeClr val="tx2"/>
                    </a:solidFill>
                  </a:defRPr>
                </a:lvl1pPr>
                <a:lvl2pPr marL="285750" lvl="1" indent="-285750">
                  <a:lnSpc>
                    <a:spcPts val="2160"/>
                  </a:lnSpc>
                  <a:spcBef>
                    <a:spcPts val="600"/>
                  </a:spcBef>
                  <a:buClr>
                    <a:srgbClr val="3FB9AB"/>
                  </a:buClr>
                  <a:buFont typeface="Arial" panose="020B0604020202020204" pitchFamily="34" charset="0"/>
                  <a:buChar char="•"/>
                  <a:tabLst/>
                  <a:defRPr sz="1400">
                    <a:solidFill>
                      <a:srgbClr val="001540"/>
                    </a:solidFill>
                    <a:cs typeface="Calibri Light"/>
                  </a:defRPr>
                </a:lvl2pPr>
                <a:lvl3pPr marL="432000" indent="-216000">
                  <a:lnSpc>
                    <a:spcPts val="2160"/>
                  </a:lnSpc>
                  <a:spcBef>
                    <a:spcPts val="600"/>
                  </a:spcBef>
                  <a:buClr>
                    <a:schemeClr val="accent2"/>
                  </a:buClr>
                  <a:buFont typeface="Symbol" panose="05050102010706020507" pitchFamily="18" charset="2"/>
                  <a:buChar char=""/>
                  <a:defRPr>
                    <a:solidFill>
                      <a:schemeClr val="tx2"/>
                    </a:solidFill>
                  </a:defRPr>
                </a:lvl3pPr>
                <a:lvl4pPr marL="648000" indent="-216000">
                  <a:lnSpc>
                    <a:spcPts val="2160"/>
                  </a:lnSpc>
                  <a:spcBef>
                    <a:spcPts val="600"/>
                  </a:spcBef>
                  <a:buClr>
                    <a:schemeClr val="accent2"/>
                  </a:buClr>
                  <a:buFont typeface="Calibri Light" panose="020F0302020204030204" pitchFamily="34" charset="0"/>
                  <a:buChar char="○"/>
                  <a:defRPr>
                    <a:solidFill>
                      <a:schemeClr val="tx2"/>
                    </a:solidFill>
                  </a:defRPr>
                </a:lvl4pPr>
                <a:lvl5pPr marL="864000" indent="-216000">
                  <a:lnSpc>
                    <a:spcPts val="2160"/>
                  </a:lnSpc>
                  <a:spcBef>
                    <a:spcPts val="600"/>
                  </a:spcBef>
                  <a:buClr>
                    <a:schemeClr val="accent2"/>
                  </a:buClr>
                  <a:buFont typeface="Calibri Light" panose="020F0302020204030204" pitchFamily="34" charset="0"/>
                  <a:buChar char="–"/>
                  <a:defRPr>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lnSpc>
                    <a:spcPct val="100000"/>
                  </a:lnSpc>
                  <a:buFont typeface="Wingdings" panose="05000000000000000000" pitchFamily="2" charset="2"/>
                  <a:buChar char="§"/>
                </a:pPr>
                <a:r>
                  <a:rPr lang="en-US" sz="1200" dirty="0"/>
                  <a:t>top 5 most deprived areas in the UK</a:t>
                </a:r>
              </a:p>
              <a:p>
                <a:pPr lvl="1">
                  <a:lnSpc>
                    <a:spcPct val="100000"/>
                  </a:lnSpc>
                  <a:buFont typeface="Wingdings" panose="05000000000000000000" pitchFamily="2" charset="2"/>
                  <a:buChar char="§"/>
                </a:pPr>
                <a:endParaRPr lang="en-US" sz="1200" dirty="0"/>
              </a:p>
              <a:p>
                <a:pPr lvl="1">
                  <a:lnSpc>
                    <a:spcPct val="100000"/>
                  </a:lnSpc>
                  <a:buFont typeface="Wingdings" panose="05000000000000000000" pitchFamily="2" charset="2"/>
                  <a:buChar char="§"/>
                </a:pPr>
                <a:r>
                  <a:rPr lang="en-US" sz="1200" dirty="0"/>
                  <a:t>14,000 people looking for work</a:t>
                </a:r>
              </a:p>
            </p:txBody>
          </p:sp>
        </p:grpSp>
      </p:grpSp>
      <p:sp>
        <p:nvSpPr>
          <p:cNvPr id="3" name="Title 2"/>
          <p:cNvSpPr>
            <a:spLocks noGrp="1"/>
          </p:cNvSpPr>
          <p:nvPr>
            <p:ph type="title"/>
          </p:nvPr>
        </p:nvSpPr>
        <p:spPr/>
        <p:txBody>
          <a:bodyPr/>
          <a:lstStyle/>
          <a:p>
            <a:r>
              <a:rPr lang="en-GB" sz="4000" dirty="0">
                <a:solidFill>
                  <a:srgbClr val="001540"/>
                </a:solidFill>
              </a:rPr>
              <a:t>Thames Freeport – Economic Impact &amp; Skills </a:t>
            </a:r>
          </a:p>
        </p:txBody>
      </p:sp>
      <p:sp>
        <p:nvSpPr>
          <p:cNvPr id="4" name="TextBox 3">
            <a:extLst>
              <a:ext uri="{FF2B5EF4-FFF2-40B4-BE49-F238E27FC236}">
                <a16:creationId xmlns:a16="http://schemas.microsoft.com/office/drawing/2014/main" id="{6BD0AD04-0548-4702-8206-6BABF875805E}"/>
              </a:ext>
            </a:extLst>
          </p:cNvPr>
          <p:cNvSpPr txBox="1"/>
          <p:nvPr/>
        </p:nvSpPr>
        <p:spPr>
          <a:xfrm>
            <a:off x="334932" y="1319788"/>
            <a:ext cx="7633255" cy="338554"/>
          </a:xfrm>
          <a:prstGeom prst="rect">
            <a:avLst/>
          </a:prstGeom>
          <a:noFill/>
        </p:spPr>
        <p:txBody>
          <a:bodyPr wrap="square" rtlCol="0">
            <a:spAutoFit/>
          </a:bodyPr>
          <a:lstStyle/>
          <a:p>
            <a:r>
              <a:rPr lang="en-GB" sz="1600" b="1" dirty="0">
                <a:solidFill>
                  <a:srgbClr val="002060"/>
                </a:solidFill>
              </a:rPr>
              <a:t>20% of the UK’s most deprived communities are in London and the South East</a:t>
            </a:r>
          </a:p>
        </p:txBody>
      </p:sp>
      <p:sp>
        <p:nvSpPr>
          <p:cNvPr id="29" name="Slide Number Placeholder 4">
            <a:extLst>
              <a:ext uri="{FF2B5EF4-FFF2-40B4-BE49-F238E27FC236}">
                <a16:creationId xmlns:a16="http://schemas.microsoft.com/office/drawing/2014/main" id="{FB9AFA38-1003-44FC-BF7D-5623659CFA1D}"/>
              </a:ext>
            </a:extLst>
          </p:cNvPr>
          <p:cNvSpPr>
            <a:spLocks noGrp="1"/>
          </p:cNvSpPr>
          <p:nvPr>
            <p:ph type="sldNum" sz="quarter" idx="4"/>
          </p:nvPr>
        </p:nvSpPr>
        <p:spPr>
          <a:xfrm>
            <a:off x="11160800" y="6410197"/>
            <a:ext cx="1031199" cy="365125"/>
          </a:xfrm>
        </p:spPr>
        <p:txBody>
          <a:bodyPr/>
          <a:lstStyle/>
          <a:p>
            <a:r>
              <a:rPr lang="en-GB" dirty="0"/>
              <a:t>4</a:t>
            </a:r>
          </a:p>
        </p:txBody>
      </p:sp>
      <p:sp>
        <p:nvSpPr>
          <p:cNvPr id="6" name="TextBox 5">
            <a:extLst>
              <a:ext uri="{FF2B5EF4-FFF2-40B4-BE49-F238E27FC236}">
                <a16:creationId xmlns:a16="http://schemas.microsoft.com/office/drawing/2014/main" id="{55AEE735-831B-7382-4289-301B9C7AA88A}"/>
              </a:ext>
            </a:extLst>
          </p:cNvPr>
          <p:cNvSpPr txBox="1"/>
          <p:nvPr/>
        </p:nvSpPr>
        <p:spPr>
          <a:xfrm>
            <a:off x="6548496" y="1907949"/>
            <a:ext cx="4520500" cy="4870564"/>
          </a:xfrm>
          <a:prstGeom prst="rect">
            <a:avLst/>
          </a:prstGeom>
          <a:noFill/>
        </p:spPr>
        <p:txBody>
          <a:bodyPr wrap="square">
            <a:spAutoFit/>
          </a:bodyPr>
          <a:lstStyle/>
          <a:p>
            <a:pPr marL="285750" indent="-285750" algn="just">
              <a:buClr>
                <a:srgbClr val="3FB9AB"/>
              </a:buClr>
              <a:buFont typeface="Wingdings" panose="05000000000000000000" pitchFamily="2" charset="2"/>
              <a:buChar char="§"/>
            </a:pPr>
            <a:r>
              <a:rPr lang="en-US" sz="1350" dirty="0">
                <a:solidFill>
                  <a:srgbClr val="001540"/>
                </a:solidFill>
                <a:latin typeface="Arial" panose="020B0604020202020204" pitchFamily="34" charset="0"/>
              </a:rPr>
              <a:t>Thames Freeport Skills Fund and Accelerator </a:t>
            </a:r>
            <a:r>
              <a:rPr lang="en-US" sz="1350" dirty="0" err="1">
                <a:solidFill>
                  <a:srgbClr val="001540"/>
                </a:solidFill>
                <a:latin typeface="Arial" panose="020B0604020202020204" pitchFamily="34" charset="0"/>
              </a:rPr>
              <a:t>Programme</a:t>
            </a:r>
            <a:r>
              <a:rPr lang="en-US" sz="1350" dirty="0">
                <a:solidFill>
                  <a:srgbClr val="001540"/>
                </a:solidFill>
                <a:latin typeface="Arial" panose="020B0604020202020204" pitchFamily="34" charset="0"/>
              </a:rPr>
              <a:t>: To match workers to jobs created at the Freeport and </a:t>
            </a:r>
            <a:r>
              <a:rPr lang="en-US" sz="1350" dirty="0" err="1">
                <a:solidFill>
                  <a:srgbClr val="001540"/>
                </a:solidFill>
                <a:latin typeface="Arial" panose="020B0604020202020204" pitchFamily="34" charset="0"/>
              </a:rPr>
              <a:t>maximise</a:t>
            </a:r>
            <a:r>
              <a:rPr lang="en-US" sz="1350" dirty="0">
                <a:solidFill>
                  <a:srgbClr val="001540"/>
                </a:solidFill>
                <a:latin typeface="Arial" panose="020B0604020202020204" pitchFamily="34" charset="0"/>
              </a:rPr>
              <a:t> our levelling up impact, we are establishing our own Skill Fund and Accelerator, with commitment from our private sector partners to invest up to £ 6 million to develop the local workforce. </a:t>
            </a:r>
          </a:p>
          <a:p>
            <a:pPr marL="285750" indent="-285750" algn="just">
              <a:buClr>
                <a:srgbClr val="3FB9AB"/>
              </a:buClr>
              <a:buFont typeface="Wingdings" panose="05000000000000000000" pitchFamily="2" charset="2"/>
              <a:buChar char="§"/>
            </a:pPr>
            <a:endParaRPr lang="en-US" sz="1350" dirty="0">
              <a:solidFill>
                <a:srgbClr val="001540"/>
              </a:solidFill>
              <a:latin typeface="Arial" panose="020B0604020202020204" pitchFamily="34" charset="0"/>
            </a:endParaRPr>
          </a:p>
          <a:p>
            <a:pPr marL="285750" indent="-285750" algn="just">
              <a:buClr>
                <a:srgbClr val="3FB9AB"/>
              </a:buClr>
              <a:buFont typeface="Wingdings" panose="05000000000000000000" pitchFamily="2" charset="2"/>
              <a:buChar char="§"/>
            </a:pPr>
            <a:r>
              <a:rPr lang="en-US" sz="1350" dirty="0">
                <a:solidFill>
                  <a:srgbClr val="001540"/>
                </a:solidFill>
                <a:latin typeface="Arial" panose="020B0604020202020204" pitchFamily="34" charset="0"/>
              </a:rPr>
              <a:t>Partnership with the South East Institute of Technology (SEIOT) –  15 dedicated learning delivery sites will be created, involving 9 core education partners. Key industries that will be supported through applied research and skills development include: Engineering and Manufacturing; Transport and Logistics and Information and Communication Technology.</a:t>
            </a:r>
          </a:p>
          <a:p>
            <a:pPr marL="285750" indent="-285750" algn="just">
              <a:buClr>
                <a:srgbClr val="3FB9AB"/>
              </a:buClr>
              <a:buFont typeface="Wingdings" panose="05000000000000000000" pitchFamily="2" charset="2"/>
              <a:buChar char="§"/>
            </a:pPr>
            <a:endParaRPr lang="en-US" sz="1350" dirty="0">
              <a:solidFill>
                <a:srgbClr val="001540"/>
              </a:solidFill>
              <a:latin typeface="Arial" panose="020B0604020202020204" pitchFamily="34" charset="0"/>
            </a:endParaRPr>
          </a:p>
          <a:p>
            <a:pPr marL="285750" indent="-285750" algn="just">
              <a:buClr>
                <a:srgbClr val="3FB9AB"/>
              </a:buClr>
              <a:buFont typeface="Wingdings" panose="05000000000000000000" pitchFamily="2" charset="2"/>
              <a:buChar char="§"/>
            </a:pPr>
            <a:r>
              <a:rPr lang="en-US" sz="1350" dirty="0">
                <a:solidFill>
                  <a:srgbClr val="001540"/>
                </a:solidFill>
                <a:latin typeface="Arial" panose="020B0604020202020204" pitchFamily="34" charset="0"/>
              </a:rPr>
              <a:t>South Essex Technical University – An innovative, comprehensive and consistent portfolio of work-based learning courses, including Degree Apprenticeships. This is a business-led model with bespoke undergraduate courses from a world leading university delivered on the employer site.  </a:t>
            </a:r>
          </a:p>
        </p:txBody>
      </p:sp>
      <p:sp>
        <p:nvSpPr>
          <p:cNvPr id="7" name="Isosceles Triangle 6">
            <a:extLst>
              <a:ext uri="{FF2B5EF4-FFF2-40B4-BE49-F238E27FC236}">
                <a16:creationId xmlns:a16="http://schemas.microsoft.com/office/drawing/2014/main" id="{BAA4F7BA-E373-CF7E-B662-D407C5AEA94C}"/>
              </a:ext>
            </a:extLst>
          </p:cNvPr>
          <p:cNvSpPr/>
          <p:nvPr/>
        </p:nvSpPr>
        <p:spPr>
          <a:xfrm rot="5400000">
            <a:off x="4466032" y="3729629"/>
            <a:ext cx="3675460" cy="244487"/>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499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81715" y="4831646"/>
            <a:ext cx="574688" cy="733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Rectangle 11"/>
          <p:cNvSpPr/>
          <p:nvPr/>
        </p:nvSpPr>
        <p:spPr>
          <a:xfrm>
            <a:off x="1088020" y="4560424"/>
            <a:ext cx="9745336" cy="2554545"/>
          </a:xfrm>
          <a:prstGeom prst="rect">
            <a:avLst/>
          </a:prstGeom>
          <a:noFill/>
        </p:spPr>
        <p:txBody>
          <a:bodyPr wrap="square">
            <a:spAutoFit/>
          </a:bodyPr>
          <a:lstStyle/>
          <a:p>
            <a:pPr>
              <a:buClr>
                <a:srgbClr val="3FB9AB"/>
              </a:buClr>
            </a:pPr>
            <a:endParaRPr lang="en-GB" sz="1600" dirty="0">
              <a:solidFill>
                <a:srgbClr val="202B59"/>
              </a:solidFill>
            </a:endParaRPr>
          </a:p>
          <a:p>
            <a:pPr>
              <a:buClr>
                <a:srgbClr val="3FB9AB"/>
              </a:buClr>
            </a:pPr>
            <a:endParaRPr lang="en-GB" sz="1600" dirty="0">
              <a:solidFill>
                <a:srgbClr val="202B59"/>
              </a:solidFill>
            </a:endParaRPr>
          </a:p>
          <a:p>
            <a:pPr>
              <a:buClr>
                <a:srgbClr val="3FB9AB"/>
              </a:buClr>
            </a:pPr>
            <a:endParaRPr lang="en-GB" sz="1600" dirty="0">
              <a:solidFill>
                <a:srgbClr val="202B59"/>
              </a:solidFill>
            </a:endParaRPr>
          </a:p>
          <a:p>
            <a:pPr>
              <a:buClr>
                <a:srgbClr val="3FB9AB"/>
              </a:buClr>
            </a:pPr>
            <a:endParaRPr lang="en-GB" sz="1600" dirty="0">
              <a:solidFill>
                <a:srgbClr val="202B59"/>
              </a:solidFill>
            </a:endParaRPr>
          </a:p>
          <a:p>
            <a:pPr>
              <a:buClr>
                <a:srgbClr val="3FB9AB"/>
              </a:buClr>
            </a:pPr>
            <a:endParaRPr lang="en-GB" sz="1600" dirty="0">
              <a:solidFill>
                <a:srgbClr val="202B59"/>
              </a:solidFill>
            </a:endParaRPr>
          </a:p>
          <a:p>
            <a:pPr>
              <a:buClr>
                <a:srgbClr val="3FB9AB"/>
              </a:buClr>
            </a:pPr>
            <a:endParaRPr lang="en-GB" sz="1600" dirty="0">
              <a:solidFill>
                <a:srgbClr val="202B59"/>
              </a:solidFill>
            </a:endParaRPr>
          </a:p>
          <a:p>
            <a:pPr>
              <a:buClr>
                <a:srgbClr val="3FB9AB"/>
              </a:buClr>
            </a:pPr>
            <a:endParaRPr lang="en-GB" sz="1600" dirty="0">
              <a:solidFill>
                <a:srgbClr val="202B59"/>
              </a:solidFill>
            </a:endParaRPr>
          </a:p>
          <a:p>
            <a:pPr>
              <a:buClr>
                <a:srgbClr val="3FB9AB"/>
              </a:buClr>
            </a:pPr>
            <a:endParaRPr lang="en-GB" sz="1600" dirty="0">
              <a:solidFill>
                <a:srgbClr val="202B59"/>
              </a:solidFill>
            </a:endParaRPr>
          </a:p>
          <a:p>
            <a:pPr>
              <a:buClr>
                <a:srgbClr val="3FB9AB"/>
              </a:buClr>
            </a:pPr>
            <a:endParaRPr lang="en-GB" sz="1600" dirty="0">
              <a:solidFill>
                <a:srgbClr val="202B59"/>
              </a:solidFill>
            </a:endParaRPr>
          </a:p>
          <a:p>
            <a:pPr>
              <a:buClr>
                <a:srgbClr val="3FB9AB"/>
              </a:buClr>
            </a:pPr>
            <a:endParaRPr lang="en-GB" sz="1600" dirty="0">
              <a:solidFill>
                <a:srgbClr val="202B59"/>
              </a:solidFill>
            </a:endParaRPr>
          </a:p>
        </p:txBody>
      </p:sp>
      <p:sp>
        <p:nvSpPr>
          <p:cNvPr id="2" name="Title 1"/>
          <p:cNvSpPr>
            <a:spLocks noGrp="1"/>
          </p:cNvSpPr>
          <p:nvPr>
            <p:ph type="title"/>
          </p:nvPr>
        </p:nvSpPr>
        <p:spPr>
          <a:xfrm>
            <a:off x="393356" y="429419"/>
            <a:ext cx="11219524" cy="664797"/>
          </a:xfrm>
        </p:spPr>
        <p:txBody>
          <a:bodyPr/>
          <a:lstStyle/>
          <a:p>
            <a:pPr>
              <a:buClr>
                <a:srgbClr val="3FB9AB"/>
              </a:buClr>
            </a:pPr>
            <a:r>
              <a:rPr lang="en-GB" sz="4000" dirty="0">
                <a:solidFill>
                  <a:srgbClr val="001540"/>
                </a:solidFill>
              </a:rPr>
              <a:t>Working alongside local businesses</a:t>
            </a:r>
          </a:p>
        </p:txBody>
      </p:sp>
      <p:sp>
        <p:nvSpPr>
          <p:cNvPr id="5" name="Slide Number Placeholder 4">
            <a:extLst>
              <a:ext uri="{FF2B5EF4-FFF2-40B4-BE49-F238E27FC236}">
                <a16:creationId xmlns:a16="http://schemas.microsoft.com/office/drawing/2014/main" id="{FB9AFA38-1003-44FC-BF7D-5623659CFA1D}"/>
              </a:ext>
            </a:extLst>
          </p:cNvPr>
          <p:cNvSpPr>
            <a:spLocks noGrp="1"/>
          </p:cNvSpPr>
          <p:nvPr>
            <p:ph type="sldNum" sz="quarter" idx="4"/>
          </p:nvPr>
        </p:nvSpPr>
        <p:spPr>
          <a:xfrm>
            <a:off x="11160800" y="6410197"/>
            <a:ext cx="1031199" cy="365125"/>
          </a:xfrm>
        </p:spPr>
        <p:txBody>
          <a:bodyPr/>
          <a:lstStyle/>
          <a:p>
            <a:r>
              <a:rPr lang="en-GB" dirty="0"/>
              <a:t>8</a:t>
            </a:r>
          </a:p>
        </p:txBody>
      </p:sp>
      <p:pic>
        <p:nvPicPr>
          <p:cNvPr id="4" name="Picture 3">
            <a:extLst>
              <a:ext uri="{FF2B5EF4-FFF2-40B4-BE49-F238E27FC236}">
                <a16:creationId xmlns:a16="http://schemas.microsoft.com/office/drawing/2014/main" id="{9EDF179E-76AD-5D4D-A728-87CFD130A7FE}"/>
              </a:ext>
            </a:extLst>
          </p:cNvPr>
          <p:cNvPicPr>
            <a:picLocks noChangeAspect="1"/>
          </p:cNvPicPr>
          <p:nvPr/>
        </p:nvPicPr>
        <p:blipFill>
          <a:blip r:embed="rId2"/>
          <a:stretch>
            <a:fillRect/>
          </a:stretch>
        </p:blipFill>
        <p:spPr>
          <a:xfrm>
            <a:off x="5737183" y="2639573"/>
            <a:ext cx="2316787" cy="1538888"/>
          </a:xfrm>
          <a:prstGeom prst="rect">
            <a:avLst/>
          </a:prstGeom>
        </p:spPr>
      </p:pic>
      <p:pic>
        <p:nvPicPr>
          <p:cNvPr id="6" name="Picture 5">
            <a:extLst>
              <a:ext uri="{FF2B5EF4-FFF2-40B4-BE49-F238E27FC236}">
                <a16:creationId xmlns:a16="http://schemas.microsoft.com/office/drawing/2014/main" id="{F0ACF48C-9C96-CA4B-8376-3B7BB526A9E3}"/>
              </a:ext>
            </a:extLst>
          </p:cNvPr>
          <p:cNvPicPr>
            <a:picLocks noChangeAspect="1"/>
          </p:cNvPicPr>
          <p:nvPr/>
        </p:nvPicPr>
        <p:blipFill>
          <a:blip r:embed="rId3"/>
          <a:stretch>
            <a:fillRect/>
          </a:stretch>
        </p:blipFill>
        <p:spPr>
          <a:xfrm>
            <a:off x="655896" y="2639572"/>
            <a:ext cx="2316788" cy="1538888"/>
          </a:xfrm>
          <a:prstGeom prst="rect">
            <a:avLst/>
          </a:prstGeom>
        </p:spPr>
      </p:pic>
      <p:pic>
        <p:nvPicPr>
          <p:cNvPr id="7" name="Picture 6">
            <a:extLst>
              <a:ext uri="{FF2B5EF4-FFF2-40B4-BE49-F238E27FC236}">
                <a16:creationId xmlns:a16="http://schemas.microsoft.com/office/drawing/2014/main" id="{9E1F5F6A-8882-8846-99F8-77928CFBFD54}"/>
              </a:ext>
            </a:extLst>
          </p:cNvPr>
          <p:cNvPicPr>
            <a:picLocks noChangeAspect="1"/>
          </p:cNvPicPr>
          <p:nvPr/>
        </p:nvPicPr>
        <p:blipFill>
          <a:blip r:embed="rId4"/>
          <a:stretch>
            <a:fillRect/>
          </a:stretch>
        </p:blipFill>
        <p:spPr>
          <a:xfrm>
            <a:off x="3208991" y="2639573"/>
            <a:ext cx="2368422" cy="1538888"/>
          </a:xfrm>
          <a:prstGeom prst="rect">
            <a:avLst/>
          </a:prstGeom>
        </p:spPr>
      </p:pic>
      <p:pic>
        <p:nvPicPr>
          <p:cNvPr id="8" name="Picture 7">
            <a:extLst>
              <a:ext uri="{FF2B5EF4-FFF2-40B4-BE49-F238E27FC236}">
                <a16:creationId xmlns:a16="http://schemas.microsoft.com/office/drawing/2014/main" id="{5065F2AC-9ABA-344F-A75F-2B1DB1C5CA08}"/>
              </a:ext>
            </a:extLst>
          </p:cNvPr>
          <p:cNvPicPr>
            <a:picLocks noChangeAspect="1"/>
          </p:cNvPicPr>
          <p:nvPr/>
        </p:nvPicPr>
        <p:blipFill>
          <a:blip r:embed="rId5"/>
          <a:stretch>
            <a:fillRect/>
          </a:stretch>
        </p:blipFill>
        <p:spPr>
          <a:xfrm>
            <a:off x="8233031" y="2639572"/>
            <a:ext cx="2042795" cy="1633977"/>
          </a:xfrm>
          <a:prstGeom prst="rect">
            <a:avLst/>
          </a:prstGeom>
        </p:spPr>
      </p:pic>
      <p:sp>
        <p:nvSpPr>
          <p:cNvPr id="11" name="TextBox 10">
            <a:extLst>
              <a:ext uri="{FF2B5EF4-FFF2-40B4-BE49-F238E27FC236}">
                <a16:creationId xmlns:a16="http://schemas.microsoft.com/office/drawing/2014/main" id="{FD5241B0-5434-8042-8B4B-91395DCEB1FA}"/>
              </a:ext>
            </a:extLst>
          </p:cNvPr>
          <p:cNvSpPr txBox="1"/>
          <p:nvPr/>
        </p:nvSpPr>
        <p:spPr>
          <a:xfrm>
            <a:off x="596095" y="1649921"/>
            <a:ext cx="6099858" cy="461665"/>
          </a:xfrm>
          <a:prstGeom prst="rect">
            <a:avLst/>
          </a:prstGeom>
          <a:noFill/>
        </p:spPr>
        <p:txBody>
          <a:bodyPr wrap="square">
            <a:spAutoFit/>
          </a:bodyPr>
          <a:lstStyle/>
          <a:p>
            <a:pPr>
              <a:buClr>
                <a:srgbClr val="3FB9AB"/>
              </a:buClr>
            </a:pPr>
            <a:r>
              <a:rPr lang="en-GB" sz="2400" b="1" dirty="0">
                <a:solidFill>
                  <a:srgbClr val="3FB9AB"/>
                </a:solidFill>
              </a:rPr>
              <a:t>Areas of opportunity to explore and develop:</a:t>
            </a:r>
          </a:p>
        </p:txBody>
      </p:sp>
      <p:sp>
        <p:nvSpPr>
          <p:cNvPr id="13" name="TextBox 12">
            <a:extLst>
              <a:ext uri="{FF2B5EF4-FFF2-40B4-BE49-F238E27FC236}">
                <a16:creationId xmlns:a16="http://schemas.microsoft.com/office/drawing/2014/main" id="{55FE4663-D3D1-4C43-8A1C-3085B5E90ABE}"/>
              </a:ext>
            </a:extLst>
          </p:cNvPr>
          <p:cNvSpPr txBox="1"/>
          <p:nvPr/>
        </p:nvSpPr>
        <p:spPr>
          <a:xfrm>
            <a:off x="630821" y="4537804"/>
            <a:ext cx="2316788" cy="923330"/>
          </a:xfrm>
          <a:prstGeom prst="rect">
            <a:avLst/>
          </a:prstGeom>
          <a:noFill/>
          <a:ln>
            <a:solidFill>
              <a:schemeClr val="bg1">
                <a:lumMod val="65000"/>
              </a:schemeClr>
            </a:solidFill>
          </a:ln>
        </p:spPr>
        <p:txBody>
          <a:bodyPr wrap="square">
            <a:spAutoFit/>
          </a:bodyPr>
          <a:lstStyle/>
          <a:p>
            <a:pPr>
              <a:buClr>
                <a:srgbClr val="3FB9AB"/>
              </a:buClr>
            </a:pPr>
            <a:r>
              <a:rPr lang="en-GB" sz="1800" dirty="0">
                <a:solidFill>
                  <a:srgbClr val="202B59"/>
                </a:solidFill>
              </a:rPr>
              <a:t>Construction and development of the Freeport</a:t>
            </a:r>
          </a:p>
        </p:txBody>
      </p:sp>
      <p:sp>
        <p:nvSpPr>
          <p:cNvPr id="15" name="TextBox 14">
            <a:extLst>
              <a:ext uri="{FF2B5EF4-FFF2-40B4-BE49-F238E27FC236}">
                <a16:creationId xmlns:a16="http://schemas.microsoft.com/office/drawing/2014/main" id="{ED2B9886-5FD8-164E-8842-45FCAE8E2226}"/>
              </a:ext>
            </a:extLst>
          </p:cNvPr>
          <p:cNvSpPr txBox="1"/>
          <p:nvPr/>
        </p:nvSpPr>
        <p:spPr>
          <a:xfrm>
            <a:off x="3154102" y="4520835"/>
            <a:ext cx="2423311" cy="923330"/>
          </a:xfrm>
          <a:prstGeom prst="rect">
            <a:avLst/>
          </a:prstGeom>
          <a:noFill/>
          <a:ln>
            <a:solidFill>
              <a:schemeClr val="bg1">
                <a:lumMod val="65000"/>
              </a:schemeClr>
            </a:solidFill>
          </a:ln>
        </p:spPr>
        <p:txBody>
          <a:bodyPr wrap="square">
            <a:spAutoFit/>
          </a:bodyPr>
          <a:lstStyle/>
          <a:p>
            <a:pPr>
              <a:buClr>
                <a:srgbClr val="3FB9AB"/>
              </a:buClr>
            </a:pPr>
            <a:r>
              <a:rPr lang="en-GB" sz="1800" dirty="0">
                <a:solidFill>
                  <a:srgbClr val="202B59"/>
                </a:solidFill>
              </a:rPr>
              <a:t>Inward investors and supply chains</a:t>
            </a:r>
          </a:p>
          <a:p>
            <a:pPr>
              <a:buClr>
                <a:srgbClr val="3FB9AB"/>
              </a:buClr>
            </a:pPr>
            <a:endParaRPr lang="en-GB" sz="1800" dirty="0">
              <a:solidFill>
                <a:srgbClr val="202B59"/>
              </a:solidFill>
            </a:endParaRPr>
          </a:p>
        </p:txBody>
      </p:sp>
      <p:sp>
        <p:nvSpPr>
          <p:cNvPr id="17" name="TextBox 16">
            <a:extLst>
              <a:ext uri="{FF2B5EF4-FFF2-40B4-BE49-F238E27FC236}">
                <a16:creationId xmlns:a16="http://schemas.microsoft.com/office/drawing/2014/main" id="{B3CFCF2A-0BE3-5146-9D52-753C195025DF}"/>
              </a:ext>
            </a:extLst>
          </p:cNvPr>
          <p:cNvSpPr txBox="1"/>
          <p:nvPr/>
        </p:nvSpPr>
        <p:spPr>
          <a:xfrm>
            <a:off x="8237318" y="4503075"/>
            <a:ext cx="2111258" cy="923330"/>
          </a:xfrm>
          <a:prstGeom prst="rect">
            <a:avLst/>
          </a:prstGeom>
          <a:noFill/>
          <a:ln>
            <a:solidFill>
              <a:schemeClr val="bg1">
                <a:lumMod val="65000"/>
              </a:schemeClr>
            </a:solidFill>
          </a:ln>
        </p:spPr>
        <p:txBody>
          <a:bodyPr wrap="square">
            <a:spAutoFit/>
          </a:bodyPr>
          <a:lstStyle/>
          <a:p>
            <a:pPr>
              <a:buClr>
                <a:srgbClr val="3FB9AB"/>
              </a:buClr>
            </a:pPr>
            <a:r>
              <a:rPr lang="en-GB" sz="1800" dirty="0">
                <a:solidFill>
                  <a:srgbClr val="202B59"/>
                </a:solidFill>
              </a:rPr>
              <a:t>Skills and workforce development</a:t>
            </a:r>
          </a:p>
          <a:p>
            <a:pPr>
              <a:buClr>
                <a:srgbClr val="3FB9AB"/>
              </a:buClr>
            </a:pPr>
            <a:endParaRPr lang="en-GB" sz="1800" dirty="0">
              <a:solidFill>
                <a:srgbClr val="202B59"/>
              </a:solidFill>
            </a:endParaRPr>
          </a:p>
        </p:txBody>
      </p:sp>
      <p:sp>
        <p:nvSpPr>
          <p:cNvPr id="20" name="TextBox 19">
            <a:extLst>
              <a:ext uri="{FF2B5EF4-FFF2-40B4-BE49-F238E27FC236}">
                <a16:creationId xmlns:a16="http://schemas.microsoft.com/office/drawing/2014/main" id="{CD0F9832-C95D-684D-974A-7B471F838ABB}"/>
              </a:ext>
            </a:extLst>
          </p:cNvPr>
          <p:cNvSpPr txBox="1"/>
          <p:nvPr/>
        </p:nvSpPr>
        <p:spPr>
          <a:xfrm>
            <a:off x="5737182" y="4508480"/>
            <a:ext cx="2316788" cy="923330"/>
          </a:xfrm>
          <a:prstGeom prst="rect">
            <a:avLst/>
          </a:prstGeom>
          <a:noFill/>
          <a:ln>
            <a:solidFill>
              <a:schemeClr val="bg1">
                <a:lumMod val="65000"/>
              </a:schemeClr>
            </a:solidFill>
          </a:ln>
        </p:spPr>
        <p:txBody>
          <a:bodyPr wrap="square">
            <a:spAutoFit/>
          </a:bodyPr>
          <a:lstStyle/>
          <a:p>
            <a:pPr>
              <a:buClr>
                <a:srgbClr val="3FB9AB"/>
              </a:buClr>
            </a:pPr>
            <a:r>
              <a:rPr lang="en-GB" sz="1800" dirty="0">
                <a:solidFill>
                  <a:srgbClr val="202B59"/>
                </a:solidFill>
              </a:rPr>
              <a:t>Trade &amp; Exports</a:t>
            </a:r>
          </a:p>
          <a:p>
            <a:pPr>
              <a:buClr>
                <a:srgbClr val="3FB9AB"/>
              </a:buClr>
            </a:pPr>
            <a:endParaRPr lang="en-GB" sz="1800" dirty="0">
              <a:solidFill>
                <a:srgbClr val="202B59"/>
              </a:solidFill>
            </a:endParaRPr>
          </a:p>
          <a:p>
            <a:pPr>
              <a:buClr>
                <a:srgbClr val="3FB9AB"/>
              </a:buClr>
            </a:pPr>
            <a:endParaRPr lang="en-GB" sz="1800" dirty="0">
              <a:solidFill>
                <a:srgbClr val="202B59"/>
              </a:solidFill>
            </a:endParaRPr>
          </a:p>
        </p:txBody>
      </p:sp>
    </p:spTree>
    <p:extLst>
      <p:ext uri="{BB962C8B-B14F-4D97-AF65-F5344CB8AC3E}">
        <p14:creationId xmlns:p14="http://schemas.microsoft.com/office/powerpoint/2010/main" val="334889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154" y="4540699"/>
            <a:ext cx="3044423" cy="369332"/>
          </a:xfrm>
          <a:prstGeom prst="rect">
            <a:avLst/>
          </a:prstGeom>
        </p:spPr>
        <p:txBody>
          <a:bodyPr wrap="none">
            <a:spAutoFit/>
          </a:bodyPr>
          <a:lstStyle/>
          <a:p>
            <a:r>
              <a:rPr lang="en-GB" b="1" dirty="0">
                <a:solidFill>
                  <a:srgbClr val="05A492"/>
                </a:solidFill>
              </a:rPr>
              <a:t>https://thamesfreeport.com/</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10259" y="408268"/>
            <a:ext cx="2670403" cy="2059189"/>
          </a:xfrm>
          <a:prstGeom prst="rect">
            <a:avLst/>
          </a:prstGeom>
          <a:solidFill>
            <a:srgbClr val="262B55"/>
          </a:solidFill>
        </p:spPr>
      </p:pic>
      <p:sp>
        <p:nvSpPr>
          <p:cNvPr id="7" name="TextBox 6"/>
          <p:cNvSpPr txBox="1"/>
          <p:nvPr/>
        </p:nvSpPr>
        <p:spPr>
          <a:xfrm>
            <a:off x="229555" y="3287210"/>
            <a:ext cx="7675953" cy="923330"/>
          </a:xfrm>
          <a:prstGeom prst="rect">
            <a:avLst/>
          </a:prstGeom>
          <a:noFill/>
        </p:spPr>
        <p:txBody>
          <a:bodyPr wrap="square" rtlCol="0">
            <a:spAutoFit/>
          </a:bodyPr>
          <a:lstStyle/>
          <a:p>
            <a:r>
              <a:rPr lang="en-GB" sz="5400" b="1" dirty="0">
                <a:solidFill>
                  <a:srgbClr val="05A492"/>
                </a:solidFill>
              </a:rPr>
              <a:t>Questions and Thank You</a:t>
            </a:r>
          </a:p>
        </p:txBody>
      </p:sp>
      <p:sp>
        <p:nvSpPr>
          <p:cNvPr id="3" name="TextBox 2">
            <a:extLst>
              <a:ext uri="{FF2B5EF4-FFF2-40B4-BE49-F238E27FC236}">
                <a16:creationId xmlns:a16="http://schemas.microsoft.com/office/drawing/2014/main" id="{69B9619A-F9CA-49A4-6F9D-5166CB4D6967}"/>
              </a:ext>
            </a:extLst>
          </p:cNvPr>
          <p:cNvSpPr txBox="1"/>
          <p:nvPr/>
        </p:nvSpPr>
        <p:spPr>
          <a:xfrm>
            <a:off x="322154" y="5240190"/>
            <a:ext cx="6143346" cy="646331"/>
          </a:xfrm>
          <a:prstGeom prst="rect">
            <a:avLst/>
          </a:prstGeom>
          <a:noFill/>
        </p:spPr>
        <p:txBody>
          <a:bodyPr wrap="square">
            <a:spAutoFit/>
          </a:bodyPr>
          <a:lstStyle/>
          <a:p>
            <a:r>
              <a:rPr lang="en-GB" sz="1800" b="1" dirty="0">
                <a:solidFill>
                  <a:srgbClr val="3FB9AB"/>
                </a:solidFill>
                <a:effectLst/>
                <a:latin typeface="Calibri" panose="020F0502020204030204" pitchFamily="34" charset="0"/>
                <a:ea typeface="Times New Roman" panose="02020603050405020304" pitchFamily="18" charset="0"/>
                <a:cs typeface="Times New Roman" panose="02020603050405020304" pitchFamily="18" charset="0"/>
              </a:rPr>
              <a:t>Contact: </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Martin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Whiteley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martin.whiteley@thamesfreeport.com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102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vid Economics">
  <a:themeElements>
    <a:clrScheme name="Vivid Economics 2">
      <a:dk1>
        <a:sysClr val="windowText" lastClr="000000"/>
      </a:dk1>
      <a:lt1>
        <a:sysClr val="window" lastClr="FFFFFF"/>
      </a:lt1>
      <a:dk2>
        <a:srgbClr val="111820"/>
      </a:dk2>
      <a:lt2>
        <a:srgbClr val="DBD9D6"/>
      </a:lt2>
      <a:accent1>
        <a:srgbClr val="002D5C"/>
      </a:accent1>
      <a:accent2>
        <a:srgbClr val="00BFD6"/>
      </a:accent2>
      <a:accent3>
        <a:srgbClr val="D7006D"/>
      </a:accent3>
      <a:accent4>
        <a:srgbClr val="215732"/>
      </a:accent4>
      <a:accent5>
        <a:srgbClr val="99999A"/>
      </a:accent5>
      <a:accent6>
        <a:srgbClr val="DAAA00"/>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id="{3FFC6942-B8C2-4AB0-9EFE-280D68634242}" vid="{99B63608-110D-4248-A106-CED31319BC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7" ma:contentTypeDescription="Create a new document." ma:contentTypeScope="" ma:versionID="32e37ad1b19a5888815b52a0590c7174">
  <xsd:schema xmlns:xsd="http://www.w3.org/2001/XMLSchema" xmlns:xs="http://www.w3.org/2001/XMLSchema" xmlns:p="http://schemas.microsoft.com/office/2006/metadata/properties" xmlns:ns2="a9f12287-5f74-4593-92c9-e973669b9a71" xmlns:ns3="6140e513-9c0e-4e73-9b29-9e780522eb94" xmlns:ns4="6a461f78-e7a2-485a-8a47-5fc604b04102" targetNamespace="http://schemas.microsoft.com/office/2006/metadata/properties" ma:root="true" ma:fieldsID="c35459c1131f541c0983a1fce63f5b25" ns2:_="" ns3:_="" ns4:_="">
    <xsd:import namespace="a9f12287-5f74-4593-92c9-e973669b9a71"/>
    <xsd:import namespace="6140e513-9c0e-4e73-9b29-9e780522eb9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_Flow_SignoffStatu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b80e1b9-110b-426d-a27a-2c1e575db7cd}"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0F286-31ED-4817-B067-094B0BA08BF2}"/>
</file>

<file path=customXml/itemProps2.xml><?xml version="1.0" encoding="utf-8"?>
<ds:datastoreItem xmlns:ds="http://schemas.openxmlformats.org/officeDocument/2006/customXml" ds:itemID="{FE606B9E-8A52-4CE6-9766-10AE76F57527}"/>
</file>

<file path=docProps/app.xml><?xml version="1.0" encoding="utf-8"?>
<Properties xmlns="http://schemas.openxmlformats.org/officeDocument/2006/extended-properties" xmlns:vt="http://schemas.openxmlformats.org/officeDocument/2006/docPropsVTypes">
  <TotalTime>18</TotalTime>
  <Words>1109</Words>
  <Application>Microsoft Macintosh PowerPoint</Application>
  <PresentationFormat>Widescreen</PresentationFormat>
  <Paragraphs>105</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Corbel</vt:lpstr>
      <vt:lpstr>Symbol</vt:lpstr>
      <vt:lpstr>Wingdings</vt:lpstr>
      <vt:lpstr>Office Theme</vt:lpstr>
      <vt:lpstr>Vivid Economics</vt:lpstr>
      <vt:lpstr>PowerPoint Presentation</vt:lpstr>
      <vt:lpstr>Thames Freeport</vt:lpstr>
      <vt:lpstr>Thames Freeport USP</vt:lpstr>
      <vt:lpstr>Thames Freeport Sectors</vt:lpstr>
      <vt:lpstr>Thames Freeport Innovation</vt:lpstr>
      <vt:lpstr>Thames Freeport – Economic Impact &amp; Skills </vt:lpstr>
      <vt:lpstr>Working alongside local businesses</vt:lpstr>
      <vt:lpstr>PowerPoint Presentation</vt:lpstr>
    </vt:vector>
  </TitlesOfParts>
  <Company>Forth Ports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Law</dc:creator>
  <cp:lastModifiedBy>Martin Whiteley</cp:lastModifiedBy>
  <cp:revision>118</cp:revision>
  <dcterms:created xsi:type="dcterms:W3CDTF">2021-11-09T10:08:44Z</dcterms:created>
  <dcterms:modified xsi:type="dcterms:W3CDTF">2022-10-05T14:56:35Z</dcterms:modified>
</cp:coreProperties>
</file>