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325" r:id="rId3"/>
    <p:sldId id="338" r:id="rId4"/>
    <p:sldId id="349" r:id="rId5"/>
    <p:sldId id="361" r:id="rId6"/>
    <p:sldId id="359" r:id="rId7"/>
    <p:sldId id="350" r:id="rId8"/>
    <p:sldId id="356" r:id="rId9"/>
    <p:sldId id="352" r:id="rId10"/>
    <p:sldId id="333" r:id="rId11"/>
    <p:sldId id="336" r:id="rId12"/>
    <p:sldId id="357" r:id="rId13"/>
    <p:sldId id="353" r:id="rId14"/>
    <p:sldId id="355" r:id="rId15"/>
    <p:sldId id="335" r:id="rId16"/>
    <p:sldId id="351" r:id="rId17"/>
    <p:sldId id="339" r:id="rId18"/>
    <p:sldId id="340" r:id="rId19"/>
    <p:sldId id="358" r:id="rId20"/>
    <p:sldId id="346" r:id="rId21"/>
    <p:sldId id="347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04">
          <p15:clr>
            <a:srgbClr val="A4A3A4"/>
          </p15:clr>
        </p15:guide>
        <p15:guide id="4" pos="373">
          <p15:clr>
            <a:srgbClr val="A4A3A4"/>
          </p15:clr>
        </p15:guide>
        <p15:guide id="5" pos="583">
          <p15:clr>
            <a:srgbClr val="A4A3A4"/>
          </p15:clr>
        </p15:guide>
        <p15:guide id="6" pos="4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phy, David" initials="MD" lastIdx="1" clrIdx="0">
    <p:extLst>
      <p:ext uri="{19B8F6BF-5375-455C-9EA6-DF929625EA0E}">
        <p15:presenceInfo xmlns:p15="http://schemas.microsoft.com/office/powerpoint/2012/main" userId="S-1-5-21-1547258097-1204854341-2061683252-657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CDC"/>
    <a:srgbClr val="294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3"/>
    <p:restoredTop sz="82028" autoAdjust="0"/>
  </p:normalViewPr>
  <p:slideViewPr>
    <p:cSldViewPr showGuides="1">
      <p:cViewPr varScale="1">
        <p:scale>
          <a:sx n="150" d="100"/>
          <a:sy n="150" d="100"/>
        </p:scale>
        <p:origin x="480" y="126"/>
      </p:cViewPr>
      <p:guideLst>
        <p:guide orient="horz" pos="1620"/>
        <p:guide pos="2880"/>
        <p:guide pos="204"/>
        <p:guide pos="373"/>
        <p:guide pos="583"/>
        <p:guide pos="4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51" d="100"/>
          <a:sy n="51" d="100"/>
        </p:scale>
        <p:origin x="2624" y="4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DB372-FA79-449F-8DB6-B85C26683502}" type="datetimeFigureOut">
              <a:rPr lang="en-GB" smtClean="0"/>
              <a:t>25/11/2021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2AEF0-DFD2-4BE5-BEA3-2C5C61F5D81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500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EE501-8ADF-4E70-B5C3-1CC582233863}" type="datetimeFigureOut">
              <a:rPr lang="en-GB" smtClean="0"/>
              <a:t>25/11/2021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4A06F-D0A9-4E2E-A4D0-A48642F3EB7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15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A06F-D0A9-4E2E-A4D0-A48642F3EB7E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4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A06F-D0A9-4E2E-A4D0-A48642F3EB7E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145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SW</a:t>
            </a:r>
            <a:r>
              <a:rPr lang="en-GB" baseline="0" dirty="0"/>
              <a:t> committed to adopting SUDS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4A06F-D0A9-4E2E-A4D0-A48642F3EB7E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25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92001" y="684000"/>
            <a:ext cx="7883999" cy="1080120"/>
          </a:xfrm>
        </p:spPr>
        <p:txBody>
          <a:bodyPr anchor="b">
            <a:normAutofit/>
          </a:bodyPr>
          <a:lstStyle>
            <a:lvl1pPr algn="l">
              <a:lnSpc>
                <a:spcPts val="4200"/>
              </a:lnSpc>
              <a:defRPr sz="4000" b="0" i="0">
                <a:solidFill>
                  <a:schemeClr val="tx2"/>
                </a:solidFill>
                <a:latin typeface="+mj-lt"/>
                <a:cs typeface="Proxima Nova Soft Bold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8154" y="1804378"/>
            <a:ext cx="4842048" cy="504055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800"/>
              </a:lnSpc>
              <a:buNone/>
              <a:defRPr sz="1500" b="0" i="0">
                <a:solidFill>
                  <a:schemeClr val="bg2"/>
                </a:solidFill>
                <a:latin typeface="+mn-lt"/>
                <a:cs typeface="Proxima Nova Soft Regular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dirty="0"/>
              <a:t> Edit Master text styles    </a:t>
            </a:r>
          </a:p>
        </p:txBody>
      </p:sp>
    </p:spTree>
    <p:extLst>
      <p:ext uri="{BB962C8B-B14F-4D97-AF65-F5344CB8AC3E}">
        <p14:creationId xmlns:p14="http://schemas.microsoft.com/office/powerpoint/2010/main" val="1774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468000"/>
            <a:ext cx="8208456" cy="720000"/>
          </a:xfrm>
        </p:spPr>
        <p:txBody>
          <a:bodyPr lIns="90000"/>
          <a:lstStyle>
            <a:lvl1pPr>
              <a:defRPr sz="2600">
                <a:solidFill>
                  <a:srgbClr val="034EA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44CA9B3-D650-ED4C-86E7-46101AD13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548000"/>
            <a:ext cx="8208912" cy="2967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ts val="2000"/>
              </a:lnSpc>
              <a:spcBef>
                <a:spcPts val="600"/>
              </a:spcBef>
              <a:buClr>
                <a:schemeClr val="bg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ts val="1800"/>
              </a:lnSpc>
              <a:spcBef>
                <a:spcPts val="600"/>
              </a:spcBef>
              <a:buClr>
                <a:schemeClr val="bg2"/>
              </a:buClr>
              <a:defRPr>
                <a:solidFill>
                  <a:schemeClr val="tx1"/>
                </a:solidFill>
              </a:defRPr>
            </a:lvl2pPr>
            <a:lvl3pPr>
              <a:lnSpc>
                <a:spcPts val="1800"/>
              </a:lnSpc>
              <a:spcBef>
                <a:spcPts val="600"/>
              </a:spcBef>
              <a:buClr>
                <a:schemeClr val="bg2"/>
              </a:buClr>
              <a:defRPr>
                <a:solidFill>
                  <a:schemeClr val="tx1"/>
                </a:solidFill>
              </a:defRPr>
            </a:lvl3pPr>
            <a:lvl4pPr>
              <a:lnSpc>
                <a:spcPts val="1800"/>
              </a:lnSpc>
              <a:spcBef>
                <a:spcPts val="600"/>
              </a:spcBef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  <a:lvl5pPr>
              <a:lnSpc>
                <a:spcPts val="1800"/>
              </a:lnSpc>
              <a:spcBef>
                <a:spcPts val="600"/>
              </a:spcBef>
              <a:buClr>
                <a:schemeClr val="bg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97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468000"/>
            <a:ext cx="8208000" cy="72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2863E-BA66-1243-B3FA-8A19F98750FA}"/>
              </a:ext>
            </a:extLst>
          </p:cNvPr>
          <p:cNvSpPr txBox="1"/>
          <p:nvPr userDrawn="1"/>
        </p:nvSpPr>
        <p:spPr>
          <a:xfrm>
            <a:off x="4718538" y="3974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8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2000" y="684000"/>
            <a:ext cx="7812448" cy="1080000"/>
          </a:xfrm>
        </p:spPr>
        <p:txBody>
          <a:bodyPr anchor="b"/>
          <a:lstStyle>
            <a:lvl1pPr>
              <a:lnSpc>
                <a:spcPts val="38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00000" y="1800000"/>
            <a:ext cx="7704448" cy="568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8940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2000" y="684000"/>
            <a:ext cx="5004136" cy="1080000"/>
          </a:xfrm>
        </p:spPr>
        <p:txBody>
          <a:bodyPr anchor="b"/>
          <a:lstStyle>
            <a:lvl1pPr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00368" y="1800000"/>
            <a:ext cx="3288144" cy="568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60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2000" y="684000"/>
            <a:ext cx="5004136" cy="1080000"/>
          </a:xfrm>
        </p:spPr>
        <p:txBody>
          <a:bodyPr anchor="b"/>
          <a:lstStyle>
            <a:lvl1pPr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00368" y="1800000"/>
            <a:ext cx="3288144" cy="568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14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2000" y="684000"/>
            <a:ext cx="5004136" cy="1080000"/>
          </a:xfrm>
        </p:spPr>
        <p:txBody>
          <a:bodyPr anchor="b"/>
          <a:lstStyle>
            <a:lvl1pPr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00368" y="1800000"/>
            <a:ext cx="3288144" cy="568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77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slide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2000" y="684000"/>
            <a:ext cx="5004136" cy="1080000"/>
          </a:xfrm>
        </p:spPr>
        <p:txBody>
          <a:bodyPr anchor="b"/>
          <a:lstStyle>
            <a:lvl1pPr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00368" y="1800000"/>
            <a:ext cx="3288144" cy="568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4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468000" y="1548001"/>
            <a:ext cx="3888000" cy="2967966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2000"/>
              </a:lnSpc>
              <a:spcBef>
                <a:spcPts val="600"/>
              </a:spcBef>
              <a:buFontTx/>
              <a:buNone/>
              <a:defRPr sz="1800">
                <a:solidFill>
                  <a:schemeClr val="bg2"/>
                </a:solidFill>
              </a:defRPr>
            </a:lvl1pPr>
            <a:lvl2pPr marL="0" indent="0">
              <a:lnSpc>
                <a:spcPts val="2000"/>
              </a:lnSpc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2pPr>
            <a:lvl3pPr>
              <a:defRPr>
                <a:solidFill>
                  <a:srgbClr val="53565A"/>
                </a:solidFill>
              </a:defRPr>
            </a:lvl3pPr>
            <a:lvl4pPr>
              <a:defRPr>
                <a:solidFill>
                  <a:srgbClr val="53565A"/>
                </a:solidFill>
              </a:defRPr>
            </a:lvl4pPr>
            <a:lvl5pPr>
              <a:defRPr>
                <a:solidFill>
                  <a:srgbClr val="53565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788024" y="1548001"/>
            <a:ext cx="3888000" cy="29679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8000" y="468000"/>
            <a:ext cx="8208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en-GB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821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468000"/>
            <a:ext cx="8208912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5442" y="4803998"/>
            <a:ext cx="4520654" cy="271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b="0" i="0">
                <a:solidFill>
                  <a:schemeClr val="tx1"/>
                </a:solidFill>
                <a:latin typeface="+mn-lt"/>
                <a:ea typeface="+mn-ea"/>
                <a:cs typeface="Proxima Nova Soft Regular"/>
              </a:defRPr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67544" y="4803998"/>
            <a:ext cx="36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68B66A6-FD11-43D4-B666-F3E94C391CA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67544" y="1548000"/>
            <a:ext cx="8208912" cy="2967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30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74" r:id="rId8"/>
    <p:sldLayoutId id="2147483670" r:id="rId9"/>
  </p:sldLayoutIdLst>
  <p:hf hdr="0" ft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lang="en-GB" sz="2500" kern="1200" dirty="0">
          <a:solidFill>
            <a:srgbClr val="0033A0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ts val="2000"/>
        </a:lnSpc>
        <a:spcBef>
          <a:spcPts val="600"/>
        </a:spcBef>
        <a:buClr>
          <a:schemeClr val="bg2"/>
        </a:buClr>
        <a:buFont typeface="Wingdings" panose="05000000000000000000" pitchFamily="2" charset="2"/>
        <a:buChar char="§"/>
        <a:tabLst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80975" algn="l" defTabSz="914400" rtl="0" eaLnBrk="1" latinLnBrk="0" hangingPunct="1">
        <a:lnSpc>
          <a:spcPts val="1800"/>
        </a:lnSpc>
        <a:spcBef>
          <a:spcPts val="600"/>
        </a:spcBef>
        <a:buClr>
          <a:schemeClr val="bg2"/>
        </a:buClr>
        <a:buFont typeface="Wingdings" panose="05000000000000000000" pitchFamily="2" charset="2"/>
        <a:buChar char="§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622300" indent="-174625" algn="l" defTabSz="914400" rtl="0" eaLnBrk="1" latinLnBrk="0" hangingPunct="1">
        <a:lnSpc>
          <a:spcPts val="1800"/>
        </a:lnSpc>
        <a:spcBef>
          <a:spcPts val="600"/>
        </a:spcBef>
        <a:buClr>
          <a:schemeClr val="bg2"/>
        </a:buClr>
        <a:buFont typeface="Wingdings" panose="05000000000000000000" pitchFamily="2" charset="2"/>
        <a:buChar char="§"/>
        <a:tabLst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03275" indent="-180975" algn="l" defTabSz="914400" rtl="0" eaLnBrk="1" latinLnBrk="0" hangingPunct="1">
        <a:lnSpc>
          <a:spcPts val="18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–"/>
        <a:tabLst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77900" indent="-174625" algn="l" defTabSz="914400" rtl="0" eaLnBrk="1" latinLnBrk="0" hangingPunct="1">
        <a:lnSpc>
          <a:spcPts val="18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»"/>
        <a:tabLst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9" y="627534"/>
            <a:ext cx="7992432" cy="1136586"/>
          </a:xfrm>
        </p:spPr>
        <p:txBody>
          <a:bodyPr>
            <a:normAutofit/>
          </a:bodyPr>
          <a:lstStyle/>
          <a:p>
            <a:r>
              <a:rPr lang="en-GB" sz="3200" dirty="0"/>
              <a:t>Kent &amp; Medway Economic Partnership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00" y="1769958"/>
            <a:ext cx="6948351" cy="513760"/>
          </a:xfrm>
        </p:spPr>
        <p:txBody>
          <a:bodyPr/>
          <a:lstStyle/>
          <a:p>
            <a:r>
              <a:rPr lang="en-GB" dirty="0"/>
              <a:t>Presentation by Ian </a:t>
            </a:r>
            <a:r>
              <a:rPr lang="en-GB" dirty="0" err="1"/>
              <a:t>McAulay</a:t>
            </a:r>
            <a:r>
              <a:rPr lang="en-GB" dirty="0"/>
              <a:t>, CEO, and Dr Toby Willison, Director of Environment &amp; Corporate Affairs, Southern Water</a:t>
            </a:r>
          </a:p>
          <a:p>
            <a:r>
              <a:rPr lang="en-GB" dirty="0"/>
              <a:t>November 25, 2021</a:t>
            </a:r>
          </a:p>
        </p:txBody>
      </p:sp>
    </p:spTree>
    <p:extLst>
      <p:ext uri="{BB962C8B-B14F-4D97-AF65-F5344CB8AC3E}">
        <p14:creationId xmlns:p14="http://schemas.microsoft.com/office/powerpoint/2010/main" val="1783509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12" y="2631513"/>
            <a:ext cx="9344763" cy="80500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Reduction of storm overflows – tackling the problem of Combined Sewer Overflows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32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Reduction of storm overflows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915566"/>
            <a:ext cx="5904656" cy="3384376"/>
          </a:xfrm>
        </p:spPr>
        <p:txBody>
          <a:bodyPr/>
          <a:lstStyle/>
          <a:p>
            <a:r>
              <a:rPr lang="en-GB" sz="1600" dirty="0"/>
              <a:t>Separating surface water from the sewer system – most cost effective and environmentally beneficial way of reducing storm overflow from combined sewers</a:t>
            </a:r>
          </a:p>
          <a:p>
            <a:r>
              <a:rPr lang="en-GB" sz="1600" dirty="0"/>
              <a:t>Cross-party approach needed to find practical solutions</a:t>
            </a:r>
          </a:p>
          <a:p>
            <a:r>
              <a:rPr lang="en-GB" sz="1600" dirty="0"/>
              <a:t>40% reduction in surface water from highways = 80% reduction in storm overflows</a:t>
            </a:r>
          </a:p>
          <a:p>
            <a:r>
              <a:rPr lang="en-GB" sz="1600" dirty="0"/>
              <a:t>Separation of rainwater would free up growth capacity for future development</a:t>
            </a:r>
          </a:p>
          <a:p>
            <a:r>
              <a:rPr lang="en-GB" sz="1600" dirty="0"/>
              <a:t>Avoids need for larger concrete storage</a:t>
            </a:r>
          </a:p>
          <a:p>
            <a:r>
              <a:rPr lang="en-GB" sz="1600" dirty="0"/>
              <a:t>Holistic approach means water utility customers don’t pay for the changes</a:t>
            </a:r>
          </a:p>
          <a:p>
            <a:r>
              <a:rPr lang="en-GB" sz="1600" dirty="0"/>
              <a:t>November 2021: Formation of a special task force to focus on this issue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926850"/>
            <a:ext cx="2269232" cy="1145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104045"/>
            <a:ext cx="2269232" cy="16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6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9502"/>
            <a:ext cx="6264696" cy="4234410"/>
          </a:xfrm>
        </p:spPr>
      </p:pic>
    </p:spTree>
    <p:extLst>
      <p:ext uri="{BB962C8B-B14F-4D97-AF65-F5344CB8AC3E}">
        <p14:creationId xmlns:p14="http://schemas.microsoft.com/office/powerpoint/2010/main" val="302913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5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68000"/>
            <a:ext cx="8208456" cy="720000"/>
          </a:xfrm>
        </p:spPr>
        <p:txBody>
          <a:bodyPr/>
          <a:lstStyle/>
          <a:p>
            <a:r>
              <a:rPr lang="en-GB" dirty="0"/>
              <a:t>CSO Task Force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504" y="915566"/>
            <a:ext cx="5688632" cy="49529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Set up to go further and faster to reduce overflows by 80% by 2030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Regulated and permitted activity to protect homes during intense rainfall. However the use of CSOs is no longer acceptable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Innovative nature-based solutions to be pursued working with local stakeholders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Reduced carbon footprint compared to traditional solutions and opportunities for biodiversity gain</a:t>
            </a:r>
          </a:p>
          <a:p>
            <a:r>
              <a:rPr lang="en-GB" sz="1600" dirty="0"/>
              <a:t>Five Pathfinder projects designated to test and prove          concept and delivery options: </a:t>
            </a:r>
            <a:r>
              <a:rPr lang="en-GB" sz="1600" dirty="0" err="1"/>
              <a:t>Swalecliffe</a:t>
            </a:r>
            <a:r>
              <a:rPr lang="en-GB" sz="1600" dirty="0"/>
              <a:t>, Deal, Margate, Sandown and Pan Parishes (Andover)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06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650" y="627534"/>
            <a:ext cx="3381365" cy="211335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468" y="24927"/>
            <a:ext cx="9126532" cy="7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en-GB" sz="2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000" dirty="0" err="1"/>
              <a:t>Swalecliffe</a:t>
            </a:r>
            <a:r>
              <a:rPr lang="en-GB" sz="2000" dirty="0"/>
              <a:t> is dominated by road and roof runoff in storm conditions, we estimate that removing 5,000m</a:t>
            </a:r>
            <a:r>
              <a:rPr lang="en-GB" sz="2000" baseline="30000" dirty="0"/>
              <a:t>3</a:t>
            </a:r>
            <a:r>
              <a:rPr lang="en-GB" sz="2000" dirty="0"/>
              <a:t> (17%) will reduce the use of outfalls by 80%.</a:t>
            </a: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/>
        </p:nvGraphicFramePr>
        <p:xfrm>
          <a:off x="107504" y="825956"/>
          <a:ext cx="4297586" cy="3604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7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4216">
                <a:tc>
                  <a:txBody>
                    <a:bodyPr/>
                    <a:lstStyle/>
                    <a:p>
                      <a:r>
                        <a:rPr lang="en-GB" sz="1400" dirty="0"/>
                        <a:t>Context \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84">
                <a:tc>
                  <a:txBody>
                    <a:bodyPr/>
                    <a:lstStyle/>
                    <a:p>
                      <a:r>
                        <a:rPr lang="en-GB" sz="1050" dirty="0"/>
                        <a:t>Population in the catchment (equivalent)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37,000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84">
                <a:tc>
                  <a:txBody>
                    <a:bodyPr/>
                    <a:lstStyle/>
                    <a:p>
                      <a:r>
                        <a:rPr lang="en-GB" sz="1050" dirty="0"/>
                        <a:t>Average daily flows received from catchment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9,000 m</a:t>
                      </a:r>
                      <a:r>
                        <a:rPr lang="en-GB" sz="11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1100" baseline="0" dirty="0">
                          <a:solidFill>
                            <a:schemeClr val="tx1"/>
                          </a:solidFill>
                        </a:rPr>
                        <a:t>\d</a:t>
                      </a:r>
                      <a:endParaRPr lang="en-GB" sz="11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84">
                <a:tc>
                  <a:txBody>
                    <a:bodyPr/>
                    <a:lstStyle/>
                    <a:p>
                      <a:r>
                        <a:rPr lang="en-GB" sz="1050" baseline="0" dirty="0"/>
                        <a:t>Volume received during a 1 in 20 storm for a 1 hour duration</a:t>
                      </a:r>
                      <a:endParaRPr lang="en-GB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30,000 m</a:t>
                      </a:r>
                      <a:r>
                        <a:rPr lang="en-GB" sz="11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84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903">
                <a:tc>
                  <a:txBody>
                    <a:bodyPr/>
                    <a:lstStyle/>
                    <a:p>
                      <a:r>
                        <a:rPr lang="en-GB" sz="1050" dirty="0"/>
                        <a:t>Number of outfalls spilling in 2020 \ total in the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8 \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84">
                <a:tc>
                  <a:txBody>
                    <a:bodyPr/>
                    <a:lstStyle/>
                    <a:p>
                      <a:r>
                        <a:rPr lang="en-GB" sz="1050" dirty="0"/>
                        <a:t>Total</a:t>
                      </a:r>
                      <a:r>
                        <a:rPr lang="en-GB" sz="1050" baseline="0" dirty="0"/>
                        <a:t> number of spills in </a:t>
                      </a:r>
                      <a:r>
                        <a:rPr lang="en-GB" sz="105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84">
                <a:tc>
                  <a:txBody>
                    <a:bodyPr/>
                    <a:lstStyle/>
                    <a:p>
                      <a:r>
                        <a:rPr lang="en-GB" sz="1050" dirty="0"/>
                        <a:t>Estimated discharge volume during</a:t>
                      </a:r>
                      <a:r>
                        <a:rPr lang="en-GB" sz="1050" baseline="0" dirty="0"/>
                        <a:t> the</a:t>
                      </a:r>
                      <a:r>
                        <a:rPr lang="en-GB" sz="1050" dirty="0"/>
                        <a:t> storm event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5,000 m</a:t>
                      </a:r>
                      <a:r>
                        <a:rPr lang="en-GB" sz="1100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84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84">
                <a:tc>
                  <a:txBody>
                    <a:bodyPr/>
                    <a:lstStyle/>
                    <a:p>
                      <a:r>
                        <a:rPr lang="en-GB" sz="1050" dirty="0"/>
                        <a:t>Bathing 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84">
                <a:tc>
                  <a:txBody>
                    <a:bodyPr/>
                    <a:lstStyle/>
                    <a:p>
                      <a:r>
                        <a:rPr lang="en-GB" sz="1050" dirty="0"/>
                        <a:t>Shellfish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84">
                <a:tc>
                  <a:txBody>
                    <a:bodyPr/>
                    <a:lstStyle/>
                    <a:p>
                      <a:r>
                        <a:rPr lang="en-GB" sz="1050" dirty="0"/>
                        <a:t>International designations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16016" y="3621450"/>
            <a:ext cx="4248472" cy="50359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400" dirty="0"/>
              <a:t>Volume of rainfall to separate or store to prevent overflows in a 1\20 storm = 5,000m</a:t>
            </a:r>
            <a:r>
              <a:rPr lang="en-GB" sz="1400" baseline="30000" dirty="0"/>
              <a:t>3</a:t>
            </a:r>
            <a:r>
              <a:rPr lang="en-GB" sz="1400" dirty="0"/>
              <a:t>  (17%)</a:t>
            </a:r>
            <a:endParaRPr lang="en-GB" sz="14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4477099" y="2650395"/>
            <a:ext cx="4666901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/>
              <a:t>97% of water in this sewer system in a storm is rain water, of which most is direct runoff from roads and roofs. </a:t>
            </a:r>
          </a:p>
          <a:p>
            <a:r>
              <a:rPr lang="en-GB" sz="1050" i="1" dirty="0"/>
              <a:t>The remaining 3% is made up of ‘</a:t>
            </a:r>
            <a:r>
              <a:rPr lang="en-GB" sz="1050" i="1" dirty="0" err="1"/>
              <a:t>Baseflow</a:t>
            </a:r>
            <a:r>
              <a:rPr lang="en-GB" sz="1050" i="1" dirty="0"/>
              <a:t>’ (0.6%) which is infiltration from ground water into the sewer, ‘Foul’ (2.1%) is domestic wastewater (showers, sinks, toilets).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4478471"/>
            <a:ext cx="6984776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i="1" dirty="0"/>
              <a:t>* This is only and estimate and needs more analysis. For this preliminary study it has been assumed that 80% of discharges will be avoided by removing 5,000 m3. It could be less than 80%. It is not 100% because a more intensive storm could still have discharges or a localised rainfall event in the catchment could cause a discharge. </a:t>
            </a:r>
          </a:p>
        </p:txBody>
      </p:sp>
    </p:spTree>
    <p:extLst>
      <p:ext uri="{BB962C8B-B14F-4D97-AF65-F5344CB8AC3E}">
        <p14:creationId xmlns:p14="http://schemas.microsoft.com/office/powerpoint/2010/main" val="1239767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8" name="Picture 2" descr="PI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2475"/>
            <a:ext cx="9217024" cy="51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691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Drainage &amp; Wastewater Management Plans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188000"/>
            <a:ext cx="8208912" cy="3327966"/>
          </a:xfrm>
        </p:spPr>
        <p:txBody>
          <a:bodyPr/>
          <a:lstStyle/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New long term plans – spanning 25 years or more – to improve drainage and wastewater systems to reduce flooding and pollution and improve water quality</a:t>
            </a:r>
          </a:p>
          <a:p>
            <a:pPr marL="0" indent="0">
              <a:buNone/>
            </a:pPr>
            <a:endParaRPr lang="en-GB" sz="1600" b="1" dirty="0"/>
          </a:p>
          <a:p>
            <a:pPr marL="0" indent="0">
              <a:buNone/>
            </a:pPr>
            <a:r>
              <a:rPr lang="en-GB" sz="1600" b="1" dirty="0"/>
              <a:t>They will:</a:t>
            </a:r>
          </a:p>
          <a:p>
            <a:r>
              <a:rPr lang="en-GB" sz="1600" dirty="0"/>
              <a:t>Identify current and future risks from wastewater systems</a:t>
            </a:r>
          </a:p>
          <a:p>
            <a:r>
              <a:rPr lang="en-GB" sz="1600" dirty="0"/>
              <a:t>Provide information to customers with information on current and future risks</a:t>
            </a:r>
          </a:p>
          <a:p>
            <a:r>
              <a:rPr lang="en-GB" sz="1600" dirty="0"/>
              <a:t>Enable greater collaboration with other drainage authorities to co-create plans</a:t>
            </a:r>
          </a:p>
          <a:p>
            <a:r>
              <a:rPr lang="en-GB" sz="1600" dirty="0"/>
              <a:t>Prepare for population growth and more water recycling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327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water neutral developments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987574"/>
            <a:ext cx="8208912" cy="360040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Why</a:t>
            </a:r>
            <a:endParaRPr lang="en-GB" dirty="0"/>
          </a:p>
          <a:p>
            <a:r>
              <a:rPr lang="en-GB" sz="1600" dirty="0"/>
              <a:t>Potential to deliver large scale water and carbon savings</a:t>
            </a:r>
          </a:p>
          <a:p>
            <a:r>
              <a:rPr lang="en-GB" sz="1600" dirty="0"/>
              <a:t>To help ensure sufficient water is available to meet the needs of people, business and the environment</a:t>
            </a:r>
          </a:p>
          <a:p>
            <a:r>
              <a:rPr lang="en-GB" sz="1600" dirty="0"/>
              <a:t>New housing developments could be unlocked in the planning process in areas of water stress</a:t>
            </a:r>
          </a:p>
          <a:p>
            <a:pPr marL="0" indent="0">
              <a:buNone/>
            </a:pPr>
            <a:r>
              <a:rPr lang="en-GB" b="1" dirty="0"/>
              <a:t>How</a:t>
            </a:r>
            <a:endParaRPr lang="en-GB" dirty="0"/>
          </a:p>
          <a:p>
            <a:pPr lvl="0"/>
            <a:r>
              <a:rPr lang="en-GB" sz="1600" dirty="0"/>
              <a:t>Reduce water use – water efficient devices, smart metering, water saving culture</a:t>
            </a:r>
          </a:p>
          <a:p>
            <a:pPr lvl="0"/>
            <a:r>
              <a:rPr lang="en-GB" sz="1600" dirty="0"/>
              <a:t>Reuse water – rainwater harvesting, greywater recycling, </a:t>
            </a:r>
            <a:r>
              <a:rPr lang="en-GB" sz="1600" dirty="0" err="1"/>
              <a:t>blackwater</a:t>
            </a:r>
            <a:r>
              <a:rPr lang="en-GB" sz="1600" dirty="0"/>
              <a:t> recycling</a:t>
            </a:r>
          </a:p>
          <a:p>
            <a:pPr lvl="0"/>
            <a:r>
              <a:rPr lang="en-GB" sz="1600" dirty="0"/>
              <a:t>Offset water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0235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water neutral developments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188000"/>
            <a:ext cx="8208912" cy="3327966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Benefits</a:t>
            </a:r>
            <a:endParaRPr lang="en-GB" dirty="0"/>
          </a:p>
          <a:p>
            <a:r>
              <a:rPr lang="en-GB" sz="1600" dirty="0"/>
              <a:t>Water saving – around 112,000 litres could be saved every year for each water neutral home built</a:t>
            </a:r>
          </a:p>
          <a:p>
            <a:r>
              <a:rPr lang="en-GB" sz="1600" dirty="0"/>
              <a:t>Carbon saving – 43.8kg CO2 equivalent per year per household</a:t>
            </a:r>
          </a:p>
          <a:p>
            <a:r>
              <a:rPr lang="en-GB" sz="1600" dirty="0"/>
              <a:t>Money saving – annual savings on water and energy bills of around £44-£78 per home can be achieved</a:t>
            </a:r>
          </a:p>
          <a:p>
            <a:r>
              <a:rPr lang="en-GB" sz="1600" dirty="0"/>
              <a:t>Improves resilience – through minimising additional pressure on water resources and networks</a:t>
            </a:r>
          </a:p>
          <a:p>
            <a:r>
              <a:rPr lang="en-GB" sz="1600" dirty="0"/>
              <a:t>Enables future housing – can help enable future housing growth particularly in areas of water stress or with environmental constraints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955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6696744" cy="452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83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24945"/>
            <a:ext cx="8208456" cy="720000"/>
          </a:xfrm>
        </p:spPr>
        <p:txBody>
          <a:bodyPr/>
          <a:lstStyle/>
          <a:p>
            <a:r>
              <a:rPr lang="en-GB" dirty="0"/>
              <a:t>The water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1059582"/>
            <a:ext cx="5904656" cy="3744416"/>
          </a:xfrm>
        </p:spPr>
        <p:txBody>
          <a:bodyPr/>
          <a:lstStyle/>
          <a:p>
            <a:r>
              <a:rPr lang="en-GB" sz="1600" dirty="0"/>
              <a:t>In England – climate change predicted to reduce supply </a:t>
            </a:r>
            <a:br>
              <a:rPr lang="en-GB" sz="1600" dirty="0"/>
            </a:br>
            <a:r>
              <a:rPr lang="en-GB" sz="1600" dirty="0"/>
              <a:t>by 600 million litres of water per day by 2054</a:t>
            </a:r>
          </a:p>
          <a:p>
            <a:r>
              <a:rPr lang="en-GB" sz="1600" dirty="0"/>
              <a:t>The National Infrastructure Commission reports a </a:t>
            </a:r>
            <a:br>
              <a:rPr lang="en-GB" sz="1600" dirty="0"/>
            </a:br>
            <a:r>
              <a:rPr lang="en-GB" sz="1600" dirty="0"/>
              <a:t>1 in 4 chance of severe drought before 2050</a:t>
            </a:r>
          </a:p>
          <a:p>
            <a:r>
              <a:rPr lang="en-GB" sz="1600" dirty="0"/>
              <a:t>Demand for water is growing from an increasing</a:t>
            </a:r>
            <a:br>
              <a:rPr lang="en-GB" sz="1600" dirty="0"/>
            </a:br>
            <a:r>
              <a:rPr lang="en-GB" sz="1600" dirty="0"/>
              <a:t>population of 62 million by 2043</a:t>
            </a:r>
          </a:p>
          <a:p>
            <a:r>
              <a:rPr lang="en-GB" sz="1600" dirty="0"/>
              <a:t>Current levels of abstraction are unsustainable with </a:t>
            </a:r>
            <a:br>
              <a:rPr lang="en-GB" sz="1600" dirty="0"/>
            </a:br>
            <a:r>
              <a:rPr lang="en-GB" sz="1600" dirty="0"/>
              <a:t>huge risks for our precious chalk stream habitats</a:t>
            </a:r>
          </a:p>
          <a:p>
            <a:r>
              <a:rPr lang="en-GB" sz="1600" dirty="0"/>
              <a:t>300,000 extra homes built each year will increase the burden on already stretched networks</a:t>
            </a:r>
          </a:p>
          <a:p>
            <a:r>
              <a:rPr lang="en-GB" sz="1600" dirty="0"/>
              <a:t>Our inherited sewer system - many parts of the </a:t>
            </a:r>
            <a:br>
              <a:rPr lang="en-GB" sz="1600" dirty="0"/>
            </a:br>
            <a:r>
              <a:rPr lang="en-GB" sz="1600" dirty="0"/>
              <a:t>system laid over 50 to 100 years ago</a:t>
            </a:r>
          </a:p>
          <a:p>
            <a:pPr marL="0" indent="0">
              <a:lnSpc>
                <a:spcPts val="2400"/>
              </a:lnSpc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216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we are working with developers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419622"/>
            <a:ext cx="5184576" cy="3096344"/>
          </a:xfrm>
        </p:spPr>
        <p:txBody>
          <a:bodyPr/>
          <a:lstStyle/>
          <a:p>
            <a:r>
              <a:rPr lang="en-GB" sz="1600" dirty="0"/>
              <a:t>Engaging to build water efficient homes </a:t>
            </a:r>
          </a:p>
          <a:p>
            <a:r>
              <a:rPr lang="en-GB" sz="1600" dirty="0"/>
              <a:t>Engaging to adopt Sustainable Drainage features (</a:t>
            </a:r>
            <a:r>
              <a:rPr lang="en-GB" sz="1600" dirty="0" err="1"/>
              <a:t>SuDs</a:t>
            </a:r>
            <a:r>
              <a:rPr lang="en-GB" sz="1600" dirty="0"/>
              <a:t>) – ponds and wetlands, tanks to control and manage surface runoff, basins to provide flow control through attenuation of storm water runoff, bio-retention systems including tree pits, ponds and wetland and rain gardens</a:t>
            </a:r>
          </a:p>
          <a:p>
            <a:r>
              <a:rPr lang="en-GB" sz="1600" dirty="0"/>
              <a:t>Appointment of designated adoption managers for pre-start site inspections, provisional inspections and final inspections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347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15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you can help</a:t>
            </a:r>
            <a:br>
              <a:rPr lang="en-GB" dirty="0"/>
            </a:b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987574"/>
            <a:ext cx="8208912" cy="3384376"/>
          </a:xfrm>
        </p:spPr>
        <p:txBody>
          <a:bodyPr/>
          <a:lstStyle/>
          <a:p>
            <a:endParaRPr lang="en-GB" sz="1600"/>
          </a:p>
          <a:p>
            <a:r>
              <a:rPr lang="en-GB" sz="1600"/>
              <a:t>Support </a:t>
            </a:r>
            <a:r>
              <a:rPr lang="en-GB" sz="1600" dirty="0"/>
              <a:t>the build of water neutral developments – increase awareness of potential</a:t>
            </a:r>
          </a:p>
          <a:p>
            <a:r>
              <a:rPr lang="en-GB" sz="1600" dirty="0"/>
              <a:t>Support policies that could require water neutrality </a:t>
            </a:r>
          </a:p>
          <a:p>
            <a:r>
              <a:rPr lang="en-GB" sz="1600" dirty="0"/>
              <a:t>Collaboration to reduce storm overflow from combined sewers </a:t>
            </a:r>
          </a:p>
          <a:p>
            <a:r>
              <a:rPr lang="en-GB" sz="1600" dirty="0"/>
              <a:t>Target 100 – our industry leading commitment to reduce customers’ use of water to 100 litres per person per day by 2040 </a:t>
            </a:r>
          </a:p>
          <a:p>
            <a:r>
              <a:rPr lang="en-GB" sz="1600" dirty="0" err="1"/>
              <a:t>Unflushables</a:t>
            </a:r>
            <a:r>
              <a:rPr lang="en-GB" sz="1600" dirty="0"/>
              <a:t> – (wet wipes, nappies, cotton buds and sanitary items)</a:t>
            </a:r>
            <a:br>
              <a:rPr lang="en-GB" sz="1600" dirty="0"/>
            </a:br>
            <a:r>
              <a:rPr lang="en-GB" sz="1600" dirty="0"/>
              <a:t>60% of sewer blockages are caused by human behaviours</a:t>
            </a:r>
            <a:r>
              <a:rPr lang="en-GB" dirty="0"/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991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targets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188000"/>
            <a:ext cx="4392488" cy="3327966"/>
          </a:xfrm>
        </p:spPr>
        <p:txBody>
          <a:bodyPr/>
          <a:lstStyle/>
          <a:p>
            <a:r>
              <a:rPr lang="en-GB" sz="1600" b="1" dirty="0"/>
              <a:t>By 2025 </a:t>
            </a:r>
            <a:r>
              <a:rPr lang="en-GB" sz="1600" dirty="0"/>
              <a:t>– Event Duration Monitoring (EDM) technology installed at 100% of our sites ensuring greater transparency</a:t>
            </a:r>
          </a:p>
          <a:p>
            <a:r>
              <a:rPr lang="en-GB" sz="1600" b="1" dirty="0"/>
              <a:t>By 2030 </a:t>
            </a:r>
            <a:r>
              <a:rPr lang="en-GB" sz="1600" dirty="0"/>
              <a:t>– 80% reduction in the use of storm overflows </a:t>
            </a:r>
          </a:p>
          <a:p>
            <a:r>
              <a:rPr lang="en-GB" sz="1600" b="1" dirty="0"/>
              <a:t>By 2040 </a:t>
            </a:r>
            <a:r>
              <a:rPr lang="en-GB" sz="1600" dirty="0"/>
              <a:t>– Zero pollution incidents</a:t>
            </a:r>
          </a:p>
          <a:p>
            <a:r>
              <a:rPr lang="en-GB" sz="1600" b="1" dirty="0"/>
              <a:t>By 2040 </a:t>
            </a:r>
            <a:r>
              <a:rPr lang="en-GB" sz="1600" dirty="0"/>
              <a:t>- Target 100 is a commitment to our customers. </a:t>
            </a:r>
          </a:p>
          <a:p>
            <a:r>
              <a:rPr lang="en-GB" sz="1600" b="1" dirty="0"/>
              <a:t>By 2040 </a:t>
            </a:r>
            <a:r>
              <a:rPr lang="en-GB" sz="1600" dirty="0"/>
              <a:t>- Operating a fully integrated water environment working seamlessly with all water users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945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we get there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188000"/>
            <a:ext cx="4464496" cy="3327966"/>
          </a:xfrm>
        </p:spPr>
        <p:txBody>
          <a:bodyPr/>
          <a:lstStyle/>
          <a:p>
            <a:r>
              <a:rPr lang="en-GB" sz="1600" dirty="0"/>
              <a:t>Investing over £1.5 billion in our wastewater network between 2020-2025 and £600 million on environmental improvements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/>
              <a:t>In Kent </a:t>
            </a:r>
            <a:r>
              <a:rPr lang="en-GB" sz="1600" dirty="0"/>
              <a:t>- </a:t>
            </a:r>
            <a:r>
              <a:rPr lang="en-GB" sz="1600" b="1" dirty="0"/>
              <a:t>£298 million investment between 2020-2025 in 61 wastewater systems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83718"/>
            <a:ext cx="2522399" cy="1681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40779"/>
            <a:ext cx="2516954" cy="167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77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2"/>
          </p:nvPr>
        </p:nvSpPr>
        <p:spPr>
          <a:xfrm>
            <a:off x="684976" y="1656032"/>
            <a:ext cx="3888000" cy="2967966"/>
          </a:xfrm>
        </p:spPr>
        <p:txBody>
          <a:bodyPr/>
          <a:lstStyle/>
          <a:p>
            <a:r>
              <a:rPr lang="en-GB" dirty="0"/>
              <a:t>Wastewater catchment area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3027779819"/>
              </p:ext>
            </p:extLst>
          </p:nvPr>
        </p:nvGraphicFramePr>
        <p:xfrm>
          <a:off x="395536" y="1188000"/>
          <a:ext cx="3528393" cy="3553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1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Wastewater catchment area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Investment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Ashford WTW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£39.3m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Weatherlees Hill WTW (Thanet)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£36m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Swalecliffe WTW (Canterbury)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£25.7m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Sittingbourne WTW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£20.2m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Motney Hill WTW (Medway)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£14.6m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Faversham WTW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£11.26m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Tunbridge Wells South WTW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£10.4m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Northfleet WTW (Gravesham)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£8.37m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Oxted WTW (Tandridge)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£8m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Gravesend WTW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£7.7m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Investment in Kent </a:t>
            </a:r>
            <a:r>
              <a:rPr lang="en-GB" i="1" dirty="0"/>
              <a:t>includes</a:t>
            </a:r>
            <a:r>
              <a:rPr lang="en-GB" dirty="0"/>
              <a:t>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283968" y="1188000"/>
            <a:ext cx="3744416" cy="335470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Refurbishment of sites to protect the environment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Additional storm storage capacity to reduce spills to the environment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Increasing capacity to accommodate growth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Upgrading treatment processes to improve river water quality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Upgrading treatment works to reduce phosphorous being discharged to the environment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Sewer rehabilitation</a:t>
            </a:r>
            <a:endParaRPr lang="en-GB" sz="1400" b="1" dirty="0">
              <a:solidFill>
                <a:srgbClr val="FFC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82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Headlines from Kent investment 2020-2025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987574"/>
            <a:ext cx="8352928" cy="3528392"/>
          </a:xfrm>
        </p:spPr>
        <p:txBody>
          <a:bodyPr/>
          <a:lstStyle/>
          <a:p>
            <a:r>
              <a:rPr lang="en-GB" sz="1600" b="1" dirty="0"/>
              <a:t>Thanet sewers</a:t>
            </a:r>
            <a:r>
              <a:rPr lang="en-GB" sz="1600" dirty="0"/>
              <a:t> – groundwater protection scheme; involves sealing chalk </a:t>
            </a:r>
            <a:r>
              <a:rPr lang="en-GB" sz="1600" dirty="0" err="1"/>
              <a:t>adits</a:t>
            </a:r>
            <a:r>
              <a:rPr lang="en-GB" sz="1600" dirty="0"/>
              <a:t> and sewers in </a:t>
            </a:r>
            <a:r>
              <a:rPr lang="en-GB" sz="1600" dirty="0" err="1"/>
              <a:t>adits</a:t>
            </a:r>
            <a:r>
              <a:rPr lang="en-GB" sz="1600" dirty="0"/>
              <a:t> to prevent sewers leaking into the chalk - £22m</a:t>
            </a:r>
          </a:p>
          <a:p>
            <a:r>
              <a:rPr lang="en-GB" sz="1600" b="1" dirty="0" err="1"/>
              <a:t>Chilmington</a:t>
            </a:r>
            <a:r>
              <a:rPr lang="en-GB" sz="1600" b="1" dirty="0"/>
              <a:t> Green</a:t>
            </a:r>
            <a:r>
              <a:rPr lang="en-GB" sz="1600" dirty="0"/>
              <a:t> - sewer reinforcement scheme; laying new system to transfer flows within part of the Ashford system to allow a major house development to be drained - £14m </a:t>
            </a:r>
          </a:p>
          <a:p>
            <a:r>
              <a:rPr lang="en-GB" sz="1600" b="1" dirty="0"/>
              <a:t>Military Road rising main</a:t>
            </a:r>
            <a:r>
              <a:rPr lang="en-GB" sz="1600" dirty="0"/>
              <a:t> - to replace the rising main which serves Ramsgate and conveys flow to </a:t>
            </a:r>
            <a:r>
              <a:rPr lang="en-GB" sz="1600" dirty="0" err="1"/>
              <a:t>Weatherlees</a:t>
            </a:r>
            <a:r>
              <a:rPr lang="en-GB" sz="1600" dirty="0"/>
              <a:t> WTW -£13m </a:t>
            </a:r>
          </a:p>
          <a:p>
            <a:r>
              <a:rPr lang="en-GB" sz="1600" b="1" dirty="0"/>
              <a:t>Margate pumping  station</a:t>
            </a:r>
            <a:r>
              <a:rPr lang="en-GB" sz="1600" dirty="0"/>
              <a:t> - phase 2 of refurbishment and resilience measures at Margate -£6m </a:t>
            </a:r>
          </a:p>
          <a:p>
            <a:r>
              <a:rPr lang="en-GB" sz="1600" b="1" dirty="0"/>
              <a:t>Growth related investment </a:t>
            </a:r>
            <a:r>
              <a:rPr lang="en-GB" sz="1600" dirty="0"/>
              <a:t>to allow developments to connect to the sewer network and to reinforce sewers where required to reduce the risk of flooding as a result of these new connections – total of £26m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734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000" y="468000"/>
            <a:ext cx="7488376" cy="72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Nutrient neutrality </a:t>
            </a:r>
            <a:br>
              <a:rPr lang="en-GB" dirty="0"/>
            </a:br>
            <a:r>
              <a:rPr lang="en-GB" sz="1400" dirty="0">
                <a:solidFill>
                  <a:schemeClr val="bg2"/>
                </a:solidFill>
              </a:rPr>
              <a:t>Responding to a growing number of estuaries and water bodies affected by nitrates and phosphates</a:t>
            </a:r>
            <a:br>
              <a:rPr lang="en-GB" sz="1400" dirty="0">
                <a:solidFill>
                  <a:schemeClr val="bg2"/>
                </a:solidFill>
              </a:rPr>
            </a:b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467544" y="1548000"/>
            <a:ext cx="8208912" cy="2967966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How this can be achieved </a:t>
            </a:r>
            <a:endParaRPr lang="en-GB" sz="1600" dirty="0"/>
          </a:p>
          <a:p>
            <a:r>
              <a:rPr lang="en-GB" sz="1600" dirty="0"/>
              <a:t>Offsetting nitrates by changing land use e.g. by creating a wetland, planting trees or by taking land out of agricultural use </a:t>
            </a:r>
          </a:p>
          <a:p>
            <a:r>
              <a:rPr lang="en-GB" sz="1600" dirty="0"/>
              <a:t>Working with groups like the Wildlife Trust on nutrient trading </a:t>
            </a:r>
          </a:p>
          <a:p>
            <a:r>
              <a:rPr lang="en-GB" sz="1600" dirty="0"/>
              <a:t>Neutral removal using low phosphate technologies - </a:t>
            </a:r>
            <a:r>
              <a:rPr lang="en-GB" sz="1600" b="1" dirty="0"/>
              <a:t>high chemical and carbon footprint</a:t>
            </a:r>
            <a:r>
              <a:rPr lang="en-GB" sz="1600" dirty="0"/>
              <a:t> (</a:t>
            </a:r>
            <a:r>
              <a:rPr lang="en-GB" sz="1600" dirty="0" err="1"/>
              <a:t>Hailsham</a:t>
            </a:r>
            <a:r>
              <a:rPr lang="en-GB" sz="1600" dirty="0"/>
              <a:t> Wastewater Treatment Works) </a:t>
            </a:r>
          </a:p>
          <a:p>
            <a:r>
              <a:rPr lang="en-GB" sz="1600" dirty="0"/>
              <a:t>Biological Nutrient Removal – process used in wastewater treatment works for nitrogen and phosphorous removal from wastewater before it is discharged into surface or ground water – </a:t>
            </a:r>
            <a:r>
              <a:rPr lang="en-GB" sz="1600" b="1" dirty="0"/>
              <a:t>reduced chemical and carbon footprint 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16770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Nutrient neutrality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467544" y="1188000"/>
            <a:ext cx="8208912" cy="3327966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Biological Nutrient Removal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sz="1600" dirty="0"/>
              <a:t>requires high strength sewage which is not always possible if the sewerage network is combined (foul and surface water). </a:t>
            </a:r>
          </a:p>
          <a:p>
            <a:r>
              <a:rPr lang="en-GB" sz="1600" dirty="0"/>
              <a:t>removing surface water from networks will provide greater opportunities for this technology to be exploited</a:t>
            </a:r>
          </a:p>
          <a:p>
            <a:r>
              <a:rPr lang="en-GB" sz="1600" dirty="0"/>
              <a:t>will also reduce the frequency, volume and occurrence of storm overflows which is a nationwide challenge for regulators and the industry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142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B66A6-FD11-43D4-B666-F3E94C391CA6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77569"/>
            <a:ext cx="9324528" cy="52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97460"/>
      </p:ext>
    </p:extLst>
  </p:cSld>
  <p:clrMapOvr>
    <a:masterClrMapping/>
  </p:clrMapOvr>
</p:sld>
</file>

<file path=ppt/theme/theme1.xml><?xml version="1.0" encoding="utf-8"?>
<a:theme xmlns:a="http://schemas.openxmlformats.org/drawingml/2006/main" name="Southern Water">
  <a:themeElements>
    <a:clrScheme name="Custom 6">
      <a:dk1>
        <a:srgbClr val="53565A"/>
      </a:dk1>
      <a:lt1>
        <a:srgbClr val="FFFFFF"/>
      </a:lt1>
      <a:dk2>
        <a:srgbClr val="174190"/>
      </a:dk2>
      <a:lt2>
        <a:srgbClr val="009FDF"/>
      </a:lt2>
      <a:accent1>
        <a:srgbClr val="FAB31A"/>
      </a:accent1>
      <a:accent2>
        <a:srgbClr val="779A49"/>
      </a:accent2>
      <a:accent3>
        <a:srgbClr val="00AAC6"/>
      </a:accent3>
      <a:accent4>
        <a:srgbClr val="3C92D0"/>
      </a:accent4>
      <a:accent5>
        <a:srgbClr val="A15499"/>
      </a:accent5>
      <a:accent6>
        <a:srgbClr val="DF4613"/>
      </a:accent6>
      <a:hlink>
        <a:srgbClr val="009FE3"/>
      </a:hlink>
      <a:folHlink>
        <a:srgbClr val="174172"/>
      </a:folHlink>
    </a:clrScheme>
    <a:fontScheme name="Southern Water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O Task Force v1" id="{43B7EF80-7439-4046-A4EF-4F868B60973F}" vid="{75637220-AA0D-4A83-8F87-EEE1E9CA0A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CSO Task Force v1</Template>
  <TotalTime>2094</TotalTime>
  <Words>1510</Words>
  <Application>Microsoft Office PowerPoint</Application>
  <PresentationFormat>On-screen Show (16:9)</PresentationFormat>
  <Paragraphs>168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Southern Water</vt:lpstr>
      <vt:lpstr>Kent &amp; Medway Economic Partnership</vt:lpstr>
      <vt:lpstr>The water challenge</vt:lpstr>
      <vt:lpstr>Our targets</vt:lpstr>
      <vt:lpstr>How do we get there</vt:lpstr>
      <vt:lpstr>Investment in Kent includes:</vt:lpstr>
      <vt:lpstr>Headlines from Kent investment 2020-2025</vt:lpstr>
      <vt:lpstr>Nutrient neutrality  Responding to a growing number of estuaries and water bodies affected by nitrates and phosphates </vt:lpstr>
      <vt:lpstr>Nutrient neutrality</vt:lpstr>
      <vt:lpstr>PowerPoint Presentation</vt:lpstr>
      <vt:lpstr>PowerPoint Presentation</vt:lpstr>
      <vt:lpstr>Reduction of storm overflows</vt:lpstr>
      <vt:lpstr>PowerPoint Presentation</vt:lpstr>
      <vt:lpstr>CSO Task Force</vt:lpstr>
      <vt:lpstr>PowerPoint Presentation</vt:lpstr>
      <vt:lpstr>PowerPoint Presentation</vt:lpstr>
      <vt:lpstr>Drainage &amp; Wastewater Management Plans</vt:lpstr>
      <vt:lpstr>Building water neutral developments</vt:lpstr>
      <vt:lpstr>Building water neutral developments</vt:lpstr>
      <vt:lpstr>PowerPoint Presentation</vt:lpstr>
      <vt:lpstr>How we are working with developers</vt:lpstr>
      <vt:lpstr>How you can help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CSOs – Further and Faster</dc:title>
  <dc:creator>O'Sullivan, Ryan</dc:creator>
  <cp:lastModifiedBy>Sarah Nurden - GT ED</cp:lastModifiedBy>
  <cp:revision>216</cp:revision>
  <cp:lastPrinted>2018-10-22T14:00:25Z</cp:lastPrinted>
  <dcterms:created xsi:type="dcterms:W3CDTF">2021-08-16T13:50:49Z</dcterms:created>
  <dcterms:modified xsi:type="dcterms:W3CDTF">2021-11-25T12:02:12Z</dcterms:modified>
</cp:coreProperties>
</file>