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533" r:id="rId6"/>
    <p:sldId id="537" r:id="rId7"/>
    <p:sldId id="535" r:id="rId8"/>
    <p:sldId id="536" r:id="rId9"/>
    <p:sldId id="539" r:id="rId10"/>
    <p:sldId id="541" r:id="rId11"/>
    <p:sldId id="542" r:id="rId12"/>
    <p:sldId id="543" r:id="rId13"/>
    <p:sldId id="544" r:id="rId14"/>
    <p:sldId id="546" r:id="rId15"/>
    <p:sldId id="547" r:id="rId16"/>
    <p:sldId id="548" r:id="rId17"/>
    <p:sldId id="549" r:id="rId18"/>
    <p:sldId id="550" r:id="rId19"/>
    <p:sldId id="551" r:id="rId20"/>
    <p:sldId id="552" r:id="rId21"/>
    <p:sldId id="553" r:id="rId22"/>
    <p:sldId id="55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ricks, Cathi (cathi.fredricks@canterbury.ac.uk)" initials="FC(" lastIdx="6" clrIdx="0">
    <p:extLst>
      <p:ext uri="{19B8F6BF-5375-455C-9EA6-DF929625EA0E}">
        <p15:presenceInfo xmlns:p15="http://schemas.microsoft.com/office/powerpoint/2012/main" userId="S-1-5-21-111448075-1160815709-2833106615-31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89"/>
    <a:srgbClr val="EE2B21"/>
    <a:srgbClr val="4BC0E5"/>
    <a:srgbClr val="985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Nortcliffe" userId="a82b2320-e52b-4e51-80ee-aa138fed1d4b" providerId="ADAL" clId="{CBB301A9-EFE3-EC4A-81EF-1C56BA716406}"/>
    <pc:docChg chg="delSld modSld">
      <pc:chgData name="Anne Nortcliffe" userId="a82b2320-e52b-4e51-80ee-aa138fed1d4b" providerId="ADAL" clId="{CBB301A9-EFE3-EC4A-81EF-1C56BA716406}" dt="2021-11-25T15:42:14.381" v="15" actId="2696"/>
      <pc:docMkLst>
        <pc:docMk/>
      </pc:docMkLst>
      <pc:sldChg chg="del">
        <pc:chgData name="Anne Nortcliffe" userId="a82b2320-e52b-4e51-80ee-aa138fed1d4b" providerId="ADAL" clId="{CBB301A9-EFE3-EC4A-81EF-1C56BA716406}" dt="2021-11-25T15:42:14.381" v="15" actId="2696"/>
        <pc:sldMkLst>
          <pc:docMk/>
          <pc:sldMk cId="1436116083" sldId="538"/>
        </pc:sldMkLst>
      </pc:sldChg>
      <pc:sldChg chg="modSp">
        <pc:chgData name="Anne Nortcliffe" userId="a82b2320-e52b-4e51-80ee-aa138fed1d4b" providerId="ADAL" clId="{CBB301A9-EFE3-EC4A-81EF-1C56BA716406}" dt="2021-11-25T15:40:23.094" v="5" actId="20577"/>
        <pc:sldMkLst>
          <pc:docMk/>
          <pc:sldMk cId="1475850422" sldId="549"/>
        </pc:sldMkLst>
        <pc:spChg chg="mod">
          <ac:chgData name="Anne Nortcliffe" userId="a82b2320-e52b-4e51-80ee-aa138fed1d4b" providerId="ADAL" clId="{CBB301A9-EFE3-EC4A-81EF-1C56BA716406}" dt="2021-11-25T15:40:23.094" v="5" actId="20577"/>
          <ac:spMkLst>
            <pc:docMk/>
            <pc:sldMk cId="1475850422" sldId="549"/>
            <ac:spMk id="2" creationId="{EAE0B585-D788-4467-83EF-C5E3C96BBEE0}"/>
          </ac:spMkLst>
        </pc:spChg>
      </pc:sldChg>
      <pc:sldChg chg="modSp">
        <pc:chgData name="Anne Nortcliffe" userId="a82b2320-e52b-4e51-80ee-aa138fed1d4b" providerId="ADAL" clId="{CBB301A9-EFE3-EC4A-81EF-1C56BA716406}" dt="2021-11-25T15:40:42.970" v="8" actId="20577"/>
        <pc:sldMkLst>
          <pc:docMk/>
          <pc:sldMk cId="1197800967" sldId="550"/>
        </pc:sldMkLst>
        <pc:spChg chg="mod">
          <ac:chgData name="Anne Nortcliffe" userId="a82b2320-e52b-4e51-80ee-aa138fed1d4b" providerId="ADAL" clId="{CBB301A9-EFE3-EC4A-81EF-1C56BA716406}" dt="2021-11-25T15:40:42.970" v="8" actId="20577"/>
          <ac:spMkLst>
            <pc:docMk/>
            <pc:sldMk cId="1197800967" sldId="550"/>
            <ac:spMk id="2" creationId="{41D275A4-BF22-4070-8C55-F50D873BD428}"/>
          </ac:spMkLst>
        </pc:spChg>
      </pc:sldChg>
      <pc:sldChg chg="modSp">
        <pc:chgData name="Anne Nortcliffe" userId="a82b2320-e52b-4e51-80ee-aa138fed1d4b" providerId="ADAL" clId="{CBB301A9-EFE3-EC4A-81EF-1C56BA716406}" dt="2021-11-25T15:40:57.190" v="11" actId="20577"/>
        <pc:sldMkLst>
          <pc:docMk/>
          <pc:sldMk cId="4131389098" sldId="551"/>
        </pc:sldMkLst>
        <pc:spChg chg="mod">
          <ac:chgData name="Anne Nortcliffe" userId="a82b2320-e52b-4e51-80ee-aa138fed1d4b" providerId="ADAL" clId="{CBB301A9-EFE3-EC4A-81EF-1C56BA716406}" dt="2021-11-25T15:40:57.190" v="11" actId="20577"/>
          <ac:spMkLst>
            <pc:docMk/>
            <pc:sldMk cId="4131389098" sldId="551"/>
            <ac:spMk id="2" creationId="{85D61DFC-B037-43B8-B28D-5DB26543FD66}"/>
          </ac:spMkLst>
        </pc:spChg>
      </pc:sldChg>
      <pc:sldChg chg="modSp">
        <pc:chgData name="Anne Nortcliffe" userId="a82b2320-e52b-4e51-80ee-aa138fed1d4b" providerId="ADAL" clId="{CBB301A9-EFE3-EC4A-81EF-1C56BA716406}" dt="2021-11-25T15:41:10.229" v="14" actId="20577"/>
        <pc:sldMkLst>
          <pc:docMk/>
          <pc:sldMk cId="1066974128" sldId="552"/>
        </pc:sldMkLst>
        <pc:spChg chg="mod">
          <ac:chgData name="Anne Nortcliffe" userId="a82b2320-e52b-4e51-80ee-aa138fed1d4b" providerId="ADAL" clId="{CBB301A9-EFE3-EC4A-81EF-1C56BA716406}" dt="2021-11-25T15:41:10.229" v="14" actId="20577"/>
          <ac:spMkLst>
            <pc:docMk/>
            <pc:sldMk cId="1066974128" sldId="552"/>
            <ac:spMk id="2" creationId="{08D2025D-2286-422C-9091-5CA926C76F2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Target</c:v>
                </c:pt>
              </c:strCache>
            </c:strRef>
          </c:tx>
          <c:spPr>
            <a:solidFill>
              <a:srgbClr val="2432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2018/19</c:v>
                </c:pt>
                <c:pt idx="1">
                  <c:v>2019/20</c:v>
                </c:pt>
                <c:pt idx="2">
                  <c:v>2020/21</c:v>
                </c:pt>
                <c:pt idx="3">
                  <c:v>2021/22</c:v>
                </c:pt>
              </c:strCache>
            </c:strRef>
          </c:cat>
          <c:val>
            <c:numRef>
              <c:f>Sheet1!$B$2:$B$5</c:f>
              <c:numCache>
                <c:formatCode>General</c:formatCode>
                <c:ptCount val="4"/>
                <c:pt idx="0">
                  <c:v>46</c:v>
                </c:pt>
                <c:pt idx="1">
                  <c:v>122</c:v>
                </c:pt>
                <c:pt idx="2">
                  <c:v>212</c:v>
                </c:pt>
                <c:pt idx="3">
                  <c:v>252</c:v>
                </c:pt>
              </c:numCache>
            </c:numRef>
          </c:val>
          <c:extLst>
            <c:ext xmlns:c16="http://schemas.microsoft.com/office/drawing/2014/chart" uri="{C3380CC4-5D6E-409C-BE32-E72D297353CC}">
              <c16:uniqueId val="{00000000-E502-40A0-BEC8-0686EA304205}"/>
            </c:ext>
          </c:extLst>
        </c:ser>
        <c:ser>
          <c:idx val="1"/>
          <c:order val="1"/>
          <c:tx>
            <c:strRef>
              <c:f>Sheet1!$C$1</c:f>
              <c:strCache>
                <c:ptCount val="1"/>
                <c:pt idx="0">
                  <c:v>Actual</c:v>
                </c:pt>
              </c:strCache>
            </c:strRef>
          </c:tx>
          <c:spPr>
            <a:solidFill>
              <a:srgbClr val="EE2B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2018/19</c:v>
                </c:pt>
                <c:pt idx="1">
                  <c:v>2019/20</c:v>
                </c:pt>
                <c:pt idx="2">
                  <c:v>2020/21</c:v>
                </c:pt>
                <c:pt idx="3">
                  <c:v>2021/22</c:v>
                </c:pt>
              </c:strCache>
            </c:strRef>
          </c:cat>
          <c:val>
            <c:numRef>
              <c:f>Sheet1!$C$2:$C$5</c:f>
              <c:numCache>
                <c:formatCode>General</c:formatCode>
                <c:ptCount val="4"/>
                <c:pt idx="0">
                  <c:v>66</c:v>
                </c:pt>
                <c:pt idx="1">
                  <c:v>222</c:v>
                </c:pt>
                <c:pt idx="2">
                  <c:v>295</c:v>
                </c:pt>
                <c:pt idx="3">
                  <c:v>231</c:v>
                </c:pt>
              </c:numCache>
            </c:numRef>
          </c:val>
          <c:extLst>
            <c:ext xmlns:c16="http://schemas.microsoft.com/office/drawing/2014/chart" uri="{C3380CC4-5D6E-409C-BE32-E72D297353CC}">
              <c16:uniqueId val="{00000001-E502-40A0-BEC8-0686EA304205}"/>
            </c:ext>
          </c:extLst>
        </c:ser>
        <c:dLbls>
          <c:dLblPos val="outEnd"/>
          <c:showLegendKey val="0"/>
          <c:showVal val="1"/>
          <c:showCatName val="0"/>
          <c:showSerName val="0"/>
          <c:showPercent val="0"/>
          <c:showBubbleSize val="0"/>
        </c:dLbls>
        <c:gapWidth val="182"/>
        <c:axId val="780136672"/>
        <c:axId val="780132408"/>
      </c:barChart>
      <c:catAx>
        <c:axId val="78013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80132408"/>
        <c:crosses val="autoZero"/>
        <c:auto val="1"/>
        <c:lblAlgn val="ctr"/>
        <c:lblOffset val="100"/>
        <c:noMultiLvlLbl val="0"/>
      </c:catAx>
      <c:valAx>
        <c:axId val="7801324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80136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2"/>
                </a:solidFill>
                <a:latin typeface="+mn-lt"/>
                <a:ea typeface="+mn-ea"/>
                <a:cs typeface="+mn-cs"/>
              </a:defRPr>
            </a:pPr>
            <a:r>
              <a:rPr lang="en-GB" sz="2000" dirty="0">
                <a:solidFill>
                  <a:schemeClr val="tx2"/>
                </a:solidFill>
              </a:rPr>
              <a:t>Pre</a:t>
            </a:r>
            <a:r>
              <a:rPr lang="en-GB" sz="2000" baseline="0" dirty="0">
                <a:solidFill>
                  <a:schemeClr val="tx2"/>
                </a:solidFill>
              </a:rPr>
              <a:t> KM EDGE Hub </a:t>
            </a:r>
            <a:endParaRPr lang="en-GB" sz="2000" dirty="0">
              <a:solidFill>
                <a:schemeClr val="tx2"/>
              </a:solidFill>
            </a:endParaRPr>
          </a:p>
        </c:rich>
      </c:tx>
      <c:layout>
        <c:manualLayout>
          <c:xMode val="edge"/>
          <c:yMode val="edge"/>
          <c:x val="0.21641811413714779"/>
          <c:y val="2.649637356965873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12756068822194663"/>
          <c:y val="0.1647164662845704"/>
          <c:w val="0.38155654377745257"/>
          <c:h val="0.76345975874710548"/>
        </c:manualLayout>
      </c:layout>
      <c:pieChart>
        <c:varyColors val="1"/>
        <c:ser>
          <c:idx val="0"/>
          <c:order val="0"/>
          <c:spPr>
            <a:solidFill>
              <a:srgbClr val="EE2B21"/>
            </a:solidFill>
          </c:spPr>
          <c:dPt>
            <c:idx val="0"/>
            <c:bubble3D val="0"/>
            <c:spPr>
              <a:solidFill>
                <a:srgbClr val="243289"/>
              </a:solidFill>
              <a:ln w="19050">
                <a:solidFill>
                  <a:schemeClr val="lt1"/>
                </a:solidFill>
              </a:ln>
              <a:effectLst/>
            </c:spPr>
            <c:extLst>
              <c:ext xmlns:c16="http://schemas.microsoft.com/office/drawing/2014/chart" uri="{C3380CC4-5D6E-409C-BE32-E72D297353CC}">
                <c16:uniqueId val="{00000001-7475-451C-AC73-401B28BC7806}"/>
              </c:ext>
            </c:extLst>
          </c:dPt>
          <c:dPt>
            <c:idx val="1"/>
            <c:bubble3D val="0"/>
            <c:spPr>
              <a:solidFill>
                <a:srgbClr val="EE2B21"/>
              </a:solidFill>
              <a:ln w="19050">
                <a:solidFill>
                  <a:schemeClr val="lt1"/>
                </a:solidFill>
              </a:ln>
              <a:effectLst/>
            </c:spPr>
            <c:extLst>
              <c:ext xmlns:c16="http://schemas.microsoft.com/office/drawing/2014/chart" uri="{C3380CC4-5D6E-409C-BE32-E72D297353CC}">
                <c16:uniqueId val="{00000003-7475-451C-AC73-401B28BC7806}"/>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Positions!$H$31:$H$32</c:f>
              <c:strCache>
                <c:ptCount val="2"/>
                <c:pt idx="0">
                  <c:v>Male</c:v>
                </c:pt>
                <c:pt idx="1">
                  <c:v>Female</c:v>
                </c:pt>
              </c:strCache>
            </c:strRef>
          </c:cat>
          <c:val>
            <c:numRef>
              <c:f>Positions!$I$31:$I$32</c:f>
              <c:numCache>
                <c:formatCode>General</c:formatCode>
                <c:ptCount val="2"/>
                <c:pt idx="0">
                  <c:v>8</c:v>
                </c:pt>
                <c:pt idx="1">
                  <c:v>2</c:v>
                </c:pt>
              </c:numCache>
            </c:numRef>
          </c:val>
          <c:extLst>
            <c:ext xmlns:c16="http://schemas.microsoft.com/office/drawing/2014/chart" uri="{C3380CC4-5D6E-409C-BE32-E72D297353CC}">
              <c16:uniqueId val="{00000004-7475-451C-AC73-401B28BC780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057241438291301"/>
          <c:y val="0.33585945847185311"/>
          <c:w val="0.16615030666474115"/>
          <c:h val="0.23334286588102587"/>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0" i="0" u="none" strike="noStrike" kern="1200" spc="0" baseline="0">
                <a:solidFill>
                  <a:schemeClr val="tx2"/>
                </a:solidFill>
                <a:latin typeface="+mn-lt"/>
                <a:ea typeface="+mn-ea"/>
                <a:cs typeface="+mn-cs"/>
              </a:defRPr>
            </a:pPr>
            <a:r>
              <a:rPr lang="en-GB" dirty="0"/>
              <a:t>2021</a:t>
            </a:r>
          </a:p>
        </c:rich>
      </c:tx>
      <c:layout>
        <c:manualLayout>
          <c:xMode val="edge"/>
          <c:yMode val="edge"/>
          <c:x val="0.34506489914049809"/>
          <c:y val="1.2062603964765798E-2"/>
        </c:manualLayout>
      </c:layout>
      <c:overlay val="0"/>
      <c:spPr>
        <a:noFill/>
        <a:ln>
          <a:noFill/>
        </a:ln>
        <a:effectLst/>
      </c:spPr>
      <c:txPr>
        <a:bodyPr rot="0" spcFirstLastPara="1" vertOverflow="ellipsis" vert="horz" wrap="square" anchor="ctr" anchorCtr="1"/>
        <a:lstStyle/>
        <a:p>
          <a:pPr algn="ctr" rtl="0">
            <a:defRPr lang="en-US" sz="20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16399194931588357"/>
          <c:y val="0.18590583516096579"/>
          <c:w val="0.36668219790934181"/>
          <c:h val="0.7906566706061342"/>
        </c:manualLayout>
      </c:layout>
      <c:pieChart>
        <c:varyColors val="1"/>
        <c:ser>
          <c:idx val="0"/>
          <c:order val="0"/>
          <c:tx>
            <c:strRef>
              <c:f>Sheet1!$B$1</c:f>
              <c:strCache>
                <c:ptCount val="1"/>
                <c:pt idx="0">
                  <c:v>Today - Gender</c:v>
                </c:pt>
              </c:strCache>
            </c:strRef>
          </c:tx>
          <c:spPr>
            <a:solidFill>
              <a:srgbClr val="EE2B21"/>
            </a:solidFill>
          </c:spPr>
          <c:dPt>
            <c:idx val="0"/>
            <c:bubble3D val="0"/>
            <c:spPr>
              <a:solidFill>
                <a:srgbClr val="243289"/>
              </a:solidFill>
              <a:ln w="19050">
                <a:solidFill>
                  <a:schemeClr val="lt1"/>
                </a:solidFill>
              </a:ln>
              <a:effectLst/>
            </c:spPr>
            <c:extLst>
              <c:ext xmlns:c16="http://schemas.microsoft.com/office/drawing/2014/chart" uri="{C3380CC4-5D6E-409C-BE32-E72D297353CC}">
                <c16:uniqueId val="{00000001-27D1-4D25-AEFF-70DEAA68F272}"/>
              </c:ext>
            </c:extLst>
          </c:dPt>
          <c:dPt>
            <c:idx val="1"/>
            <c:bubble3D val="0"/>
            <c:spPr>
              <a:solidFill>
                <a:srgbClr val="EE2B21"/>
              </a:solidFill>
              <a:ln w="19050">
                <a:solidFill>
                  <a:schemeClr val="lt1"/>
                </a:solidFill>
              </a:ln>
              <a:effectLst/>
            </c:spPr>
            <c:extLst>
              <c:ext xmlns:c16="http://schemas.microsoft.com/office/drawing/2014/chart" uri="{C3380CC4-5D6E-409C-BE32-E72D297353CC}">
                <c16:uniqueId val="{00000003-27D1-4D25-AEFF-70DEAA68F272}"/>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27</c:v>
                </c:pt>
                <c:pt idx="1">
                  <c:v>15</c:v>
                </c:pt>
              </c:numCache>
            </c:numRef>
          </c:val>
          <c:extLst>
            <c:ext xmlns:c16="http://schemas.microsoft.com/office/drawing/2014/chart" uri="{C3380CC4-5D6E-409C-BE32-E72D297353CC}">
              <c16:uniqueId val="{00000004-27D1-4D25-AEFF-70DEAA68F27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5389384572511966"/>
          <c:y val="0.44626576125350365"/>
          <c:w val="0.18958409363387943"/>
          <c:h val="0.2828510622905850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dirty="0"/>
              <a:t>IP-Related Income</a:t>
            </a:r>
          </a:p>
        </c:rich>
      </c:tx>
      <c:layout>
        <c:manualLayout>
          <c:xMode val="edge"/>
          <c:yMode val="edge"/>
          <c:x val="0.41209099300688495"/>
          <c:y val="0.1720730642748059"/>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Target</c:v>
                </c:pt>
              </c:strCache>
            </c:strRef>
          </c:tx>
          <c:spPr>
            <a:solidFill>
              <a:srgbClr val="EE2B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Sheet1!$B$2</c:f>
              <c:numCache>
                <c:formatCode>"£"#,##0_);[Red]\("£"#,##0\)</c:formatCode>
                <c:ptCount val="1"/>
                <c:pt idx="0">
                  <c:v>5000</c:v>
                </c:pt>
              </c:numCache>
            </c:numRef>
          </c:val>
          <c:extLst>
            <c:ext xmlns:c16="http://schemas.microsoft.com/office/drawing/2014/chart" uri="{C3380CC4-5D6E-409C-BE32-E72D297353CC}">
              <c16:uniqueId val="{00000000-478C-4011-B8F1-502CF418CD97}"/>
            </c:ext>
          </c:extLst>
        </c:ser>
        <c:ser>
          <c:idx val="1"/>
          <c:order val="1"/>
          <c:tx>
            <c:strRef>
              <c:f>Sheet1!$C$1</c:f>
              <c:strCache>
                <c:ptCount val="1"/>
                <c:pt idx="0">
                  <c:v>Actual</c:v>
                </c:pt>
              </c:strCache>
            </c:strRef>
          </c:tx>
          <c:spPr>
            <a:solidFill>
              <a:srgbClr val="2432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Sheet1!$C$2</c:f>
              <c:numCache>
                <c:formatCode>"£"#,##0_);[Red]\("£"#,##0\)</c:formatCode>
                <c:ptCount val="1"/>
                <c:pt idx="0">
                  <c:v>5290</c:v>
                </c:pt>
              </c:numCache>
            </c:numRef>
          </c:val>
          <c:extLst>
            <c:ext xmlns:c16="http://schemas.microsoft.com/office/drawing/2014/chart" uri="{C3380CC4-5D6E-409C-BE32-E72D297353CC}">
              <c16:uniqueId val="{00000001-478C-4011-B8F1-502CF418CD97}"/>
            </c:ext>
          </c:extLst>
        </c:ser>
        <c:dLbls>
          <c:showLegendKey val="0"/>
          <c:showVal val="0"/>
          <c:showCatName val="0"/>
          <c:showSerName val="0"/>
          <c:showPercent val="0"/>
          <c:showBubbleSize val="0"/>
        </c:dLbls>
        <c:gapWidth val="182"/>
        <c:axId val="877012960"/>
        <c:axId val="877017880"/>
      </c:barChart>
      <c:catAx>
        <c:axId val="877012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7017880"/>
        <c:crosses val="autoZero"/>
        <c:auto val="1"/>
        <c:lblAlgn val="ctr"/>
        <c:lblOffset val="100"/>
        <c:noMultiLvlLbl val="0"/>
      </c:catAx>
      <c:valAx>
        <c:axId val="877017880"/>
        <c:scaling>
          <c:orientation val="minMax"/>
          <c:min val="0"/>
        </c:scaling>
        <c:delete val="1"/>
        <c:axPos val="b"/>
        <c:numFmt formatCode="&quot;£&quot;#,##0_);[Red]\(&quot;£&quot;#,##0\)" sourceLinked="1"/>
        <c:majorTickMark val="none"/>
        <c:minorTickMark val="none"/>
        <c:tickLblPos val="nextTo"/>
        <c:crossAx val="87701296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GB" sz="2000" dirty="0">
                <a:solidFill>
                  <a:schemeClr val="tx1"/>
                </a:solidFill>
              </a:rPr>
              <a:t>Research</a:t>
            </a:r>
            <a:r>
              <a:rPr lang="en-GB" sz="2000" baseline="0" dirty="0">
                <a:solidFill>
                  <a:schemeClr val="tx1"/>
                </a:solidFill>
              </a:rPr>
              <a:t> and Consultancy</a:t>
            </a:r>
            <a:endParaRPr lang="en-GB" sz="2000" dirty="0">
              <a:solidFill>
                <a:schemeClr val="tx1"/>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Target</c:v>
                </c:pt>
              </c:strCache>
            </c:strRef>
          </c:tx>
          <c:spPr>
            <a:solidFill>
              <a:srgbClr val="2432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"£"#,##0_);[Red]\("£"#,##0\)</c:formatCode>
                <c:ptCount val="3"/>
                <c:pt idx="0">
                  <c:v>50000</c:v>
                </c:pt>
                <c:pt idx="1">
                  <c:v>200000</c:v>
                </c:pt>
                <c:pt idx="2">
                  <c:v>350000</c:v>
                </c:pt>
              </c:numCache>
            </c:numRef>
          </c:val>
          <c:extLst>
            <c:ext xmlns:c16="http://schemas.microsoft.com/office/drawing/2014/chart" uri="{C3380CC4-5D6E-409C-BE32-E72D297353CC}">
              <c16:uniqueId val="{00000000-2E76-401F-8AD0-C6C3E4C02C0C}"/>
            </c:ext>
          </c:extLst>
        </c:ser>
        <c:ser>
          <c:idx val="1"/>
          <c:order val="1"/>
          <c:tx>
            <c:strRef>
              <c:f>Sheet1!$C$1</c:f>
              <c:strCache>
                <c:ptCount val="1"/>
                <c:pt idx="0">
                  <c:v>Actual</c:v>
                </c:pt>
              </c:strCache>
            </c:strRef>
          </c:tx>
          <c:spPr>
            <a:solidFill>
              <a:srgbClr val="EE2B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Sheet1!$C$2:$C$4</c:f>
              <c:numCache>
                <c:formatCode>General</c:formatCode>
                <c:ptCount val="3"/>
                <c:pt idx="0">
                  <c:v>33392</c:v>
                </c:pt>
                <c:pt idx="1">
                  <c:v>200000</c:v>
                </c:pt>
                <c:pt idx="2">
                  <c:v>567682</c:v>
                </c:pt>
              </c:numCache>
            </c:numRef>
          </c:val>
          <c:extLst>
            <c:ext xmlns:c16="http://schemas.microsoft.com/office/drawing/2014/chart" uri="{C3380CC4-5D6E-409C-BE32-E72D297353CC}">
              <c16:uniqueId val="{00000001-2E76-401F-8AD0-C6C3E4C02C0C}"/>
            </c:ext>
          </c:extLst>
        </c:ser>
        <c:dLbls>
          <c:showLegendKey val="0"/>
          <c:showVal val="0"/>
          <c:showCatName val="0"/>
          <c:showSerName val="0"/>
          <c:showPercent val="0"/>
          <c:showBubbleSize val="0"/>
        </c:dLbls>
        <c:gapWidth val="219"/>
        <c:overlap val="-27"/>
        <c:axId val="867334720"/>
        <c:axId val="867336688"/>
      </c:barChart>
      <c:catAx>
        <c:axId val="86733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67336688"/>
        <c:crosses val="autoZero"/>
        <c:auto val="1"/>
        <c:lblAlgn val="ctr"/>
        <c:lblOffset val="100"/>
        <c:noMultiLvlLbl val="0"/>
      </c:catAx>
      <c:valAx>
        <c:axId val="867336688"/>
        <c:scaling>
          <c:orientation val="minMax"/>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6733472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243289"/>
                </a:solidFill>
                <a:latin typeface="+mn-lt"/>
                <a:ea typeface="+mn-ea"/>
                <a:cs typeface="+mn-cs"/>
              </a:defRPr>
            </a:pPr>
            <a:r>
              <a:rPr lang="en-GB" sz="2000" dirty="0">
                <a:solidFill>
                  <a:srgbClr val="243289"/>
                </a:solidFill>
              </a:rPr>
              <a:t>Short Course/ CPD Learners</a:t>
            </a: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243289"/>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Target</c:v>
                </c:pt>
              </c:strCache>
            </c:strRef>
          </c:tx>
          <c:spPr>
            <a:solidFill>
              <a:srgbClr val="2432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General</c:formatCode>
                <c:ptCount val="3"/>
                <c:pt idx="0">
                  <c:v>20</c:v>
                </c:pt>
                <c:pt idx="1">
                  <c:v>30</c:v>
                </c:pt>
                <c:pt idx="2">
                  <c:v>50</c:v>
                </c:pt>
              </c:numCache>
            </c:numRef>
          </c:val>
          <c:extLst>
            <c:ext xmlns:c16="http://schemas.microsoft.com/office/drawing/2014/chart" uri="{C3380CC4-5D6E-409C-BE32-E72D297353CC}">
              <c16:uniqueId val="{00000000-A6C8-4EE4-A6E7-055A5064C0BF}"/>
            </c:ext>
          </c:extLst>
        </c:ser>
        <c:ser>
          <c:idx val="1"/>
          <c:order val="1"/>
          <c:tx>
            <c:strRef>
              <c:f>Sheet1!$C$1</c:f>
              <c:strCache>
                <c:ptCount val="1"/>
                <c:pt idx="0">
                  <c:v>Actual</c:v>
                </c:pt>
              </c:strCache>
            </c:strRef>
          </c:tx>
          <c:spPr>
            <a:solidFill>
              <a:srgbClr val="EE2B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Sheet1!$C$2:$C$4</c:f>
              <c:numCache>
                <c:formatCode>General</c:formatCode>
                <c:ptCount val="3"/>
                <c:pt idx="0">
                  <c:v>32</c:v>
                </c:pt>
                <c:pt idx="1">
                  <c:v>89</c:v>
                </c:pt>
                <c:pt idx="2">
                  <c:v>48</c:v>
                </c:pt>
              </c:numCache>
            </c:numRef>
          </c:val>
          <c:extLst>
            <c:ext xmlns:c16="http://schemas.microsoft.com/office/drawing/2014/chart" uri="{C3380CC4-5D6E-409C-BE32-E72D297353CC}">
              <c16:uniqueId val="{00000001-A6C8-4EE4-A6E7-055A5064C0BF}"/>
            </c:ext>
          </c:extLst>
        </c:ser>
        <c:dLbls>
          <c:dLblPos val="outEnd"/>
          <c:showLegendKey val="0"/>
          <c:showVal val="1"/>
          <c:showCatName val="0"/>
          <c:showSerName val="0"/>
          <c:showPercent val="0"/>
          <c:showBubbleSize val="0"/>
        </c:dLbls>
        <c:gapWidth val="219"/>
        <c:overlap val="-27"/>
        <c:axId val="925581912"/>
        <c:axId val="925575352"/>
      </c:barChart>
      <c:catAx>
        <c:axId val="92558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25575352"/>
        <c:crosses val="autoZero"/>
        <c:auto val="1"/>
        <c:lblAlgn val="ctr"/>
        <c:lblOffset val="100"/>
        <c:noMultiLvlLbl val="0"/>
      </c:catAx>
      <c:valAx>
        <c:axId val="9255753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25581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243289"/>
                </a:solidFill>
                <a:latin typeface="+mn-lt"/>
                <a:ea typeface="+mn-ea"/>
                <a:cs typeface="+mn-cs"/>
              </a:defRPr>
            </a:pPr>
            <a:r>
              <a:rPr lang="en-GB" sz="2000" dirty="0">
                <a:solidFill>
                  <a:srgbClr val="243289"/>
                </a:solidFill>
              </a:rPr>
              <a:t>Apprentice</a:t>
            </a:r>
            <a:r>
              <a:rPr lang="en-GB" sz="2000" baseline="0" dirty="0">
                <a:solidFill>
                  <a:srgbClr val="243289"/>
                </a:solidFill>
              </a:rPr>
              <a:t>ship Enrolments</a:t>
            </a:r>
            <a:endParaRPr lang="en-GB" sz="2000" dirty="0">
              <a:solidFill>
                <a:srgbClr val="243289"/>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243289"/>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Target</c:v>
                </c:pt>
              </c:strCache>
            </c:strRef>
          </c:tx>
          <c:spPr>
            <a:solidFill>
              <a:srgbClr val="EE2B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General</c:formatCode>
                <c:ptCount val="3"/>
                <c:pt idx="0">
                  <c:v>20</c:v>
                </c:pt>
                <c:pt idx="1">
                  <c:v>25</c:v>
                </c:pt>
                <c:pt idx="2">
                  <c:v>21</c:v>
                </c:pt>
              </c:numCache>
            </c:numRef>
          </c:val>
          <c:extLst>
            <c:ext xmlns:c16="http://schemas.microsoft.com/office/drawing/2014/chart" uri="{C3380CC4-5D6E-409C-BE32-E72D297353CC}">
              <c16:uniqueId val="{00000000-045B-4BC5-BEEA-1EE40C55090B}"/>
            </c:ext>
          </c:extLst>
        </c:ser>
        <c:ser>
          <c:idx val="1"/>
          <c:order val="1"/>
          <c:tx>
            <c:strRef>
              <c:f>Sheet1!$C$1</c:f>
              <c:strCache>
                <c:ptCount val="1"/>
                <c:pt idx="0">
                  <c:v>Actual</c:v>
                </c:pt>
              </c:strCache>
            </c:strRef>
          </c:tx>
          <c:spPr>
            <a:solidFill>
              <a:srgbClr val="2432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Sheet1!$C$2:$C$4</c:f>
              <c:numCache>
                <c:formatCode>General</c:formatCode>
                <c:ptCount val="3"/>
                <c:pt idx="0">
                  <c:v>42</c:v>
                </c:pt>
                <c:pt idx="1">
                  <c:v>20</c:v>
                </c:pt>
                <c:pt idx="2">
                  <c:v>31</c:v>
                </c:pt>
              </c:numCache>
            </c:numRef>
          </c:val>
          <c:extLst>
            <c:ext xmlns:c16="http://schemas.microsoft.com/office/drawing/2014/chart" uri="{C3380CC4-5D6E-409C-BE32-E72D297353CC}">
              <c16:uniqueId val="{00000001-045B-4BC5-BEEA-1EE40C55090B}"/>
            </c:ext>
          </c:extLst>
        </c:ser>
        <c:dLbls>
          <c:dLblPos val="outEnd"/>
          <c:showLegendKey val="0"/>
          <c:showVal val="1"/>
          <c:showCatName val="0"/>
          <c:showSerName val="0"/>
          <c:showPercent val="0"/>
          <c:showBubbleSize val="0"/>
        </c:dLbls>
        <c:gapWidth val="219"/>
        <c:overlap val="-27"/>
        <c:axId val="925585848"/>
        <c:axId val="925582240"/>
      </c:barChart>
      <c:catAx>
        <c:axId val="925585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25582240"/>
        <c:crosses val="autoZero"/>
        <c:auto val="1"/>
        <c:lblAlgn val="ctr"/>
        <c:lblOffset val="100"/>
        <c:noMultiLvlLbl val="0"/>
      </c:catAx>
      <c:valAx>
        <c:axId val="9255822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25585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243289"/>
                </a:solidFill>
                <a:latin typeface="+mn-lt"/>
                <a:ea typeface="+mn-ea"/>
                <a:cs typeface="+mn-cs"/>
              </a:defRPr>
            </a:pPr>
            <a:r>
              <a:rPr lang="en-GB" sz="2000" dirty="0">
                <a:solidFill>
                  <a:srgbClr val="243289"/>
                </a:solidFill>
              </a:rPr>
              <a:t>Student/ Industry Projects</a:t>
            </a: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243289"/>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Target</c:v>
                </c:pt>
              </c:strCache>
            </c:strRef>
          </c:tx>
          <c:spPr>
            <a:solidFill>
              <a:srgbClr val="2432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General</c:formatCode>
                <c:ptCount val="3"/>
                <c:pt idx="0">
                  <c:v>5</c:v>
                </c:pt>
                <c:pt idx="1">
                  <c:v>15</c:v>
                </c:pt>
                <c:pt idx="2">
                  <c:v>40</c:v>
                </c:pt>
              </c:numCache>
            </c:numRef>
          </c:val>
          <c:extLst>
            <c:ext xmlns:c16="http://schemas.microsoft.com/office/drawing/2014/chart" uri="{C3380CC4-5D6E-409C-BE32-E72D297353CC}">
              <c16:uniqueId val="{00000000-B115-4DD5-829E-56148A84E43F}"/>
            </c:ext>
          </c:extLst>
        </c:ser>
        <c:ser>
          <c:idx val="1"/>
          <c:order val="1"/>
          <c:tx>
            <c:strRef>
              <c:f>Sheet1!$C$1</c:f>
              <c:strCache>
                <c:ptCount val="1"/>
                <c:pt idx="0">
                  <c:v>Actual</c:v>
                </c:pt>
              </c:strCache>
            </c:strRef>
          </c:tx>
          <c:spPr>
            <a:solidFill>
              <a:srgbClr val="EE2B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Sheet1!$C$2:$C$4</c:f>
              <c:numCache>
                <c:formatCode>General</c:formatCode>
                <c:ptCount val="3"/>
                <c:pt idx="0">
                  <c:v>10</c:v>
                </c:pt>
                <c:pt idx="1">
                  <c:v>56</c:v>
                </c:pt>
                <c:pt idx="2">
                  <c:v>64</c:v>
                </c:pt>
              </c:numCache>
            </c:numRef>
          </c:val>
          <c:extLst>
            <c:ext xmlns:c16="http://schemas.microsoft.com/office/drawing/2014/chart" uri="{C3380CC4-5D6E-409C-BE32-E72D297353CC}">
              <c16:uniqueId val="{00000001-B115-4DD5-829E-56148A84E43F}"/>
            </c:ext>
          </c:extLst>
        </c:ser>
        <c:dLbls>
          <c:dLblPos val="outEnd"/>
          <c:showLegendKey val="0"/>
          <c:showVal val="1"/>
          <c:showCatName val="0"/>
          <c:showSerName val="0"/>
          <c:showPercent val="0"/>
          <c:showBubbleSize val="0"/>
        </c:dLbls>
        <c:gapWidth val="219"/>
        <c:overlap val="-27"/>
        <c:axId val="925573056"/>
        <c:axId val="925576336"/>
      </c:barChart>
      <c:catAx>
        <c:axId val="92557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25576336"/>
        <c:crosses val="autoZero"/>
        <c:auto val="1"/>
        <c:lblAlgn val="ctr"/>
        <c:lblOffset val="100"/>
        <c:noMultiLvlLbl val="0"/>
      </c:catAx>
      <c:valAx>
        <c:axId val="9255763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2557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D8A6D-B89A-4C8E-A363-126664823F2D}" type="datetimeFigureOut">
              <a:rPr lang="en-GB" smtClean="0"/>
              <a:t>25/11/2021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1140B-EC67-43CD-BBC9-95A1B827AE40}" type="slidenum">
              <a:rPr lang="en-GB" smtClean="0"/>
              <a:t>‹#›</a:t>
            </a:fld>
            <a:endParaRPr lang="en-GB"/>
          </a:p>
        </p:txBody>
      </p:sp>
    </p:spTree>
    <p:extLst>
      <p:ext uri="{BB962C8B-B14F-4D97-AF65-F5344CB8AC3E}">
        <p14:creationId xmlns:p14="http://schemas.microsoft.com/office/powerpoint/2010/main" val="234951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066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4D236B-A31A-4276-91BB-1100318977AF}"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BBB2C-E7E3-4F04-B121-5A7B83996D18}" type="slidenum">
              <a:rPr lang="en-GB" smtClean="0"/>
              <a:t>‹#›</a:t>
            </a:fld>
            <a:endParaRPr lang="en-GB"/>
          </a:p>
        </p:txBody>
      </p:sp>
    </p:spTree>
    <p:extLst>
      <p:ext uri="{BB962C8B-B14F-4D97-AF65-F5344CB8AC3E}">
        <p14:creationId xmlns:p14="http://schemas.microsoft.com/office/powerpoint/2010/main" val="340243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4D236B-A31A-4276-91BB-1100318977AF}"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BBB2C-E7E3-4F04-B121-5A7B83996D18}" type="slidenum">
              <a:rPr lang="en-GB" smtClean="0"/>
              <a:t>‹#›</a:t>
            </a:fld>
            <a:endParaRPr lang="en-GB"/>
          </a:p>
        </p:txBody>
      </p:sp>
    </p:spTree>
    <p:extLst>
      <p:ext uri="{BB962C8B-B14F-4D97-AF65-F5344CB8AC3E}">
        <p14:creationId xmlns:p14="http://schemas.microsoft.com/office/powerpoint/2010/main" val="188361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4D236B-A31A-4276-91BB-1100318977AF}"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BBB2C-E7E3-4F04-B121-5A7B83996D18}" type="slidenum">
              <a:rPr lang="en-GB" smtClean="0"/>
              <a:t>‹#›</a:t>
            </a:fld>
            <a:endParaRPr lang="en-GB"/>
          </a:p>
        </p:txBody>
      </p:sp>
    </p:spTree>
    <p:extLst>
      <p:ext uri="{BB962C8B-B14F-4D97-AF65-F5344CB8AC3E}">
        <p14:creationId xmlns:p14="http://schemas.microsoft.com/office/powerpoint/2010/main" val="3852948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628651" y="3602038"/>
            <a:ext cx="5810250" cy="1655762"/>
          </a:xfrm>
        </p:spPr>
        <p:txBody>
          <a:bodyPr anchor="t"/>
          <a:lstStyle>
            <a:lvl1pPr marL="0" indent="0" algn="l">
              <a:buNone/>
              <a:defRPr sz="2400">
                <a:solidFill>
                  <a:schemeClr val="bg1"/>
                </a:solidFill>
                <a:latin typeface="Humnst777 Lt BT" panose="020B04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atin typeface="Humnst777 Lt BT" panose="020B0402030504020204" pitchFamily="34" charset="0"/>
              </a:defRPr>
            </a:lvl1pPr>
          </a:lstStyle>
          <a:p>
            <a:fld id="{E3A0AC00-C101-45BC-928F-D16B9EB9AA0E}" type="datetimeFigureOut">
              <a:rPr lang="en-GB" smtClean="0"/>
              <a:t>25/11/2021</a:t>
            </a:fld>
            <a:endParaRPr lang="en-GB"/>
          </a:p>
        </p:txBody>
      </p:sp>
      <p:sp>
        <p:nvSpPr>
          <p:cNvPr id="5" name="Footer Placeholder 4"/>
          <p:cNvSpPr>
            <a:spLocks noGrp="1"/>
          </p:cNvSpPr>
          <p:nvPr>
            <p:ph type="ftr" sz="quarter" idx="11"/>
          </p:nvPr>
        </p:nvSpPr>
        <p:spPr/>
        <p:txBody>
          <a:bodyPr/>
          <a:lstStyle>
            <a:lvl1pPr>
              <a:defRPr>
                <a:latin typeface="Humnst777 Lt BT" panose="020B0402030504020204" pitchFamily="34" charset="0"/>
              </a:defRPr>
            </a:lvl1pPr>
          </a:lstStyle>
          <a:p>
            <a:endParaRPr lang="en-GB"/>
          </a:p>
        </p:txBody>
      </p:sp>
    </p:spTree>
    <p:extLst>
      <p:ext uri="{BB962C8B-B14F-4D97-AF65-F5344CB8AC3E}">
        <p14:creationId xmlns:p14="http://schemas.microsoft.com/office/powerpoint/2010/main" val="147002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10368"/>
            <a:ext cx="10515600" cy="1325563"/>
          </a:xfrm>
          <a:solidFill>
            <a:srgbClr val="002060"/>
          </a:solidFill>
        </p:spPr>
        <p:txBody>
          <a:bodyPr/>
          <a:lstStyle>
            <a:lvl1pPr algn="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4D236B-A31A-4276-91BB-1100318977AF}"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BBB2C-E7E3-4F04-B121-5A7B83996D18}" type="slidenum">
              <a:rPr lang="en-GB" smtClean="0"/>
              <a:t>‹#›</a:t>
            </a:fld>
            <a:endParaRPr lang="en-GB"/>
          </a:p>
        </p:txBody>
      </p:sp>
    </p:spTree>
    <p:extLst>
      <p:ext uri="{BB962C8B-B14F-4D97-AF65-F5344CB8AC3E}">
        <p14:creationId xmlns:p14="http://schemas.microsoft.com/office/powerpoint/2010/main" val="42501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4D236B-A31A-4276-91BB-1100318977AF}"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BBB2C-E7E3-4F04-B121-5A7B83996D18}" type="slidenum">
              <a:rPr lang="en-GB" smtClean="0"/>
              <a:t>‹#›</a:t>
            </a:fld>
            <a:endParaRPr lang="en-GB"/>
          </a:p>
        </p:txBody>
      </p:sp>
    </p:spTree>
    <p:extLst>
      <p:ext uri="{BB962C8B-B14F-4D97-AF65-F5344CB8AC3E}">
        <p14:creationId xmlns:p14="http://schemas.microsoft.com/office/powerpoint/2010/main" val="69573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4D236B-A31A-4276-91BB-1100318977AF}"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8BBB2C-E7E3-4F04-B121-5A7B83996D18}" type="slidenum">
              <a:rPr lang="en-GB" smtClean="0"/>
              <a:t>‹#›</a:t>
            </a:fld>
            <a:endParaRPr lang="en-GB"/>
          </a:p>
        </p:txBody>
      </p:sp>
    </p:spTree>
    <p:extLst>
      <p:ext uri="{BB962C8B-B14F-4D97-AF65-F5344CB8AC3E}">
        <p14:creationId xmlns:p14="http://schemas.microsoft.com/office/powerpoint/2010/main" val="112398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4D236B-A31A-4276-91BB-1100318977AF}" type="datetimeFigureOut">
              <a:rPr lang="en-GB" smtClean="0"/>
              <a:t>25/11/2021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8BBB2C-E7E3-4F04-B121-5A7B83996D18}" type="slidenum">
              <a:rPr lang="en-GB" smtClean="0"/>
              <a:t>‹#›</a:t>
            </a:fld>
            <a:endParaRPr lang="en-GB"/>
          </a:p>
        </p:txBody>
      </p:sp>
    </p:spTree>
    <p:extLst>
      <p:ext uri="{BB962C8B-B14F-4D97-AF65-F5344CB8AC3E}">
        <p14:creationId xmlns:p14="http://schemas.microsoft.com/office/powerpoint/2010/main" val="241418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4D236B-A31A-4276-91BB-1100318977AF}" type="datetimeFigureOut">
              <a:rPr lang="en-GB" smtClean="0"/>
              <a:t>25/11/2021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8BBB2C-E7E3-4F04-B121-5A7B83996D18}" type="slidenum">
              <a:rPr lang="en-GB" smtClean="0"/>
              <a:t>‹#›</a:t>
            </a:fld>
            <a:endParaRPr lang="en-GB"/>
          </a:p>
        </p:txBody>
      </p:sp>
    </p:spTree>
    <p:extLst>
      <p:ext uri="{BB962C8B-B14F-4D97-AF65-F5344CB8AC3E}">
        <p14:creationId xmlns:p14="http://schemas.microsoft.com/office/powerpoint/2010/main" val="184038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D236B-A31A-4276-91BB-1100318977AF}" type="datetimeFigureOut">
              <a:rPr lang="en-GB" smtClean="0"/>
              <a:t>25/11/2021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8BBB2C-E7E3-4F04-B121-5A7B83996D18}" type="slidenum">
              <a:rPr lang="en-GB" smtClean="0"/>
              <a:t>‹#›</a:t>
            </a:fld>
            <a:endParaRPr lang="en-GB"/>
          </a:p>
        </p:txBody>
      </p:sp>
    </p:spTree>
    <p:extLst>
      <p:ext uri="{BB962C8B-B14F-4D97-AF65-F5344CB8AC3E}">
        <p14:creationId xmlns:p14="http://schemas.microsoft.com/office/powerpoint/2010/main" val="252050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4D236B-A31A-4276-91BB-1100318977AF}"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8BBB2C-E7E3-4F04-B121-5A7B83996D18}" type="slidenum">
              <a:rPr lang="en-GB" smtClean="0"/>
              <a:t>‹#›</a:t>
            </a:fld>
            <a:endParaRPr lang="en-GB"/>
          </a:p>
        </p:txBody>
      </p:sp>
    </p:spTree>
    <p:extLst>
      <p:ext uri="{BB962C8B-B14F-4D97-AF65-F5344CB8AC3E}">
        <p14:creationId xmlns:p14="http://schemas.microsoft.com/office/powerpoint/2010/main" val="2688545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4D236B-A31A-4276-91BB-1100318977AF}"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8BBB2C-E7E3-4F04-B121-5A7B83996D18}" type="slidenum">
              <a:rPr lang="en-GB" smtClean="0"/>
              <a:t>‹#›</a:t>
            </a:fld>
            <a:endParaRPr lang="en-GB"/>
          </a:p>
        </p:txBody>
      </p:sp>
    </p:spTree>
    <p:extLst>
      <p:ext uri="{BB962C8B-B14F-4D97-AF65-F5344CB8AC3E}">
        <p14:creationId xmlns:p14="http://schemas.microsoft.com/office/powerpoint/2010/main" val="109424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84652"/>
            <a:ext cx="10515600" cy="1325563"/>
          </a:xfrm>
          <a:prstGeom prst="rect">
            <a:avLst/>
          </a:prstGeom>
          <a:solidFill>
            <a:srgbClr val="002060"/>
          </a:solidFill>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D236B-A31A-4276-91BB-1100318977AF}" type="datetimeFigureOut">
              <a:rPr lang="en-GB" smtClean="0"/>
              <a:t>25/11/2021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BBB2C-E7E3-4F04-B121-5A7B83996D18}" type="slidenum">
              <a:rPr lang="en-GB" smtClean="0"/>
              <a:t>‹#›</a:t>
            </a:fld>
            <a:endParaRPr lang="en-GB"/>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757250" y="6023355"/>
            <a:ext cx="2053750" cy="834645"/>
          </a:xfrm>
          <a:prstGeom prst="rect">
            <a:avLst/>
          </a:prstGeom>
        </p:spPr>
      </p:pic>
    </p:spTree>
    <p:extLst>
      <p:ext uri="{BB962C8B-B14F-4D97-AF65-F5344CB8AC3E}">
        <p14:creationId xmlns:p14="http://schemas.microsoft.com/office/powerpoint/2010/main" val="680159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0" eaLnBrk="1" latinLnBrk="0" hangingPunct="1">
        <a:lnSpc>
          <a:spcPct val="90000"/>
        </a:lnSpc>
        <a:spcBef>
          <a:spcPct val="0"/>
        </a:spcBef>
        <a:buNone/>
        <a:defRPr sz="4400" kern="1200" cap="sm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FDFC-CA04-4CF0-9B78-B0E4935DDD26}"/>
              </a:ext>
            </a:extLst>
          </p:cNvPr>
          <p:cNvSpPr>
            <a:spLocks noGrp="1"/>
          </p:cNvSpPr>
          <p:nvPr>
            <p:ph type="subTitle" idx="1"/>
          </p:nvPr>
        </p:nvSpPr>
        <p:spPr>
          <a:xfrm>
            <a:off x="196850" y="3162300"/>
            <a:ext cx="10839450" cy="3594100"/>
          </a:xfrm>
        </p:spPr>
        <p:txBody>
          <a:bodyPr anchor="t">
            <a:normAutofit/>
          </a:bodyPr>
          <a:lstStyle/>
          <a:p>
            <a:endParaRPr lang="en-GB" sz="2200" dirty="0"/>
          </a:p>
          <a:p>
            <a:endParaRPr lang="en-GB" sz="2200" dirty="0"/>
          </a:p>
          <a:p>
            <a:pPr lvl="0"/>
            <a:r>
              <a:rPr lang="en-GB" dirty="0">
                <a:solidFill>
                  <a:prstClr val="white"/>
                </a:solidFill>
              </a:rPr>
              <a:t>Professor Helen James </a:t>
            </a:r>
            <a:r>
              <a:rPr lang="en-GB" sz="2000" dirty="0">
                <a:solidFill>
                  <a:prstClr val="white"/>
                </a:solidFill>
              </a:rPr>
              <a:t>OBE</a:t>
            </a:r>
            <a:endParaRPr lang="en-GB" sz="2200" dirty="0"/>
          </a:p>
          <a:p>
            <a:endParaRPr lang="en-GB" sz="2200" dirty="0"/>
          </a:p>
          <a:p>
            <a:endParaRPr lang="en-GB" sz="2200" dirty="0"/>
          </a:p>
          <a:p>
            <a:r>
              <a:rPr lang="en-GB" sz="2200" dirty="0"/>
              <a:t>Professor Mohamed Abdel-Maguid </a:t>
            </a: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8EB3532B-DDA2-4960-BB43-133682744D4C}"/>
                  </a:ext>
                </a:extLst>
              </p:cNvPr>
              <p:cNvGraphicFramePr>
                <a:graphicFrameLocks noChangeAspect="1"/>
              </p:cNvGraphicFramePr>
              <p:nvPr/>
            </p:nvGraphicFramePr>
            <p:xfrm>
              <a:off x="-4052711" y="1534026"/>
              <a:ext cx="3048000" cy="1714500"/>
            </p:xfrm>
            <a:graphic>
              <a:graphicData uri="http://schemas.microsoft.com/office/powerpoint/2016/slidezoom">
                <pslz:sldZm>
                  <pslz:sldZmObj sldId="277" cId="626032657">
                    <pslz:zmPr id="{EB5BBAB2-37CB-4F21-8607-944D41C0924B}"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4" name="Slide Zoom 3">
                <a:extLst>
                  <a:ext uri="{FF2B5EF4-FFF2-40B4-BE49-F238E27FC236}">
                    <a16:creationId xmlns:a16="http://schemas.microsoft.com/office/drawing/2014/main" id="{8EB3532B-DDA2-4960-BB43-133682744D4C}"/>
                  </a:ext>
                </a:extLst>
              </p:cNvPr>
              <p:cNvPicPr>
                <a:picLocks noGrp="1" noRot="1" noChangeAspect="1" noMove="1" noResize="1" noEditPoints="1" noAdjustHandles="1" noChangeArrowheads="1" noChangeShapeType="1"/>
              </p:cNvPicPr>
              <p:nvPr/>
            </p:nvPicPr>
            <p:blipFill>
              <a:blip r:embed="rId3"/>
              <a:stretch>
                <a:fillRect/>
              </a:stretch>
            </p:blipFill>
            <p:spPr>
              <a:xfrm>
                <a:off x="-4052711" y="1534026"/>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45344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13BB-3939-4B85-BB14-C20F049482DF}"/>
              </a:ext>
            </a:extLst>
          </p:cNvPr>
          <p:cNvSpPr>
            <a:spLocks noGrp="1"/>
          </p:cNvSpPr>
          <p:nvPr>
            <p:ph type="title"/>
          </p:nvPr>
        </p:nvSpPr>
        <p:spPr/>
        <p:txBody>
          <a:bodyPr/>
          <a:lstStyle/>
          <a:p>
            <a:r>
              <a:rPr lang="en-GB" dirty="0"/>
              <a:t>Digital and Creative Courses</a:t>
            </a:r>
          </a:p>
        </p:txBody>
      </p:sp>
      <p:sp>
        <p:nvSpPr>
          <p:cNvPr id="3" name="Content Placeholder 2">
            <a:extLst>
              <a:ext uri="{FF2B5EF4-FFF2-40B4-BE49-F238E27FC236}">
                <a16:creationId xmlns:a16="http://schemas.microsoft.com/office/drawing/2014/main" id="{5D3F3158-17BE-4290-A73E-5F62E9D3C2AE}"/>
              </a:ext>
            </a:extLst>
          </p:cNvPr>
          <p:cNvSpPr>
            <a:spLocks noGrp="1"/>
          </p:cNvSpPr>
          <p:nvPr>
            <p:ph idx="1"/>
          </p:nvPr>
        </p:nvSpPr>
        <p:spPr>
          <a:xfrm>
            <a:off x="838200" y="1825625"/>
            <a:ext cx="9677400" cy="4351338"/>
          </a:xfrm>
        </p:spPr>
        <p:txBody>
          <a:bodyPr>
            <a:normAutofit fontScale="70000" lnSpcReduction="20000"/>
          </a:bodyPr>
          <a:lstStyle/>
          <a:p>
            <a:pPr>
              <a:lnSpc>
                <a:spcPct val="150000"/>
              </a:lnSpc>
            </a:pPr>
            <a:r>
              <a:rPr lang="en-GB" dirty="0">
                <a:solidFill>
                  <a:srgbClr val="243289"/>
                </a:solidFill>
                <a:cs typeface="Arial" panose="020B0604020202020204" pitchFamily="34" charset="0"/>
              </a:rPr>
              <a:t>MA/BA (Hons) Games Design</a:t>
            </a:r>
          </a:p>
          <a:p>
            <a:pPr>
              <a:lnSpc>
                <a:spcPct val="150000"/>
              </a:lnSpc>
            </a:pPr>
            <a:r>
              <a:rPr lang="en-GB" dirty="0">
                <a:solidFill>
                  <a:srgbClr val="243289"/>
                </a:solidFill>
                <a:cs typeface="Arial" panose="020B0604020202020204" pitchFamily="34" charset="0"/>
              </a:rPr>
              <a:t>BEng/BEng with FY/ BEng with Year in Industry (Hons) Software Engineering </a:t>
            </a:r>
          </a:p>
          <a:p>
            <a:pPr>
              <a:lnSpc>
                <a:spcPct val="150000"/>
              </a:lnSpc>
            </a:pPr>
            <a:r>
              <a:rPr lang="en-GB" dirty="0">
                <a:solidFill>
                  <a:srgbClr val="243289"/>
                </a:solidFill>
                <a:cs typeface="Arial" panose="020B0604020202020204" pitchFamily="34" charset="0"/>
              </a:rPr>
              <a:t>BSc/BSc with FY/BSc with Year in Industry (Hons) Computer Science</a:t>
            </a:r>
          </a:p>
          <a:p>
            <a:pPr>
              <a:lnSpc>
                <a:spcPct val="150000"/>
              </a:lnSpc>
            </a:pPr>
            <a:r>
              <a:rPr lang="en-GB" dirty="0">
                <a:solidFill>
                  <a:srgbClr val="243289"/>
                </a:solidFill>
                <a:cs typeface="Arial" panose="020B0604020202020204" pitchFamily="34" charset="0"/>
              </a:rPr>
              <a:t>BSc/BSc with FY (Hons) Computing</a:t>
            </a:r>
          </a:p>
          <a:p>
            <a:pPr>
              <a:lnSpc>
                <a:spcPct val="150000"/>
              </a:lnSpc>
            </a:pPr>
            <a:r>
              <a:rPr lang="en-GB" dirty="0">
                <a:solidFill>
                  <a:srgbClr val="243289"/>
                </a:solidFill>
                <a:cs typeface="Arial" panose="020B0604020202020204" pitchFamily="34" charset="0"/>
              </a:rPr>
              <a:t>BSc/BSc with FY/BSc with Year in Industry (Hons) Computer Security and Forensics</a:t>
            </a:r>
          </a:p>
          <a:p>
            <a:pPr>
              <a:lnSpc>
                <a:spcPct val="150000"/>
              </a:lnSpc>
            </a:pPr>
            <a:r>
              <a:rPr lang="en-GB" dirty="0">
                <a:solidFill>
                  <a:srgbClr val="243289"/>
                </a:solidFill>
                <a:cs typeface="Arial" panose="020B0604020202020204" pitchFamily="34" charset="0"/>
              </a:rPr>
              <a:t>BSc/BSc with FY/BSc with Year in Industry (Hons) Business Information and Systems</a:t>
            </a:r>
          </a:p>
          <a:p>
            <a:pPr>
              <a:lnSpc>
                <a:spcPct val="150000"/>
              </a:lnSpc>
            </a:pPr>
            <a:r>
              <a:rPr lang="en-GB" dirty="0">
                <a:solidFill>
                  <a:srgbClr val="243289"/>
                </a:solidFill>
                <a:cs typeface="Arial" panose="020B0604020202020204" pitchFamily="34" charset="0"/>
              </a:rPr>
              <a:t>MSc Data Intelligence</a:t>
            </a:r>
          </a:p>
          <a:p>
            <a:endParaRPr lang="en-GB" dirty="0"/>
          </a:p>
        </p:txBody>
      </p:sp>
    </p:spTree>
    <p:extLst>
      <p:ext uri="{BB962C8B-B14F-4D97-AF65-F5344CB8AC3E}">
        <p14:creationId xmlns:p14="http://schemas.microsoft.com/office/powerpoint/2010/main" val="381886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ABE1-3603-4873-8662-1FC29BF4CF24}"/>
              </a:ext>
            </a:extLst>
          </p:cNvPr>
          <p:cNvSpPr>
            <a:spLocks noGrp="1"/>
          </p:cNvSpPr>
          <p:nvPr>
            <p:ph type="title"/>
          </p:nvPr>
        </p:nvSpPr>
        <p:spPr/>
        <p:txBody>
          <a:bodyPr/>
          <a:lstStyle/>
          <a:p>
            <a:r>
              <a:rPr lang="en-GB" dirty="0"/>
              <a:t>Apprenticeship Courses</a:t>
            </a:r>
          </a:p>
        </p:txBody>
      </p:sp>
      <p:sp>
        <p:nvSpPr>
          <p:cNvPr id="3" name="Content Placeholder 2">
            <a:extLst>
              <a:ext uri="{FF2B5EF4-FFF2-40B4-BE49-F238E27FC236}">
                <a16:creationId xmlns:a16="http://schemas.microsoft.com/office/drawing/2014/main" id="{9037B931-81F0-49F9-901A-214F838B5AA0}"/>
              </a:ext>
            </a:extLst>
          </p:cNvPr>
          <p:cNvSpPr>
            <a:spLocks noGrp="1"/>
          </p:cNvSpPr>
          <p:nvPr>
            <p:ph idx="1"/>
          </p:nvPr>
        </p:nvSpPr>
        <p:spPr>
          <a:xfrm>
            <a:off x="838200" y="1825625"/>
            <a:ext cx="9677400" cy="4351338"/>
          </a:xfrm>
        </p:spPr>
        <p:txBody>
          <a:bodyPr>
            <a:normAutofit lnSpcReduction="10000"/>
          </a:bodyPr>
          <a:lstStyle/>
          <a:p>
            <a:pPr>
              <a:spcBef>
                <a:spcPts val="2400"/>
              </a:spcBef>
            </a:pPr>
            <a:r>
              <a:rPr lang="en-GB" dirty="0">
                <a:solidFill>
                  <a:srgbClr val="243289"/>
                </a:solidFill>
              </a:rPr>
              <a:t>Manufacturing Engineer (Degree) Apprenticeship</a:t>
            </a:r>
          </a:p>
          <a:p>
            <a:pPr>
              <a:spcBef>
                <a:spcPts val="2400"/>
              </a:spcBef>
            </a:pPr>
            <a:r>
              <a:rPr lang="en-GB" dirty="0">
                <a:solidFill>
                  <a:srgbClr val="243289"/>
                </a:solidFill>
              </a:rPr>
              <a:t>Control/Technical Support Engineer (Degree) Apprenticeship </a:t>
            </a:r>
          </a:p>
          <a:p>
            <a:pPr>
              <a:spcBef>
                <a:spcPts val="2400"/>
              </a:spcBef>
            </a:pPr>
            <a:r>
              <a:rPr lang="en-GB" dirty="0">
                <a:solidFill>
                  <a:srgbClr val="243289"/>
                </a:solidFill>
              </a:rPr>
              <a:t>Product Design and Development Engineer (Degree) Apprenticeship</a:t>
            </a:r>
          </a:p>
          <a:p>
            <a:pPr>
              <a:spcBef>
                <a:spcPts val="2400"/>
              </a:spcBef>
            </a:pPr>
            <a:r>
              <a:rPr lang="en-GB" dirty="0">
                <a:solidFill>
                  <a:srgbClr val="243289"/>
                </a:solidFill>
                <a:cs typeface="Arial" panose="020B0604020202020204" pitchFamily="34" charset="0"/>
              </a:rPr>
              <a:t>Science Industry Process/Plant Engineer (Degree) Apprenticeship</a:t>
            </a:r>
          </a:p>
          <a:p>
            <a:pPr>
              <a:spcBef>
                <a:spcPts val="2400"/>
              </a:spcBef>
            </a:pPr>
            <a:r>
              <a:rPr lang="en-GB" dirty="0">
                <a:solidFill>
                  <a:srgbClr val="243289"/>
                </a:solidFill>
                <a:cs typeface="Arial" panose="020B0604020202020204" pitchFamily="34" charset="0"/>
              </a:rPr>
              <a:t>Chartered Manager Degree Apprenticeship</a:t>
            </a:r>
          </a:p>
          <a:p>
            <a:pPr>
              <a:spcBef>
                <a:spcPts val="2400"/>
              </a:spcBef>
            </a:pPr>
            <a:r>
              <a:rPr lang="en-GB" dirty="0">
                <a:solidFill>
                  <a:srgbClr val="243289"/>
                </a:solidFill>
                <a:cs typeface="Arial" panose="020B0604020202020204" pitchFamily="34" charset="0"/>
              </a:rPr>
              <a:t>Senior Leader Apprenticeship  (MBA level)</a:t>
            </a:r>
          </a:p>
          <a:p>
            <a:pPr marL="0" indent="0">
              <a:buNone/>
            </a:pPr>
            <a:endParaRPr lang="en-GB" dirty="0"/>
          </a:p>
        </p:txBody>
      </p:sp>
    </p:spTree>
    <p:extLst>
      <p:ext uri="{BB962C8B-B14F-4D97-AF65-F5344CB8AC3E}">
        <p14:creationId xmlns:p14="http://schemas.microsoft.com/office/powerpoint/2010/main" val="2425456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91EC-46CA-4081-860A-28D40371E515}"/>
              </a:ext>
            </a:extLst>
          </p:cNvPr>
          <p:cNvSpPr>
            <a:spLocks noGrp="1"/>
          </p:cNvSpPr>
          <p:nvPr>
            <p:ph type="title"/>
          </p:nvPr>
        </p:nvSpPr>
        <p:spPr/>
        <p:txBody>
          <a:bodyPr/>
          <a:lstStyle/>
          <a:p>
            <a:r>
              <a:rPr lang="en-GB" dirty="0"/>
              <a:t>Student Enrolment</a:t>
            </a:r>
          </a:p>
        </p:txBody>
      </p:sp>
      <p:graphicFrame>
        <p:nvGraphicFramePr>
          <p:cNvPr id="5" name="Chart 4">
            <a:extLst>
              <a:ext uri="{FF2B5EF4-FFF2-40B4-BE49-F238E27FC236}">
                <a16:creationId xmlns:a16="http://schemas.microsoft.com/office/drawing/2014/main" id="{85C50AE2-235B-4335-A8D5-CFB0CFF4EECA}"/>
              </a:ext>
            </a:extLst>
          </p:cNvPr>
          <p:cNvGraphicFramePr/>
          <p:nvPr>
            <p:extLst>
              <p:ext uri="{D42A27DB-BD31-4B8C-83A1-F6EECF244321}">
                <p14:modId xmlns:p14="http://schemas.microsoft.com/office/powerpoint/2010/main" val="3848804695"/>
              </p:ext>
            </p:extLst>
          </p:nvPr>
        </p:nvGraphicFramePr>
        <p:xfrm>
          <a:off x="763793" y="1152525"/>
          <a:ext cx="10342357" cy="57054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510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A460-472A-486F-8D93-C19B764584AE}"/>
              </a:ext>
            </a:extLst>
          </p:cNvPr>
          <p:cNvSpPr>
            <a:spLocks noGrp="1"/>
          </p:cNvSpPr>
          <p:nvPr>
            <p:ph type="title"/>
          </p:nvPr>
        </p:nvSpPr>
        <p:spPr/>
        <p:txBody>
          <a:bodyPr/>
          <a:lstStyle/>
          <a:p>
            <a:r>
              <a:rPr lang="en-GB" dirty="0"/>
              <a:t>EDGE Hub New Jobs</a:t>
            </a:r>
          </a:p>
        </p:txBody>
      </p:sp>
      <p:graphicFrame>
        <p:nvGraphicFramePr>
          <p:cNvPr id="3" name="Chart 2">
            <a:extLst>
              <a:ext uri="{FF2B5EF4-FFF2-40B4-BE49-F238E27FC236}">
                <a16:creationId xmlns:a16="http://schemas.microsoft.com/office/drawing/2014/main" id="{8189A049-F4A7-48CE-8BB8-7BEDDC896DF1}"/>
              </a:ext>
            </a:extLst>
          </p:cNvPr>
          <p:cNvGraphicFramePr>
            <a:graphicFrameLocks/>
          </p:cNvGraphicFramePr>
          <p:nvPr>
            <p:extLst>
              <p:ext uri="{D42A27DB-BD31-4B8C-83A1-F6EECF244321}">
                <p14:modId xmlns:p14="http://schemas.microsoft.com/office/powerpoint/2010/main" val="3755386207"/>
              </p:ext>
            </p:extLst>
          </p:nvPr>
        </p:nvGraphicFramePr>
        <p:xfrm>
          <a:off x="0" y="2312312"/>
          <a:ext cx="6045201" cy="38344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50D3F511-1AF7-49B3-8673-341152CA7226}"/>
              </a:ext>
            </a:extLst>
          </p:cNvPr>
          <p:cNvGraphicFramePr/>
          <p:nvPr>
            <p:extLst>
              <p:ext uri="{D42A27DB-BD31-4B8C-83A1-F6EECF244321}">
                <p14:modId xmlns:p14="http://schemas.microsoft.com/office/powerpoint/2010/main" val="569412136"/>
              </p:ext>
            </p:extLst>
          </p:nvPr>
        </p:nvGraphicFramePr>
        <p:xfrm>
          <a:off x="6045201" y="2425700"/>
          <a:ext cx="6146799" cy="3556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B5DA98D-1D54-445F-97D6-C597E9147041}"/>
              </a:ext>
            </a:extLst>
          </p:cNvPr>
          <p:cNvSpPr txBox="1"/>
          <p:nvPr/>
        </p:nvSpPr>
        <p:spPr>
          <a:xfrm>
            <a:off x="4184650" y="6029354"/>
            <a:ext cx="3289300" cy="461665"/>
          </a:xfrm>
          <a:prstGeom prst="rect">
            <a:avLst/>
          </a:prstGeom>
          <a:noFill/>
        </p:spPr>
        <p:txBody>
          <a:bodyPr wrap="square" rtlCol="0">
            <a:spAutoFit/>
          </a:bodyPr>
          <a:lstStyle/>
          <a:p>
            <a:r>
              <a:rPr lang="en-GB" sz="2400" b="1" dirty="0">
                <a:solidFill>
                  <a:srgbClr val="243289"/>
                </a:solidFill>
                <a:latin typeface="Arial" panose="020B0604020202020204" pitchFamily="34" charset="0"/>
                <a:cs typeface="Arial" panose="020B0604020202020204" pitchFamily="34" charset="0"/>
              </a:rPr>
              <a:t>~34 new jobs created </a:t>
            </a:r>
          </a:p>
        </p:txBody>
      </p:sp>
    </p:spTree>
    <p:extLst>
      <p:ext uri="{BB962C8B-B14F-4D97-AF65-F5344CB8AC3E}">
        <p14:creationId xmlns:p14="http://schemas.microsoft.com/office/powerpoint/2010/main" val="1600120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B585-D788-4467-83EF-C5E3C96BBEE0}"/>
              </a:ext>
            </a:extLst>
          </p:cNvPr>
          <p:cNvSpPr>
            <a:spLocks noGrp="1"/>
          </p:cNvSpPr>
          <p:nvPr>
            <p:ph type="title"/>
          </p:nvPr>
        </p:nvSpPr>
        <p:spPr/>
        <p:txBody>
          <a:bodyPr/>
          <a:lstStyle/>
          <a:p>
            <a:br>
              <a:rPr lang="en-GB" dirty="0"/>
            </a:br>
            <a:r>
              <a:rPr lang="en-GB" dirty="0"/>
              <a:t>KM EDGE Hub Industrial Engagement</a:t>
            </a:r>
          </a:p>
        </p:txBody>
      </p:sp>
      <p:graphicFrame>
        <p:nvGraphicFramePr>
          <p:cNvPr id="4" name="Chart 3">
            <a:extLst>
              <a:ext uri="{FF2B5EF4-FFF2-40B4-BE49-F238E27FC236}">
                <a16:creationId xmlns:a16="http://schemas.microsoft.com/office/drawing/2014/main" id="{A5CA9533-3970-4538-AE12-CED959CA17FE}"/>
              </a:ext>
            </a:extLst>
          </p:cNvPr>
          <p:cNvGraphicFramePr/>
          <p:nvPr>
            <p:extLst>
              <p:ext uri="{D42A27DB-BD31-4B8C-83A1-F6EECF244321}">
                <p14:modId xmlns:p14="http://schemas.microsoft.com/office/powerpoint/2010/main" val="3553952392"/>
              </p:ext>
            </p:extLst>
          </p:nvPr>
        </p:nvGraphicFramePr>
        <p:xfrm>
          <a:off x="304149" y="1555670"/>
          <a:ext cx="11392348" cy="2066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B682729-27E0-4F00-B8B2-1BAE2B9B3EA0}"/>
              </a:ext>
            </a:extLst>
          </p:cNvPr>
          <p:cNvGraphicFramePr/>
          <p:nvPr>
            <p:extLst>
              <p:ext uri="{D42A27DB-BD31-4B8C-83A1-F6EECF244321}">
                <p14:modId xmlns:p14="http://schemas.microsoft.com/office/powerpoint/2010/main" val="1794583799"/>
              </p:ext>
            </p:extLst>
          </p:nvPr>
        </p:nvGraphicFramePr>
        <p:xfrm>
          <a:off x="1658090" y="3387564"/>
          <a:ext cx="8128000" cy="34704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585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75A4-BF22-4070-8C55-F50D873BD428}"/>
              </a:ext>
            </a:extLst>
          </p:cNvPr>
          <p:cNvSpPr>
            <a:spLocks noGrp="1"/>
          </p:cNvSpPr>
          <p:nvPr>
            <p:ph type="title"/>
          </p:nvPr>
        </p:nvSpPr>
        <p:spPr/>
        <p:txBody>
          <a:bodyPr/>
          <a:lstStyle/>
          <a:p>
            <a:r>
              <a:rPr lang="en-GB" dirty="0"/>
              <a:t>KM EDGE Hub Industry Engagement</a:t>
            </a:r>
          </a:p>
        </p:txBody>
      </p:sp>
      <p:graphicFrame>
        <p:nvGraphicFramePr>
          <p:cNvPr id="6" name="Chart 5">
            <a:extLst>
              <a:ext uri="{FF2B5EF4-FFF2-40B4-BE49-F238E27FC236}">
                <a16:creationId xmlns:a16="http://schemas.microsoft.com/office/drawing/2014/main" id="{BE79FF1D-69EC-4299-B8CB-23143E33AEEF}"/>
              </a:ext>
            </a:extLst>
          </p:cNvPr>
          <p:cNvGraphicFramePr/>
          <p:nvPr>
            <p:extLst>
              <p:ext uri="{D42A27DB-BD31-4B8C-83A1-F6EECF244321}">
                <p14:modId xmlns:p14="http://schemas.microsoft.com/office/powerpoint/2010/main" val="2492688539"/>
              </p:ext>
            </p:extLst>
          </p:nvPr>
        </p:nvGraphicFramePr>
        <p:xfrm>
          <a:off x="310132" y="1886488"/>
          <a:ext cx="4594377" cy="4971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D163AA78-575A-45A3-B708-5ECEBE922A6F}"/>
              </a:ext>
            </a:extLst>
          </p:cNvPr>
          <p:cNvGraphicFramePr/>
          <p:nvPr>
            <p:extLst>
              <p:ext uri="{D42A27DB-BD31-4B8C-83A1-F6EECF244321}">
                <p14:modId xmlns:p14="http://schemas.microsoft.com/office/powerpoint/2010/main" val="4226065640"/>
              </p:ext>
            </p:extLst>
          </p:nvPr>
        </p:nvGraphicFramePr>
        <p:xfrm>
          <a:off x="5701551" y="1886488"/>
          <a:ext cx="4419600" cy="4971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7800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1DFC-B037-43B8-B28D-5DB26543FD66}"/>
              </a:ext>
            </a:extLst>
          </p:cNvPr>
          <p:cNvSpPr>
            <a:spLocks noGrp="1"/>
          </p:cNvSpPr>
          <p:nvPr>
            <p:ph type="title"/>
          </p:nvPr>
        </p:nvSpPr>
        <p:spPr/>
        <p:txBody>
          <a:bodyPr/>
          <a:lstStyle/>
          <a:p>
            <a:r>
              <a:rPr lang="en-GB" dirty="0"/>
              <a:t>KM EDGE Hub Industry Engagement</a:t>
            </a:r>
          </a:p>
        </p:txBody>
      </p:sp>
      <p:graphicFrame>
        <p:nvGraphicFramePr>
          <p:cNvPr id="4" name="Chart 3">
            <a:extLst>
              <a:ext uri="{FF2B5EF4-FFF2-40B4-BE49-F238E27FC236}">
                <a16:creationId xmlns:a16="http://schemas.microsoft.com/office/drawing/2014/main" id="{D2EA5E04-BBBA-4C69-91FF-E423844ED165}"/>
              </a:ext>
            </a:extLst>
          </p:cNvPr>
          <p:cNvGraphicFramePr/>
          <p:nvPr>
            <p:extLst>
              <p:ext uri="{D42A27DB-BD31-4B8C-83A1-F6EECF244321}">
                <p14:modId xmlns:p14="http://schemas.microsoft.com/office/powerpoint/2010/main" val="2441401106"/>
              </p:ext>
            </p:extLst>
          </p:nvPr>
        </p:nvGraphicFramePr>
        <p:xfrm>
          <a:off x="244927" y="1859756"/>
          <a:ext cx="10515601" cy="47393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138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2025D-2286-422C-9091-5CA926C76F27}"/>
              </a:ext>
            </a:extLst>
          </p:cNvPr>
          <p:cNvSpPr>
            <a:spLocks noGrp="1"/>
          </p:cNvSpPr>
          <p:nvPr>
            <p:ph type="title"/>
          </p:nvPr>
        </p:nvSpPr>
        <p:spPr/>
        <p:txBody>
          <a:bodyPr/>
          <a:lstStyle/>
          <a:p>
            <a:r>
              <a:rPr lang="en-GB" dirty="0"/>
              <a:t>KM EDGE Hub Outputs Summary</a:t>
            </a:r>
          </a:p>
        </p:txBody>
      </p:sp>
      <p:sp>
        <p:nvSpPr>
          <p:cNvPr id="3" name="Content Placeholder 2">
            <a:extLst>
              <a:ext uri="{FF2B5EF4-FFF2-40B4-BE49-F238E27FC236}">
                <a16:creationId xmlns:a16="http://schemas.microsoft.com/office/drawing/2014/main" id="{CC927A28-0224-458D-B7C8-4868907CD60A}"/>
              </a:ext>
            </a:extLst>
          </p:cNvPr>
          <p:cNvSpPr>
            <a:spLocks noGrp="1"/>
          </p:cNvSpPr>
          <p:nvPr>
            <p:ph idx="1"/>
          </p:nvPr>
        </p:nvSpPr>
        <p:spPr>
          <a:xfrm>
            <a:off x="838200" y="1825625"/>
            <a:ext cx="9677400" cy="4351338"/>
          </a:xfrm>
        </p:spPr>
        <p:txBody>
          <a:bodyPr>
            <a:normAutofit fontScale="62500" lnSpcReduction="20000"/>
          </a:bodyPr>
          <a:lstStyle/>
          <a:p>
            <a:pPr marL="0" indent="0">
              <a:spcAft>
                <a:spcPts val="600"/>
              </a:spcAft>
              <a:buNone/>
            </a:pPr>
            <a:r>
              <a:rPr lang="en-GB" sz="3800" dirty="0">
                <a:solidFill>
                  <a:srgbClr val="243289"/>
                </a:solidFill>
                <a:cs typeface="Arial" panose="020B0604020202020204" pitchFamily="34" charset="0"/>
              </a:rPr>
              <a:t>To provide a catalyst for change within the region through engineering and technology, securing by 2024:</a:t>
            </a:r>
          </a:p>
          <a:p>
            <a:pPr>
              <a:lnSpc>
                <a:spcPct val="150000"/>
              </a:lnSpc>
              <a:spcBef>
                <a:spcPts val="0"/>
              </a:spcBef>
            </a:pPr>
            <a:r>
              <a:rPr lang="en-GB" dirty="0">
                <a:solidFill>
                  <a:srgbClr val="243289"/>
                </a:solidFill>
                <a:cs typeface="Arial" panose="020B0604020202020204" pitchFamily="34" charset="0"/>
              </a:rPr>
              <a:t>Additional 56 jobs (to date 33.91 out of 34.5)</a:t>
            </a:r>
          </a:p>
          <a:p>
            <a:pPr>
              <a:lnSpc>
                <a:spcPct val="150000"/>
              </a:lnSpc>
              <a:spcBef>
                <a:spcPts val="0"/>
              </a:spcBef>
            </a:pPr>
            <a:r>
              <a:rPr lang="en-GB" dirty="0">
                <a:solidFill>
                  <a:srgbClr val="243289"/>
                </a:solidFill>
                <a:cs typeface="Arial" panose="020B0604020202020204" pitchFamily="34" charset="0"/>
              </a:rPr>
              <a:t>£1.8m additional income from employer research &amp; consultancy (to date £801,074 out of £600,000)</a:t>
            </a:r>
          </a:p>
          <a:p>
            <a:pPr>
              <a:lnSpc>
                <a:spcPct val="150000"/>
              </a:lnSpc>
              <a:spcBef>
                <a:spcPts val="0"/>
              </a:spcBef>
            </a:pPr>
            <a:r>
              <a:rPr lang="en-GB" dirty="0">
                <a:solidFill>
                  <a:srgbClr val="243289"/>
                </a:solidFill>
                <a:cs typeface="Arial" panose="020B0604020202020204" pitchFamily="34" charset="0"/>
              </a:rPr>
              <a:t>420 employer student research projects (to date 130 out of 60)</a:t>
            </a:r>
          </a:p>
          <a:p>
            <a:pPr>
              <a:lnSpc>
                <a:spcPct val="150000"/>
              </a:lnSpc>
              <a:spcBef>
                <a:spcPts val="0"/>
              </a:spcBef>
            </a:pPr>
            <a:r>
              <a:rPr lang="en-GB" dirty="0">
                <a:solidFill>
                  <a:srgbClr val="243289"/>
                </a:solidFill>
                <a:cs typeface="Arial" panose="020B0604020202020204" pitchFamily="34" charset="0"/>
              </a:rPr>
              <a:t>Additional £45,000 Innovation Service IP-Related Income (to date £5,290 out of £5,000)</a:t>
            </a:r>
          </a:p>
          <a:p>
            <a:pPr>
              <a:lnSpc>
                <a:spcPct val="150000"/>
              </a:lnSpc>
              <a:spcBef>
                <a:spcPts val="0"/>
              </a:spcBef>
            </a:pPr>
            <a:r>
              <a:rPr lang="en-GB" dirty="0">
                <a:solidFill>
                  <a:srgbClr val="243289"/>
                </a:solidFill>
                <a:cs typeface="Arial" panose="020B0604020202020204" pitchFamily="34" charset="0"/>
              </a:rPr>
              <a:t>12,900 additional school students visits (to date 13,048 out of 3900)</a:t>
            </a:r>
          </a:p>
          <a:p>
            <a:pPr>
              <a:lnSpc>
                <a:spcPct val="150000"/>
              </a:lnSpc>
              <a:spcBef>
                <a:spcPts val="0"/>
              </a:spcBef>
            </a:pPr>
            <a:r>
              <a:rPr lang="en-GB" dirty="0">
                <a:solidFill>
                  <a:srgbClr val="243289"/>
                </a:solidFill>
                <a:cs typeface="Arial" panose="020B0604020202020204" pitchFamily="34" charset="0"/>
              </a:rPr>
              <a:t>375 additional short course &amp; CPD learners (to date 169 out of 100)</a:t>
            </a:r>
          </a:p>
          <a:p>
            <a:pPr>
              <a:lnSpc>
                <a:spcPct val="150000"/>
              </a:lnSpc>
              <a:spcBef>
                <a:spcPts val="0"/>
              </a:spcBef>
            </a:pPr>
            <a:r>
              <a:rPr lang="en-GB" dirty="0">
                <a:solidFill>
                  <a:srgbClr val="243289"/>
                </a:solidFill>
                <a:cs typeface="Arial" panose="020B0604020202020204" pitchFamily="34" charset="0"/>
              </a:rPr>
              <a:t>1250 additional UG &amp; PG enrolments (</a:t>
            </a:r>
            <a:r>
              <a:rPr lang="en-GB" dirty="0" err="1">
                <a:solidFill>
                  <a:srgbClr val="243289"/>
                </a:solidFill>
                <a:cs typeface="Arial" panose="020B0604020202020204" pitchFamily="34" charset="0"/>
              </a:rPr>
              <a:t>inc.</a:t>
            </a:r>
            <a:r>
              <a:rPr lang="en-GB" dirty="0">
                <a:solidFill>
                  <a:srgbClr val="243289"/>
                </a:solidFill>
                <a:cs typeface="Arial" panose="020B0604020202020204" pitchFamily="34" charset="0"/>
              </a:rPr>
              <a:t> FY &amp; apprenticeships) (to date 583 out of 380)</a:t>
            </a:r>
          </a:p>
          <a:p>
            <a:pPr>
              <a:lnSpc>
                <a:spcPct val="150000"/>
              </a:lnSpc>
              <a:spcBef>
                <a:spcPts val="0"/>
              </a:spcBef>
            </a:pPr>
            <a:r>
              <a:rPr lang="en-GB" b="1" dirty="0">
                <a:solidFill>
                  <a:srgbClr val="243289"/>
                </a:solidFill>
                <a:cs typeface="Arial" panose="020B0604020202020204" pitchFamily="34" charset="0"/>
              </a:rPr>
              <a:t>By 2030</a:t>
            </a:r>
            <a:r>
              <a:rPr lang="en-GB" dirty="0">
                <a:solidFill>
                  <a:srgbClr val="243289"/>
                </a:solidFill>
                <a:cs typeface="Arial" panose="020B0604020202020204" pitchFamily="34" charset="0"/>
              </a:rPr>
              <a:t>, 207 additional degree apprenticeship enrolments (included in additional UG &amp; PG enrolments) (to date 93 out of 66)</a:t>
            </a:r>
          </a:p>
          <a:p>
            <a:endParaRPr lang="en-GB" dirty="0"/>
          </a:p>
        </p:txBody>
      </p:sp>
    </p:spTree>
    <p:extLst>
      <p:ext uri="{BB962C8B-B14F-4D97-AF65-F5344CB8AC3E}">
        <p14:creationId xmlns:p14="http://schemas.microsoft.com/office/powerpoint/2010/main" val="1066974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586B-F642-415D-A549-ACF4436756C1}"/>
              </a:ext>
            </a:extLst>
          </p:cNvPr>
          <p:cNvSpPr>
            <a:spLocks noGrp="1"/>
          </p:cNvSpPr>
          <p:nvPr>
            <p:ph type="title"/>
          </p:nvPr>
        </p:nvSpPr>
        <p:spPr/>
        <p:txBody>
          <a:bodyPr/>
          <a:lstStyle/>
          <a:p>
            <a:r>
              <a:rPr lang="en-GB" dirty="0"/>
              <a:t>Industry 4.0 and 5.0</a:t>
            </a:r>
          </a:p>
        </p:txBody>
      </p:sp>
      <p:sp>
        <p:nvSpPr>
          <p:cNvPr id="3" name="Content Placeholder 2">
            <a:extLst>
              <a:ext uri="{FF2B5EF4-FFF2-40B4-BE49-F238E27FC236}">
                <a16:creationId xmlns:a16="http://schemas.microsoft.com/office/drawing/2014/main" id="{12A8B7C3-D9F6-4C0C-99FA-2555FEF0BA32}"/>
              </a:ext>
            </a:extLst>
          </p:cNvPr>
          <p:cNvSpPr>
            <a:spLocks noGrp="1"/>
          </p:cNvSpPr>
          <p:nvPr>
            <p:ph idx="1"/>
          </p:nvPr>
        </p:nvSpPr>
        <p:spPr>
          <a:xfrm>
            <a:off x="838200" y="1825625"/>
            <a:ext cx="9677400" cy="4351338"/>
          </a:xfrm>
        </p:spPr>
        <p:txBody>
          <a:bodyPr>
            <a:normAutofit fontScale="85000" lnSpcReduction="10000"/>
          </a:bodyPr>
          <a:lstStyle/>
          <a:p>
            <a:pPr marL="0" indent="0">
              <a:buNone/>
            </a:pPr>
            <a:r>
              <a:rPr lang="en-GB" sz="2000" b="1" dirty="0">
                <a:solidFill>
                  <a:srgbClr val="243289"/>
                </a:solidFill>
                <a:cs typeface="Arial" panose="020B0604020202020204" pitchFamily="34" charset="0"/>
              </a:rPr>
              <a:t>Facilities</a:t>
            </a:r>
          </a:p>
          <a:p>
            <a:pPr marL="1143000" lvl="1" indent="-457200"/>
            <a:r>
              <a:rPr lang="en-GB" sz="2000" dirty="0">
                <a:solidFill>
                  <a:srgbClr val="243289"/>
                </a:solidFill>
                <a:cs typeface="Arial" panose="020B0604020202020204" pitchFamily="34" charset="0"/>
              </a:rPr>
              <a:t>Facilities designed and selected to support wider access to Industry 4.0 and 5.0 technologies, including advanced manufacturing, robotics, Internet of Things and digitisation</a:t>
            </a:r>
          </a:p>
          <a:p>
            <a:pPr marL="1143000" lvl="1" indent="-457200"/>
            <a:r>
              <a:rPr lang="en-GB" sz="2000" dirty="0">
                <a:solidFill>
                  <a:srgbClr val="243289"/>
                </a:solidFill>
                <a:cs typeface="Arial" panose="020B0604020202020204" pitchFamily="34" charset="0"/>
              </a:rPr>
              <a:t>Facilities supporting research and consultancy projects with regional businesses</a:t>
            </a:r>
          </a:p>
          <a:p>
            <a:pPr marL="0" indent="0">
              <a:buNone/>
            </a:pPr>
            <a:r>
              <a:rPr lang="en-GB" sz="2000" b="1" dirty="0">
                <a:solidFill>
                  <a:srgbClr val="243289"/>
                </a:solidFill>
                <a:cs typeface="Arial" panose="020B0604020202020204" pitchFamily="34" charset="0"/>
              </a:rPr>
              <a:t>Expertise</a:t>
            </a:r>
          </a:p>
          <a:p>
            <a:pPr marL="1143000" lvl="1" indent="-457200"/>
            <a:r>
              <a:rPr lang="en-GB" sz="2000" dirty="0">
                <a:solidFill>
                  <a:srgbClr val="243289"/>
                </a:solidFill>
                <a:cs typeface="Arial" panose="020B0604020202020204" pitchFamily="34" charset="0"/>
              </a:rPr>
              <a:t>Staff recruited with a range of expertise around Industry 4.0 and Industry 5.0, including biomechanical, advanced manufacturing, digital twins, digitisation, circular economy</a:t>
            </a:r>
          </a:p>
          <a:p>
            <a:pPr marL="1143000" lvl="1" indent="-457200"/>
            <a:r>
              <a:rPr lang="en-GB" sz="2000" dirty="0">
                <a:solidFill>
                  <a:srgbClr val="243289"/>
                </a:solidFill>
                <a:cs typeface="Arial" panose="020B0604020202020204" pitchFamily="34" charset="0"/>
              </a:rPr>
              <a:t>Supporting regional businesses through consultancy and research, as well as events and CPD sessions aiming to upskill local business owner/ managers</a:t>
            </a:r>
          </a:p>
          <a:p>
            <a:pPr marL="0" indent="0">
              <a:buNone/>
            </a:pPr>
            <a:r>
              <a:rPr lang="en-GB" sz="2000" b="1" dirty="0">
                <a:solidFill>
                  <a:srgbClr val="243289"/>
                </a:solidFill>
                <a:cs typeface="Arial" panose="020B0604020202020204" pitchFamily="34" charset="0"/>
              </a:rPr>
              <a:t>Curriculum</a:t>
            </a:r>
          </a:p>
          <a:p>
            <a:pPr marL="1143000" lvl="1" indent="-457200"/>
            <a:r>
              <a:rPr lang="en-GB" sz="2000" dirty="0">
                <a:solidFill>
                  <a:srgbClr val="243289"/>
                </a:solidFill>
                <a:cs typeface="Arial" panose="020B0604020202020204" pitchFamily="34" charset="0"/>
              </a:rPr>
              <a:t>Industry 4.0 and 5.0 fully embedded within each area of the engineering and computing curriculum, as well as specific courses such as MSc in Advanced Manufacturing and MSc in Data Intelligence</a:t>
            </a:r>
          </a:p>
          <a:p>
            <a:pPr marL="1143000" lvl="1" indent="-457200"/>
            <a:r>
              <a:rPr lang="en-GB" sz="2000" dirty="0">
                <a:solidFill>
                  <a:srgbClr val="243289"/>
                </a:solidFill>
                <a:cs typeface="Arial" panose="020B0604020202020204" pitchFamily="34" charset="0"/>
              </a:rPr>
              <a:t>CDIO projects embedded alongside relevant learning, to enable I4.0 and 5.0 technologies to be applied to industry problems; biomechanics module being developed for KMMS to ensure that the next generation of doctors also have access to the latest thinking</a:t>
            </a:r>
          </a:p>
          <a:p>
            <a:endParaRPr lang="en-GB" dirty="0"/>
          </a:p>
        </p:txBody>
      </p:sp>
    </p:spTree>
    <p:extLst>
      <p:ext uri="{BB962C8B-B14F-4D97-AF65-F5344CB8AC3E}">
        <p14:creationId xmlns:p14="http://schemas.microsoft.com/office/powerpoint/2010/main" val="291242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0F5E-34C7-4215-997F-C6F3E04652A1}"/>
              </a:ext>
            </a:extLst>
          </p:cNvPr>
          <p:cNvSpPr>
            <a:spLocks noGrp="1"/>
          </p:cNvSpPr>
          <p:nvPr>
            <p:ph type="title"/>
          </p:nvPr>
        </p:nvSpPr>
        <p:spPr/>
        <p:txBody>
          <a:bodyPr/>
          <a:lstStyle/>
          <a:p>
            <a:r>
              <a:rPr lang="en-GB" dirty="0"/>
              <a:t>Industry Engagement</a:t>
            </a:r>
          </a:p>
        </p:txBody>
      </p:sp>
      <p:sp>
        <p:nvSpPr>
          <p:cNvPr id="3" name="TextBox 2">
            <a:extLst>
              <a:ext uri="{FF2B5EF4-FFF2-40B4-BE49-F238E27FC236}">
                <a16:creationId xmlns:a16="http://schemas.microsoft.com/office/drawing/2014/main" id="{81210BF9-1024-44F3-9E81-92743C067E63}"/>
              </a:ext>
            </a:extLst>
          </p:cNvPr>
          <p:cNvSpPr txBox="1"/>
          <p:nvPr/>
        </p:nvSpPr>
        <p:spPr>
          <a:xfrm>
            <a:off x="582084" y="4076516"/>
            <a:ext cx="9933516" cy="1754326"/>
          </a:xfrm>
          <a:prstGeom prst="rect">
            <a:avLst/>
          </a:prstGeom>
          <a:noFill/>
        </p:spPr>
        <p:txBody>
          <a:bodyPr wrap="square">
            <a:spAutoFit/>
          </a:bodyPr>
          <a:lstStyle/>
          <a:p>
            <a:pPr marL="457200" indent="-457200">
              <a:buFont typeface="Arial" panose="020B0604020202020204" pitchFamily="34" charset="0"/>
              <a:buChar char="•"/>
            </a:pPr>
            <a:r>
              <a:rPr lang="en-GB" dirty="0">
                <a:solidFill>
                  <a:srgbClr val="243289"/>
                </a:solidFill>
              </a:rPr>
              <a:t>Strategic Industry Advisory Board with representatives from nine regional businesses and strategic bodies</a:t>
            </a:r>
          </a:p>
          <a:p>
            <a:pPr marL="457200" indent="-457200">
              <a:buFont typeface="Arial" panose="020B0604020202020204" pitchFamily="34" charset="0"/>
              <a:buChar char="•"/>
            </a:pPr>
            <a:r>
              <a:rPr lang="en-GB" dirty="0">
                <a:solidFill>
                  <a:srgbClr val="243289"/>
                </a:solidFill>
              </a:rPr>
              <a:t>Over 60 companies engaged in curriculum development</a:t>
            </a:r>
          </a:p>
          <a:p>
            <a:pPr marL="457200" indent="-457200">
              <a:buFont typeface="Arial" panose="020B0604020202020204" pitchFamily="34" charset="0"/>
              <a:buChar char="•"/>
            </a:pPr>
            <a:r>
              <a:rPr lang="en-GB" dirty="0">
                <a:solidFill>
                  <a:srgbClr val="243289"/>
                </a:solidFill>
              </a:rPr>
              <a:t>Supporting specific networks and industries on an ongoing basis</a:t>
            </a:r>
          </a:p>
          <a:p>
            <a:pPr marL="457200" indent="-457200">
              <a:buFont typeface="Arial" panose="020B0604020202020204" pitchFamily="34" charset="0"/>
              <a:buChar char="•"/>
            </a:pPr>
            <a:r>
              <a:rPr lang="en-GB" dirty="0">
                <a:solidFill>
                  <a:srgbClr val="243289"/>
                </a:solidFill>
              </a:rPr>
              <a:t>Over 250 companies engaged with around a specific service offering and over 1,000 companies engaged overall</a:t>
            </a:r>
            <a:endParaRPr lang="en-US" dirty="0">
              <a:solidFill>
                <a:srgbClr val="243289"/>
              </a:solidFill>
            </a:endParaRPr>
          </a:p>
        </p:txBody>
      </p:sp>
      <p:sp>
        <p:nvSpPr>
          <p:cNvPr id="4" name="Rectangle 3">
            <a:extLst>
              <a:ext uri="{FF2B5EF4-FFF2-40B4-BE49-F238E27FC236}">
                <a16:creationId xmlns:a16="http://schemas.microsoft.com/office/drawing/2014/main" id="{EB3DED0D-F2AC-4A5E-B790-C20E2B5BF06F}"/>
              </a:ext>
            </a:extLst>
          </p:cNvPr>
          <p:cNvSpPr/>
          <p:nvPr/>
        </p:nvSpPr>
        <p:spPr>
          <a:xfrm>
            <a:off x="848496" y="1935046"/>
            <a:ext cx="1692876" cy="1692876"/>
          </a:xfrm>
          <a:prstGeom prst="rect">
            <a:avLst/>
          </a:prstGeom>
          <a:solidFill>
            <a:srgbClr val="24328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Research and Knowledge Exchange Collaborations</a:t>
            </a:r>
          </a:p>
        </p:txBody>
      </p:sp>
      <p:sp>
        <p:nvSpPr>
          <p:cNvPr id="5" name="Rectangle 4">
            <a:extLst>
              <a:ext uri="{FF2B5EF4-FFF2-40B4-BE49-F238E27FC236}">
                <a16:creationId xmlns:a16="http://schemas.microsoft.com/office/drawing/2014/main" id="{6ED8E319-8CC7-48C5-BE1C-654734E8F600}"/>
              </a:ext>
            </a:extLst>
          </p:cNvPr>
          <p:cNvSpPr/>
          <p:nvPr/>
        </p:nvSpPr>
        <p:spPr>
          <a:xfrm>
            <a:off x="2842053" y="1935046"/>
            <a:ext cx="1692876" cy="1692876"/>
          </a:xfrm>
          <a:prstGeom prst="rect">
            <a:avLst/>
          </a:prstGeom>
          <a:solidFill>
            <a:srgbClr val="24328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Short courses, CPD and events</a:t>
            </a:r>
          </a:p>
        </p:txBody>
      </p:sp>
      <p:sp>
        <p:nvSpPr>
          <p:cNvPr id="6" name="Rectangle 5">
            <a:extLst>
              <a:ext uri="{FF2B5EF4-FFF2-40B4-BE49-F238E27FC236}">
                <a16:creationId xmlns:a16="http://schemas.microsoft.com/office/drawing/2014/main" id="{05EB477D-76B0-4385-B010-900BF15E03FB}"/>
              </a:ext>
            </a:extLst>
          </p:cNvPr>
          <p:cNvSpPr/>
          <p:nvPr/>
        </p:nvSpPr>
        <p:spPr>
          <a:xfrm>
            <a:off x="4835610" y="1935046"/>
            <a:ext cx="1692876" cy="1692876"/>
          </a:xfrm>
          <a:prstGeom prst="rect">
            <a:avLst/>
          </a:prstGeom>
          <a:solidFill>
            <a:srgbClr val="24328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Corporate social responsibility through young people outreach</a:t>
            </a:r>
          </a:p>
        </p:txBody>
      </p:sp>
      <p:sp>
        <p:nvSpPr>
          <p:cNvPr id="7" name="Rectangle 6">
            <a:extLst>
              <a:ext uri="{FF2B5EF4-FFF2-40B4-BE49-F238E27FC236}">
                <a16:creationId xmlns:a16="http://schemas.microsoft.com/office/drawing/2014/main" id="{DCBD1050-1B7E-46AF-9F98-84E931877805}"/>
              </a:ext>
            </a:extLst>
          </p:cNvPr>
          <p:cNvSpPr/>
          <p:nvPr/>
        </p:nvSpPr>
        <p:spPr>
          <a:xfrm>
            <a:off x="6829167" y="1935046"/>
            <a:ext cx="1692876" cy="1692876"/>
          </a:xfrm>
          <a:prstGeom prst="rect">
            <a:avLst/>
          </a:prstGeom>
          <a:solidFill>
            <a:srgbClr val="24328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Student projects , recruitment and placements</a:t>
            </a:r>
          </a:p>
        </p:txBody>
      </p:sp>
      <p:sp>
        <p:nvSpPr>
          <p:cNvPr id="8" name="Rectangle 7">
            <a:extLst>
              <a:ext uri="{FF2B5EF4-FFF2-40B4-BE49-F238E27FC236}">
                <a16:creationId xmlns:a16="http://schemas.microsoft.com/office/drawing/2014/main" id="{4E885534-A60F-4506-A59C-2F8F0DB61206}"/>
              </a:ext>
            </a:extLst>
          </p:cNvPr>
          <p:cNvSpPr/>
          <p:nvPr/>
        </p:nvSpPr>
        <p:spPr>
          <a:xfrm>
            <a:off x="8822724" y="1935046"/>
            <a:ext cx="1692876" cy="1692876"/>
          </a:xfrm>
          <a:prstGeom prst="rect">
            <a:avLst/>
          </a:prstGeom>
          <a:solidFill>
            <a:srgbClr val="24328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Upskilling through apprenticeships and postgraduate courses</a:t>
            </a:r>
          </a:p>
        </p:txBody>
      </p:sp>
    </p:spTree>
    <p:extLst>
      <p:ext uri="{BB962C8B-B14F-4D97-AF65-F5344CB8AC3E}">
        <p14:creationId xmlns:p14="http://schemas.microsoft.com/office/powerpoint/2010/main" val="2359072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6F46-4DD1-4F46-BB44-CC3AADB82E10}"/>
              </a:ext>
            </a:extLst>
          </p:cNvPr>
          <p:cNvSpPr>
            <a:spLocks noGrp="1"/>
          </p:cNvSpPr>
          <p:nvPr>
            <p:ph type="title"/>
          </p:nvPr>
        </p:nvSpPr>
        <p:spPr/>
        <p:txBody>
          <a:bodyPr/>
          <a:lstStyle/>
          <a:p>
            <a:r>
              <a:rPr lang="en-GB" dirty="0"/>
              <a:t>Key Regional Challenges</a:t>
            </a:r>
          </a:p>
        </p:txBody>
      </p:sp>
      <p:sp>
        <p:nvSpPr>
          <p:cNvPr id="3" name="Content Placeholder 2">
            <a:extLst>
              <a:ext uri="{FF2B5EF4-FFF2-40B4-BE49-F238E27FC236}">
                <a16:creationId xmlns:a16="http://schemas.microsoft.com/office/drawing/2014/main" id="{932F8EB9-A4FD-431F-85B3-50E6DD86F8B6}"/>
              </a:ext>
            </a:extLst>
          </p:cNvPr>
          <p:cNvSpPr>
            <a:spLocks noGrp="1"/>
          </p:cNvSpPr>
          <p:nvPr>
            <p:ph idx="1"/>
          </p:nvPr>
        </p:nvSpPr>
        <p:spPr/>
        <p:txBody>
          <a:bodyPr>
            <a:normAutofit/>
          </a:bodyPr>
          <a:lstStyle/>
          <a:p>
            <a:r>
              <a:rPr lang="en-GB" b="1" dirty="0">
                <a:latin typeface="Calibri" panose="020F0502020204030204" pitchFamily="34" charset="0"/>
                <a:cs typeface="Calibri" panose="020F0502020204030204" pitchFamily="34" charset="0"/>
              </a:rPr>
              <a:t>Talent pipeline’ </a:t>
            </a:r>
            <a:r>
              <a:rPr lang="en-GB" dirty="0">
                <a:latin typeface="Calibri" panose="020F0502020204030204" pitchFamily="34" charset="0"/>
                <a:cs typeface="Calibri" panose="020F0502020204030204" pitchFamily="34" charset="0"/>
              </a:rPr>
              <a:t>- Skills gap in engineering and technology and STEM-related fields</a:t>
            </a:r>
          </a:p>
          <a:p>
            <a:r>
              <a:rPr lang="en-GB" b="1" dirty="0">
                <a:latin typeface="Calibri" panose="020F0502020204030204" pitchFamily="34" charset="0"/>
                <a:cs typeface="Calibri" panose="020F0502020204030204" pitchFamily="34" charset="0"/>
              </a:rPr>
              <a:t>‘Work-ready graduates’</a:t>
            </a:r>
            <a:r>
              <a:rPr lang="en-GB" dirty="0">
                <a:latin typeface="Calibri" panose="020F0502020204030204" pitchFamily="34" charset="0"/>
                <a:cs typeface="Calibri" panose="020F0502020204030204" pitchFamily="34" charset="0"/>
              </a:rPr>
              <a:t> - Businesses reported that ‘traditional’ engineering and technology degrees did not produce the skills and behaviours necessary to fill skills shortages </a:t>
            </a:r>
          </a:p>
          <a:p>
            <a:r>
              <a:rPr lang="en-GB" b="1" dirty="0">
                <a:latin typeface="Calibri" panose="020F0502020204030204" pitchFamily="34" charset="0"/>
                <a:cs typeface="Calibri" panose="020F0502020204030204" pitchFamily="34" charset="0"/>
              </a:rPr>
              <a:t>‘Brain drain’ </a:t>
            </a:r>
            <a:r>
              <a:rPr lang="en-GB" dirty="0">
                <a:latin typeface="Calibri" panose="020F0502020204030204" pitchFamily="34" charset="0"/>
                <a:cs typeface="Calibri" panose="020F0502020204030204" pitchFamily="34" charset="0"/>
              </a:rPr>
              <a:t>- difficulty in attracting and retaining graduate talent in engineering and technology within the area</a:t>
            </a:r>
          </a:p>
          <a:p>
            <a:r>
              <a:rPr lang="en-GB" b="1" dirty="0">
                <a:latin typeface="Calibri" panose="020F0502020204030204" pitchFamily="34" charset="0"/>
                <a:cs typeface="Calibri" panose="020F0502020204030204" pitchFamily="34" charset="0"/>
              </a:rPr>
              <a:t>‘Inclusion and diversity’ </a:t>
            </a:r>
            <a:r>
              <a:rPr lang="en-GB" dirty="0">
                <a:latin typeface="Calibri" panose="020F0502020204030204" pitchFamily="34" charset="0"/>
                <a:cs typeface="Calibri" panose="020F0502020204030204" pitchFamily="34" charset="0"/>
              </a:rPr>
              <a:t>-  lack of diversity in engineering and technology in general and particularly within the South East region</a:t>
            </a:r>
            <a:endParaRPr lang="en-GB" b="1" dirty="0">
              <a:solidFill>
                <a:schemeClr val="accent1">
                  <a:lumMod val="75000"/>
                </a:schemeClr>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74702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D9AD-F77B-46FD-8583-51328507A442}"/>
              </a:ext>
            </a:extLst>
          </p:cNvPr>
          <p:cNvSpPr>
            <a:spLocks noGrp="1"/>
          </p:cNvSpPr>
          <p:nvPr>
            <p:ph type="title"/>
          </p:nvPr>
        </p:nvSpPr>
        <p:spPr/>
        <p:txBody>
          <a:bodyPr/>
          <a:lstStyle/>
          <a:p>
            <a:r>
              <a:rPr lang="en-GB" dirty="0"/>
              <a:t>Kent and Medway EDGE Hub</a:t>
            </a:r>
          </a:p>
        </p:txBody>
      </p:sp>
      <p:pic>
        <p:nvPicPr>
          <p:cNvPr id="4" name="Picture 3">
            <a:extLst>
              <a:ext uri="{FF2B5EF4-FFF2-40B4-BE49-F238E27FC236}">
                <a16:creationId xmlns:a16="http://schemas.microsoft.com/office/drawing/2014/main" id="{B4789DB0-460E-405A-9F19-CE8D154F5B97}"/>
              </a:ext>
            </a:extLst>
          </p:cNvPr>
          <p:cNvPicPr>
            <a:picLocks noChangeAspect="1"/>
          </p:cNvPicPr>
          <p:nvPr/>
        </p:nvPicPr>
        <p:blipFill>
          <a:blip r:embed="rId2"/>
          <a:stretch>
            <a:fillRect/>
          </a:stretch>
        </p:blipFill>
        <p:spPr>
          <a:xfrm>
            <a:off x="761999" y="1735931"/>
            <a:ext cx="9029701" cy="5079206"/>
          </a:xfrm>
          <a:prstGeom prst="rect">
            <a:avLst/>
          </a:prstGeom>
        </p:spPr>
      </p:pic>
    </p:spTree>
    <p:extLst>
      <p:ext uri="{BB962C8B-B14F-4D97-AF65-F5344CB8AC3E}">
        <p14:creationId xmlns:p14="http://schemas.microsoft.com/office/powerpoint/2010/main" val="2768175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7A64-9F9D-438E-8323-B8D26E679003}"/>
              </a:ext>
            </a:extLst>
          </p:cNvPr>
          <p:cNvSpPr>
            <a:spLocks noGrp="1"/>
          </p:cNvSpPr>
          <p:nvPr>
            <p:ph type="title"/>
          </p:nvPr>
        </p:nvSpPr>
        <p:spPr/>
        <p:txBody>
          <a:bodyPr/>
          <a:lstStyle/>
          <a:p>
            <a:r>
              <a:rPr lang="en-GB" dirty="0"/>
              <a:t>Specialist Facilities (~£70M)</a:t>
            </a:r>
          </a:p>
        </p:txBody>
      </p:sp>
      <p:pic>
        <p:nvPicPr>
          <p:cNvPr id="12" name="Content Placeholder 11" descr="A picture containing text, indoor, computer, table&#10;&#10;Description automatically generated">
            <a:extLst>
              <a:ext uri="{FF2B5EF4-FFF2-40B4-BE49-F238E27FC236}">
                <a16:creationId xmlns:a16="http://schemas.microsoft.com/office/drawing/2014/main" id="{915AE600-9A0E-45D2-B290-41A1EE63838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09880" y="5295573"/>
            <a:ext cx="2250089" cy="1502054"/>
          </a:xfrm>
        </p:spPr>
      </p:pic>
      <p:pic>
        <p:nvPicPr>
          <p:cNvPr id="6" name="Picture 5" descr="A picture containing indoor, area, furniture&#10;&#10;Description automatically generated">
            <a:extLst>
              <a:ext uri="{FF2B5EF4-FFF2-40B4-BE49-F238E27FC236}">
                <a16:creationId xmlns:a16="http://schemas.microsoft.com/office/drawing/2014/main" id="{90DF522C-E38A-457E-A6C6-B1733F2B18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6527" y="1821177"/>
            <a:ext cx="3629073" cy="3390025"/>
          </a:xfrm>
          <a:prstGeom prst="rect">
            <a:avLst/>
          </a:prstGeom>
          <a:solidFill>
            <a:srgbClr val="FFFFFF">
              <a:shade val="85000"/>
            </a:srgbClr>
          </a:solidFill>
          <a:ln w="57150" cap="sq">
            <a:solidFill>
              <a:schemeClr val="bg1"/>
            </a:solidFill>
            <a:miter lim="800000"/>
          </a:ln>
          <a:effectLst/>
        </p:spPr>
      </p:pic>
      <p:pic>
        <p:nvPicPr>
          <p:cNvPr id="7" name="Picture 6" descr="A person in a lab coat looking through a microscope&#10;&#10;Description automatically generated with low confidence">
            <a:extLst>
              <a:ext uri="{FF2B5EF4-FFF2-40B4-BE49-F238E27FC236}">
                <a16:creationId xmlns:a16="http://schemas.microsoft.com/office/drawing/2014/main" id="{671DB1C9-354C-440C-A4D4-299BB2DCCD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550" y="5292612"/>
            <a:ext cx="2429364" cy="1502054"/>
          </a:xfrm>
          <a:prstGeom prst="rect">
            <a:avLst/>
          </a:prstGeom>
          <a:solidFill>
            <a:srgbClr val="FFFFFF">
              <a:shade val="85000"/>
            </a:srgbClr>
          </a:solidFill>
          <a:ln w="57150" cap="sq">
            <a:solidFill>
              <a:schemeClr val="bg1"/>
            </a:solidFill>
            <a:miter lim="800000"/>
          </a:ln>
          <a:effectLst/>
        </p:spPr>
      </p:pic>
      <p:pic>
        <p:nvPicPr>
          <p:cNvPr id="8" name="Picture 7" descr="A picture containing person, indoor, kitchen, window&#10;&#10;Description automatically generated">
            <a:extLst>
              <a:ext uri="{FF2B5EF4-FFF2-40B4-BE49-F238E27FC236}">
                <a16:creationId xmlns:a16="http://schemas.microsoft.com/office/drawing/2014/main" id="{66BDB710-0DEC-49A6-9081-12CF9EAB7E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2255" y="5295573"/>
            <a:ext cx="2382329" cy="1473143"/>
          </a:xfrm>
          <a:prstGeom prst="rect">
            <a:avLst/>
          </a:prstGeom>
          <a:solidFill>
            <a:srgbClr val="FFFFFF">
              <a:shade val="85000"/>
            </a:srgbClr>
          </a:solidFill>
          <a:ln w="57150" cap="sq">
            <a:solidFill>
              <a:schemeClr val="bg1"/>
            </a:solidFill>
            <a:miter lim="800000"/>
          </a:ln>
          <a:effectLst/>
        </p:spPr>
      </p:pic>
      <p:pic>
        <p:nvPicPr>
          <p:cNvPr id="9" name="Picture 8" descr="A person sitting on a machine&#10;&#10;Description automatically generated with low confidence">
            <a:extLst>
              <a:ext uri="{FF2B5EF4-FFF2-40B4-BE49-F238E27FC236}">
                <a16:creationId xmlns:a16="http://schemas.microsoft.com/office/drawing/2014/main" id="{348F4E2B-B5BB-48E6-A70E-D0D57E0DD6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47" y="5292611"/>
            <a:ext cx="2382744" cy="1473143"/>
          </a:xfrm>
          <a:prstGeom prst="rect">
            <a:avLst/>
          </a:prstGeom>
          <a:solidFill>
            <a:srgbClr val="FFFFFF">
              <a:shade val="85000"/>
            </a:srgbClr>
          </a:solidFill>
          <a:ln w="57150" cap="sq">
            <a:solidFill>
              <a:schemeClr val="bg1"/>
            </a:solidFill>
            <a:miter lim="800000"/>
          </a:ln>
          <a:effectLst/>
        </p:spPr>
      </p:pic>
      <p:pic>
        <p:nvPicPr>
          <p:cNvPr id="17" name="Picture 16">
            <a:extLst>
              <a:ext uri="{FF2B5EF4-FFF2-40B4-BE49-F238E27FC236}">
                <a16:creationId xmlns:a16="http://schemas.microsoft.com/office/drawing/2014/main" id="{848D2590-3DD8-424E-99A9-B50483D867DC}"/>
              </a:ext>
            </a:extLst>
          </p:cNvPr>
          <p:cNvPicPr>
            <a:picLocks noChangeAspect="1"/>
          </p:cNvPicPr>
          <p:nvPr/>
        </p:nvPicPr>
        <p:blipFill>
          <a:blip r:embed="rId7"/>
          <a:stretch>
            <a:fillRect/>
          </a:stretch>
        </p:blipFill>
        <p:spPr>
          <a:xfrm>
            <a:off x="66810" y="1820302"/>
            <a:ext cx="6715125" cy="3390900"/>
          </a:xfrm>
          <a:prstGeom prst="rect">
            <a:avLst/>
          </a:prstGeom>
        </p:spPr>
      </p:pic>
    </p:spTree>
    <p:extLst>
      <p:ext uri="{BB962C8B-B14F-4D97-AF65-F5344CB8AC3E}">
        <p14:creationId xmlns:p14="http://schemas.microsoft.com/office/powerpoint/2010/main" val="314589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4CE9-FE1C-4444-8889-10CD481D3A91}"/>
              </a:ext>
            </a:extLst>
          </p:cNvPr>
          <p:cNvSpPr>
            <a:spLocks noGrp="1"/>
          </p:cNvSpPr>
          <p:nvPr>
            <p:ph type="title"/>
          </p:nvPr>
        </p:nvSpPr>
        <p:spPr/>
        <p:txBody>
          <a:bodyPr/>
          <a:lstStyle/>
          <a:p>
            <a:r>
              <a:rPr lang="en-GB" dirty="0"/>
              <a:t>Talent Pool: Outreach and Engagement</a:t>
            </a:r>
          </a:p>
        </p:txBody>
      </p:sp>
      <p:sp>
        <p:nvSpPr>
          <p:cNvPr id="3" name="Content Placeholder 2">
            <a:extLst>
              <a:ext uri="{FF2B5EF4-FFF2-40B4-BE49-F238E27FC236}">
                <a16:creationId xmlns:a16="http://schemas.microsoft.com/office/drawing/2014/main" id="{6B519B4C-EED4-4596-8D24-165C5D79D0E7}"/>
              </a:ext>
            </a:extLst>
          </p:cNvPr>
          <p:cNvSpPr>
            <a:spLocks noGrp="1"/>
          </p:cNvSpPr>
          <p:nvPr>
            <p:ph idx="1"/>
          </p:nvPr>
        </p:nvSpPr>
        <p:spPr/>
        <p:txBody>
          <a:bodyPr/>
          <a:lstStyle/>
          <a:p>
            <a:endParaRPr lang="en-GB"/>
          </a:p>
        </p:txBody>
      </p:sp>
      <p:grpSp>
        <p:nvGrpSpPr>
          <p:cNvPr id="15" name="Group 14">
            <a:extLst>
              <a:ext uri="{FF2B5EF4-FFF2-40B4-BE49-F238E27FC236}">
                <a16:creationId xmlns:a16="http://schemas.microsoft.com/office/drawing/2014/main" id="{44DCAF1E-A01E-4FC8-97B0-3AEE9D2F775D}"/>
              </a:ext>
            </a:extLst>
          </p:cNvPr>
          <p:cNvGrpSpPr/>
          <p:nvPr/>
        </p:nvGrpSpPr>
        <p:grpSpPr>
          <a:xfrm>
            <a:off x="230282" y="1735932"/>
            <a:ext cx="10908774" cy="4351338"/>
            <a:chOff x="230281" y="1735931"/>
            <a:chExt cx="12021755" cy="5106229"/>
          </a:xfrm>
        </p:grpSpPr>
        <p:sp>
          <p:nvSpPr>
            <p:cNvPr id="4" name="Rectangle 3">
              <a:extLst>
                <a:ext uri="{FF2B5EF4-FFF2-40B4-BE49-F238E27FC236}">
                  <a16:creationId xmlns:a16="http://schemas.microsoft.com/office/drawing/2014/main" id="{05B8DEB1-ED47-4425-A85B-DBE704A78736}"/>
                </a:ext>
              </a:extLst>
            </p:cNvPr>
            <p:cNvSpPr/>
            <p:nvPr/>
          </p:nvSpPr>
          <p:spPr>
            <a:xfrm>
              <a:off x="8351419" y="5412021"/>
              <a:ext cx="3900617" cy="1430139"/>
            </a:xfrm>
            <a:prstGeom prst="rect">
              <a:avLst/>
            </a:prstGeom>
            <a:solidFill>
              <a:srgbClr val="24328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See the source image">
              <a:extLst>
                <a:ext uri="{FF2B5EF4-FFF2-40B4-BE49-F238E27FC236}">
                  <a16:creationId xmlns:a16="http://schemas.microsoft.com/office/drawing/2014/main" id="{05A3C7F5-EA7B-4A80-AB17-9CFD1D11B2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206" y="1735931"/>
              <a:ext cx="2878880" cy="13834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ee the source image">
              <a:extLst>
                <a:ext uri="{FF2B5EF4-FFF2-40B4-BE49-F238E27FC236}">
                  <a16:creationId xmlns:a16="http://schemas.microsoft.com/office/drawing/2014/main" id="{3C43ECEE-95C9-4FAB-873B-152CF477E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636" t="17114" r="16827" b="51154"/>
            <a:stretch>
              <a:fillRect/>
            </a:stretch>
          </p:blipFill>
          <p:spPr bwMode="auto">
            <a:xfrm>
              <a:off x="4623780" y="3049250"/>
              <a:ext cx="3100495" cy="15601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See the source image">
              <a:extLst>
                <a:ext uri="{FF2B5EF4-FFF2-40B4-BE49-F238E27FC236}">
                  <a16:creationId xmlns:a16="http://schemas.microsoft.com/office/drawing/2014/main" id="{DC6165EB-5B47-46BD-A34B-E8D8866D6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5961" y="3973186"/>
              <a:ext cx="3596074" cy="108489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69B0319-E64D-45F9-9645-651B10EF7D91}"/>
                </a:ext>
              </a:extLst>
            </p:cNvPr>
            <p:cNvGrpSpPr/>
            <p:nvPr/>
          </p:nvGrpSpPr>
          <p:grpSpPr>
            <a:xfrm>
              <a:off x="230281" y="3320673"/>
              <a:ext cx="3828652" cy="1270001"/>
              <a:chOff x="155406" y="3430129"/>
              <a:chExt cx="3828652" cy="1270001"/>
            </a:xfrm>
          </p:grpSpPr>
          <p:sp>
            <p:nvSpPr>
              <p:cNvPr id="9" name="Rectangle 8">
                <a:extLst>
                  <a:ext uri="{FF2B5EF4-FFF2-40B4-BE49-F238E27FC236}">
                    <a16:creationId xmlns:a16="http://schemas.microsoft.com/office/drawing/2014/main" id="{1F3D6ED3-E293-4104-A501-33CFAF7273DC}"/>
                  </a:ext>
                </a:extLst>
              </p:cNvPr>
              <p:cNvSpPr/>
              <p:nvPr/>
            </p:nvSpPr>
            <p:spPr>
              <a:xfrm>
                <a:off x="178730" y="3430129"/>
                <a:ext cx="3791626" cy="1270001"/>
              </a:xfrm>
              <a:prstGeom prst="rect">
                <a:avLst/>
              </a:prstGeom>
              <a:solidFill>
                <a:srgbClr val="24328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TextBox 9">
                <a:extLst>
                  <a:ext uri="{FF2B5EF4-FFF2-40B4-BE49-F238E27FC236}">
                    <a16:creationId xmlns:a16="http://schemas.microsoft.com/office/drawing/2014/main" id="{C4BB5D27-BC6E-434D-A8DA-77C9D0660100}"/>
                  </a:ext>
                </a:extLst>
              </p:cNvPr>
              <p:cNvSpPr txBox="1"/>
              <p:nvPr/>
            </p:nvSpPr>
            <p:spPr>
              <a:xfrm>
                <a:off x="155406" y="3430129"/>
                <a:ext cx="3828652" cy="830693"/>
              </a:xfrm>
              <a:prstGeom prst="rect">
                <a:avLst/>
              </a:prstGeom>
              <a:noFill/>
            </p:spPr>
            <p:txBody>
              <a:bodyPr wrap="square" rtlCol="0">
                <a:spAutoFit/>
              </a:bodyPr>
              <a:lstStyle/>
              <a:p>
                <a:pPr algn="ctr"/>
                <a:r>
                  <a:rPr lang="en-GB" sz="2000" b="1" dirty="0">
                    <a:solidFill>
                      <a:schemeClr val="bg1"/>
                    </a:solidFill>
                  </a:rPr>
                  <a:t>1 Million interactions delivered to young people</a:t>
                </a:r>
              </a:p>
            </p:txBody>
          </p:sp>
        </p:grpSp>
        <p:grpSp>
          <p:nvGrpSpPr>
            <p:cNvPr id="11" name="Group 10">
              <a:extLst>
                <a:ext uri="{FF2B5EF4-FFF2-40B4-BE49-F238E27FC236}">
                  <a16:creationId xmlns:a16="http://schemas.microsoft.com/office/drawing/2014/main" id="{0DC3CCEB-73C4-49FC-8A09-AE124CE55F3F}"/>
                </a:ext>
              </a:extLst>
            </p:cNvPr>
            <p:cNvGrpSpPr/>
            <p:nvPr/>
          </p:nvGrpSpPr>
          <p:grpSpPr>
            <a:xfrm>
              <a:off x="4141695" y="4590674"/>
              <a:ext cx="4064664" cy="1184961"/>
              <a:chOff x="4081660" y="4149039"/>
              <a:chExt cx="4064664" cy="1184961"/>
            </a:xfrm>
          </p:grpSpPr>
          <p:sp>
            <p:nvSpPr>
              <p:cNvPr id="12" name="Rectangle 11">
                <a:extLst>
                  <a:ext uri="{FF2B5EF4-FFF2-40B4-BE49-F238E27FC236}">
                    <a16:creationId xmlns:a16="http://schemas.microsoft.com/office/drawing/2014/main" id="{BDF32820-E582-444F-A8EC-EC2C1C5D121A}"/>
                  </a:ext>
                </a:extLst>
              </p:cNvPr>
              <p:cNvSpPr/>
              <p:nvPr/>
            </p:nvSpPr>
            <p:spPr>
              <a:xfrm>
                <a:off x="4081660" y="4149039"/>
                <a:ext cx="4064664" cy="1184961"/>
              </a:xfrm>
              <a:prstGeom prst="rect">
                <a:avLst/>
              </a:prstGeom>
              <a:solidFill>
                <a:srgbClr val="24328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25A3F93-B748-4C09-81F2-24CEC8876185}"/>
                  </a:ext>
                </a:extLst>
              </p:cNvPr>
              <p:cNvSpPr txBox="1"/>
              <p:nvPr/>
            </p:nvSpPr>
            <p:spPr>
              <a:xfrm>
                <a:off x="4245707" y="4243725"/>
                <a:ext cx="3900617" cy="830693"/>
              </a:xfrm>
              <a:prstGeom prst="rect">
                <a:avLst/>
              </a:prstGeom>
              <a:noFill/>
            </p:spPr>
            <p:txBody>
              <a:bodyPr wrap="square" rtlCol="0">
                <a:spAutoFit/>
              </a:bodyPr>
              <a:lstStyle/>
              <a:p>
                <a:pPr algn="ctr"/>
                <a:r>
                  <a:rPr lang="en-GB" sz="2000" b="1" dirty="0">
                    <a:solidFill>
                      <a:schemeClr val="bg1"/>
                    </a:solidFill>
                  </a:rPr>
                  <a:t>Engaged over 3,500 young people</a:t>
                </a:r>
              </a:p>
            </p:txBody>
          </p:sp>
        </p:grpSp>
        <p:sp>
          <p:nvSpPr>
            <p:cNvPr id="14" name="TextBox 13">
              <a:extLst>
                <a:ext uri="{FF2B5EF4-FFF2-40B4-BE49-F238E27FC236}">
                  <a16:creationId xmlns:a16="http://schemas.microsoft.com/office/drawing/2014/main" id="{C507E259-FD26-4503-B9A4-CA29DAEE2F0C}"/>
                </a:ext>
              </a:extLst>
            </p:cNvPr>
            <p:cNvSpPr txBox="1"/>
            <p:nvPr/>
          </p:nvSpPr>
          <p:spPr>
            <a:xfrm>
              <a:off x="8302823" y="5371293"/>
              <a:ext cx="3900617" cy="1015663"/>
            </a:xfrm>
            <a:prstGeom prst="rect">
              <a:avLst/>
            </a:prstGeom>
            <a:noFill/>
          </p:spPr>
          <p:txBody>
            <a:bodyPr wrap="square" rtlCol="0">
              <a:spAutoFit/>
            </a:bodyPr>
            <a:lstStyle/>
            <a:p>
              <a:pPr algn="ctr"/>
              <a:r>
                <a:rPr lang="en-GB" sz="2000" b="1" dirty="0">
                  <a:solidFill>
                    <a:schemeClr val="bg1"/>
                  </a:solidFill>
                </a:rPr>
                <a:t>Engages over 2,000 young people annually, achieving nearly 50/50 gender split each year</a:t>
              </a:r>
            </a:p>
          </p:txBody>
        </p:sp>
      </p:grpSp>
    </p:spTree>
    <p:extLst>
      <p:ext uri="{BB962C8B-B14F-4D97-AF65-F5344CB8AC3E}">
        <p14:creationId xmlns:p14="http://schemas.microsoft.com/office/powerpoint/2010/main" val="79896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7004-CDE2-4C70-991B-71A196982C42}"/>
              </a:ext>
            </a:extLst>
          </p:cNvPr>
          <p:cNvSpPr>
            <a:spLocks noGrp="1"/>
          </p:cNvSpPr>
          <p:nvPr>
            <p:ph type="title"/>
          </p:nvPr>
        </p:nvSpPr>
        <p:spPr/>
        <p:txBody>
          <a:bodyPr/>
          <a:lstStyle/>
          <a:p>
            <a:r>
              <a:rPr lang="en-GB" dirty="0"/>
              <a:t>Talent Pool: Closing the Gap</a:t>
            </a:r>
          </a:p>
        </p:txBody>
      </p:sp>
      <p:sp>
        <p:nvSpPr>
          <p:cNvPr id="3" name="Content Placeholder 2">
            <a:extLst>
              <a:ext uri="{FF2B5EF4-FFF2-40B4-BE49-F238E27FC236}">
                <a16:creationId xmlns:a16="http://schemas.microsoft.com/office/drawing/2014/main" id="{F18849EC-9C33-4348-9F37-6CD326A44E49}"/>
              </a:ext>
            </a:extLst>
          </p:cNvPr>
          <p:cNvSpPr>
            <a:spLocks noGrp="1"/>
          </p:cNvSpPr>
          <p:nvPr>
            <p:ph idx="1"/>
          </p:nvPr>
        </p:nvSpPr>
        <p:spPr/>
        <p:txBody>
          <a:bodyPr/>
          <a:lstStyle/>
          <a:p>
            <a:pPr marL="0" indent="0">
              <a:buNone/>
            </a:pPr>
            <a:r>
              <a:rPr lang="en-GB" dirty="0">
                <a:solidFill>
                  <a:srgbClr val="243289"/>
                </a:solidFill>
              </a:rPr>
              <a:t>Student who apply for STEM Subjects at Level 3</a:t>
            </a:r>
          </a:p>
        </p:txBody>
      </p:sp>
      <p:sp>
        <p:nvSpPr>
          <p:cNvPr id="7" name="Left-Right Arrow 3">
            <a:extLst>
              <a:ext uri="{FF2B5EF4-FFF2-40B4-BE49-F238E27FC236}">
                <a16:creationId xmlns:a16="http://schemas.microsoft.com/office/drawing/2014/main" id="{4B1587D7-4CB4-4CCF-A884-450662D7140E}"/>
              </a:ext>
            </a:extLst>
          </p:cNvPr>
          <p:cNvSpPr/>
          <p:nvPr/>
        </p:nvSpPr>
        <p:spPr>
          <a:xfrm>
            <a:off x="2687781" y="3389737"/>
            <a:ext cx="6816437" cy="845072"/>
          </a:xfrm>
          <a:prstGeom prst="leftRightArrow">
            <a:avLst/>
          </a:prstGeom>
          <a:solidFill>
            <a:srgbClr val="EE2B2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FCAFCF2-850B-4418-9411-E33B40B2C055}"/>
              </a:ext>
            </a:extLst>
          </p:cNvPr>
          <p:cNvSpPr txBox="1"/>
          <p:nvPr/>
        </p:nvSpPr>
        <p:spPr>
          <a:xfrm>
            <a:off x="5729608" y="3539609"/>
            <a:ext cx="1016000" cy="584775"/>
          </a:xfrm>
          <a:prstGeom prst="rect">
            <a:avLst/>
          </a:prstGeom>
          <a:noFill/>
        </p:spPr>
        <p:txBody>
          <a:bodyPr wrap="square" rtlCol="0">
            <a:spAutoFit/>
          </a:bodyPr>
          <a:lstStyle/>
          <a:p>
            <a:r>
              <a:rPr lang="en-GB" sz="3200" b="1" dirty="0">
                <a:solidFill>
                  <a:schemeClr val="bg1">
                    <a:lumMod val="95000"/>
                  </a:schemeClr>
                </a:solidFill>
              </a:rPr>
              <a:t>20%</a:t>
            </a:r>
          </a:p>
        </p:txBody>
      </p:sp>
      <p:sp>
        <p:nvSpPr>
          <p:cNvPr id="9" name="TextBox 8">
            <a:extLst>
              <a:ext uri="{FF2B5EF4-FFF2-40B4-BE49-F238E27FC236}">
                <a16:creationId xmlns:a16="http://schemas.microsoft.com/office/drawing/2014/main" id="{5485A738-F32C-46A4-A1E0-25892005DF80}"/>
              </a:ext>
            </a:extLst>
          </p:cNvPr>
          <p:cNvSpPr txBox="1"/>
          <p:nvPr/>
        </p:nvSpPr>
        <p:spPr>
          <a:xfrm>
            <a:off x="783535" y="2460293"/>
            <a:ext cx="3263163" cy="523220"/>
          </a:xfrm>
          <a:prstGeom prst="rect">
            <a:avLst/>
          </a:prstGeom>
          <a:noFill/>
        </p:spPr>
        <p:txBody>
          <a:bodyPr wrap="square" rtlCol="0">
            <a:spAutoFit/>
          </a:bodyPr>
          <a:lstStyle/>
          <a:p>
            <a:r>
              <a:rPr lang="en-GB" sz="2800" dirty="0">
                <a:solidFill>
                  <a:srgbClr val="243289"/>
                </a:solidFill>
              </a:rPr>
              <a:t>Kent and Medway </a:t>
            </a:r>
          </a:p>
        </p:txBody>
      </p:sp>
      <p:sp>
        <p:nvSpPr>
          <p:cNvPr id="10" name="TextBox 9">
            <a:extLst>
              <a:ext uri="{FF2B5EF4-FFF2-40B4-BE49-F238E27FC236}">
                <a16:creationId xmlns:a16="http://schemas.microsoft.com/office/drawing/2014/main" id="{9756A8AA-192D-498B-B7EB-F0E45F4AADEE}"/>
              </a:ext>
            </a:extLst>
          </p:cNvPr>
          <p:cNvSpPr txBox="1"/>
          <p:nvPr/>
        </p:nvSpPr>
        <p:spPr>
          <a:xfrm>
            <a:off x="8668355" y="2443160"/>
            <a:ext cx="2740110" cy="523220"/>
          </a:xfrm>
          <a:prstGeom prst="rect">
            <a:avLst/>
          </a:prstGeom>
          <a:noFill/>
        </p:spPr>
        <p:txBody>
          <a:bodyPr wrap="square" rtlCol="0">
            <a:spAutoFit/>
          </a:bodyPr>
          <a:lstStyle/>
          <a:p>
            <a:r>
              <a:rPr lang="en-GB" sz="2800" dirty="0">
                <a:solidFill>
                  <a:srgbClr val="243289"/>
                </a:solidFill>
              </a:rPr>
              <a:t>National Average</a:t>
            </a:r>
            <a:r>
              <a:rPr lang="en-GB" sz="2800" b="1" dirty="0">
                <a:solidFill>
                  <a:srgbClr val="243289"/>
                </a:solidFill>
              </a:rPr>
              <a:t> </a:t>
            </a:r>
          </a:p>
        </p:txBody>
      </p:sp>
      <p:sp>
        <p:nvSpPr>
          <p:cNvPr id="14" name="Left-Right Arrow 14">
            <a:extLst>
              <a:ext uri="{FF2B5EF4-FFF2-40B4-BE49-F238E27FC236}">
                <a16:creationId xmlns:a16="http://schemas.microsoft.com/office/drawing/2014/main" id="{52CEA471-4A3F-489C-BE1C-07898EB5B857}"/>
              </a:ext>
            </a:extLst>
          </p:cNvPr>
          <p:cNvSpPr/>
          <p:nvPr/>
        </p:nvSpPr>
        <p:spPr>
          <a:xfrm>
            <a:off x="8303491" y="4895391"/>
            <a:ext cx="1200727" cy="881620"/>
          </a:xfrm>
          <a:prstGeom prst="leftRightArrow">
            <a:avLst/>
          </a:prstGeom>
          <a:solidFill>
            <a:srgbClr val="243289"/>
          </a:solidFill>
          <a:ln>
            <a:solidFill>
              <a:srgbClr val="243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95000"/>
                </a:schemeClr>
              </a:solidFill>
            </a:endParaRPr>
          </a:p>
        </p:txBody>
      </p:sp>
      <p:sp>
        <p:nvSpPr>
          <p:cNvPr id="15" name="TextBox 14">
            <a:extLst>
              <a:ext uri="{FF2B5EF4-FFF2-40B4-BE49-F238E27FC236}">
                <a16:creationId xmlns:a16="http://schemas.microsoft.com/office/drawing/2014/main" id="{81BDFF7C-1E40-4391-A4B7-7C7DE975CD8B}"/>
              </a:ext>
            </a:extLst>
          </p:cNvPr>
          <p:cNvSpPr txBox="1"/>
          <p:nvPr/>
        </p:nvSpPr>
        <p:spPr>
          <a:xfrm>
            <a:off x="8430575" y="5078165"/>
            <a:ext cx="1166417" cy="523220"/>
          </a:xfrm>
          <a:prstGeom prst="rect">
            <a:avLst/>
          </a:prstGeom>
          <a:noFill/>
        </p:spPr>
        <p:txBody>
          <a:bodyPr wrap="square" rtlCol="0">
            <a:spAutoFit/>
          </a:bodyPr>
          <a:lstStyle/>
          <a:p>
            <a:r>
              <a:rPr lang="en-GB" sz="2800" b="1" dirty="0">
                <a:solidFill>
                  <a:schemeClr val="bg1">
                    <a:lumMod val="95000"/>
                  </a:schemeClr>
                </a:solidFill>
              </a:rPr>
              <a:t>3.55%</a:t>
            </a:r>
          </a:p>
        </p:txBody>
      </p:sp>
      <p:sp>
        <p:nvSpPr>
          <p:cNvPr id="16" name="TextBox 15">
            <a:extLst>
              <a:ext uri="{FF2B5EF4-FFF2-40B4-BE49-F238E27FC236}">
                <a16:creationId xmlns:a16="http://schemas.microsoft.com/office/drawing/2014/main" id="{586C5953-376A-4CE3-80DD-FF6BD4247D15}"/>
              </a:ext>
            </a:extLst>
          </p:cNvPr>
          <p:cNvSpPr txBox="1"/>
          <p:nvPr/>
        </p:nvSpPr>
        <p:spPr>
          <a:xfrm>
            <a:off x="273844" y="3539609"/>
            <a:ext cx="1572448" cy="584775"/>
          </a:xfrm>
          <a:prstGeom prst="rect">
            <a:avLst/>
          </a:prstGeom>
          <a:noFill/>
        </p:spPr>
        <p:txBody>
          <a:bodyPr wrap="square" rtlCol="0">
            <a:spAutoFit/>
          </a:bodyPr>
          <a:lstStyle/>
          <a:p>
            <a:r>
              <a:rPr lang="en-GB" sz="3200" b="1" dirty="0">
                <a:solidFill>
                  <a:srgbClr val="243289"/>
                </a:solidFill>
                <a:latin typeface="Arial Black" panose="020B0A04020102020204" pitchFamily="34" charset="0"/>
              </a:rPr>
              <a:t>2015</a:t>
            </a:r>
          </a:p>
        </p:txBody>
      </p:sp>
      <p:sp>
        <p:nvSpPr>
          <p:cNvPr id="17" name="TextBox 16">
            <a:extLst>
              <a:ext uri="{FF2B5EF4-FFF2-40B4-BE49-F238E27FC236}">
                <a16:creationId xmlns:a16="http://schemas.microsoft.com/office/drawing/2014/main" id="{E0DF8CA3-89A1-4EE5-91AD-4BE47EBEFCB2}"/>
              </a:ext>
            </a:extLst>
          </p:cNvPr>
          <p:cNvSpPr txBox="1"/>
          <p:nvPr/>
        </p:nvSpPr>
        <p:spPr>
          <a:xfrm>
            <a:off x="273844" y="5192236"/>
            <a:ext cx="1737548" cy="584775"/>
          </a:xfrm>
          <a:prstGeom prst="rect">
            <a:avLst/>
          </a:prstGeom>
          <a:noFill/>
        </p:spPr>
        <p:txBody>
          <a:bodyPr wrap="square" rtlCol="0">
            <a:spAutoFit/>
          </a:bodyPr>
          <a:lstStyle/>
          <a:p>
            <a:r>
              <a:rPr lang="en-GB" sz="3200" b="1" dirty="0">
                <a:solidFill>
                  <a:srgbClr val="243289"/>
                </a:solidFill>
                <a:latin typeface="Arial Black" panose="020B0A04020102020204" pitchFamily="34" charset="0"/>
              </a:rPr>
              <a:t>2020</a:t>
            </a:r>
          </a:p>
        </p:txBody>
      </p:sp>
      <p:pic>
        <p:nvPicPr>
          <p:cNvPr id="19" name="Graphic 18" descr="Man">
            <a:extLst>
              <a:ext uri="{FF2B5EF4-FFF2-40B4-BE49-F238E27FC236}">
                <a16:creationId xmlns:a16="http://schemas.microsoft.com/office/drawing/2014/main" id="{5A06AAC5-B4C8-4F49-A7A7-E851D32698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7268" y="2908620"/>
            <a:ext cx="1555666" cy="1555666"/>
          </a:xfrm>
          <a:prstGeom prst="rect">
            <a:avLst/>
          </a:prstGeom>
        </p:spPr>
      </p:pic>
      <p:pic>
        <p:nvPicPr>
          <p:cNvPr id="20" name="Graphic 19" descr="Man">
            <a:extLst>
              <a:ext uri="{FF2B5EF4-FFF2-40B4-BE49-F238E27FC236}">
                <a16:creationId xmlns:a16="http://schemas.microsoft.com/office/drawing/2014/main" id="{AFC32415-2FEF-441F-B7D1-A61CDA011D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00517" y="2908620"/>
            <a:ext cx="1555666" cy="1555666"/>
          </a:xfrm>
          <a:prstGeom prst="rect">
            <a:avLst/>
          </a:prstGeom>
        </p:spPr>
      </p:pic>
      <p:pic>
        <p:nvPicPr>
          <p:cNvPr id="21" name="Graphic 20" descr="Man">
            <a:extLst>
              <a:ext uri="{FF2B5EF4-FFF2-40B4-BE49-F238E27FC236}">
                <a16:creationId xmlns:a16="http://schemas.microsoft.com/office/drawing/2014/main" id="{6D2E409A-1294-4E0C-B15E-ED0304187E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5499" y="4564847"/>
            <a:ext cx="1555666" cy="1555666"/>
          </a:xfrm>
          <a:prstGeom prst="rect">
            <a:avLst/>
          </a:prstGeom>
        </p:spPr>
      </p:pic>
      <p:pic>
        <p:nvPicPr>
          <p:cNvPr id="22" name="Graphic 21" descr="Man">
            <a:extLst>
              <a:ext uri="{FF2B5EF4-FFF2-40B4-BE49-F238E27FC236}">
                <a16:creationId xmlns:a16="http://schemas.microsoft.com/office/drawing/2014/main" id="{0ECA01DD-7775-4597-8C60-4AF3D70BAD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00517" y="4553980"/>
            <a:ext cx="1555666" cy="1555666"/>
          </a:xfrm>
          <a:prstGeom prst="rect">
            <a:avLst/>
          </a:prstGeom>
        </p:spPr>
      </p:pic>
    </p:spTree>
    <p:extLst>
      <p:ext uri="{BB962C8B-B14F-4D97-AF65-F5344CB8AC3E}">
        <p14:creationId xmlns:p14="http://schemas.microsoft.com/office/powerpoint/2010/main" val="187534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7004-CDE2-4C70-991B-71A196982C42}"/>
              </a:ext>
            </a:extLst>
          </p:cNvPr>
          <p:cNvSpPr>
            <a:spLocks noGrp="1"/>
          </p:cNvSpPr>
          <p:nvPr>
            <p:ph type="title"/>
          </p:nvPr>
        </p:nvSpPr>
        <p:spPr/>
        <p:txBody>
          <a:bodyPr/>
          <a:lstStyle/>
          <a:p>
            <a:r>
              <a:rPr lang="en-GB" dirty="0"/>
              <a:t>Talent Pool: Closing the Gap</a:t>
            </a:r>
          </a:p>
        </p:txBody>
      </p:sp>
      <p:sp>
        <p:nvSpPr>
          <p:cNvPr id="3" name="Content Placeholder 2">
            <a:extLst>
              <a:ext uri="{FF2B5EF4-FFF2-40B4-BE49-F238E27FC236}">
                <a16:creationId xmlns:a16="http://schemas.microsoft.com/office/drawing/2014/main" id="{F18849EC-9C33-4348-9F37-6CD326A44E49}"/>
              </a:ext>
            </a:extLst>
          </p:cNvPr>
          <p:cNvSpPr>
            <a:spLocks noGrp="1"/>
          </p:cNvSpPr>
          <p:nvPr>
            <p:ph idx="1"/>
          </p:nvPr>
        </p:nvSpPr>
        <p:spPr/>
        <p:txBody>
          <a:bodyPr/>
          <a:lstStyle/>
          <a:p>
            <a:pPr marL="0" indent="0">
              <a:buNone/>
            </a:pPr>
            <a:r>
              <a:rPr lang="en-GB" dirty="0">
                <a:solidFill>
                  <a:srgbClr val="243289"/>
                </a:solidFill>
              </a:rPr>
              <a:t>Gender Gap in Leve 3 STEM Subjects</a:t>
            </a:r>
          </a:p>
        </p:txBody>
      </p:sp>
      <p:sp>
        <p:nvSpPr>
          <p:cNvPr id="7" name="Left-Right Arrow 3">
            <a:extLst>
              <a:ext uri="{FF2B5EF4-FFF2-40B4-BE49-F238E27FC236}">
                <a16:creationId xmlns:a16="http://schemas.microsoft.com/office/drawing/2014/main" id="{4B1587D7-4CB4-4CCF-A884-450662D7140E}"/>
              </a:ext>
            </a:extLst>
          </p:cNvPr>
          <p:cNvSpPr/>
          <p:nvPr/>
        </p:nvSpPr>
        <p:spPr>
          <a:xfrm>
            <a:off x="2661354" y="3354883"/>
            <a:ext cx="1477818" cy="845072"/>
          </a:xfrm>
          <a:prstGeom prst="leftRightArrow">
            <a:avLst/>
          </a:prstGeom>
          <a:solidFill>
            <a:srgbClr val="EE2B2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FCAFCF2-850B-4418-9411-E33B40B2C055}"/>
              </a:ext>
            </a:extLst>
          </p:cNvPr>
          <p:cNvSpPr txBox="1"/>
          <p:nvPr/>
        </p:nvSpPr>
        <p:spPr>
          <a:xfrm>
            <a:off x="2980790" y="3493700"/>
            <a:ext cx="1016000" cy="584775"/>
          </a:xfrm>
          <a:prstGeom prst="rect">
            <a:avLst/>
          </a:prstGeom>
          <a:noFill/>
        </p:spPr>
        <p:txBody>
          <a:bodyPr wrap="square" rtlCol="0">
            <a:spAutoFit/>
          </a:bodyPr>
          <a:lstStyle/>
          <a:p>
            <a:r>
              <a:rPr lang="en-GB" sz="3200" b="1" dirty="0">
                <a:solidFill>
                  <a:schemeClr val="bg1">
                    <a:lumMod val="95000"/>
                  </a:schemeClr>
                </a:solidFill>
              </a:rPr>
              <a:t>5.5%</a:t>
            </a:r>
          </a:p>
        </p:txBody>
      </p:sp>
      <p:sp>
        <p:nvSpPr>
          <p:cNvPr id="9" name="TextBox 8">
            <a:extLst>
              <a:ext uri="{FF2B5EF4-FFF2-40B4-BE49-F238E27FC236}">
                <a16:creationId xmlns:a16="http://schemas.microsoft.com/office/drawing/2014/main" id="{5485A738-F32C-46A4-A1E0-25892005DF80}"/>
              </a:ext>
            </a:extLst>
          </p:cNvPr>
          <p:cNvSpPr txBox="1"/>
          <p:nvPr/>
        </p:nvSpPr>
        <p:spPr>
          <a:xfrm>
            <a:off x="7448283" y="2406004"/>
            <a:ext cx="3263163" cy="523220"/>
          </a:xfrm>
          <a:prstGeom prst="rect">
            <a:avLst/>
          </a:prstGeom>
          <a:noFill/>
        </p:spPr>
        <p:txBody>
          <a:bodyPr wrap="square" rtlCol="0">
            <a:spAutoFit/>
          </a:bodyPr>
          <a:lstStyle/>
          <a:p>
            <a:r>
              <a:rPr lang="en-GB" sz="2800" dirty="0">
                <a:solidFill>
                  <a:srgbClr val="243289"/>
                </a:solidFill>
              </a:rPr>
              <a:t>Kent and Medway </a:t>
            </a:r>
          </a:p>
        </p:txBody>
      </p:sp>
      <p:sp>
        <p:nvSpPr>
          <p:cNvPr id="10" name="TextBox 9">
            <a:extLst>
              <a:ext uri="{FF2B5EF4-FFF2-40B4-BE49-F238E27FC236}">
                <a16:creationId xmlns:a16="http://schemas.microsoft.com/office/drawing/2014/main" id="{9756A8AA-192D-498B-B7EB-F0E45F4AADEE}"/>
              </a:ext>
            </a:extLst>
          </p:cNvPr>
          <p:cNvSpPr txBox="1"/>
          <p:nvPr/>
        </p:nvSpPr>
        <p:spPr>
          <a:xfrm>
            <a:off x="3191192" y="2384192"/>
            <a:ext cx="2740110" cy="523220"/>
          </a:xfrm>
          <a:prstGeom prst="rect">
            <a:avLst/>
          </a:prstGeom>
          <a:noFill/>
        </p:spPr>
        <p:txBody>
          <a:bodyPr wrap="square" rtlCol="0">
            <a:spAutoFit/>
          </a:bodyPr>
          <a:lstStyle/>
          <a:p>
            <a:r>
              <a:rPr lang="en-GB" sz="2800" dirty="0">
                <a:solidFill>
                  <a:srgbClr val="243289"/>
                </a:solidFill>
              </a:rPr>
              <a:t>UK</a:t>
            </a:r>
            <a:endParaRPr lang="en-GB" sz="2800" b="1" dirty="0">
              <a:solidFill>
                <a:srgbClr val="243289"/>
              </a:solidFill>
            </a:endParaRPr>
          </a:p>
        </p:txBody>
      </p:sp>
      <p:sp>
        <p:nvSpPr>
          <p:cNvPr id="16" name="TextBox 15">
            <a:extLst>
              <a:ext uri="{FF2B5EF4-FFF2-40B4-BE49-F238E27FC236}">
                <a16:creationId xmlns:a16="http://schemas.microsoft.com/office/drawing/2014/main" id="{586C5953-376A-4CE3-80DD-FF6BD4247D15}"/>
              </a:ext>
            </a:extLst>
          </p:cNvPr>
          <p:cNvSpPr txBox="1"/>
          <p:nvPr/>
        </p:nvSpPr>
        <p:spPr>
          <a:xfrm>
            <a:off x="250253" y="3507330"/>
            <a:ext cx="1572448" cy="584775"/>
          </a:xfrm>
          <a:prstGeom prst="rect">
            <a:avLst/>
          </a:prstGeom>
          <a:noFill/>
        </p:spPr>
        <p:txBody>
          <a:bodyPr wrap="square" rtlCol="0">
            <a:spAutoFit/>
          </a:bodyPr>
          <a:lstStyle/>
          <a:p>
            <a:r>
              <a:rPr lang="en-GB" sz="3200" b="1" dirty="0">
                <a:solidFill>
                  <a:srgbClr val="243289"/>
                </a:solidFill>
                <a:latin typeface="Arial Black" panose="020B0A04020102020204" pitchFamily="34" charset="0"/>
              </a:rPr>
              <a:t>2017</a:t>
            </a:r>
          </a:p>
        </p:txBody>
      </p:sp>
      <p:sp>
        <p:nvSpPr>
          <p:cNvPr id="17" name="TextBox 16">
            <a:extLst>
              <a:ext uri="{FF2B5EF4-FFF2-40B4-BE49-F238E27FC236}">
                <a16:creationId xmlns:a16="http://schemas.microsoft.com/office/drawing/2014/main" id="{E0DF8CA3-89A1-4EE5-91AD-4BE47EBEFCB2}"/>
              </a:ext>
            </a:extLst>
          </p:cNvPr>
          <p:cNvSpPr txBox="1"/>
          <p:nvPr/>
        </p:nvSpPr>
        <p:spPr>
          <a:xfrm>
            <a:off x="273844" y="5192236"/>
            <a:ext cx="1737548" cy="584775"/>
          </a:xfrm>
          <a:prstGeom prst="rect">
            <a:avLst/>
          </a:prstGeom>
          <a:noFill/>
        </p:spPr>
        <p:txBody>
          <a:bodyPr wrap="square" rtlCol="0">
            <a:spAutoFit/>
          </a:bodyPr>
          <a:lstStyle/>
          <a:p>
            <a:r>
              <a:rPr lang="en-GB" sz="3200" b="1" dirty="0">
                <a:solidFill>
                  <a:srgbClr val="243289"/>
                </a:solidFill>
                <a:latin typeface="Arial Black" panose="020B0A04020102020204" pitchFamily="34" charset="0"/>
              </a:rPr>
              <a:t>2020</a:t>
            </a:r>
          </a:p>
        </p:txBody>
      </p:sp>
      <p:pic>
        <p:nvPicPr>
          <p:cNvPr id="20" name="Graphic 19" descr="Man">
            <a:extLst>
              <a:ext uri="{FF2B5EF4-FFF2-40B4-BE49-F238E27FC236}">
                <a16:creationId xmlns:a16="http://schemas.microsoft.com/office/drawing/2014/main" id="{AFC32415-2FEF-441F-B7D1-A61CDA011D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7081" y="2895188"/>
            <a:ext cx="1555666" cy="1555666"/>
          </a:xfrm>
          <a:prstGeom prst="rect">
            <a:avLst/>
          </a:prstGeom>
        </p:spPr>
      </p:pic>
      <p:pic>
        <p:nvPicPr>
          <p:cNvPr id="5" name="Graphic 4" descr="Woman">
            <a:extLst>
              <a:ext uri="{FF2B5EF4-FFF2-40B4-BE49-F238E27FC236}">
                <a16:creationId xmlns:a16="http://schemas.microsoft.com/office/drawing/2014/main" id="{CB4AA388-69DE-4750-9AED-D8A82B2A90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1189" y="2897763"/>
            <a:ext cx="1555666" cy="1555666"/>
          </a:xfrm>
          <a:prstGeom prst="rect">
            <a:avLst/>
          </a:prstGeom>
        </p:spPr>
      </p:pic>
      <p:sp>
        <p:nvSpPr>
          <p:cNvPr id="18" name="Left-Right Arrow 3">
            <a:extLst>
              <a:ext uri="{FF2B5EF4-FFF2-40B4-BE49-F238E27FC236}">
                <a16:creationId xmlns:a16="http://schemas.microsoft.com/office/drawing/2014/main" id="{59FF2D7E-48B1-4950-B903-835459D752DC}"/>
              </a:ext>
            </a:extLst>
          </p:cNvPr>
          <p:cNvSpPr/>
          <p:nvPr/>
        </p:nvSpPr>
        <p:spPr>
          <a:xfrm>
            <a:off x="8248596" y="3354883"/>
            <a:ext cx="1330096" cy="845072"/>
          </a:xfrm>
          <a:prstGeom prst="leftRightArrow">
            <a:avLst/>
          </a:prstGeom>
          <a:solidFill>
            <a:srgbClr val="EE2B2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77DFCE35-76D9-4E93-AC6A-CF88C13A61B0}"/>
              </a:ext>
            </a:extLst>
          </p:cNvPr>
          <p:cNvSpPr txBox="1"/>
          <p:nvPr/>
        </p:nvSpPr>
        <p:spPr>
          <a:xfrm>
            <a:off x="8526034" y="3493700"/>
            <a:ext cx="1016000" cy="584775"/>
          </a:xfrm>
          <a:prstGeom prst="rect">
            <a:avLst/>
          </a:prstGeom>
          <a:noFill/>
        </p:spPr>
        <p:txBody>
          <a:bodyPr wrap="square" rtlCol="0">
            <a:spAutoFit/>
          </a:bodyPr>
          <a:lstStyle/>
          <a:p>
            <a:r>
              <a:rPr lang="en-GB" sz="3200" b="1" dirty="0">
                <a:solidFill>
                  <a:schemeClr val="bg1">
                    <a:lumMod val="95000"/>
                  </a:schemeClr>
                </a:solidFill>
              </a:rPr>
              <a:t>5.1%</a:t>
            </a:r>
          </a:p>
        </p:txBody>
      </p:sp>
      <p:pic>
        <p:nvPicPr>
          <p:cNvPr id="24" name="Graphic 23" descr="Man">
            <a:extLst>
              <a:ext uri="{FF2B5EF4-FFF2-40B4-BE49-F238E27FC236}">
                <a16:creationId xmlns:a16="http://schemas.microsoft.com/office/drawing/2014/main" id="{E44F72F7-BDDA-442A-B538-479F493B10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2495" y="2905214"/>
            <a:ext cx="1555666" cy="1555666"/>
          </a:xfrm>
          <a:prstGeom prst="rect">
            <a:avLst/>
          </a:prstGeom>
        </p:spPr>
      </p:pic>
      <p:pic>
        <p:nvPicPr>
          <p:cNvPr id="25" name="Graphic 24" descr="Woman">
            <a:extLst>
              <a:ext uri="{FF2B5EF4-FFF2-40B4-BE49-F238E27FC236}">
                <a16:creationId xmlns:a16="http://schemas.microsoft.com/office/drawing/2014/main" id="{8C957221-1FEC-4E9D-8BD4-CA273A0AC7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5594" y="2895188"/>
            <a:ext cx="1555666" cy="1555666"/>
          </a:xfrm>
          <a:prstGeom prst="rect">
            <a:avLst/>
          </a:prstGeom>
        </p:spPr>
      </p:pic>
      <p:sp>
        <p:nvSpPr>
          <p:cNvPr id="26" name="Left-Right Arrow 3">
            <a:extLst>
              <a:ext uri="{FF2B5EF4-FFF2-40B4-BE49-F238E27FC236}">
                <a16:creationId xmlns:a16="http://schemas.microsoft.com/office/drawing/2014/main" id="{BF585092-25E8-4B27-84E3-6B2FF353AD00}"/>
              </a:ext>
            </a:extLst>
          </p:cNvPr>
          <p:cNvSpPr/>
          <p:nvPr/>
        </p:nvSpPr>
        <p:spPr>
          <a:xfrm>
            <a:off x="2712300" y="5081091"/>
            <a:ext cx="2229155" cy="845072"/>
          </a:xfrm>
          <a:prstGeom prst="leftRightArrow">
            <a:avLst/>
          </a:prstGeom>
          <a:solidFill>
            <a:srgbClr val="EE2B2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E1B9D761-8E40-432A-9CD3-AB95367E653E}"/>
              </a:ext>
            </a:extLst>
          </p:cNvPr>
          <p:cNvSpPr txBox="1"/>
          <p:nvPr/>
        </p:nvSpPr>
        <p:spPr>
          <a:xfrm>
            <a:off x="3497015" y="5223695"/>
            <a:ext cx="1016000" cy="584775"/>
          </a:xfrm>
          <a:prstGeom prst="rect">
            <a:avLst/>
          </a:prstGeom>
          <a:noFill/>
        </p:spPr>
        <p:txBody>
          <a:bodyPr wrap="square" rtlCol="0">
            <a:spAutoFit/>
          </a:bodyPr>
          <a:lstStyle/>
          <a:p>
            <a:r>
              <a:rPr lang="en-GB" sz="3200" b="1" dirty="0">
                <a:solidFill>
                  <a:schemeClr val="bg1">
                    <a:lumMod val="95000"/>
                  </a:schemeClr>
                </a:solidFill>
              </a:rPr>
              <a:t>8%</a:t>
            </a:r>
          </a:p>
        </p:txBody>
      </p:sp>
      <p:pic>
        <p:nvPicPr>
          <p:cNvPr id="28" name="Graphic 27" descr="Man">
            <a:extLst>
              <a:ext uri="{FF2B5EF4-FFF2-40B4-BE49-F238E27FC236}">
                <a16:creationId xmlns:a16="http://schemas.microsoft.com/office/drawing/2014/main" id="{602ACDFD-FAFE-4BD4-855D-D0AB9366E0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8011" y="4613641"/>
            <a:ext cx="1555666" cy="1555666"/>
          </a:xfrm>
          <a:prstGeom prst="rect">
            <a:avLst/>
          </a:prstGeom>
        </p:spPr>
      </p:pic>
      <p:pic>
        <p:nvPicPr>
          <p:cNvPr id="29" name="Graphic 28" descr="Woman">
            <a:extLst>
              <a:ext uri="{FF2B5EF4-FFF2-40B4-BE49-F238E27FC236}">
                <a16:creationId xmlns:a16="http://schemas.microsoft.com/office/drawing/2014/main" id="{2A1F4A01-A013-4BF5-888A-2918DCD759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9299" y="4621396"/>
            <a:ext cx="1555666" cy="1555666"/>
          </a:xfrm>
          <a:prstGeom prst="rect">
            <a:avLst/>
          </a:prstGeom>
        </p:spPr>
      </p:pic>
      <p:sp>
        <p:nvSpPr>
          <p:cNvPr id="30" name="Left-Right Arrow 3">
            <a:extLst>
              <a:ext uri="{FF2B5EF4-FFF2-40B4-BE49-F238E27FC236}">
                <a16:creationId xmlns:a16="http://schemas.microsoft.com/office/drawing/2014/main" id="{34A2E3E9-E20F-434D-A1B8-93AECCFB7D55}"/>
              </a:ext>
            </a:extLst>
          </p:cNvPr>
          <p:cNvSpPr/>
          <p:nvPr/>
        </p:nvSpPr>
        <p:spPr>
          <a:xfrm>
            <a:off x="7448283" y="5075283"/>
            <a:ext cx="2138347" cy="845072"/>
          </a:xfrm>
          <a:prstGeom prst="leftRightArrow">
            <a:avLst/>
          </a:prstGeom>
          <a:solidFill>
            <a:srgbClr val="EE2B2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DB28471D-5C86-49E5-BC32-FF253F122563}"/>
              </a:ext>
            </a:extLst>
          </p:cNvPr>
          <p:cNvSpPr txBox="1"/>
          <p:nvPr/>
        </p:nvSpPr>
        <p:spPr>
          <a:xfrm>
            <a:off x="8073671" y="5223696"/>
            <a:ext cx="1016000" cy="584775"/>
          </a:xfrm>
          <a:prstGeom prst="rect">
            <a:avLst/>
          </a:prstGeom>
          <a:noFill/>
        </p:spPr>
        <p:txBody>
          <a:bodyPr wrap="square" rtlCol="0">
            <a:spAutoFit/>
          </a:bodyPr>
          <a:lstStyle/>
          <a:p>
            <a:r>
              <a:rPr lang="en-GB" sz="3200" b="1" dirty="0">
                <a:solidFill>
                  <a:schemeClr val="bg1">
                    <a:lumMod val="95000"/>
                  </a:schemeClr>
                </a:solidFill>
              </a:rPr>
              <a:t>7.7%</a:t>
            </a:r>
          </a:p>
        </p:txBody>
      </p:sp>
      <p:pic>
        <p:nvPicPr>
          <p:cNvPr id="32" name="Graphic 31" descr="Man">
            <a:extLst>
              <a:ext uri="{FF2B5EF4-FFF2-40B4-BE49-F238E27FC236}">
                <a16:creationId xmlns:a16="http://schemas.microsoft.com/office/drawing/2014/main" id="{35FA934B-A65A-48C5-A4EE-28DDF102FD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0433" y="4625614"/>
            <a:ext cx="1555666" cy="1555666"/>
          </a:xfrm>
          <a:prstGeom prst="rect">
            <a:avLst/>
          </a:prstGeom>
        </p:spPr>
      </p:pic>
      <p:pic>
        <p:nvPicPr>
          <p:cNvPr id="33" name="Graphic 32" descr="Woman">
            <a:extLst>
              <a:ext uri="{FF2B5EF4-FFF2-40B4-BE49-F238E27FC236}">
                <a16:creationId xmlns:a16="http://schemas.microsoft.com/office/drawing/2014/main" id="{9A3B189E-79CD-47BF-9440-9AEA125B97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66061" y="4617469"/>
            <a:ext cx="1555666" cy="1555666"/>
          </a:xfrm>
          <a:prstGeom prst="rect">
            <a:avLst/>
          </a:prstGeom>
        </p:spPr>
      </p:pic>
    </p:spTree>
    <p:extLst>
      <p:ext uri="{BB962C8B-B14F-4D97-AF65-F5344CB8AC3E}">
        <p14:creationId xmlns:p14="http://schemas.microsoft.com/office/powerpoint/2010/main" val="58362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F18E-604B-4DED-ACDA-72B5B20CF3B3}"/>
              </a:ext>
            </a:extLst>
          </p:cNvPr>
          <p:cNvSpPr>
            <a:spLocks noGrp="1"/>
          </p:cNvSpPr>
          <p:nvPr>
            <p:ph type="title"/>
          </p:nvPr>
        </p:nvSpPr>
        <p:spPr/>
        <p:txBody>
          <a:bodyPr/>
          <a:lstStyle/>
          <a:p>
            <a:r>
              <a:rPr lang="en-GB" dirty="0"/>
              <a:t>CDIO: Work Ready Graduates</a:t>
            </a:r>
          </a:p>
        </p:txBody>
      </p:sp>
      <p:sp>
        <p:nvSpPr>
          <p:cNvPr id="6" name="AutoShape 3">
            <a:extLst>
              <a:ext uri="{FF2B5EF4-FFF2-40B4-BE49-F238E27FC236}">
                <a16:creationId xmlns:a16="http://schemas.microsoft.com/office/drawing/2014/main" id="{F50C844C-0629-43F6-BA88-F8370A32F97B}"/>
              </a:ext>
            </a:extLst>
          </p:cNvPr>
          <p:cNvSpPr>
            <a:spLocks noChangeAspect="1" noTextEdit="1"/>
          </p:cNvSpPr>
          <p:nvPr/>
        </p:nvSpPr>
        <p:spPr bwMode="auto">
          <a:xfrm>
            <a:off x="0" y="1790701"/>
            <a:ext cx="10067925" cy="4799013"/>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43289"/>
              </a:solidFill>
            </a:endParaRPr>
          </a:p>
        </p:txBody>
      </p:sp>
      <p:sp>
        <p:nvSpPr>
          <p:cNvPr id="7" name="Oval 5">
            <a:extLst>
              <a:ext uri="{FF2B5EF4-FFF2-40B4-BE49-F238E27FC236}">
                <a16:creationId xmlns:a16="http://schemas.microsoft.com/office/drawing/2014/main" id="{AA0B1A76-0F5A-4665-BD2F-BBF7E7BD1F9B}"/>
              </a:ext>
            </a:extLst>
          </p:cNvPr>
          <p:cNvSpPr>
            <a:spLocks noChangeArrowheads="1"/>
          </p:cNvSpPr>
          <p:nvPr/>
        </p:nvSpPr>
        <p:spPr bwMode="auto">
          <a:xfrm>
            <a:off x="2222779" y="3049763"/>
            <a:ext cx="1066800" cy="1066800"/>
          </a:xfrm>
          <a:prstGeom prst="ellipse">
            <a:avLst/>
          </a:prstGeom>
          <a:solidFill>
            <a:srgbClr val="FFFFFF"/>
          </a:solidFill>
          <a:ln w="0">
            <a:solidFill>
              <a:srgbClr val="243289"/>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Oval 6">
            <a:extLst>
              <a:ext uri="{FF2B5EF4-FFF2-40B4-BE49-F238E27FC236}">
                <a16:creationId xmlns:a16="http://schemas.microsoft.com/office/drawing/2014/main" id="{85C2DAEE-2C47-4230-9E2F-ABBADD907EC9}"/>
              </a:ext>
            </a:extLst>
          </p:cNvPr>
          <p:cNvSpPr>
            <a:spLocks noChangeArrowheads="1"/>
          </p:cNvSpPr>
          <p:nvPr/>
        </p:nvSpPr>
        <p:spPr bwMode="auto">
          <a:xfrm>
            <a:off x="2222779" y="3049763"/>
            <a:ext cx="1066800" cy="1066800"/>
          </a:xfrm>
          <a:prstGeom prst="ellipse">
            <a:avLst/>
          </a:prstGeom>
          <a:noFill/>
          <a:ln w="41275"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a:extLst>
              <a:ext uri="{FF2B5EF4-FFF2-40B4-BE49-F238E27FC236}">
                <a16:creationId xmlns:a16="http://schemas.microsoft.com/office/drawing/2014/main" id="{C9D3D294-0A55-4BE5-B1AA-F0FEC624795D}"/>
              </a:ext>
            </a:extLst>
          </p:cNvPr>
          <p:cNvSpPr>
            <a:spLocks noChangeArrowheads="1"/>
          </p:cNvSpPr>
          <p:nvPr/>
        </p:nvSpPr>
        <p:spPr bwMode="auto">
          <a:xfrm>
            <a:off x="2581554" y="3219626"/>
            <a:ext cx="358775" cy="5540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243289"/>
                </a:solidFill>
                <a:effectLst/>
                <a:latin typeface="Arial Black" panose="020B0A04020102020204" pitchFamily="34" charset="0"/>
              </a:rPr>
              <a:t>C</a:t>
            </a:r>
            <a:endParaRPr kumimoji="0" lang="en-US" altLang="en-US" sz="1800" b="0" i="0" u="none" strike="noStrike" cap="none" normalizeH="0" baseline="0" dirty="0">
              <a:ln>
                <a:noFill/>
              </a:ln>
              <a:solidFill>
                <a:srgbClr val="243289"/>
              </a:solidFill>
              <a:effectLst/>
            </a:endParaRPr>
          </a:p>
        </p:txBody>
      </p:sp>
      <p:sp>
        <p:nvSpPr>
          <p:cNvPr id="10" name="Rectangle 8">
            <a:extLst>
              <a:ext uri="{FF2B5EF4-FFF2-40B4-BE49-F238E27FC236}">
                <a16:creationId xmlns:a16="http://schemas.microsoft.com/office/drawing/2014/main" id="{CBBD6736-2218-4DF5-BE60-AB45EBF5A062}"/>
              </a:ext>
            </a:extLst>
          </p:cNvPr>
          <p:cNvSpPr>
            <a:spLocks noChangeArrowheads="1"/>
          </p:cNvSpPr>
          <p:nvPr/>
        </p:nvSpPr>
        <p:spPr bwMode="auto">
          <a:xfrm>
            <a:off x="2329141" y="4345164"/>
            <a:ext cx="836613" cy="200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43289"/>
                </a:solidFill>
                <a:effectLst/>
                <a:latin typeface="Arial Black" panose="020B0A04020102020204" pitchFamily="34" charset="0"/>
              </a:rPr>
              <a:t>Conceive</a:t>
            </a:r>
            <a:endParaRPr kumimoji="0" lang="en-US" altLang="en-US" sz="1800" b="0" i="0" u="none" strike="noStrike" cap="none" normalizeH="0" baseline="0">
              <a:ln>
                <a:noFill/>
              </a:ln>
              <a:solidFill>
                <a:srgbClr val="243289"/>
              </a:solidFill>
              <a:effectLst/>
            </a:endParaRPr>
          </a:p>
        </p:txBody>
      </p:sp>
      <p:sp>
        <p:nvSpPr>
          <p:cNvPr id="11" name="Oval 9">
            <a:extLst>
              <a:ext uri="{FF2B5EF4-FFF2-40B4-BE49-F238E27FC236}">
                <a16:creationId xmlns:a16="http://schemas.microsoft.com/office/drawing/2014/main" id="{1D0011C0-DD04-4805-9930-ACAC728DA5F5}"/>
              </a:ext>
            </a:extLst>
          </p:cNvPr>
          <p:cNvSpPr>
            <a:spLocks noChangeArrowheads="1"/>
          </p:cNvSpPr>
          <p:nvPr/>
        </p:nvSpPr>
        <p:spPr bwMode="auto">
          <a:xfrm>
            <a:off x="3718204" y="3049763"/>
            <a:ext cx="1066800" cy="1066800"/>
          </a:xfrm>
          <a:prstGeom prst="ellipse">
            <a:avLst/>
          </a:prstGeom>
          <a:solidFill>
            <a:srgbClr val="FFFFFF"/>
          </a:solidFill>
          <a:ln w="0">
            <a:solidFill>
              <a:srgbClr val="243289"/>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Oval 10">
            <a:extLst>
              <a:ext uri="{FF2B5EF4-FFF2-40B4-BE49-F238E27FC236}">
                <a16:creationId xmlns:a16="http://schemas.microsoft.com/office/drawing/2014/main" id="{0E417350-0FFF-454D-BE30-5718EF1EDEB1}"/>
              </a:ext>
            </a:extLst>
          </p:cNvPr>
          <p:cNvSpPr>
            <a:spLocks noChangeArrowheads="1"/>
          </p:cNvSpPr>
          <p:nvPr/>
        </p:nvSpPr>
        <p:spPr bwMode="auto">
          <a:xfrm>
            <a:off x="3718204" y="3049763"/>
            <a:ext cx="1066800" cy="1066800"/>
          </a:xfrm>
          <a:prstGeom prst="ellipse">
            <a:avLst/>
          </a:prstGeom>
          <a:noFill/>
          <a:ln w="41275"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1">
            <a:extLst>
              <a:ext uri="{FF2B5EF4-FFF2-40B4-BE49-F238E27FC236}">
                <a16:creationId xmlns:a16="http://schemas.microsoft.com/office/drawing/2014/main" id="{068CA98B-153B-4A46-BD3D-D72563B3EA86}"/>
              </a:ext>
            </a:extLst>
          </p:cNvPr>
          <p:cNvSpPr>
            <a:spLocks noChangeArrowheads="1"/>
          </p:cNvSpPr>
          <p:nvPr/>
        </p:nvSpPr>
        <p:spPr bwMode="auto">
          <a:xfrm>
            <a:off x="4076979" y="3219626"/>
            <a:ext cx="358775" cy="5540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243289"/>
                </a:solidFill>
                <a:effectLst/>
                <a:latin typeface="Arial Black" panose="020B0A04020102020204" pitchFamily="34" charset="0"/>
              </a:rPr>
              <a:t>D</a:t>
            </a:r>
            <a:endParaRPr kumimoji="0" lang="en-US" altLang="en-US" sz="1800" b="0" i="0" u="none" strike="noStrike" cap="none" normalizeH="0" baseline="0" dirty="0">
              <a:ln>
                <a:noFill/>
              </a:ln>
              <a:solidFill>
                <a:srgbClr val="243289"/>
              </a:solidFill>
              <a:effectLst/>
            </a:endParaRPr>
          </a:p>
        </p:txBody>
      </p:sp>
      <p:sp>
        <p:nvSpPr>
          <p:cNvPr id="14" name="Rectangle 12">
            <a:extLst>
              <a:ext uri="{FF2B5EF4-FFF2-40B4-BE49-F238E27FC236}">
                <a16:creationId xmlns:a16="http://schemas.microsoft.com/office/drawing/2014/main" id="{CEC2E855-93BB-4FCF-8D7A-E3EA9CE5A0B3}"/>
              </a:ext>
            </a:extLst>
          </p:cNvPr>
          <p:cNvSpPr>
            <a:spLocks noChangeArrowheads="1"/>
          </p:cNvSpPr>
          <p:nvPr/>
        </p:nvSpPr>
        <p:spPr bwMode="auto">
          <a:xfrm>
            <a:off x="3937279" y="4345164"/>
            <a:ext cx="620713" cy="200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Design</a:t>
            </a:r>
            <a:endParaRPr kumimoji="0" lang="en-US" altLang="en-US" sz="1800" b="0" i="0" u="none" strike="noStrike" cap="none" normalizeH="0" baseline="0" dirty="0">
              <a:ln>
                <a:noFill/>
              </a:ln>
              <a:solidFill>
                <a:srgbClr val="243289"/>
              </a:solidFill>
              <a:effectLst/>
            </a:endParaRPr>
          </a:p>
        </p:txBody>
      </p:sp>
      <p:sp>
        <p:nvSpPr>
          <p:cNvPr id="15" name="Oval 13">
            <a:extLst>
              <a:ext uri="{FF2B5EF4-FFF2-40B4-BE49-F238E27FC236}">
                <a16:creationId xmlns:a16="http://schemas.microsoft.com/office/drawing/2014/main" id="{22D4E9E1-009A-49DF-872B-EEB65A831F46}"/>
              </a:ext>
            </a:extLst>
          </p:cNvPr>
          <p:cNvSpPr>
            <a:spLocks noChangeArrowheads="1"/>
          </p:cNvSpPr>
          <p:nvPr/>
        </p:nvSpPr>
        <p:spPr bwMode="auto">
          <a:xfrm>
            <a:off x="5183466" y="3049763"/>
            <a:ext cx="1066800" cy="1066800"/>
          </a:xfrm>
          <a:prstGeom prst="ellipse">
            <a:avLst/>
          </a:prstGeom>
          <a:solidFill>
            <a:srgbClr val="FFFFFF"/>
          </a:solidFill>
          <a:ln w="0">
            <a:solidFill>
              <a:srgbClr val="243289"/>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Oval 14">
            <a:extLst>
              <a:ext uri="{FF2B5EF4-FFF2-40B4-BE49-F238E27FC236}">
                <a16:creationId xmlns:a16="http://schemas.microsoft.com/office/drawing/2014/main" id="{858AB650-79B6-4F66-9A21-884E0716026C}"/>
              </a:ext>
            </a:extLst>
          </p:cNvPr>
          <p:cNvSpPr>
            <a:spLocks noChangeArrowheads="1"/>
          </p:cNvSpPr>
          <p:nvPr/>
        </p:nvSpPr>
        <p:spPr bwMode="auto">
          <a:xfrm>
            <a:off x="5183466" y="3049763"/>
            <a:ext cx="1066800" cy="1066800"/>
          </a:xfrm>
          <a:prstGeom prst="ellipse">
            <a:avLst/>
          </a:prstGeom>
          <a:noFill/>
          <a:ln w="41275"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ectangle 15">
            <a:extLst>
              <a:ext uri="{FF2B5EF4-FFF2-40B4-BE49-F238E27FC236}">
                <a16:creationId xmlns:a16="http://schemas.microsoft.com/office/drawing/2014/main" id="{9E3C1DFF-6A02-4470-8703-E97163FFB3D7}"/>
              </a:ext>
            </a:extLst>
          </p:cNvPr>
          <p:cNvSpPr>
            <a:spLocks noChangeArrowheads="1"/>
          </p:cNvSpPr>
          <p:nvPr/>
        </p:nvSpPr>
        <p:spPr bwMode="auto">
          <a:xfrm>
            <a:off x="5631141" y="3219626"/>
            <a:ext cx="179388" cy="5540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243289"/>
                </a:solidFill>
                <a:effectLst/>
                <a:latin typeface="Arial Black" panose="020B0A04020102020204" pitchFamily="34" charset="0"/>
              </a:rPr>
              <a:t>I</a:t>
            </a:r>
            <a:endParaRPr kumimoji="0" lang="en-US" altLang="en-US" sz="1800" b="0" i="0" u="none" strike="noStrike" cap="none" normalizeH="0" baseline="0" dirty="0">
              <a:ln>
                <a:noFill/>
              </a:ln>
              <a:solidFill>
                <a:srgbClr val="243289"/>
              </a:solidFill>
              <a:effectLst/>
            </a:endParaRPr>
          </a:p>
        </p:txBody>
      </p:sp>
      <p:sp>
        <p:nvSpPr>
          <p:cNvPr id="18" name="Rectangle 16">
            <a:extLst>
              <a:ext uri="{FF2B5EF4-FFF2-40B4-BE49-F238E27FC236}">
                <a16:creationId xmlns:a16="http://schemas.microsoft.com/office/drawing/2014/main" id="{9A190C8B-141F-4C0A-BA37-FA5891F8E200}"/>
              </a:ext>
            </a:extLst>
          </p:cNvPr>
          <p:cNvSpPr>
            <a:spLocks noChangeArrowheads="1"/>
          </p:cNvSpPr>
          <p:nvPr/>
        </p:nvSpPr>
        <p:spPr bwMode="auto">
          <a:xfrm>
            <a:off x="5226329" y="4345164"/>
            <a:ext cx="969963" cy="200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Implement</a:t>
            </a:r>
            <a:endParaRPr kumimoji="0" lang="en-US" altLang="en-US" sz="1800" b="0" i="0" u="none" strike="noStrike" cap="none" normalizeH="0" baseline="0" dirty="0">
              <a:ln>
                <a:noFill/>
              </a:ln>
              <a:solidFill>
                <a:srgbClr val="243289"/>
              </a:solidFill>
              <a:effectLst/>
            </a:endParaRPr>
          </a:p>
        </p:txBody>
      </p:sp>
      <p:sp>
        <p:nvSpPr>
          <p:cNvPr id="19" name="Oval 17">
            <a:extLst>
              <a:ext uri="{FF2B5EF4-FFF2-40B4-BE49-F238E27FC236}">
                <a16:creationId xmlns:a16="http://schemas.microsoft.com/office/drawing/2014/main" id="{AF42B589-018A-4A8A-8255-5AB01662C42B}"/>
              </a:ext>
            </a:extLst>
          </p:cNvPr>
          <p:cNvSpPr>
            <a:spLocks noChangeArrowheads="1"/>
          </p:cNvSpPr>
          <p:nvPr/>
        </p:nvSpPr>
        <p:spPr bwMode="auto">
          <a:xfrm>
            <a:off x="6678891" y="3049763"/>
            <a:ext cx="1066800" cy="1066800"/>
          </a:xfrm>
          <a:prstGeom prst="ellipse">
            <a:avLst/>
          </a:prstGeom>
          <a:solidFill>
            <a:srgbClr val="FFFFFF"/>
          </a:solidFill>
          <a:ln w="0">
            <a:solidFill>
              <a:srgbClr val="243289"/>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Oval 18">
            <a:extLst>
              <a:ext uri="{FF2B5EF4-FFF2-40B4-BE49-F238E27FC236}">
                <a16:creationId xmlns:a16="http://schemas.microsoft.com/office/drawing/2014/main" id="{FE72CF3E-36DB-46B6-BDD9-C198DACF8B1C}"/>
              </a:ext>
            </a:extLst>
          </p:cNvPr>
          <p:cNvSpPr>
            <a:spLocks noChangeArrowheads="1"/>
          </p:cNvSpPr>
          <p:nvPr/>
        </p:nvSpPr>
        <p:spPr bwMode="auto">
          <a:xfrm>
            <a:off x="6678891" y="3049763"/>
            <a:ext cx="1066800" cy="1066800"/>
          </a:xfrm>
          <a:prstGeom prst="ellipse">
            <a:avLst/>
          </a:prstGeom>
          <a:noFill/>
          <a:ln w="41275"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Rectangle 19">
            <a:extLst>
              <a:ext uri="{FF2B5EF4-FFF2-40B4-BE49-F238E27FC236}">
                <a16:creationId xmlns:a16="http://schemas.microsoft.com/office/drawing/2014/main" id="{806AD053-21BF-4CEF-A86B-4D6C319D18E6}"/>
              </a:ext>
            </a:extLst>
          </p:cNvPr>
          <p:cNvSpPr>
            <a:spLocks noChangeArrowheads="1"/>
          </p:cNvSpPr>
          <p:nvPr/>
        </p:nvSpPr>
        <p:spPr bwMode="auto">
          <a:xfrm>
            <a:off x="7026554" y="3219626"/>
            <a:ext cx="384175" cy="5540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243289"/>
                </a:solidFill>
                <a:effectLst/>
                <a:latin typeface="Arial Black" panose="020B0A04020102020204" pitchFamily="34" charset="0"/>
              </a:rPr>
              <a:t>O</a:t>
            </a:r>
            <a:endParaRPr kumimoji="0" lang="en-US" altLang="en-US" sz="1800" b="0" i="0" u="none" strike="noStrike" cap="none" normalizeH="0" baseline="0" dirty="0">
              <a:ln>
                <a:noFill/>
              </a:ln>
              <a:solidFill>
                <a:srgbClr val="243289"/>
              </a:solidFill>
              <a:effectLst/>
            </a:endParaRPr>
          </a:p>
        </p:txBody>
      </p:sp>
      <p:sp>
        <p:nvSpPr>
          <p:cNvPr id="22" name="Rectangle 20">
            <a:extLst>
              <a:ext uri="{FF2B5EF4-FFF2-40B4-BE49-F238E27FC236}">
                <a16:creationId xmlns:a16="http://schemas.microsoft.com/office/drawing/2014/main" id="{12D26D36-0364-469E-A0D6-BA7F186D8D7E}"/>
              </a:ext>
            </a:extLst>
          </p:cNvPr>
          <p:cNvSpPr>
            <a:spLocks noChangeArrowheads="1"/>
          </p:cNvSpPr>
          <p:nvPr/>
        </p:nvSpPr>
        <p:spPr bwMode="auto">
          <a:xfrm>
            <a:off x="6842404" y="4345164"/>
            <a:ext cx="728663" cy="200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Operate</a:t>
            </a:r>
            <a:endParaRPr kumimoji="0" lang="en-US" altLang="en-US" sz="1800" b="0" i="0" u="none" strike="noStrike" cap="none" normalizeH="0" baseline="0" dirty="0">
              <a:ln>
                <a:noFill/>
              </a:ln>
              <a:solidFill>
                <a:srgbClr val="243289"/>
              </a:solidFill>
              <a:effectLst/>
            </a:endParaRPr>
          </a:p>
        </p:txBody>
      </p:sp>
      <p:sp>
        <p:nvSpPr>
          <p:cNvPr id="23" name="Rectangle 21">
            <a:extLst>
              <a:ext uri="{FF2B5EF4-FFF2-40B4-BE49-F238E27FC236}">
                <a16:creationId xmlns:a16="http://schemas.microsoft.com/office/drawing/2014/main" id="{B343911E-E73C-4867-9FB8-72DEA8D4F6A4}"/>
              </a:ext>
            </a:extLst>
          </p:cNvPr>
          <p:cNvSpPr>
            <a:spLocks noChangeArrowheads="1"/>
          </p:cNvSpPr>
          <p:nvPr/>
        </p:nvSpPr>
        <p:spPr bwMode="auto">
          <a:xfrm>
            <a:off x="2889529" y="1875013"/>
            <a:ext cx="1065213" cy="8001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srgbClr val="243289"/>
              </a:solidFill>
            </a:endParaRPr>
          </a:p>
        </p:txBody>
      </p:sp>
      <p:sp>
        <p:nvSpPr>
          <p:cNvPr id="24" name="Rectangle 22">
            <a:extLst>
              <a:ext uri="{FF2B5EF4-FFF2-40B4-BE49-F238E27FC236}">
                <a16:creationId xmlns:a16="http://schemas.microsoft.com/office/drawing/2014/main" id="{6DEA93D8-05F6-4702-8238-6DA1A2D92061}"/>
              </a:ext>
            </a:extLst>
          </p:cNvPr>
          <p:cNvSpPr>
            <a:spLocks noChangeArrowheads="1"/>
          </p:cNvSpPr>
          <p:nvPr/>
        </p:nvSpPr>
        <p:spPr bwMode="auto">
          <a:xfrm>
            <a:off x="2889529" y="1875013"/>
            <a:ext cx="1065213" cy="800100"/>
          </a:xfrm>
          <a:prstGeom prst="rect">
            <a:avLst/>
          </a:prstGeom>
          <a:noFill/>
          <a:ln w="14288"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Rectangle 23">
            <a:extLst>
              <a:ext uri="{FF2B5EF4-FFF2-40B4-BE49-F238E27FC236}">
                <a16:creationId xmlns:a16="http://schemas.microsoft.com/office/drawing/2014/main" id="{B4A7E66C-F5E6-4D85-8AC2-4A4B1158B6A8}"/>
              </a:ext>
            </a:extLst>
          </p:cNvPr>
          <p:cNvSpPr>
            <a:spLocks noChangeArrowheads="1"/>
          </p:cNvSpPr>
          <p:nvPr/>
        </p:nvSpPr>
        <p:spPr bwMode="auto">
          <a:xfrm>
            <a:off x="3019704" y="1943276"/>
            <a:ext cx="857250" cy="200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Learning </a:t>
            </a:r>
            <a:endParaRPr kumimoji="0" lang="en-US" altLang="en-US" sz="1800" b="0" i="0" u="none" strike="noStrike" cap="none" normalizeH="0" baseline="0" dirty="0">
              <a:ln>
                <a:noFill/>
              </a:ln>
              <a:solidFill>
                <a:srgbClr val="243289"/>
              </a:solidFill>
              <a:effectLst/>
            </a:endParaRPr>
          </a:p>
        </p:txBody>
      </p:sp>
      <p:sp>
        <p:nvSpPr>
          <p:cNvPr id="26" name="Rectangle 24">
            <a:extLst>
              <a:ext uri="{FF2B5EF4-FFF2-40B4-BE49-F238E27FC236}">
                <a16:creationId xmlns:a16="http://schemas.microsoft.com/office/drawing/2014/main" id="{D5939E28-816D-42E1-8ED2-BD1A7ECEF5A3}"/>
              </a:ext>
            </a:extLst>
          </p:cNvPr>
          <p:cNvSpPr>
            <a:spLocks noChangeArrowheads="1"/>
          </p:cNvSpPr>
          <p:nvPr/>
        </p:nvSpPr>
        <p:spPr bwMode="auto">
          <a:xfrm>
            <a:off x="3316566" y="2146476"/>
            <a:ext cx="269875" cy="200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by</a:t>
            </a:r>
            <a:r>
              <a:rPr kumimoji="0" lang="en-US" altLang="en-US" sz="1300" b="0" i="0" u="none" strike="noStrike" cap="none" normalizeH="0" baseline="0" dirty="0">
                <a:ln>
                  <a:noFill/>
                </a:ln>
                <a:solidFill>
                  <a:srgbClr val="000000"/>
                </a:solidFill>
                <a:effectLst/>
                <a:latin typeface="Arial Black" panose="020B0A040201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25">
            <a:extLst>
              <a:ext uri="{FF2B5EF4-FFF2-40B4-BE49-F238E27FC236}">
                <a16:creationId xmlns:a16="http://schemas.microsoft.com/office/drawing/2014/main" id="{4D339818-049C-4BEE-99F9-64DBCBB69BD5}"/>
              </a:ext>
            </a:extLst>
          </p:cNvPr>
          <p:cNvSpPr>
            <a:spLocks noChangeArrowheads="1"/>
          </p:cNvSpPr>
          <p:nvPr/>
        </p:nvSpPr>
        <p:spPr bwMode="auto">
          <a:xfrm>
            <a:off x="3048279" y="2349676"/>
            <a:ext cx="739775" cy="200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thinking</a:t>
            </a:r>
            <a:endParaRPr kumimoji="0" lang="en-US" altLang="en-US" sz="1800" b="0" i="0" u="none" strike="noStrike" cap="none" normalizeH="0" baseline="0" dirty="0">
              <a:ln>
                <a:noFill/>
              </a:ln>
              <a:solidFill>
                <a:srgbClr val="243289"/>
              </a:solidFill>
              <a:effectLst/>
            </a:endParaRPr>
          </a:p>
        </p:txBody>
      </p:sp>
      <p:sp>
        <p:nvSpPr>
          <p:cNvPr id="28" name="Rectangle 26">
            <a:extLst>
              <a:ext uri="{FF2B5EF4-FFF2-40B4-BE49-F238E27FC236}">
                <a16:creationId xmlns:a16="http://schemas.microsoft.com/office/drawing/2014/main" id="{CA640492-8E18-475A-B109-C7D27EA0278E}"/>
              </a:ext>
            </a:extLst>
          </p:cNvPr>
          <p:cNvSpPr>
            <a:spLocks noChangeArrowheads="1"/>
          </p:cNvSpPr>
          <p:nvPr/>
        </p:nvSpPr>
        <p:spPr bwMode="auto">
          <a:xfrm>
            <a:off x="5154891" y="1875013"/>
            <a:ext cx="1066800" cy="8001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27">
            <a:extLst>
              <a:ext uri="{FF2B5EF4-FFF2-40B4-BE49-F238E27FC236}">
                <a16:creationId xmlns:a16="http://schemas.microsoft.com/office/drawing/2014/main" id="{30BA405F-108A-4A16-84BD-F2BF28EC45D2}"/>
              </a:ext>
            </a:extLst>
          </p:cNvPr>
          <p:cNvSpPr>
            <a:spLocks noChangeArrowheads="1"/>
          </p:cNvSpPr>
          <p:nvPr/>
        </p:nvSpPr>
        <p:spPr bwMode="auto">
          <a:xfrm>
            <a:off x="5154891" y="1875013"/>
            <a:ext cx="1066800" cy="800100"/>
          </a:xfrm>
          <a:prstGeom prst="rect">
            <a:avLst/>
          </a:prstGeom>
          <a:noFill/>
          <a:ln w="14288"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28">
            <a:extLst>
              <a:ext uri="{FF2B5EF4-FFF2-40B4-BE49-F238E27FC236}">
                <a16:creationId xmlns:a16="http://schemas.microsoft.com/office/drawing/2014/main" id="{51ADF48C-74B6-4F8B-BA4E-3A7D288D1B2E}"/>
              </a:ext>
            </a:extLst>
          </p:cNvPr>
          <p:cNvSpPr>
            <a:spLocks noChangeArrowheads="1"/>
          </p:cNvSpPr>
          <p:nvPr/>
        </p:nvSpPr>
        <p:spPr bwMode="auto">
          <a:xfrm>
            <a:off x="5286654" y="2044876"/>
            <a:ext cx="857250" cy="200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Learning</a:t>
            </a:r>
            <a:r>
              <a:rPr kumimoji="0" lang="en-US" altLang="en-US" sz="1300" b="0" i="0" u="none" strike="noStrike" cap="none" normalizeH="0" baseline="0" dirty="0">
                <a:ln>
                  <a:noFill/>
                </a:ln>
                <a:solidFill>
                  <a:srgbClr val="000000"/>
                </a:solidFill>
                <a:effectLst/>
                <a:latin typeface="Arial Black" panose="020B0A040201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9">
            <a:extLst>
              <a:ext uri="{FF2B5EF4-FFF2-40B4-BE49-F238E27FC236}">
                <a16:creationId xmlns:a16="http://schemas.microsoft.com/office/drawing/2014/main" id="{4658C9AD-5504-40CD-89AF-315C6AC3A5A2}"/>
              </a:ext>
            </a:extLst>
          </p:cNvPr>
          <p:cNvSpPr>
            <a:spLocks noChangeArrowheads="1"/>
          </p:cNvSpPr>
          <p:nvPr/>
        </p:nvSpPr>
        <p:spPr bwMode="auto">
          <a:xfrm>
            <a:off x="5299354" y="2248076"/>
            <a:ext cx="768350" cy="200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by doing</a:t>
            </a:r>
            <a:endParaRPr kumimoji="0" lang="en-US" altLang="en-US" sz="1800" b="0" i="0" u="none" strike="noStrike" cap="none" normalizeH="0" baseline="0" dirty="0">
              <a:ln>
                <a:noFill/>
              </a:ln>
              <a:solidFill>
                <a:srgbClr val="243289"/>
              </a:solidFill>
              <a:effectLst/>
            </a:endParaRPr>
          </a:p>
        </p:txBody>
      </p:sp>
      <p:sp>
        <p:nvSpPr>
          <p:cNvPr id="32" name="Rectangle 30">
            <a:extLst>
              <a:ext uri="{FF2B5EF4-FFF2-40B4-BE49-F238E27FC236}">
                <a16:creationId xmlns:a16="http://schemas.microsoft.com/office/drawing/2014/main" id="{599B39B5-22C5-4786-AC34-3ED31D59F712}"/>
              </a:ext>
            </a:extLst>
          </p:cNvPr>
          <p:cNvSpPr>
            <a:spLocks noChangeArrowheads="1"/>
          </p:cNvSpPr>
          <p:nvPr/>
        </p:nvSpPr>
        <p:spPr bwMode="auto">
          <a:xfrm>
            <a:off x="6621741" y="1836913"/>
            <a:ext cx="1065213" cy="8001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31">
            <a:extLst>
              <a:ext uri="{FF2B5EF4-FFF2-40B4-BE49-F238E27FC236}">
                <a16:creationId xmlns:a16="http://schemas.microsoft.com/office/drawing/2014/main" id="{EC713434-6114-43CA-A762-3C525AE39975}"/>
              </a:ext>
            </a:extLst>
          </p:cNvPr>
          <p:cNvSpPr>
            <a:spLocks noChangeArrowheads="1"/>
          </p:cNvSpPr>
          <p:nvPr/>
        </p:nvSpPr>
        <p:spPr bwMode="auto">
          <a:xfrm>
            <a:off x="6621741" y="1875013"/>
            <a:ext cx="1065213" cy="800100"/>
          </a:xfrm>
          <a:prstGeom prst="rect">
            <a:avLst/>
          </a:prstGeom>
          <a:noFill/>
          <a:ln w="14288"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Rectangle 32">
            <a:extLst>
              <a:ext uri="{FF2B5EF4-FFF2-40B4-BE49-F238E27FC236}">
                <a16:creationId xmlns:a16="http://schemas.microsoft.com/office/drawing/2014/main" id="{DC60DB60-0525-466D-928A-598806183D6A}"/>
              </a:ext>
            </a:extLst>
          </p:cNvPr>
          <p:cNvSpPr>
            <a:spLocks noChangeArrowheads="1"/>
          </p:cNvSpPr>
          <p:nvPr/>
        </p:nvSpPr>
        <p:spPr bwMode="auto">
          <a:xfrm>
            <a:off x="6751916" y="2044876"/>
            <a:ext cx="857250" cy="200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Learning </a:t>
            </a:r>
            <a:endParaRPr kumimoji="0" lang="en-US" altLang="en-US" sz="1800" b="0" i="0" u="none" strike="noStrike" cap="none" normalizeH="0" baseline="0" dirty="0">
              <a:ln>
                <a:noFill/>
              </a:ln>
              <a:solidFill>
                <a:srgbClr val="243289"/>
              </a:solidFill>
              <a:effectLst/>
            </a:endParaRPr>
          </a:p>
        </p:txBody>
      </p:sp>
      <p:sp>
        <p:nvSpPr>
          <p:cNvPr id="35" name="Rectangle 33">
            <a:extLst>
              <a:ext uri="{FF2B5EF4-FFF2-40B4-BE49-F238E27FC236}">
                <a16:creationId xmlns:a16="http://schemas.microsoft.com/office/drawing/2014/main" id="{2807DE89-ADAE-4655-ADF4-FF284E7E89F6}"/>
              </a:ext>
            </a:extLst>
          </p:cNvPr>
          <p:cNvSpPr>
            <a:spLocks noChangeArrowheads="1"/>
          </p:cNvSpPr>
          <p:nvPr/>
        </p:nvSpPr>
        <p:spPr bwMode="auto">
          <a:xfrm>
            <a:off x="6855104" y="2248076"/>
            <a:ext cx="593725" cy="200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by use</a:t>
            </a:r>
            <a:endParaRPr kumimoji="0" lang="en-US" altLang="en-US" sz="1800" b="0" i="0" u="none" strike="noStrike" cap="none" normalizeH="0" baseline="0" dirty="0">
              <a:ln>
                <a:noFill/>
              </a:ln>
              <a:solidFill>
                <a:srgbClr val="243289"/>
              </a:solidFill>
              <a:effectLst/>
            </a:endParaRPr>
          </a:p>
        </p:txBody>
      </p:sp>
      <p:sp>
        <p:nvSpPr>
          <p:cNvPr id="36" name="Freeform 34">
            <a:extLst>
              <a:ext uri="{FF2B5EF4-FFF2-40B4-BE49-F238E27FC236}">
                <a16:creationId xmlns:a16="http://schemas.microsoft.com/office/drawing/2014/main" id="{12F62CC9-12B4-4CAE-ACC2-570019701EA7}"/>
              </a:ext>
            </a:extLst>
          </p:cNvPr>
          <p:cNvSpPr>
            <a:spLocks/>
          </p:cNvSpPr>
          <p:nvPr/>
        </p:nvSpPr>
        <p:spPr bwMode="auto">
          <a:xfrm>
            <a:off x="3289579" y="3475213"/>
            <a:ext cx="428625" cy="214313"/>
          </a:xfrm>
          <a:custGeom>
            <a:avLst/>
            <a:gdLst>
              <a:gd name="T0" fmla="*/ 270 w 270"/>
              <a:gd name="T1" fmla="*/ 68 h 135"/>
              <a:gd name="T2" fmla="*/ 202 w 270"/>
              <a:gd name="T3" fmla="*/ 135 h 135"/>
              <a:gd name="T4" fmla="*/ 202 w 270"/>
              <a:gd name="T5" fmla="*/ 101 h 135"/>
              <a:gd name="T6" fmla="*/ 0 w 270"/>
              <a:gd name="T7" fmla="*/ 101 h 135"/>
              <a:gd name="T8" fmla="*/ 0 w 270"/>
              <a:gd name="T9" fmla="*/ 34 h 135"/>
              <a:gd name="T10" fmla="*/ 202 w 270"/>
              <a:gd name="T11" fmla="*/ 34 h 135"/>
              <a:gd name="T12" fmla="*/ 202 w 270"/>
              <a:gd name="T13" fmla="*/ 0 h 135"/>
              <a:gd name="T14" fmla="*/ 270 w 270"/>
              <a:gd name="T15" fmla="*/ 6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135">
                <a:moveTo>
                  <a:pt x="270" y="68"/>
                </a:moveTo>
                <a:lnTo>
                  <a:pt x="202" y="135"/>
                </a:lnTo>
                <a:lnTo>
                  <a:pt x="202" y="101"/>
                </a:lnTo>
                <a:lnTo>
                  <a:pt x="0" y="101"/>
                </a:lnTo>
                <a:lnTo>
                  <a:pt x="0" y="34"/>
                </a:lnTo>
                <a:lnTo>
                  <a:pt x="202" y="34"/>
                </a:lnTo>
                <a:lnTo>
                  <a:pt x="202" y="0"/>
                </a:lnTo>
                <a:lnTo>
                  <a:pt x="270" y="68"/>
                </a:lnTo>
                <a:close/>
              </a:path>
            </a:pathLst>
          </a:custGeom>
          <a:solidFill>
            <a:srgbClr val="24328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5">
            <a:extLst>
              <a:ext uri="{FF2B5EF4-FFF2-40B4-BE49-F238E27FC236}">
                <a16:creationId xmlns:a16="http://schemas.microsoft.com/office/drawing/2014/main" id="{0A1253EB-55F5-4630-93F2-93946AD65133}"/>
              </a:ext>
            </a:extLst>
          </p:cNvPr>
          <p:cNvSpPr>
            <a:spLocks/>
          </p:cNvSpPr>
          <p:nvPr/>
        </p:nvSpPr>
        <p:spPr bwMode="auto">
          <a:xfrm>
            <a:off x="3289579" y="3475213"/>
            <a:ext cx="428625" cy="214313"/>
          </a:xfrm>
          <a:custGeom>
            <a:avLst/>
            <a:gdLst>
              <a:gd name="T0" fmla="*/ 270 w 270"/>
              <a:gd name="T1" fmla="*/ 68 h 135"/>
              <a:gd name="T2" fmla="*/ 202 w 270"/>
              <a:gd name="T3" fmla="*/ 135 h 135"/>
              <a:gd name="T4" fmla="*/ 202 w 270"/>
              <a:gd name="T5" fmla="*/ 101 h 135"/>
              <a:gd name="T6" fmla="*/ 0 w 270"/>
              <a:gd name="T7" fmla="*/ 101 h 135"/>
              <a:gd name="T8" fmla="*/ 0 w 270"/>
              <a:gd name="T9" fmla="*/ 34 h 135"/>
              <a:gd name="T10" fmla="*/ 202 w 270"/>
              <a:gd name="T11" fmla="*/ 34 h 135"/>
              <a:gd name="T12" fmla="*/ 202 w 270"/>
              <a:gd name="T13" fmla="*/ 0 h 135"/>
              <a:gd name="T14" fmla="*/ 270 w 270"/>
              <a:gd name="T15" fmla="*/ 6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135">
                <a:moveTo>
                  <a:pt x="270" y="68"/>
                </a:moveTo>
                <a:lnTo>
                  <a:pt x="202" y="135"/>
                </a:lnTo>
                <a:lnTo>
                  <a:pt x="202" y="101"/>
                </a:lnTo>
                <a:lnTo>
                  <a:pt x="0" y="101"/>
                </a:lnTo>
                <a:lnTo>
                  <a:pt x="0" y="34"/>
                </a:lnTo>
                <a:lnTo>
                  <a:pt x="202" y="34"/>
                </a:lnTo>
                <a:lnTo>
                  <a:pt x="202" y="0"/>
                </a:lnTo>
                <a:lnTo>
                  <a:pt x="270" y="68"/>
                </a:lnTo>
                <a:close/>
              </a:path>
            </a:pathLst>
          </a:custGeom>
          <a:noFill/>
          <a:ln w="1588"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Freeform 36">
            <a:extLst>
              <a:ext uri="{FF2B5EF4-FFF2-40B4-BE49-F238E27FC236}">
                <a16:creationId xmlns:a16="http://schemas.microsoft.com/office/drawing/2014/main" id="{E42509A7-97B2-4728-B016-D20A05BEB519}"/>
              </a:ext>
            </a:extLst>
          </p:cNvPr>
          <p:cNvSpPr>
            <a:spLocks/>
          </p:cNvSpPr>
          <p:nvPr/>
        </p:nvSpPr>
        <p:spPr bwMode="auto">
          <a:xfrm>
            <a:off x="4785004" y="3475213"/>
            <a:ext cx="398463" cy="214313"/>
          </a:xfrm>
          <a:custGeom>
            <a:avLst/>
            <a:gdLst>
              <a:gd name="T0" fmla="*/ 251 w 251"/>
              <a:gd name="T1" fmla="*/ 68 h 135"/>
              <a:gd name="T2" fmla="*/ 184 w 251"/>
              <a:gd name="T3" fmla="*/ 135 h 135"/>
              <a:gd name="T4" fmla="*/ 184 w 251"/>
              <a:gd name="T5" fmla="*/ 101 h 135"/>
              <a:gd name="T6" fmla="*/ 0 w 251"/>
              <a:gd name="T7" fmla="*/ 101 h 135"/>
              <a:gd name="T8" fmla="*/ 0 w 251"/>
              <a:gd name="T9" fmla="*/ 34 h 135"/>
              <a:gd name="T10" fmla="*/ 184 w 251"/>
              <a:gd name="T11" fmla="*/ 34 h 135"/>
              <a:gd name="T12" fmla="*/ 184 w 251"/>
              <a:gd name="T13" fmla="*/ 0 h 135"/>
              <a:gd name="T14" fmla="*/ 251 w 251"/>
              <a:gd name="T15" fmla="*/ 6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135">
                <a:moveTo>
                  <a:pt x="251" y="68"/>
                </a:moveTo>
                <a:lnTo>
                  <a:pt x="184" y="135"/>
                </a:lnTo>
                <a:lnTo>
                  <a:pt x="184" y="101"/>
                </a:lnTo>
                <a:lnTo>
                  <a:pt x="0" y="101"/>
                </a:lnTo>
                <a:lnTo>
                  <a:pt x="0" y="34"/>
                </a:lnTo>
                <a:lnTo>
                  <a:pt x="184" y="34"/>
                </a:lnTo>
                <a:lnTo>
                  <a:pt x="184" y="0"/>
                </a:lnTo>
                <a:lnTo>
                  <a:pt x="251" y="68"/>
                </a:lnTo>
                <a:close/>
              </a:path>
            </a:pathLst>
          </a:custGeom>
          <a:solidFill>
            <a:srgbClr val="24328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7">
            <a:extLst>
              <a:ext uri="{FF2B5EF4-FFF2-40B4-BE49-F238E27FC236}">
                <a16:creationId xmlns:a16="http://schemas.microsoft.com/office/drawing/2014/main" id="{C6D18B9A-C78A-426B-A50F-AB9C3B10E62E}"/>
              </a:ext>
            </a:extLst>
          </p:cNvPr>
          <p:cNvSpPr>
            <a:spLocks/>
          </p:cNvSpPr>
          <p:nvPr/>
        </p:nvSpPr>
        <p:spPr bwMode="auto">
          <a:xfrm>
            <a:off x="4785004" y="3475213"/>
            <a:ext cx="398463" cy="214313"/>
          </a:xfrm>
          <a:custGeom>
            <a:avLst/>
            <a:gdLst>
              <a:gd name="T0" fmla="*/ 251 w 251"/>
              <a:gd name="T1" fmla="*/ 68 h 135"/>
              <a:gd name="T2" fmla="*/ 184 w 251"/>
              <a:gd name="T3" fmla="*/ 135 h 135"/>
              <a:gd name="T4" fmla="*/ 184 w 251"/>
              <a:gd name="T5" fmla="*/ 101 h 135"/>
              <a:gd name="T6" fmla="*/ 0 w 251"/>
              <a:gd name="T7" fmla="*/ 101 h 135"/>
              <a:gd name="T8" fmla="*/ 0 w 251"/>
              <a:gd name="T9" fmla="*/ 34 h 135"/>
              <a:gd name="T10" fmla="*/ 184 w 251"/>
              <a:gd name="T11" fmla="*/ 34 h 135"/>
              <a:gd name="T12" fmla="*/ 184 w 251"/>
              <a:gd name="T13" fmla="*/ 0 h 135"/>
              <a:gd name="T14" fmla="*/ 251 w 251"/>
              <a:gd name="T15" fmla="*/ 6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135">
                <a:moveTo>
                  <a:pt x="251" y="68"/>
                </a:moveTo>
                <a:lnTo>
                  <a:pt x="184" y="135"/>
                </a:lnTo>
                <a:lnTo>
                  <a:pt x="184" y="101"/>
                </a:lnTo>
                <a:lnTo>
                  <a:pt x="0" y="101"/>
                </a:lnTo>
                <a:lnTo>
                  <a:pt x="0" y="34"/>
                </a:lnTo>
                <a:lnTo>
                  <a:pt x="184" y="34"/>
                </a:lnTo>
                <a:lnTo>
                  <a:pt x="184" y="0"/>
                </a:lnTo>
                <a:lnTo>
                  <a:pt x="251" y="68"/>
                </a:lnTo>
                <a:close/>
              </a:path>
            </a:pathLst>
          </a:custGeom>
          <a:noFill/>
          <a:ln w="1588"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38">
            <a:extLst>
              <a:ext uri="{FF2B5EF4-FFF2-40B4-BE49-F238E27FC236}">
                <a16:creationId xmlns:a16="http://schemas.microsoft.com/office/drawing/2014/main" id="{5B755618-9DB7-41E2-A9A4-AFA0153A8CE0}"/>
              </a:ext>
            </a:extLst>
          </p:cNvPr>
          <p:cNvSpPr>
            <a:spLocks/>
          </p:cNvSpPr>
          <p:nvPr/>
        </p:nvSpPr>
        <p:spPr bwMode="auto">
          <a:xfrm>
            <a:off x="6250266" y="3475213"/>
            <a:ext cx="428625" cy="214313"/>
          </a:xfrm>
          <a:custGeom>
            <a:avLst/>
            <a:gdLst>
              <a:gd name="T0" fmla="*/ 270 w 270"/>
              <a:gd name="T1" fmla="*/ 68 h 135"/>
              <a:gd name="T2" fmla="*/ 203 w 270"/>
              <a:gd name="T3" fmla="*/ 135 h 135"/>
              <a:gd name="T4" fmla="*/ 203 w 270"/>
              <a:gd name="T5" fmla="*/ 101 h 135"/>
              <a:gd name="T6" fmla="*/ 0 w 270"/>
              <a:gd name="T7" fmla="*/ 101 h 135"/>
              <a:gd name="T8" fmla="*/ 0 w 270"/>
              <a:gd name="T9" fmla="*/ 34 h 135"/>
              <a:gd name="T10" fmla="*/ 203 w 270"/>
              <a:gd name="T11" fmla="*/ 34 h 135"/>
              <a:gd name="T12" fmla="*/ 203 w 270"/>
              <a:gd name="T13" fmla="*/ 0 h 135"/>
              <a:gd name="T14" fmla="*/ 270 w 270"/>
              <a:gd name="T15" fmla="*/ 6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135">
                <a:moveTo>
                  <a:pt x="270" y="68"/>
                </a:moveTo>
                <a:lnTo>
                  <a:pt x="203" y="135"/>
                </a:lnTo>
                <a:lnTo>
                  <a:pt x="203" y="101"/>
                </a:lnTo>
                <a:lnTo>
                  <a:pt x="0" y="101"/>
                </a:lnTo>
                <a:lnTo>
                  <a:pt x="0" y="34"/>
                </a:lnTo>
                <a:lnTo>
                  <a:pt x="203" y="34"/>
                </a:lnTo>
                <a:lnTo>
                  <a:pt x="203" y="0"/>
                </a:lnTo>
                <a:lnTo>
                  <a:pt x="270" y="68"/>
                </a:lnTo>
                <a:close/>
              </a:path>
            </a:pathLst>
          </a:custGeom>
          <a:solidFill>
            <a:srgbClr val="24328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39">
            <a:extLst>
              <a:ext uri="{FF2B5EF4-FFF2-40B4-BE49-F238E27FC236}">
                <a16:creationId xmlns:a16="http://schemas.microsoft.com/office/drawing/2014/main" id="{9148F032-BC11-44DB-BCFF-A0C6E370D9E7}"/>
              </a:ext>
            </a:extLst>
          </p:cNvPr>
          <p:cNvSpPr>
            <a:spLocks/>
          </p:cNvSpPr>
          <p:nvPr/>
        </p:nvSpPr>
        <p:spPr bwMode="auto">
          <a:xfrm>
            <a:off x="6250266" y="3475213"/>
            <a:ext cx="428625" cy="214313"/>
          </a:xfrm>
          <a:custGeom>
            <a:avLst/>
            <a:gdLst>
              <a:gd name="T0" fmla="*/ 270 w 270"/>
              <a:gd name="T1" fmla="*/ 68 h 135"/>
              <a:gd name="T2" fmla="*/ 203 w 270"/>
              <a:gd name="T3" fmla="*/ 135 h 135"/>
              <a:gd name="T4" fmla="*/ 203 w 270"/>
              <a:gd name="T5" fmla="*/ 101 h 135"/>
              <a:gd name="T6" fmla="*/ 0 w 270"/>
              <a:gd name="T7" fmla="*/ 101 h 135"/>
              <a:gd name="T8" fmla="*/ 0 w 270"/>
              <a:gd name="T9" fmla="*/ 34 h 135"/>
              <a:gd name="T10" fmla="*/ 203 w 270"/>
              <a:gd name="T11" fmla="*/ 34 h 135"/>
              <a:gd name="T12" fmla="*/ 203 w 270"/>
              <a:gd name="T13" fmla="*/ 0 h 135"/>
              <a:gd name="T14" fmla="*/ 270 w 270"/>
              <a:gd name="T15" fmla="*/ 6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135">
                <a:moveTo>
                  <a:pt x="270" y="68"/>
                </a:moveTo>
                <a:lnTo>
                  <a:pt x="203" y="135"/>
                </a:lnTo>
                <a:lnTo>
                  <a:pt x="203" y="101"/>
                </a:lnTo>
                <a:lnTo>
                  <a:pt x="0" y="101"/>
                </a:lnTo>
                <a:lnTo>
                  <a:pt x="0" y="34"/>
                </a:lnTo>
                <a:lnTo>
                  <a:pt x="203" y="34"/>
                </a:lnTo>
                <a:lnTo>
                  <a:pt x="203" y="0"/>
                </a:lnTo>
                <a:lnTo>
                  <a:pt x="270" y="68"/>
                </a:lnTo>
                <a:close/>
              </a:path>
            </a:pathLst>
          </a:custGeom>
          <a:noFill/>
          <a:ln w="1588"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40">
            <a:extLst>
              <a:ext uri="{FF2B5EF4-FFF2-40B4-BE49-F238E27FC236}">
                <a16:creationId xmlns:a16="http://schemas.microsoft.com/office/drawing/2014/main" id="{E56DEE5F-F835-4FD4-A6E2-E5264E054807}"/>
              </a:ext>
            </a:extLst>
          </p:cNvPr>
          <p:cNvSpPr>
            <a:spLocks noChangeShapeType="1"/>
          </p:cNvSpPr>
          <p:nvPr/>
        </p:nvSpPr>
        <p:spPr bwMode="auto">
          <a:xfrm flipV="1">
            <a:off x="2756179" y="2675113"/>
            <a:ext cx="666750" cy="374650"/>
          </a:xfrm>
          <a:prstGeom prst="line">
            <a:avLst/>
          </a:prstGeom>
          <a:noFill/>
          <a:ln w="20638" cap="rnd">
            <a:solidFill>
              <a:srgbClr val="2432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41">
            <a:extLst>
              <a:ext uri="{FF2B5EF4-FFF2-40B4-BE49-F238E27FC236}">
                <a16:creationId xmlns:a16="http://schemas.microsoft.com/office/drawing/2014/main" id="{E5EBF89A-3F4B-4413-9D52-C03000136417}"/>
              </a:ext>
            </a:extLst>
          </p:cNvPr>
          <p:cNvSpPr>
            <a:spLocks noChangeShapeType="1"/>
          </p:cNvSpPr>
          <p:nvPr/>
        </p:nvSpPr>
        <p:spPr bwMode="auto">
          <a:xfrm flipH="1" flipV="1">
            <a:off x="3422929" y="2675113"/>
            <a:ext cx="827088" cy="374650"/>
          </a:xfrm>
          <a:prstGeom prst="line">
            <a:avLst/>
          </a:prstGeom>
          <a:noFill/>
          <a:ln w="20638" cap="rnd">
            <a:solidFill>
              <a:srgbClr val="2432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42">
            <a:extLst>
              <a:ext uri="{FF2B5EF4-FFF2-40B4-BE49-F238E27FC236}">
                <a16:creationId xmlns:a16="http://schemas.microsoft.com/office/drawing/2014/main" id="{6C3797F2-2D47-482E-AA5A-D065A6522008}"/>
              </a:ext>
            </a:extLst>
          </p:cNvPr>
          <p:cNvSpPr>
            <a:spLocks noChangeShapeType="1"/>
          </p:cNvSpPr>
          <p:nvPr/>
        </p:nvSpPr>
        <p:spPr bwMode="auto">
          <a:xfrm flipH="1" flipV="1">
            <a:off x="5688291" y="2675113"/>
            <a:ext cx="28575" cy="374650"/>
          </a:xfrm>
          <a:prstGeom prst="line">
            <a:avLst/>
          </a:prstGeom>
          <a:noFill/>
          <a:ln w="20638" cap="rnd">
            <a:solidFill>
              <a:srgbClr val="2432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43">
            <a:extLst>
              <a:ext uri="{FF2B5EF4-FFF2-40B4-BE49-F238E27FC236}">
                <a16:creationId xmlns:a16="http://schemas.microsoft.com/office/drawing/2014/main" id="{AF8A38A3-145D-406A-B06D-6BE6CDDEE75F}"/>
              </a:ext>
            </a:extLst>
          </p:cNvPr>
          <p:cNvSpPr>
            <a:spLocks noChangeShapeType="1"/>
          </p:cNvSpPr>
          <p:nvPr/>
        </p:nvSpPr>
        <p:spPr bwMode="auto">
          <a:xfrm flipH="1" flipV="1">
            <a:off x="7155141" y="2675113"/>
            <a:ext cx="57150" cy="374650"/>
          </a:xfrm>
          <a:prstGeom prst="line">
            <a:avLst/>
          </a:prstGeom>
          <a:noFill/>
          <a:ln w="20638" cap="rnd">
            <a:solidFill>
              <a:srgbClr val="2432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Rectangle 44">
            <a:extLst>
              <a:ext uri="{FF2B5EF4-FFF2-40B4-BE49-F238E27FC236}">
                <a16:creationId xmlns:a16="http://schemas.microsoft.com/office/drawing/2014/main" id="{9AEA220E-78E2-4EE7-8F25-F524EBFAC1FE}"/>
              </a:ext>
            </a:extLst>
          </p:cNvPr>
          <p:cNvSpPr>
            <a:spLocks noChangeArrowheads="1"/>
          </p:cNvSpPr>
          <p:nvPr/>
        </p:nvSpPr>
        <p:spPr bwMode="auto">
          <a:xfrm>
            <a:off x="258763" y="5657851"/>
            <a:ext cx="2170113" cy="8969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srgbClr val="243289"/>
              </a:solidFill>
            </a:endParaRPr>
          </a:p>
        </p:txBody>
      </p:sp>
      <p:sp>
        <p:nvSpPr>
          <p:cNvPr id="47" name="Rectangle 45">
            <a:extLst>
              <a:ext uri="{FF2B5EF4-FFF2-40B4-BE49-F238E27FC236}">
                <a16:creationId xmlns:a16="http://schemas.microsoft.com/office/drawing/2014/main" id="{B86BA4DF-190E-4F02-99FD-E2A6D9282409}"/>
              </a:ext>
            </a:extLst>
          </p:cNvPr>
          <p:cNvSpPr>
            <a:spLocks noChangeArrowheads="1"/>
          </p:cNvSpPr>
          <p:nvPr/>
        </p:nvSpPr>
        <p:spPr bwMode="auto">
          <a:xfrm>
            <a:off x="258763" y="5657851"/>
            <a:ext cx="2170113" cy="896938"/>
          </a:xfrm>
          <a:prstGeom prst="rect">
            <a:avLst/>
          </a:prstGeom>
          <a:noFill/>
          <a:ln w="14288"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43289"/>
              </a:solidFill>
            </a:endParaRPr>
          </a:p>
        </p:txBody>
      </p:sp>
      <p:sp>
        <p:nvSpPr>
          <p:cNvPr id="48" name="Rectangle 46">
            <a:extLst>
              <a:ext uri="{FF2B5EF4-FFF2-40B4-BE49-F238E27FC236}">
                <a16:creationId xmlns:a16="http://schemas.microsoft.com/office/drawing/2014/main" id="{7E22387A-B4C0-40CE-920C-322A935AE822}"/>
              </a:ext>
            </a:extLst>
          </p:cNvPr>
          <p:cNvSpPr>
            <a:spLocks noChangeArrowheads="1"/>
          </p:cNvSpPr>
          <p:nvPr/>
        </p:nvSpPr>
        <p:spPr bwMode="auto">
          <a:xfrm>
            <a:off x="500063" y="5875339"/>
            <a:ext cx="1722716" cy="2000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Problem identified </a:t>
            </a:r>
            <a:endParaRPr kumimoji="0" lang="en-US" altLang="en-US" sz="1800" b="0" i="0" u="none" strike="noStrike" cap="none" normalizeH="0" baseline="0" dirty="0">
              <a:ln>
                <a:noFill/>
              </a:ln>
              <a:solidFill>
                <a:srgbClr val="243289"/>
              </a:solidFill>
              <a:effectLst/>
            </a:endParaRPr>
          </a:p>
        </p:txBody>
      </p:sp>
      <p:sp>
        <p:nvSpPr>
          <p:cNvPr id="49" name="Rectangle 47">
            <a:extLst>
              <a:ext uri="{FF2B5EF4-FFF2-40B4-BE49-F238E27FC236}">
                <a16:creationId xmlns:a16="http://schemas.microsoft.com/office/drawing/2014/main" id="{9B034AEB-737D-449D-A817-222A28CFBEA6}"/>
              </a:ext>
            </a:extLst>
          </p:cNvPr>
          <p:cNvSpPr>
            <a:spLocks noChangeArrowheads="1"/>
          </p:cNvSpPr>
          <p:nvPr/>
        </p:nvSpPr>
        <p:spPr bwMode="auto">
          <a:xfrm>
            <a:off x="725488" y="6078539"/>
            <a:ext cx="1232260" cy="2000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43289"/>
                </a:solidFill>
                <a:effectLst/>
                <a:latin typeface="Arial Black" panose="020B0A04020102020204" pitchFamily="34" charset="0"/>
              </a:rPr>
              <a:t>from Industry</a:t>
            </a:r>
            <a:endParaRPr kumimoji="0" lang="en-US" altLang="en-US" sz="1800" b="0" i="0" u="none" strike="noStrike" cap="none" normalizeH="0" baseline="0">
              <a:ln>
                <a:noFill/>
              </a:ln>
              <a:solidFill>
                <a:srgbClr val="243289"/>
              </a:solidFill>
              <a:effectLst/>
            </a:endParaRPr>
          </a:p>
        </p:txBody>
      </p:sp>
      <p:sp>
        <p:nvSpPr>
          <p:cNvPr id="50" name="Rectangle 48">
            <a:extLst>
              <a:ext uri="{FF2B5EF4-FFF2-40B4-BE49-F238E27FC236}">
                <a16:creationId xmlns:a16="http://schemas.microsoft.com/office/drawing/2014/main" id="{53DB7462-DF84-4BFF-9C4F-101F40D7FF38}"/>
              </a:ext>
            </a:extLst>
          </p:cNvPr>
          <p:cNvSpPr>
            <a:spLocks noChangeArrowheads="1"/>
          </p:cNvSpPr>
          <p:nvPr/>
        </p:nvSpPr>
        <p:spPr bwMode="auto">
          <a:xfrm>
            <a:off x="3998913" y="5676901"/>
            <a:ext cx="2168525" cy="8969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srgbClr val="243289"/>
              </a:solidFill>
            </a:endParaRPr>
          </a:p>
        </p:txBody>
      </p:sp>
      <p:sp>
        <p:nvSpPr>
          <p:cNvPr id="51" name="Rectangle 49">
            <a:extLst>
              <a:ext uri="{FF2B5EF4-FFF2-40B4-BE49-F238E27FC236}">
                <a16:creationId xmlns:a16="http://schemas.microsoft.com/office/drawing/2014/main" id="{976D5C54-B56C-49CE-85C7-17DAC567EC32}"/>
              </a:ext>
            </a:extLst>
          </p:cNvPr>
          <p:cNvSpPr>
            <a:spLocks noChangeArrowheads="1"/>
          </p:cNvSpPr>
          <p:nvPr/>
        </p:nvSpPr>
        <p:spPr bwMode="auto">
          <a:xfrm>
            <a:off x="3998913" y="5676901"/>
            <a:ext cx="2168525" cy="896938"/>
          </a:xfrm>
          <a:prstGeom prst="rect">
            <a:avLst/>
          </a:prstGeom>
          <a:noFill/>
          <a:ln w="14288"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43289"/>
              </a:solidFill>
            </a:endParaRPr>
          </a:p>
        </p:txBody>
      </p:sp>
      <p:sp>
        <p:nvSpPr>
          <p:cNvPr id="52" name="Rectangle 50">
            <a:extLst>
              <a:ext uri="{FF2B5EF4-FFF2-40B4-BE49-F238E27FC236}">
                <a16:creationId xmlns:a16="http://schemas.microsoft.com/office/drawing/2014/main" id="{73A3780D-BCAB-4493-9A87-7401D0248AAB}"/>
              </a:ext>
            </a:extLst>
          </p:cNvPr>
          <p:cNvSpPr>
            <a:spLocks noChangeArrowheads="1"/>
          </p:cNvSpPr>
          <p:nvPr/>
        </p:nvSpPr>
        <p:spPr bwMode="auto">
          <a:xfrm>
            <a:off x="4206875" y="5792789"/>
            <a:ext cx="1785745" cy="2000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Students find CDIO </a:t>
            </a:r>
            <a:endParaRPr kumimoji="0" lang="en-US" altLang="en-US" sz="1800" b="0" i="0" u="none" strike="noStrike" cap="none" normalizeH="0" baseline="0" dirty="0">
              <a:ln>
                <a:noFill/>
              </a:ln>
              <a:solidFill>
                <a:srgbClr val="243289"/>
              </a:solidFill>
              <a:effectLst/>
            </a:endParaRPr>
          </a:p>
        </p:txBody>
      </p:sp>
      <p:sp>
        <p:nvSpPr>
          <p:cNvPr id="53" name="Rectangle 51">
            <a:extLst>
              <a:ext uri="{FF2B5EF4-FFF2-40B4-BE49-F238E27FC236}">
                <a16:creationId xmlns:a16="http://schemas.microsoft.com/office/drawing/2014/main" id="{CF53432E-9413-46A0-B29A-6D32DEBBAA7C}"/>
              </a:ext>
            </a:extLst>
          </p:cNvPr>
          <p:cNvSpPr>
            <a:spLocks noChangeArrowheads="1"/>
          </p:cNvSpPr>
          <p:nvPr/>
        </p:nvSpPr>
        <p:spPr bwMode="auto">
          <a:xfrm>
            <a:off x="4187825" y="5995989"/>
            <a:ext cx="1825308" cy="2000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43289"/>
                </a:solidFill>
                <a:effectLst/>
                <a:latin typeface="Arial Black" panose="020B0A04020102020204" pitchFamily="34" charset="0"/>
              </a:rPr>
              <a:t>solution to problem </a:t>
            </a:r>
            <a:endParaRPr kumimoji="0" lang="en-US" altLang="en-US" sz="1800" b="0" i="0" u="none" strike="noStrike" cap="none" normalizeH="0" baseline="0">
              <a:ln>
                <a:noFill/>
              </a:ln>
              <a:solidFill>
                <a:srgbClr val="243289"/>
              </a:solidFill>
              <a:effectLst/>
            </a:endParaRPr>
          </a:p>
        </p:txBody>
      </p:sp>
      <p:sp>
        <p:nvSpPr>
          <p:cNvPr id="54" name="Rectangle 52">
            <a:extLst>
              <a:ext uri="{FF2B5EF4-FFF2-40B4-BE49-F238E27FC236}">
                <a16:creationId xmlns:a16="http://schemas.microsoft.com/office/drawing/2014/main" id="{615583CF-F723-45FF-BED8-2EEB422D48B2}"/>
              </a:ext>
            </a:extLst>
          </p:cNvPr>
          <p:cNvSpPr>
            <a:spLocks noChangeArrowheads="1"/>
          </p:cNvSpPr>
          <p:nvPr/>
        </p:nvSpPr>
        <p:spPr bwMode="auto">
          <a:xfrm>
            <a:off x="4873625" y="6199189"/>
            <a:ext cx="415178" cy="2000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43289"/>
                </a:solidFill>
                <a:effectLst/>
                <a:latin typeface="Arial Black" panose="020B0A04020102020204" pitchFamily="34" charset="0"/>
              </a:rPr>
              <a:t>brief</a:t>
            </a:r>
            <a:endParaRPr kumimoji="0" lang="en-US" altLang="en-US" sz="1800" b="0" i="0" u="none" strike="noStrike" cap="none" normalizeH="0" baseline="0">
              <a:ln>
                <a:noFill/>
              </a:ln>
              <a:solidFill>
                <a:srgbClr val="243289"/>
              </a:solidFill>
              <a:effectLst/>
            </a:endParaRPr>
          </a:p>
        </p:txBody>
      </p:sp>
      <p:sp>
        <p:nvSpPr>
          <p:cNvPr id="55" name="Rectangle 53">
            <a:extLst>
              <a:ext uri="{FF2B5EF4-FFF2-40B4-BE49-F238E27FC236}">
                <a16:creationId xmlns:a16="http://schemas.microsoft.com/office/drawing/2014/main" id="{AC7AD915-1EF8-4B37-95EB-B2CC7A1CD991}"/>
              </a:ext>
            </a:extLst>
          </p:cNvPr>
          <p:cNvSpPr>
            <a:spLocks noChangeArrowheads="1"/>
          </p:cNvSpPr>
          <p:nvPr/>
        </p:nvSpPr>
        <p:spPr bwMode="auto">
          <a:xfrm>
            <a:off x="7651749" y="5663625"/>
            <a:ext cx="2170113" cy="8969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srgbClr val="243289"/>
              </a:solidFill>
            </a:endParaRPr>
          </a:p>
        </p:txBody>
      </p:sp>
      <p:sp>
        <p:nvSpPr>
          <p:cNvPr id="56" name="Rectangle 54">
            <a:extLst>
              <a:ext uri="{FF2B5EF4-FFF2-40B4-BE49-F238E27FC236}">
                <a16:creationId xmlns:a16="http://schemas.microsoft.com/office/drawing/2014/main" id="{7297F27F-E433-4244-96C7-BC3C4B865CC3}"/>
              </a:ext>
            </a:extLst>
          </p:cNvPr>
          <p:cNvSpPr>
            <a:spLocks noChangeArrowheads="1"/>
          </p:cNvSpPr>
          <p:nvPr/>
        </p:nvSpPr>
        <p:spPr bwMode="auto">
          <a:xfrm>
            <a:off x="7651749" y="5663625"/>
            <a:ext cx="2170113" cy="896938"/>
          </a:xfrm>
          <a:prstGeom prst="rect">
            <a:avLst/>
          </a:prstGeom>
          <a:noFill/>
          <a:ln w="14288"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43289"/>
              </a:solidFill>
            </a:endParaRPr>
          </a:p>
        </p:txBody>
      </p:sp>
      <p:sp>
        <p:nvSpPr>
          <p:cNvPr id="57" name="Rectangle 55">
            <a:extLst>
              <a:ext uri="{FF2B5EF4-FFF2-40B4-BE49-F238E27FC236}">
                <a16:creationId xmlns:a16="http://schemas.microsoft.com/office/drawing/2014/main" id="{6BC4E1C1-BF12-4A76-BB8B-BFB40F7940DA}"/>
              </a:ext>
            </a:extLst>
          </p:cNvPr>
          <p:cNvSpPr>
            <a:spLocks noChangeArrowheads="1"/>
          </p:cNvSpPr>
          <p:nvPr/>
        </p:nvSpPr>
        <p:spPr bwMode="auto">
          <a:xfrm>
            <a:off x="7915274" y="5779513"/>
            <a:ext cx="1684820" cy="2000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43289"/>
                </a:solidFill>
                <a:effectLst/>
                <a:latin typeface="Arial Black" panose="020B0A04020102020204" pitchFamily="34" charset="0"/>
              </a:rPr>
              <a:t>Range of possible </a:t>
            </a:r>
            <a:endParaRPr kumimoji="0" lang="en-US" altLang="en-US" sz="1800" b="0" i="0" u="none" strike="noStrike" cap="none" normalizeH="0" baseline="0">
              <a:ln>
                <a:noFill/>
              </a:ln>
              <a:solidFill>
                <a:srgbClr val="243289"/>
              </a:solidFill>
              <a:effectLst/>
            </a:endParaRPr>
          </a:p>
        </p:txBody>
      </p:sp>
      <p:sp>
        <p:nvSpPr>
          <p:cNvPr id="58" name="Rectangle 56">
            <a:extLst>
              <a:ext uri="{FF2B5EF4-FFF2-40B4-BE49-F238E27FC236}">
                <a16:creationId xmlns:a16="http://schemas.microsoft.com/office/drawing/2014/main" id="{3E61D719-6CED-49AA-A062-48CD5D10558D}"/>
              </a:ext>
            </a:extLst>
          </p:cNvPr>
          <p:cNvSpPr>
            <a:spLocks noChangeArrowheads="1"/>
          </p:cNvSpPr>
          <p:nvPr/>
        </p:nvSpPr>
        <p:spPr bwMode="auto">
          <a:xfrm>
            <a:off x="7821611" y="5982713"/>
            <a:ext cx="1862176" cy="2000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solutions presented </a:t>
            </a:r>
            <a:endParaRPr kumimoji="0" lang="en-US" altLang="en-US" sz="1800" b="0" i="0" u="none" strike="noStrike" cap="none" normalizeH="0" baseline="0" dirty="0">
              <a:ln>
                <a:noFill/>
              </a:ln>
              <a:solidFill>
                <a:srgbClr val="243289"/>
              </a:solidFill>
              <a:effectLst/>
            </a:endParaRPr>
          </a:p>
        </p:txBody>
      </p:sp>
      <p:sp>
        <p:nvSpPr>
          <p:cNvPr id="59" name="Rectangle 57">
            <a:extLst>
              <a:ext uri="{FF2B5EF4-FFF2-40B4-BE49-F238E27FC236}">
                <a16:creationId xmlns:a16="http://schemas.microsoft.com/office/drawing/2014/main" id="{1897A671-B593-422C-968A-5D24D6A506EF}"/>
              </a:ext>
            </a:extLst>
          </p:cNvPr>
          <p:cNvSpPr>
            <a:spLocks noChangeArrowheads="1"/>
          </p:cNvSpPr>
          <p:nvPr/>
        </p:nvSpPr>
        <p:spPr bwMode="auto">
          <a:xfrm>
            <a:off x="8042274" y="6185913"/>
            <a:ext cx="1485900" cy="200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43289"/>
                </a:solidFill>
                <a:effectLst/>
                <a:latin typeface="Arial Black" panose="020B0A04020102020204" pitchFamily="34" charset="0"/>
              </a:rPr>
              <a:t>back to industry</a:t>
            </a:r>
            <a:endParaRPr kumimoji="0" lang="en-US" altLang="en-US" sz="1800" b="0" i="0" u="none" strike="noStrike" cap="none" normalizeH="0" baseline="0" dirty="0">
              <a:ln>
                <a:noFill/>
              </a:ln>
              <a:solidFill>
                <a:srgbClr val="243289"/>
              </a:solidFill>
              <a:effectLst/>
            </a:endParaRPr>
          </a:p>
        </p:txBody>
      </p:sp>
      <p:sp>
        <p:nvSpPr>
          <p:cNvPr id="60" name="Freeform 58">
            <a:extLst>
              <a:ext uri="{FF2B5EF4-FFF2-40B4-BE49-F238E27FC236}">
                <a16:creationId xmlns:a16="http://schemas.microsoft.com/office/drawing/2014/main" id="{B40FAFF7-C010-4DE9-A6D2-317BF66B9AA9}"/>
              </a:ext>
            </a:extLst>
          </p:cNvPr>
          <p:cNvSpPr>
            <a:spLocks/>
          </p:cNvSpPr>
          <p:nvPr/>
        </p:nvSpPr>
        <p:spPr bwMode="auto">
          <a:xfrm>
            <a:off x="2222779" y="4943651"/>
            <a:ext cx="5522913" cy="558800"/>
          </a:xfrm>
          <a:custGeom>
            <a:avLst/>
            <a:gdLst>
              <a:gd name="T0" fmla="*/ 18792 w 18792"/>
              <a:gd name="T1" fmla="*/ 0 h 1905"/>
              <a:gd name="T2" fmla="*/ 17840 w 18792"/>
              <a:gd name="T3" fmla="*/ 952 h 1905"/>
              <a:gd name="T4" fmla="*/ 10477 w 18792"/>
              <a:gd name="T5" fmla="*/ 952 h 1905"/>
              <a:gd name="T6" fmla="*/ 9524 w 18792"/>
              <a:gd name="T7" fmla="*/ 1905 h 1905"/>
              <a:gd name="T8" fmla="*/ 8572 w 18792"/>
              <a:gd name="T9" fmla="*/ 952 h 1905"/>
              <a:gd name="T10" fmla="*/ 952 w 18792"/>
              <a:gd name="T11" fmla="*/ 952 h 1905"/>
              <a:gd name="T12" fmla="*/ 0 w 18792"/>
              <a:gd name="T13" fmla="*/ 0 h 1905"/>
            </a:gdLst>
            <a:ahLst/>
            <a:cxnLst>
              <a:cxn ang="0">
                <a:pos x="T0" y="T1"/>
              </a:cxn>
              <a:cxn ang="0">
                <a:pos x="T2" y="T3"/>
              </a:cxn>
              <a:cxn ang="0">
                <a:pos x="T4" y="T5"/>
              </a:cxn>
              <a:cxn ang="0">
                <a:pos x="T6" y="T7"/>
              </a:cxn>
              <a:cxn ang="0">
                <a:pos x="T8" y="T9"/>
              </a:cxn>
              <a:cxn ang="0">
                <a:pos x="T10" y="T11"/>
              </a:cxn>
              <a:cxn ang="0">
                <a:pos x="T12" y="T13"/>
              </a:cxn>
            </a:cxnLst>
            <a:rect l="0" t="0" r="r" b="b"/>
            <a:pathLst>
              <a:path w="18792" h="1905">
                <a:moveTo>
                  <a:pt x="18792" y="0"/>
                </a:moveTo>
                <a:cubicBezTo>
                  <a:pt x="18736" y="501"/>
                  <a:pt x="18341" y="897"/>
                  <a:pt x="17840" y="952"/>
                </a:cubicBezTo>
                <a:lnTo>
                  <a:pt x="10477" y="952"/>
                </a:lnTo>
                <a:cubicBezTo>
                  <a:pt x="9975" y="1008"/>
                  <a:pt x="9580" y="1404"/>
                  <a:pt x="9524" y="1905"/>
                </a:cubicBezTo>
                <a:cubicBezTo>
                  <a:pt x="9468" y="1404"/>
                  <a:pt x="9073" y="1008"/>
                  <a:pt x="8572" y="952"/>
                </a:cubicBezTo>
                <a:lnTo>
                  <a:pt x="952" y="952"/>
                </a:lnTo>
                <a:cubicBezTo>
                  <a:pt x="451" y="897"/>
                  <a:pt x="55" y="501"/>
                  <a:pt x="0" y="0"/>
                </a:cubicBezTo>
              </a:path>
            </a:pathLst>
          </a:custGeom>
          <a:noFill/>
          <a:ln w="41275"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Freeform 59">
            <a:extLst>
              <a:ext uri="{FF2B5EF4-FFF2-40B4-BE49-F238E27FC236}">
                <a16:creationId xmlns:a16="http://schemas.microsoft.com/office/drawing/2014/main" id="{AD1C6157-F82D-4A5F-BCA2-C8CC6E5138A8}"/>
              </a:ext>
            </a:extLst>
          </p:cNvPr>
          <p:cNvSpPr>
            <a:spLocks/>
          </p:cNvSpPr>
          <p:nvPr/>
        </p:nvSpPr>
        <p:spPr bwMode="auto">
          <a:xfrm>
            <a:off x="2464079" y="6018214"/>
            <a:ext cx="1534834" cy="212725"/>
          </a:xfrm>
          <a:custGeom>
            <a:avLst/>
            <a:gdLst>
              <a:gd name="T0" fmla="*/ 1141 w 1141"/>
              <a:gd name="T1" fmla="*/ 67 h 134"/>
              <a:gd name="T2" fmla="*/ 1074 w 1141"/>
              <a:gd name="T3" fmla="*/ 134 h 134"/>
              <a:gd name="T4" fmla="*/ 1074 w 1141"/>
              <a:gd name="T5" fmla="*/ 101 h 134"/>
              <a:gd name="T6" fmla="*/ 0 w 1141"/>
              <a:gd name="T7" fmla="*/ 101 h 134"/>
              <a:gd name="T8" fmla="*/ 0 w 1141"/>
              <a:gd name="T9" fmla="*/ 34 h 134"/>
              <a:gd name="T10" fmla="*/ 1074 w 1141"/>
              <a:gd name="T11" fmla="*/ 34 h 134"/>
              <a:gd name="T12" fmla="*/ 1074 w 1141"/>
              <a:gd name="T13" fmla="*/ 0 h 134"/>
              <a:gd name="T14" fmla="*/ 1141 w 1141"/>
              <a:gd name="T15" fmla="*/ 67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1" h="134">
                <a:moveTo>
                  <a:pt x="1141" y="67"/>
                </a:moveTo>
                <a:lnTo>
                  <a:pt x="1074" y="134"/>
                </a:lnTo>
                <a:lnTo>
                  <a:pt x="1074" y="101"/>
                </a:lnTo>
                <a:lnTo>
                  <a:pt x="0" y="101"/>
                </a:lnTo>
                <a:lnTo>
                  <a:pt x="0" y="34"/>
                </a:lnTo>
                <a:lnTo>
                  <a:pt x="1074" y="34"/>
                </a:lnTo>
                <a:lnTo>
                  <a:pt x="1074" y="0"/>
                </a:lnTo>
                <a:lnTo>
                  <a:pt x="1141" y="67"/>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srgbClr val="243289"/>
              </a:solidFill>
            </a:endParaRPr>
          </a:p>
        </p:txBody>
      </p:sp>
      <p:sp>
        <p:nvSpPr>
          <p:cNvPr id="62" name="Freeform 60">
            <a:extLst>
              <a:ext uri="{FF2B5EF4-FFF2-40B4-BE49-F238E27FC236}">
                <a16:creationId xmlns:a16="http://schemas.microsoft.com/office/drawing/2014/main" id="{9E1FB11A-85EB-4FFA-B08A-B02FA9E9A5D8}"/>
              </a:ext>
            </a:extLst>
          </p:cNvPr>
          <p:cNvSpPr>
            <a:spLocks/>
          </p:cNvSpPr>
          <p:nvPr/>
        </p:nvSpPr>
        <p:spPr bwMode="auto">
          <a:xfrm>
            <a:off x="2464077" y="6018215"/>
            <a:ext cx="1534835" cy="177829"/>
          </a:xfrm>
          <a:custGeom>
            <a:avLst/>
            <a:gdLst>
              <a:gd name="T0" fmla="*/ 1141 w 1141"/>
              <a:gd name="T1" fmla="*/ 67 h 134"/>
              <a:gd name="T2" fmla="*/ 1074 w 1141"/>
              <a:gd name="T3" fmla="*/ 134 h 134"/>
              <a:gd name="T4" fmla="*/ 1074 w 1141"/>
              <a:gd name="T5" fmla="*/ 101 h 134"/>
              <a:gd name="T6" fmla="*/ 0 w 1141"/>
              <a:gd name="T7" fmla="*/ 101 h 134"/>
              <a:gd name="T8" fmla="*/ 0 w 1141"/>
              <a:gd name="T9" fmla="*/ 34 h 134"/>
              <a:gd name="T10" fmla="*/ 1074 w 1141"/>
              <a:gd name="T11" fmla="*/ 34 h 134"/>
              <a:gd name="T12" fmla="*/ 1074 w 1141"/>
              <a:gd name="T13" fmla="*/ 0 h 134"/>
              <a:gd name="T14" fmla="*/ 1141 w 1141"/>
              <a:gd name="T15" fmla="*/ 67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1" h="134">
                <a:moveTo>
                  <a:pt x="1141" y="67"/>
                </a:moveTo>
                <a:lnTo>
                  <a:pt x="1074" y="134"/>
                </a:lnTo>
                <a:lnTo>
                  <a:pt x="1074" y="101"/>
                </a:lnTo>
                <a:lnTo>
                  <a:pt x="0" y="101"/>
                </a:lnTo>
                <a:lnTo>
                  <a:pt x="0" y="34"/>
                </a:lnTo>
                <a:lnTo>
                  <a:pt x="1074" y="34"/>
                </a:lnTo>
                <a:lnTo>
                  <a:pt x="1074" y="0"/>
                </a:lnTo>
                <a:lnTo>
                  <a:pt x="1141" y="67"/>
                </a:lnTo>
                <a:close/>
              </a:path>
            </a:pathLst>
          </a:custGeom>
          <a:noFill/>
          <a:ln w="6350"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43289"/>
              </a:solidFill>
            </a:endParaRPr>
          </a:p>
        </p:txBody>
      </p:sp>
      <p:sp>
        <p:nvSpPr>
          <p:cNvPr id="64" name="Freeform 62">
            <a:extLst>
              <a:ext uri="{FF2B5EF4-FFF2-40B4-BE49-F238E27FC236}">
                <a16:creationId xmlns:a16="http://schemas.microsoft.com/office/drawing/2014/main" id="{94C063F2-0367-49AA-8235-64F5E77B57C9}"/>
              </a:ext>
            </a:extLst>
          </p:cNvPr>
          <p:cNvSpPr>
            <a:spLocks/>
          </p:cNvSpPr>
          <p:nvPr/>
        </p:nvSpPr>
        <p:spPr bwMode="auto">
          <a:xfrm>
            <a:off x="6167438" y="6030884"/>
            <a:ext cx="1465263" cy="200055"/>
          </a:xfrm>
          <a:custGeom>
            <a:avLst/>
            <a:gdLst>
              <a:gd name="T0" fmla="*/ 1080 w 1080"/>
              <a:gd name="T1" fmla="*/ 67 h 134"/>
              <a:gd name="T2" fmla="*/ 1013 w 1080"/>
              <a:gd name="T3" fmla="*/ 134 h 134"/>
              <a:gd name="T4" fmla="*/ 1013 w 1080"/>
              <a:gd name="T5" fmla="*/ 101 h 134"/>
              <a:gd name="T6" fmla="*/ 0 w 1080"/>
              <a:gd name="T7" fmla="*/ 101 h 134"/>
              <a:gd name="T8" fmla="*/ 0 w 1080"/>
              <a:gd name="T9" fmla="*/ 34 h 134"/>
              <a:gd name="T10" fmla="*/ 1013 w 1080"/>
              <a:gd name="T11" fmla="*/ 34 h 134"/>
              <a:gd name="T12" fmla="*/ 1013 w 1080"/>
              <a:gd name="T13" fmla="*/ 0 h 134"/>
              <a:gd name="T14" fmla="*/ 1080 w 1080"/>
              <a:gd name="T15" fmla="*/ 67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0" h="134">
                <a:moveTo>
                  <a:pt x="1080" y="67"/>
                </a:moveTo>
                <a:lnTo>
                  <a:pt x="1013" y="134"/>
                </a:lnTo>
                <a:lnTo>
                  <a:pt x="1013" y="101"/>
                </a:lnTo>
                <a:lnTo>
                  <a:pt x="0" y="101"/>
                </a:lnTo>
                <a:lnTo>
                  <a:pt x="0" y="34"/>
                </a:lnTo>
                <a:lnTo>
                  <a:pt x="1013" y="34"/>
                </a:lnTo>
                <a:lnTo>
                  <a:pt x="1013" y="0"/>
                </a:lnTo>
                <a:lnTo>
                  <a:pt x="1080" y="67"/>
                </a:lnTo>
                <a:close/>
              </a:path>
            </a:pathLst>
          </a:custGeom>
          <a:noFill/>
          <a:ln w="6350" cap="rnd">
            <a:solidFill>
              <a:srgbClr val="2432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43289"/>
              </a:solidFill>
            </a:endParaRPr>
          </a:p>
        </p:txBody>
      </p:sp>
      <p:sp>
        <p:nvSpPr>
          <p:cNvPr id="65" name="Rectangle 64">
            <a:extLst>
              <a:ext uri="{FF2B5EF4-FFF2-40B4-BE49-F238E27FC236}">
                <a16:creationId xmlns:a16="http://schemas.microsoft.com/office/drawing/2014/main" id="{4B29B9C8-C05F-4814-9F5B-EAF094B18572}"/>
              </a:ext>
            </a:extLst>
          </p:cNvPr>
          <p:cNvSpPr/>
          <p:nvPr/>
        </p:nvSpPr>
        <p:spPr>
          <a:xfrm>
            <a:off x="123377" y="1881333"/>
            <a:ext cx="1897789" cy="1015663"/>
          </a:xfrm>
          <a:prstGeom prst="rect">
            <a:avLst/>
          </a:prstGeom>
        </p:spPr>
        <p:txBody>
          <a:bodyPr wrap="square">
            <a:spAutoFit/>
          </a:bodyPr>
          <a:lstStyle/>
          <a:p>
            <a:pPr lvl="0">
              <a:defRPr/>
            </a:pPr>
            <a:r>
              <a:rPr lang="en-GB" sz="2000" b="1" dirty="0">
                <a:solidFill>
                  <a:srgbClr val="243289"/>
                </a:solidFill>
                <a:latin typeface="Calibri" panose="020F0502020204030204" pitchFamily="34" charset="0"/>
                <a:cs typeface="Calibri" panose="020F0502020204030204" pitchFamily="34" charset="0"/>
              </a:rPr>
              <a:t>Placing businesses at the centre </a:t>
            </a:r>
          </a:p>
        </p:txBody>
      </p:sp>
    </p:spTree>
    <p:extLst>
      <p:ext uri="{BB962C8B-B14F-4D97-AF65-F5344CB8AC3E}">
        <p14:creationId xmlns:p14="http://schemas.microsoft.com/office/powerpoint/2010/main" val="212106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712F-4E52-4703-A207-06C468D012C6}"/>
              </a:ext>
            </a:extLst>
          </p:cNvPr>
          <p:cNvSpPr>
            <a:spLocks noGrp="1"/>
          </p:cNvSpPr>
          <p:nvPr>
            <p:ph type="title"/>
          </p:nvPr>
        </p:nvSpPr>
        <p:spPr/>
        <p:txBody>
          <a:bodyPr/>
          <a:lstStyle/>
          <a:p>
            <a:r>
              <a:rPr lang="en-GB" dirty="0"/>
              <a:t>Engineering Courses</a:t>
            </a:r>
          </a:p>
        </p:txBody>
      </p:sp>
      <p:sp>
        <p:nvSpPr>
          <p:cNvPr id="3" name="Content Placeholder 2">
            <a:extLst>
              <a:ext uri="{FF2B5EF4-FFF2-40B4-BE49-F238E27FC236}">
                <a16:creationId xmlns:a16="http://schemas.microsoft.com/office/drawing/2014/main" id="{A457C41D-AC03-4F66-8D1A-1D28948B6992}"/>
              </a:ext>
            </a:extLst>
          </p:cNvPr>
          <p:cNvSpPr>
            <a:spLocks noGrp="1"/>
          </p:cNvSpPr>
          <p:nvPr>
            <p:ph idx="1"/>
          </p:nvPr>
        </p:nvSpPr>
        <p:spPr>
          <a:xfrm>
            <a:off x="838200" y="1825625"/>
            <a:ext cx="9677400" cy="4351338"/>
          </a:xfrm>
        </p:spPr>
        <p:txBody>
          <a:bodyPr>
            <a:normAutofit fontScale="92500"/>
          </a:bodyPr>
          <a:lstStyle/>
          <a:p>
            <a:pPr>
              <a:lnSpc>
                <a:spcPct val="150000"/>
              </a:lnSpc>
            </a:pPr>
            <a:r>
              <a:rPr lang="en-GB" dirty="0">
                <a:solidFill>
                  <a:srgbClr val="243289"/>
                </a:solidFill>
                <a:cs typeface="Arial" panose="020B0604020202020204" pitchFamily="34" charset="0"/>
              </a:rPr>
              <a:t>MEng/BEng/BEng with FY (Hons) Chemical Engineering </a:t>
            </a:r>
          </a:p>
          <a:p>
            <a:pPr>
              <a:lnSpc>
                <a:spcPct val="150000"/>
              </a:lnSpc>
            </a:pPr>
            <a:r>
              <a:rPr lang="en-GB" dirty="0">
                <a:solidFill>
                  <a:srgbClr val="243289"/>
                </a:solidFill>
                <a:cs typeface="Arial" panose="020B0604020202020204" pitchFamily="34" charset="0"/>
              </a:rPr>
              <a:t>MEng/BEng/BEng with FY (Hons) Mechanical Engineering [4 pathways] </a:t>
            </a:r>
          </a:p>
          <a:p>
            <a:pPr>
              <a:lnSpc>
                <a:spcPct val="150000"/>
              </a:lnSpc>
            </a:pPr>
            <a:r>
              <a:rPr lang="en-GB" dirty="0">
                <a:solidFill>
                  <a:srgbClr val="243289"/>
                </a:solidFill>
                <a:cs typeface="Arial" panose="020B0604020202020204" pitchFamily="34" charset="0"/>
              </a:rPr>
              <a:t>MEng/BEng/BEng with FY(Hons) Biomedical Engineering  </a:t>
            </a:r>
          </a:p>
          <a:p>
            <a:pPr>
              <a:lnSpc>
                <a:spcPct val="150000"/>
              </a:lnSpc>
            </a:pPr>
            <a:r>
              <a:rPr lang="en-GB" dirty="0">
                <a:solidFill>
                  <a:srgbClr val="243289"/>
                </a:solidFill>
                <a:cs typeface="Arial" panose="020B0604020202020204" pitchFamily="34" charset="0"/>
              </a:rPr>
              <a:t>MEng/BEng/BEng with FY (Hons) Product Design Engineering </a:t>
            </a:r>
          </a:p>
          <a:p>
            <a:pPr>
              <a:lnSpc>
                <a:spcPct val="150000"/>
              </a:lnSpc>
            </a:pPr>
            <a:r>
              <a:rPr lang="en-GB" dirty="0">
                <a:solidFill>
                  <a:srgbClr val="243289"/>
                </a:solidFill>
                <a:cs typeface="Arial" panose="020B0604020202020204" pitchFamily="34" charset="0"/>
              </a:rPr>
              <a:t>MSc Advanced Manufacturing Systems &amp; Technology [2 Pathways]</a:t>
            </a:r>
          </a:p>
          <a:p>
            <a:pPr>
              <a:lnSpc>
                <a:spcPct val="150000"/>
              </a:lnSpc>
            </a:pPr>
            <a:endParaRPr lang="en-GB" dirty="0">
              <a:solidFill>
                <a:srgbClr val="243289"/>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524811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1c41adb7-99ba-41b8-9460-0e024c61a6e4" xsi:nil="true"/>
    <Teams_Channel_Section_Location xmlns="1c41adb7-99ba-41b8-9460-0e024c61a6e4" xsi:nil="true"/>
    <AppVersion xmlns="1c41adb7-99ba-41b8-9460-0e024c61a6e4" xsi:nil="true"/>
    <Students xmlns="1c41adb7-99ba-41b8-9460-0e024c61a6e4">
      <UserInfo>
        <DisplayName/>
        <AccountId xsi:nil="true"/>
        <AccountType/>
      </UserInfo>
    </Students>
    <Math_Settings xmlns="1c41adb7-99ba-41b8-9460-0e024c61a6e4" xsi:nil="true"/>
    <Invited_Students xmlns="1c41adb7-99ba-41b8-9460-0e024c61a6e4" xsi:nil="true"/>
    <FolderType xmlns="1c41adb7-99ba-41b8-9460-0e024c61a6e4" xsi:nil="true"/>
    <Teachers xmlns="1c41adb7-99ba-41b8-9460-0e024c61a6e4">
      <UserInfo>
        <DisplayName/>
        <AccountId xsi:nil="true"/>
        <AccountType/>
      </UserInfo>
    </Teachers>
    <Student_Groups xmlns="1c41adb7-99ba-41b8-9460-0e024c61a6e4">
      <UserInfo>
        <DisplayName/>
        <AccountId xsi:nil="true"/>
        <AccountType/>
      </UserInfo>
    </Student_Groups>
    <IsNotebookLocked xmlns="1c41adb7-99ba-41b8-9460-0e024c61a6e4" xsi:nil="true"/>
    <CultureName xmlns="1c41adb7-99ba-41b8-9460-0e024c61a6e4" xsi:nil="true"/>
    <Owner xmlns="1c41adb7-99ba-41b8-9460-0e024c61a6e4">
      <UserInfo>
        <DisplayName/>
        <AccountId xsi:nil="true"/>
        <AccountType/>
      </UserInfo>
    </Owner>
    <Is_Collaboration_Space_Locked xmlns="1c41adb7-99ba-41b8-9460-0e024c61a6e4" xsi:nil="true"/>
    <LMS_Mappings xmlns="1c41adb7-99ba-41b8-9460-0e024c61a6e4" xsi:nil="true"/>
    <Invited_Teachers xmlns="1c41adb7-99ba-41b8-9460-0e024c61a6e4" xsi:nil="true"/>
    <NotebookType xmlns="1c41adb7-99ba-41b8-9460-0e024c61a6e4" xsi:nil="true"/>
    <Distribution_Groups xmlns="1c41adb7-99ba-41b8-9460-0e024c61a6e4" xsi:nil="true"/>
    <Templates xmlns="1c41adb7-99ba-41b8-9460-0e024c61a6e4" xsi:nil="true"/>
    <Has_Teacher_Only_SectionGroup xmlns="1c41adb7-99ba-41b8-9460-0e024c61a6e4" xsi:nil="true"/>
    <DefaultSectionNames xmlns="1c41adb7-99ba-41b8-9460-0e024c61a6e4" xsi:nil="true"/>
    <TeamsChannelId xmlns="1c41adb7-99ba-41b8-9460-0e024c61a6e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F2395F36531E4498074ADAAE31BF67" ma:contentTypeVersion="35" ma:contentTypeDescription="Create a new document." ma:contentTypeScope="" ma:versionID="b66b52960a7f137768566f121a7b6d91">
  <xsd:schema xmlns:xsd="http://www.w3.org/2001/XMLSchema" xmlns:xs="http://www.w3.org/2001/XMLSchema" xmlns:p="http://schemas.microsoft.com/office/2006/metadata/properties" xmlns:ns3="f61a17ba-384e-44c6-8b98-4f3a9d1fe9b5" xmlns:ns4="1c41adb7-99ba-41b8-9460-0e024c61a6e4" targetNamespace="http://schemas.microsoft.com/office/2006/metadata/properties" ma:root="true" ma:fieldsID="612a110bdca08d2b2b0d2eda04bd4b7e" ns3:_="" ns4:_="">
    <xsd:import namespace="f61a17ba-384e-44c6-8b98-4f3a9d1fe9b5"/>
    <xsd:import namespace="1c41adb7-99ba-41b8-9460-0e024c61a6e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1a17ba-384e-44c6-8b98-4f3a9d1fe9b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41adb7-99ba-41b8-9460-0e024c61a6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FE7F9D-FEFC-4CF0-B8E4-13C24578618B}">
  <ds:schemaRefs>
    <ds:schemaRef ds:uri="http://schemas.microsoft.com/office/2006/metadata/properties"/>
    <ds:schemaRef ds:uri="http://www.w3.org/2000/xmlns/"/>
    <ds:schemaRef ds:uri="1c41adb7-99ba-41b8-9460-0e024c61a6e4"/>
    <ds:schemaRef ds:uri="http://www.w3.org/2001/XMLSchema-instance"/>
  </ds:schemaRefs>
</ds:datastoreItem>
</file>

<file path=customXml/itemProps2.xml><?xml version="1.0" encoding="utf-8"?>
<ds:datastoreItem xmlns:ds="http://schemas.openxmlformats.org/officeDocument/2006/customXml" ds:itemID="{FFF5AC3C-4252-4B13-A544-FA46470E7B2A}">
  <ds:schemaRefs>
    <ds:schemaRef ds:uri="http://schemas.microsoft.com/sharepoint/v3/contenttype/forms"/>
  </ds:schemaRefs>
</ds:datastoreItem>
</file>

<file path=customXml/itemProps3.xml><?xml version="1.0" encoding="utf-8"?>
<ds:datastoreItem xmlns:ds="http://schemas.openxmlformats.org/officeDocument/2006/customXml" ds:itemID="{28DEAAB1-7D78-4173-A39B-11F9BDF85F17}">
  <ds:schemaRefs>
    <ds:schemaRef ds:uri="http://schemas.microsoft.com/office/2006/metadata/contentType"/>
    <ds:schemaRef ds:uri="http://schemas.microsoft.com/office/2006/metadata/properties/metaAttributes"/>
    <ds:schemaRef ds:uri="http://www.w3.org/2000/xmlns/"/>
    <ds:schemaRef ds:uri="http://www.w3.org/2001/XMLSchema"/>
    <ds:schemaRef ds:uri="f61a17ba-384e-44c6-8b98-4f3a9d1fe9b5"/>
    <ds:schemaRef ds:uri="1c41adb7-99ba-41b8-9460-0e024c61a6e4"/>
  </ds:schemaRefs>
</ds:datastoreItem>
</file>

<file path=docProps/app.xml><?xml version="1.0" encoding="utf-8"?>
<Properties xmlns="http://schemas.openxmlformats.org/officeDocument/2006/extended-properties" xmlns:vt="http://schemas.openxmlformats.org/officeDocument/2006/docPropsVTypes">
  <TotalTime>568</TotalTime>
  <Words>962</Words>
  <Application>Microsoft Office PowerPoint</Application>
  <PresentationFormat>Widescreen</PresentationFormat>
  <Paragraphs>152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Key Regional Challenges</vt:lpstr>
      <vt:lpstr>Kent and Medway EDGE Hub</vt:lpstr>
      <vt:lpstr>Specialist Facilities (~£70M)</vt:lpstr>
      <vt:lpstr>Talent Pool: Outreach and Engagement</vt:lpstr>
      <vt:lpstr>Talent Pool: Closing the Gap</vt:lpstr>
      <vt:lpstr>Talent Pool: Closing the Gap</vt:lpstr>
      <vt:lpstr>CDIO: Work Ready Graduates</vt:lpstr>
      <vt:lpstr>Engineering Courses</vt:lpstr>
      <vt:lpstr>Digital and Creative Courses</vt:lpstr>
      <vt:lpstr>Apprenticeship Courses</vt:lpstr>
      <vt:lpstr>Student Enrolment</vt:lpstr>
      <vt:lpstr>EDGE Hub New Jobs</vt:lpstr>
      <vt:lpstr> KM EDGE Hub Industrial Engagement</vt:lpstr>
      <vt:lpstr>KM EDGE Hub Industry Engagement</vt:lpstr>
      <vt:lpstr>KM EDGE Hub Industry Engagement</vt:lpstr>
      <vt:lpstr>KM EDGE Hub Outputs Summary</vt:lpstr>
      <vt:lpstr>Industry 4.0 and 5.0</vt:lpstr>
      <vt:lpstr>Industry Engagement</vt:lpstr>
    </vt:vector>
  </TitlesOfParts>
  <Company>Canterbury Christ Church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Journey Project</dc:title>
  <dc:creator>Ken Powell</dc:creator>
  <cp:lastModifiedBy>Anne Nortcliffe</cp:lastModifiedBy>
  <cp:revision>22</cp:revision>
  <dcterms:created xsi:type="dcterms:W3CDTF">2017-03-21T11:55:13Z</dcterms:created>
  <dcterms:modified xsi:type="dcterms:W3CDTF">2021-11-25T15:42:24Z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0x010100D8F2395F36531E4498074ADAAE31BF67</vt:lpwstr>
  </property>
</Properties>
</file>