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charts/style1.xml" ContentType="application/vnd.ms-office.chartstyl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4.xml" ContentType="application/vnd.ms-office.chartcolor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he\Desktop\Full%20south%20east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he\Desktop\Full%20south%20east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Employee numbers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</c:v>
                </c:pt>
                <c:pt idx="1">
                  <c:v>2 to 5</c:v>
                </c:pt>
                <c:pt idx="2">
                  <c:v>6 to 10</c:v>
                </c:pt>
                <c:pt idx="3">
                  <c:v>11 t0 20</c:v>
                </c:pt>
                <c:pt idx="4">
                  <c:v>21 to 50</c:v>
                </c:pt>
                <c:pt idx="5">
                  <c:v>51 to 250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</c:v>
                </c:pt>
                <c:pt idx="1">
                  <c:v>0.37</c:v>
                </c:pt>
                <c:pt idx="2">
                  <c:v>0.15</c:v>
                </c:pt>
                <c:pt idx="3">
                  <c:v>0.09</c:v>
                </c:pt>
                <c:pt idx="4">
                  <c:v>0.06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F-4C91-8341-59EE1B173F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</c:v>
                </c:pt>
                <c:pt idx="1">
                  <c:v>2 to 5</c:v>
                </c:pt>
                <c:pt idx="2">
                  <c:v>6 to 10</c:v>
                </c:pt>
                <c:pt idx="3">
                  <c:v>11 t0 20</c:v>
                </c:pt>
                <c:pt idx="4">
                  <c:v>21 to 50</c:v>
                </c:pt>
                <c:pt idx="5">
                  <c:v>51 to 250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939F-4C91-8341-59EE1B173F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</c:v>
                </c:pt>
                <c:pt idx="1">
                  <c:v>2 to 5</c:v>
                </c:pt>
                <c:pt idx="2">
                  <c:v>6 to 10</c:v>
                </c:pt>
                <c:pt idx="3">
                  <c:v>11 t0 20</c:v>
                </c:pt>
                <c:pt idx="4">
                  <c:v>21 to 50</c:v>
                </c:pt>
                <c:pt idx="5">
                  <c:v>51 to 250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939F-4C91-8341-59EE1B173FC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19392896"/>
        <c:axId val="419396832"/>
      </c:barChart>
      <c:catAx>
        <c:axId val="41939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96832"/>
        <c:crosses val="autoZero"/>
        <c:auto val="1"/>
        <c:lblAlgn val="ctr"/>
        <c:lblOffset val="100"/>
        <c:noMultiLvlLbl val="0"/>
      </c:catAx>
      <c:valAx>
        <c:axId val="4193968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939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 (years)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D76-414F-9E9E-F4E010DADB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D76-414F-9E9E-F4E010DADB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D76-414F-9E9E-F4E010DADBB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D76-414F-9E9E-F4E010DADBB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D76-414F-9E9E-F4E010DADBB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D76-414F-9E9E-F4E010DADBB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0 - 1</c:v>
                </c:pt>
                <c:pt idx="1">
                  <c:v>2 to 5</c:v>
                </c:pt>
                <c:pt idx="2">
                  <c:v>6 to 10</c:v>
                </c:pt>
                <c:pt idx="3">
                  <c:v>11 to 20</c:v>
                </c:pt>
                <c:pt idx="4">
                  <c:v>21 to 30</c:v>
                </c:pt>
                <c:pt idx="5">
                  <c:v>Over 30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0.06</c:v>
                </c:pt>
                <c:pt idx="1">
                  <c:v>0.34</c:v>
                </c:pt>
                <c:pt idx="2">
                  <c:v>0.26</c:v>
                </c:pt>
                <c:pt idx="3">
                  <c:v>0.21</c:v>
                </c:pt>
                <c:pt idx="4">
                  <c:v>0.06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D76-414F-9E9E-F4E010DADBB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Wholesale and retail trade: repair of motor vehicles</c:v>
                </c:pt>
                <c:pt idx="1">
                  <c:v>Construction</c:v>
                </c:pt>
                <c:pt idx="2">
                  <c:v>Manufacturing 12%</c:v>
                </c:pt>
                <c:pt idx="3">
                  <c:v>Accommodation &amp; Food services</c:v>
                </c:pt>
                <c:pt idx="4">
                  <c:v>Transportation &amp; Storage</c:v>
                </c:pt>
                <c:pt idx="5">
                  <c:v>Information and Communications</c:v>
                </c:pt>
                <c:pt idx="6">
                  <c:v>Admin and support services</c:v>
                </c:pt>
                <c:pt idx="7">
                  <c:v>Professional, Scientific and Technical</c:v>
                </c:pt>
                <c:pt idx="8">
                  <c:v>Education</c:v>
                </c:pt>
                <c:pt idx="9">
                  <c:v>Arts. Entertainment &amp; Recreation</c:v>
                </c:pt>
                <c:pt idx="10">
                  <c:v>Other service activities</c:v>
                </c:pt>
                <c:pt idx="11">
                  <c:v>Human Health &amp; Social Work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0.16</c:v>
                </c:pt>
                <c:pt idx="1">
                  <c:v>7.0000000000000007E-2</c:v>
                </c:pt>
                <c:pt idx="2">
                  <c:v>0.12</c:v>
                </c:pt>
                <c:pt idx="3">
                  <c:v>0.1</c:v>
                </c:pt>
                <c:pt idx="4">
                  <c:v>0.04</c:v>
                </c:pt>
                <c:pt idx="5">
                  <c:v>0.05</c:v>
                </c:pt>
                <c:pt idx="6">
                  <c:v>0.1</c:v>
                </c:pt>
                <c:pt idx="7">
                  <c:v>0.08</c:v>
                </c:pt>
                <c:pt idx="8">
                  <c:v>0.03</c:v>
                </c:pt>
                <c:pt idx="9">
                  <c:v>0.05</c:v>
                </c:pt>
                <c:pt idx="10">
                  <c:v>0.1</c:v>
                </c:pt>
                <c:pt idx="1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FD-4F6F-A0AB-4A2AF078DF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Wholesale and retail trade: repair of motor vehicles</c:v>
                </c:pt>
                <c:pt idx="1">
                  <c:v>Construction</c:v>
                </c:pt>
                <c:pt idx="2">
                  <c:v>Manufacturing 12%</c:v>
                </c:pt>
                <c:pt idx="3">
                  <c:v>Accommodation &amp; Food services</c:v>
                </c:pt>
                <c:pt idx="4">
                  <c:v>Transportation &amp; Storage</c:v>
                </c:pt>
                <c:pt idx="5">
                  <c:v>Information and Communications</c:v>
                </c:pt>
                <c:pt idx="6">
                  <c:v>Admin and support services</c:v>
                </c:pt>
                <c:pt idx="7">
                  <c:v>Professional, Scientific and Technical</c:v>
                </c:pt>
                <c:pt idx="8">
                  <c:v>Education</c:v>
                </c:pt>
                <c:pt idx="9">
                  <c:v>Arts. Entertainment &amp; Recreation</c:v>
                </c:pt>
                <c:pt idx="10">
                  <c:v>Other service activities</c:v>
                </c:pt>
                <c:pt idx="11">
                  <c:v>Human Health &amp; Social Work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84FD-4F6F-A0AB-4A2AF078DF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Wholesale and retail trade: repair of motor vehicles</c:v>
                </c:pt>
                <c:pt idx="1">
                  <c:v>Construction</c:v>
                </c:pt>
                <c:pt idx="2">
                  <c:v>Manufacturing 12%</c:v>
                </c:pt>
                <c:pt idx="3">
                  <c:v>Accommodation &amp; Food services</c:v>
                </c:pt>
                <c:pt idx="4">
                  <c:v>Transportation &amp; Storage</c:v>
                </c:pt>
                <c:pt idx="5">
                  <c:v>Information and Communications</c:v>
                </c:pt>
                <c:pt idx="6">
                  <c:v>Admin and support services</c:v>
                </c:pt>
                <c:pt idx="7">
                  <c:v>Professional, Scientific and Technical</c:v>
                </c:pt>
                <c:pt idx="8">
                  <c:v>Education</c:v>
                </c:pt>
                <c:pt idx="9">
                  <c:v>Arts. Entertainment &amp; Recreation</c:v>
                </c:pt>
                <c:pt idx="10">
                  <c:v>Other service activities</c:v>
                </c:pt>
                <c:pt idx="11">
                  <c:v>Human Health &amp; Social Work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84FD-4F6F-A0AB-4A2AF078D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9673392"/>
        <c:axId val="619682248"/>
      </c:barChart>
      <c:catAx>
        <c:axId val="61967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682248"/>
        <c:crosses val="autoZero"/>
        <c:auto val="1"/>
        <c:lblAlgn val="ctr"/>
        <c:lblOffset val="100"/>
        <c:noMultiLvlLbl val="0"/>
      </c:catAx>
      <c:valAx>
        <c:axId val="619682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67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baseline="0" dirty="0">
                <a:latin typeface="+mn-lt"/>
              </a:rPr>
              <a:t>Amount of support provided 2018/19 (hours)</a:t>
            </a:r>
            <a:endParaRPr lang="en-GB" sz="1600" b="1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8B-4409-9CCF-CC7EB25597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8B-4409-9CCF-CC7EB25597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8B-4409-9CCF-CC7EB25597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8B-4409-9CCF-CC7EB25597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A8B-4409-9CCF-CC7EB25597C4}"/>
              </c:ext>
            </c:extLst>
          </c:dPt>
          <c:cat>
            <c:strRef>
              <c:f>Sheet1!$O$41:$O$45</c:f>
              <c:strCache>
                <c:ptCount val="5"/>
                <c:pt idx="0">
                  <c:v>less than 3</c:v>
                </c:pt>
                <c:pt idx="1">
                  <c:v>3-6</c:v>
                </c:pt>
                <c:pt idx="2">
                  <c:v>7-10</c:v>
                </c:pt>
                <c:pt idx="3">
                  <c:v>11-14</c:v>
                </c:pt>
                <c:pt idx="4">
                  <c:v>15+</c:v>
                </c:pt>
              </c:strCache>
            </c:strRef>
          </c:cat>
          <c:val>
            <c:numRef>
              <c:f>Sheet1!$P$41:$P$45</c:f>
              <c:numCache>
                <c:formatCode>General</c:formatCode>
                <c:ptCount val="5"/>
                <c:pt idx="0">
                  <c:v>373.5</c:v>
                </c:pt>
                <c:pt idx="1">
                  <c:v>462.25</c:v>
                </c:pt>
                <c:pt idx="2">
                  <c:v>63.25</c:v>
                </c:pt>
                <c:pt idx="3">
                  <c:v>31.75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A8B-4409-9CCF-CC7EB2559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GB" b="0" baseline="0">
                <a:latin typeface="Arial Narrow" panose="020B0606020202030204" pitchFamily="34" charset="0"/>
              </a:rPr>
              <a:t>Amount of support provided (hours)</a:t>
            </a:r>
            <a:endParaRPr lang="en-GB" b="0"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Amount of support provided 2020/21 (hours)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Amount of support provided 2020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BF-41D9-A18C-07969C1070F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BF-41D9-A18C-07969C1070F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BF-41D9-A18C-07969C1070F7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Less than 3</c:v>
                </c:pt>
                <c:pt idx="1">
                  <c:v>3 to 6</c:v>
                </c:pt>
                <c:pt idx="2">
                  <c:v>Over 6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0.74</c:v>
                </c:pt>
                <c:pt idx="1">
                  <c:v>0.03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BF-41D9-A18C-07969C1070F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Impact of pandemic on business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181-476A-8AB0-155ECE8379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181-476A-8AB0-155ECE8379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181-476A-8AB0-155ECE83797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Large decrease in turnover/business ceased trading</c:v>
                </c:pt>
                <c:pt idx="1">
                  <c:v>Business remained largely steady throughout</c:v>
                </c:pt>
                <c:pt idx="2">
                  <c:v>Business increased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81-476A-8AB0-155ECE83797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E1A13-DF30-4B75-8E38-294D4EF1F1B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33598FD-92F0-45DB-9FB0-DB92AE6BAC4C}">
      <dgm:prSet phldrT="[Text]" custT="1"/>
      <dgm:spPr>
        <a:xfrm>
          <a:off x="2026085" y="383284"/>
          <a:ext cx="1443753" cy="866252"/>
        </a:xfrm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sz="2000" dirty="0">
              <a:latin typeface="Calibri"/>
              <a:ea typeface="+mn-ea"/>
              <a:cs typeface="+mn-cs"/>
            </a:rPr>
            <a:t>Staff and stakeholder consultation</a:t>
          </a:r>
        </a:p>
      </dgm:t>
    </dgm:pt>
    <dgm:pt modelId="{5DDB6EC0-D678-42C0-ACE0-159EB07F012F}" type="parTrans" cxnId="{24344058-570D-4743-97AB-C6499894DAEC}">
      <dgm:prSet/>
      <dgm:spPr/>
      <dgm:t>
        <a:bodyPr/>
        <a:lstStyle/>
        <a:p>
          <a:endParaRPr lang="en-GB" sz="2800"/>
        </a:p>
      </dgm:t>
    </dgm:pt>
    <dgm:pt modelId="{FA292CE8-01E9-46C7-BADD-EE2079C5763C}" type="sibTrans" cxnId="{24344058-570D-4743-97AB-C6499894DAEC}">
      <dgm:prSet custT="1"/>
      <dgm:spPr>
        <a:xfrm>
          <a:off x="3596889" y="637385"/>
          <a:ext cx="306075" cy="358050"/>
        </a:xfrm>
      </dgm:spPr>
      <dgm:t>
        <a:bodyPr/>
        <a:lstStyle/>
        <a:p>
          <a:endParaRPr lang="en-GB" sz="18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53E80F4-9B0D-4F21-B009-BEB9957B95CB}">
      <dgm:prSet phldrT="[Text]" custT="1"/>
      <dgm:spPr>
        <a:xfrm>
          <a:off x="4047340" y="383284"/>
          <a:ext cx="1443753" cy="866252"/>
        </a:xfrm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sz="2000" dirty="0">
              <a:latin typeface="Calibri"/>
              <a:ea typeface="+mn-ea"/>
              <a:cs typeface="+mn-cs"/>
            </a:rPr>
            <a:t>Business consultation</a:t>
          </a:r>
        </a:p>
      </dgm:t>
    </dgm:pt>
    <dgm:pt modelId="{0BD18B0D-BDAC-4F9B-B019-EF0984011D77}" type="parTrans" cxnId="{C01F8A74-CE2B-4787-9C35-E76B0D6E2AA8}">
      <dgm:prSet/>
      <dgm:spPr/>
      <dgm:t>
        <a:bodyPr/>
        <a:lstStyle/>
        <a:p>
          <a:endParaRPr lang="en-GB" sz="2800"/>
        </a:p>
      </dgm:t>
    </dgm:pt>
    <dgm:pt modelId="{C6601AB8-C431-4AA0-BC1A-70AF5DEA6DB8}" type="sibTrans" cxnId="{C01F8A74-CE2B-4787-9C35-E76B0D6E2AA8}">
      <dgm:prSet custT="1"/>
      <dgm:spPr>
        <a:xfrm rot="5400000">
          <a:off x="4616179" y="1350599"/>
          <a:ext cx="306075" cy="358050"/>
        </a:xfrm>
      </dgm:spPr>
      <dgm:t>
        <a:bodyPr/>
        <a:lstStyle/>
        <a:p>
          <a:endParaRPr lang="en-GB" sz="16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4F985E5-2C4B-4845-A876-4D908AE2E3A0}">
      <dgm:prSet custT="1"/>
      <dgm:spPr>
        <a:xfrm>
          <a:off x="2026085" y="1827038"/>
          <a:ext cx="1443753" cy="866252"/>
        </a:xfrm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sz="2000" dirty="0">
              <a:latin typeface="Calibri"/>
              <a:ea typeface="+mn-ea"/>
              <a:cs typeface="+mn-cs"/>
            </a:rPr>
            <a:t>Reporting and recommendations</a:t>
          </a:r>
          <a:endParaRPr lang="en-GB" sz="2800" dirty="0">
            <a:latin typeface="Calibri"/>
            <a:ea typeface="+mn-ea"/>
            <a:cs typeface="+mn-cs"/>
          </a:endParaRPr>
        </a:p>
      </dgm:t>
    </dgm:pt>
    <dgm:pt modelId="{14DD3DAA-78B9-428D-B0B1-ED8145883770}" type="parTrans" cxnId="{DD0566A1-1256-4737-AF82-83EAAA132BC8}">
      <dgm:prSet/>
      <dgm:spPr/>
      <dgm:t>
        <a:bodyPr/>
        <a:lstStyle/>
        <a:p>
          <a:endParaRPr lang="en-GB" sz="2800"/>
        </a:p>
      </dgm:t>
    </dgm:pt>
    <dgm:pt modelId="{984C775E-D24E-4B0B-9460-4F8C87C755A0}" type="sibTrans" cxnId="{DD0566A1-1256-4737-AF82-83EAAA132BC8}">
      <dgm:prSet/>
      <dgm:spPr>
        <a:xfrm rot="10800000">
          <a:off x="1592959" y="2081138"/>
          <a:ext cx="306075" cy="358050"/>
        </a:xfrm>
      </dgm:spPr>
      <dgm:t>
        <a:bodyPr/>
        <a:lstStyle/>
        <a:p>
          <a:endParaRPr lang="en-GB" sz="28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87E2D1E-826A-4E6B-9890-B7C2AD427A5F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sz="2000" dirty="0">
              <a:latin typeface="Calibri"/>
              <a:ea typeface="+mn-ea"/>
              <a:cs typeface="+mn-cs"/>
            </a:rPr>
            <a:t>Impact assessment</a:t>
          </a:r>
          <a:endParaRPr lang="en-GB" sz="2000" dirty="0"/>
        </a:p>
      </dgm:t>
    </dgm:pt>
    <dgm:pt modelId="{60C47EED-AE00-45D1-B0C7-160000EAE2E8}" type="parTrans" cxnId="{5E3931D1-EFBB-4604-B8CC-02EE407279FA}">
      <dgm:prSet/>
      <dgm:spPr/>
      <dgm:t>
        <a:bodyPr/>
        <a:lstStyle/>
        <a:p>
          <a:endParaRPr lang="en-GB" sz="2800"/>
        </a:p>
      </dgm:t>
    </dgm:pt>
    <dgm:pt modelId="{D4E52F2A-E8DA-41D2-8772-52777D0F8315}" type="sibTrans" cxnId="{5E3931D1-EFBB-4604-B8CC-02EE407279FA}">
      <dgm:prSet custT="1"/>
      <dgm:spPr/>
      <dgm:t>
        <a:bodyPr/>
        <a:lstStyle/>
        <a:p>
          <a:endParaRPr lang="en-GB" sz="2000"/>
        </a:p>
      </dgm:t>
    </dgm:pt>
    <dgm:pt modelId="{5E921C94-5491-4B34-91B1-4FDA0B4A86B2}">
      <dgm:prSet phldrT="[Text]" custT="1"/>
      <dgm:spPr>
        <a:xfrm>
          <a:off x="4830" y="383284"/>
          <a:ext cx="1443753" cy="866252"/>
        </a:xfrm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sz="2000" dirty="0">
              <a:latin typeface="Calibri"/>
              <a:ea typeface="+mn-ea"/>
              <a:cs typeface="+mn-cs"/>
            </a:rPr>
            <a:t>Desk research-based performance review</a:t>
          </a:r>
        </a:p>
      </dgm:t>
    </dgm:pt>
    <dgm:pt modelId="{81A98189-D3FB-48A2-A946-198224B54E10}" type="parTrans" cxnId="{1547A176-3334-47AA-B490-8C4E8A2BDFB3}">
      <dgm:prSet/>
      <dgm:spPr/>
      <dgm:t>
        <a:bodyPr/>
        <a:lstStyle/>
        <a:p>
          <a:endParaRPr lang="en-GB" sz="2800"/>
        </a:p>
      </dgm:t>
    </dgm:pt>
    <dgm:pt modelId="{1513F887-3070-4AA7-9E68-F31C81E23D51}" type="sibTrans" cxnId="{1547A176-3334-47AA-B490-8C4E8A2BDFB3}">
      <dgm:prSet custT="1"/>
      <dgm:spPr/>
      <dgm:t>
        <a:bodyPr/>
        <a:lstStyle/>
        <a:p>
          <a:endParaRPr lang="en-GB" sz="1600"/>
        </a:p>
      </dgm:t>
    </dgm:pt>
    <dgm:pt modelId="{7E840F52-D422-4C23-B9DD-D64D61EB615E}" type="pres">
      <dgm:prSet presAssocID="{DF7E1A13-DF30-4B75-8E38-294D4EF1F1BA}" presName="linearFlow" presStyleCnt="0">
        <dgm:presLayoutVars>
          <dgm:resizeHandles val="exact"/>
        </dgm:presLayoutVars>
      </dgm:prSet>
      <dgm:spPr/>
    </dgm:pt>
    <dgm:pt modelId="{1509A8E9-EA8B-4A0D-B91A-C854525CFC45}" type="pres">
      <dgm:prSet presAssocID="{5E921C94-5491-4B34-91B1-4FDA0B4A86B2}" presName="node" presStyleLbl="node1" presStyleIdx="0" presStyleCnt="5" custScaleX="212972" custLinFactNeighborX="362" custLinFactNeighborY="11579">
        <dgm:presLayoutVars>
          <dgm:bulletEnabled val="1"/>
        </dgm:presLayoutVars>
      </dgm:prSet>
      <dgm:spPr/>
    </dgm:pt>
    <dgm:pt modelId="{C83BE734-47E3-4B05-BCC6-6A8A27B99387}" type="pres">
      <dgm:prSet presAssocID="{1513F887-3070-4AA7-9E68-F31C81E23D51}" presName="sibTrans" presStyleLbl="sibTrans2D1" presStyleIdx="0" presStyleCnt="4"/>
      <dgm:spPr/>
    </dgm:pt>
    <dgm:pt modelId="{DE17B45E-7F46-4876-B075-EA1D94A4C61D}" type="pres">
      <dgm:prSet presAssocID="{1513F887-3070-4AA7-9E68-F31C81E23D51}" presName="connectorText" presStyleLbl="sibTrans2D1" presStyleIdx="0" presStyleCnt="4"/>
      <dgm:spPr/>
    </dgm:pt>
    <dgm:pt modelId="{C1D6996E-E3AC-4E8A-98B2-CB898069C8B5}" type="pres">
      <dgm:prSet presAssocID="{833598FD-92F0-45DB-9FB0-DB92AE6BAC4C}" presName="node" presStyleLbl="node1" presStyleIdx="1" presStyleCnt="5" custScaleX="212972">
        <dgm:presLayoutVars>
          <dgm:bulletEnabled val="1"/>
        </dgm:presLayoutVars>
      </dgm:prSet>
      <dgm:spPr/>
    </dgm:pt>
    <dgm:pt modelId="{ED17FC11-C98A-487F-A1BF-9145E3CD5598}" type="pres">
      <dgm:prSet presAssocID="{FA292CE8-01E9-46C7-BADD-EE2079C5763C}" presName="sibTrans" presStyleLbl="sibTrans2D1" presStyleIdx="1" presStyleCnt="4"/>
      <dgm:spPr/>
    </dgm:pt>
    <dgm:pt modelId="{38F0D09F-E69B-419F-B603-05FA8E0CDA43}" type="pres">
      <dgm:prSet presAssocID="{FA292CE8-01E9-46C7-BADD-EE2079C5763C}" presName="connectorText" presStyleLbl="sibTrans2D1" presStyleIdx="1" presStyleCnt="4"/>
      <dgm:spPr/>
    </dgm:pt>
    <dgm:pt modelId="{4795F8DA-353C-4052-BC0A-7E667E5C9C39}" type="pres">
      <dgm:prSet presAssocID="{153E80F4-9B0D-4F21-B009-BEB9957B95CB}" presName="node" presStyleLbl="node1" presStyleIdx="2" presStyleCnt="5" custScaleX="213037" custLinFactNeighborX="-1076">
        <dgm:presLayoutVars>
          <dgm:bulletEnabled val="1"/>
        </dgm:presLayoutVars>
      </dgm:prSet>
      <dgm:spPr/>
    </dgm:pt>
    <dgm:pt modelId="{76045BDF-AB6D-4E5C-946C-83F8976298C2}" type="pres">
      <dgm:prSet presAssocID="{C6601AB8-C431-4AA0-BC1A-70AF5DEA6DB8}" presName="sibTrans" presStyleLbl="sibTrans2D1" presStyleIdx="2" presStyleCnt="4"/>
      <dgm:spPr/>
    </dgm:pt>
    <dgm:pt modelId="{3B445974-9C62-4FB6-B883-4CD657EC69AD}" type="pres">
      <dgm:prSet presAssocID="{C6601AB8-C431-4AA0-BC1A-70AF5DEA6DB8}" presName="connectorText" presStyleLbl="sibTrans2D1" presStyleIdx="2" presStyleCnt="4"/>
      <dgm:spPr/>
    </dgm:pt>
    <dgm:pt modelId="{C0D124B6-C22F-4D6D-A777-38FD99D1ED96}" type="pres">
      <dgm:prSet presAssocID="{387E2D1E-826A-4E6B-9890-B7C2AD427A5F}" presName="node" presStyleLbl="node1" presStyleIdx="3" presStyleCnt="5" custScaleX="213037" custLinFactNeighborX="1086" custLinFactNeighborY="-11579">
        <dgm:presLayoutVars>
          <dgm:bulletEnabled val="1"/>
        </dgm:presLayoutVars>
      </dgm:prSet>
      <dgm:spPr/>
    </dgm:pt>
    <dgm:pt modelId="{F84661F2-C761-46AA-B508-7835970AE620}" type="pres">
      <dgm:prSet presAssocID="{D4E52F2A-E8DA-41D2-8772-52777D0F8315}" presName="sibTrans" presStyleLbl="sibTrans2D1" presStyleIdx="3" presStyleCnt="4"/>
      <dgm:spPr/>
    </dgm:pt>
    <dgm:pt modelId="{10F23A82-9E6A-42CC-BA45-D20BEA3C541E}" type="pres">
      <dgm:prSet presAssocID="{D4E52F2A-E8DA-41D2-8772-52777D0F8315}" presName="connectorText" presStyleLbl="sibTrans2D1" presStyleIdx="3" presStyleCnt="4"/>
      <dgm:spPr/>
    </dgm:pt>
    <dgm:pt modelId="{63C40562-1DF7-4174-A0B6-8D2C6E2A5A85}" type="pres">
      <dgm:prSet presAssocID="{64F985E5-2C4B-4845-A876-4D908AE2E3A0}" presName="node" presStyleLbl="node1" presStyleIdx="4" presStyleCnt="5" custScaleX="213941" custLinFactNeighborX="-821" custLinFactNeighborY="4875">
        <dgm:presLayoutVars>
          <dgm:bulletEnabled val="1"/>
        </dgm:presLayoutVars>
      </dgm:prSet>
      <dgm:spPr/>
    </dgm:pt>
  </dgm:ptLst>
  <dgm:cxnLst>
    <dgm:cxn modelId="{90AEA71B-E9DE-4E3C-8DE4-005FE96DE2FF}" type="presOf" srcId="{D4E52F2A-E8DA-41D2-8772-52777D0F8315}" destId="{10F23A82-9E6A-42CC-BA45-D20BEA3C541E}" srcOrd="1" destOrd="0" presId="urn:microsoft.com/office/officeart/2005/8/layout/process2"/>
    <dgm:cxn modelId="{FD328C21-A044-4C2E-BAE2-BEC1B9709827}" type="presOf" srcId="{1513F887-3070-4AA7-9E68-F31C81E23D51}" destId="{DE17B45E-7F46-4876-B075-EA1D94A4C61D}" srcOrd="1" destOrd="0" presId="urn:microsoft.com/office/officeart/2005/8/layout/process2"/>
    <dgm:cxn modelId="{F6FFA527-5DEF-4237-B33D-54EAED638639}" type="presOf" srcId="{DF7E1A13-DF30-4B75-8E38-294D4EF1F1BA}" destId="{7E840F52-D422-4C23-B9DD-D64D61EB615E}" srcOrd="0" destOrd="0" presId="urn:microsoft.com/office/officeart/2005/8/layout/process2"/>
    <dgm:cxn modelId="{EF8E4637-42C8-4CCA-B455-173E023C5A82}" type="presOf" srcId="{1513F887-3070-4AA7-9E68-F31C81E23D51}" destId="{C83BE734-47E3-4B05-BCC6-6A8A27B99387}" srcOrd="0" destOrd="0" presId="urn:microsoft.com/office/officeart/2005/8/layout/process2"/>
    <dgm:cxn modelId="{2027A35D-440C-41C5-A1C2-2E61C6E35C38}" type="presOf" srcId="{FA292CE8-01E9-46C7-BADD-EE2079C5763C}" destId="{38F0D09F-E69B-419F-B603-05FA8E0CDA43}" srcOrd="1" destOrd="0" presId="urn:microsoft.com/office/officeart/2005/8/layout/process2"/>
    <dgm:cxn modelId="{E832BE46-7050-427C-AA59-C48CCFED14CA}" type="presOf" srcId="{833598FD-92F0-45DB-9FB0-DB92AE6BAC4C}" destId="{C1D6996E-E3AC-4E8A-98B2-CB898069C8B5}" srcOrd="0" destOrd="0" presId="urn:microsoft.com/office/officeart/2005/8/layout/process2"/>
    <dgm:cxn modelId="{C01F8A74-CE2B-4787-9C35-E76B0D6E2AA8}" srcId="{DF7E1A13-DF30-4B75-8E38-294D4EF1F1BA}" destId="{153E80F4-9B0D-4F21-B009-BEB9957B95CB}" srcOrd="2" destOrd="0" parTransId="{0BD18B0D-BDAC-4F9B-B019-EF0984011D77}" sibTransId="{C6601AB8-C431-4AA0-BC1A-70AF5DEA6DB8}"/>
    <dgm:cxn modelId="{1547A176-3334-47AA-B490-8C4E8A2BDFB3}" srcId="{DF7E1A13-DF30-4B75-8E38-294D4EF1F1BA}" destId="{5E921C94-5491-4B34-91B1-4FDA0B4A86B2}" srcOrd="0" destOrd="0" parTransId="{81A98189-D3FB-48A2-A946-198224B54E10}" sibTransId="{1513F887-3070-4AA7-9E68-F31C81E23D51}"/>
    <dgm:cxn modelId="{24344058-570D-4743-97AB-C6499894DAEC}" srcId="{DF7E1A13-DF30-4B75-8E38-294D4EF1F1BA}" destId="{833598FD-92F0-45DB-9FB0-DB92AE6BAC4C}" srcOrd="1" destOrd="0" parTransId="{5DDB6EC0-D678-42C0-ACE0-159EB07F012F}" sibTransId="{FA292CE8-01E9-46C7-BADD-EE2079C5763C}"/>
    <dgm:cxn modelId="{56EF928A-137B-4072-956D-BEE44F5679A4}" type="presOf" srcId="{C6601AB8-C431-4AA0-BC1A-70AF5DEA6DB8}" destId="{3B445974-9C62-4FB6-B883-4CD657EC69AD}" srcOrd="1" destOrd="0" presId="urn:microsoft.com/office/officeart/2005/8/layout/process2"/>
    <dgm:cxn modelId="{6348A49E-61C4-4BC3-AAFC-D9A1CFF9FF84}" type="presOf" srcId="{FA292CE8-01E9-46C7-BADD-EE2079C5763C}" destId="{ED17FC11-C98A-487F-A1BF-9145E3CD5598}" srcOrd="0" destOrd="0" presId="urn:microsoft.com/office/officeart/2005/8/layout/process2"/>
    <dgm:cxn modelId="{DD0566A1-1256-4737-AF82-83EAAA132BC8}" srcId="{DF7E1A13-DF30-4B75-8E38-294D4EF1F1BA}" destId="{64F985E5-2C4B-4845-A876-4D908AE2E3A0}" srcOrd="4" destOrd="0" parTransId="{14DD3DAA-78B9-428D-B0B1-ED8145883770}" sibTransId="{984C775E-D24E-4B0B-9460-4F8C87C755A0}"/>
    <dgm:cxn modelId="{F7A358A1-57D2-4F4D-8590-94DC8B8018B3}" type="presOf" srcId="{153E80F4-9B0D-4F21-B009-BEB9957B95CB}" destId="{4795F8DA-353C-4052-BC0A-7E667E5C9C39}" srcOrd="0" destOrd="0" presId="urn:microsoft.com/office/officeart/2005/8/layout/process2"/>
    <dgm:cxn modelId="{D1C5A4AB-9BF3-4634-A01F-6D691BE7667E}" type="presOf" srcId="{5E921C94-5491-4B34-91B1-4FDA0B4A86B2}" destId="{1509A8E9-EA8B-4A0D-B91A-C854525CFC45}" srcOrd="0" destOrd="0" presId="urn:microsoft.com/office/officeart/2005/8/layout/process2"/>
    <dgm:cxn modelId="{5E3931D1-EFBB-4604-B8CC-02EE407279FA}" srcId="{DF7E1A13-DF30-4B75-8E38-294D4EF1F1BA}" destId="{387E2D1E-826A-4E6B-9890-B7C2AD427A5F}" srcOrd="3" destOrd="0" parTransId="{60C47EED-AE00-45D1-B0C7-160000EAE2E8}" sibTransId="{D4E52F2A-E8DA-41D2-8772-52777D0F8315}"/>
    <dgm:cxn modelId="{B56F38DD-C9C1-4CC4-ABCB-E19821E75757}" type="presOf" srcId="{387E2D1E-826A-4E6B-9890-B7C2AD427A5F}" destId="{C0D124B6-C22F-4D6D-A777-38FD99D1ED96}" srcOrd="0" destOrd="0" presId="urn:microsoft.com/office/officeart/2005/8/layout/process2"/>
    <dgm:cxn modelId="{D97179DE-3305-4923-9695-ED411A869710}" type="presOf" srcId="{64F985E5-2C4B-4845-A876-4D908AE2E3A0}" destId="{63C40562-1DF7-4174-A0B6-8D2C6E2A5A85}" srcOrd="0" destOrd="0" presId="urn:microsoft.com/office/officeart/2005/8/layout/process2"/>
    <dgm:cxn modelId="{E539ECEB-F59C-42C8-8BFB-29B419EE7D4C}" type="presOf" srcId="{D4E52F2A-E8DA-41D2-8772-52777D0F8315}" destId="{F84661F2-C761-46AA-B508-7835970AE620}" srcOrd="0" destOrd="0" presId="urn:microsoft.com/office/officeart/2005/8/layout/process2"/>
    <dgm:cxn modelId="{D290EDF3-BE87-4CBB-B002-2317814439AB}" type="presOf" srcId="{C6601AB8-C431-4AA0-BC1A-70AF5DEA6DB8}" destId="{76045BDF-AB6D-4E5C-946C-83F8976298C2}" srcOrd="0" destOrd="0" presId="urn:microsoft.com/office/officeart/2005/8/layout/process2"/>
    <dgm:cxn modelId="{CDE6C9FF-50C7-4929-A7D5-EF47ED6C83EE}" type="presParOf" srcId="{7E840F52-D422-4C23-B9DD-D64D61EB615E}" destId="{1509A8E9-EA8B-4A0D-B91A-C854525CFC45}" srcOrd="0" destOrd="0" presId="urn:microsoft.com/office/officeart/2005/8/layout/process2"/>
    <dgm:cxn modelId="{89799F9F-DCA2-4D78-9427-EFB69BE56CEE}" type="presParOf" srcId="{7E840F52-D422-4C23-B9DD-D64D61EB615E}" destId="{C83BE734-47E3-4B05-BCC6-6A8A27B99387}" srcOrd="1" destOrd="0" presId="urn:microsoft.com/office/officeart/2005/8/layout/process2"/>
    <dgm:cxn modelId="{2B798E3B-2CF3-4826-945A-8BFC02E0EF74}" type="presParOf" srcId="{C83BE734-47E3-4B05-BCC6-6A8A27B99387}" destId="{DE17B45E-7F46-4876-B075-EA1D94A4C61D}" srcOrd="0" destOrd="0" presId="urn:microsoft.com/office/officeart/2005/8/layout/process2"/>
    <dgm:cxn modelId="{94C2F3B3-1732-4DFE-8C5D-0F951B452D54}" type="presParOf" srcId="{7E840F52-D422-4C23-B9DD-D64D61EB615E}" destId="{C1D6996E-E3AC-4E8A-98B2-CB898069C8B5}" srcOrd="2" destOrd="0" presId="urn:microsoft.com/office/officeart/2005/8/layout/process2"/>
    <dgm:cxn modelId="{37C501E4-D92F-47A9-8710-29FEEB91D1E5}" type="presParOf" srcId="{7E840F52-D422-4C23-B9DD-D64D61EB615E}" destId="{ED17FC11-C98A-487F-A1BF-9145E3CD5598}" srcOrd="3" destOrd="0" presId="urn:microsoft.com/office/officeart/2005/8/layout/process2"/>
    <dgm:cxn modelId="{9AE490E6-2D6A-447D-9FD8-2310D350C148}" type="presParOf" srcId="{ED17FC11-C98A-487F-A1BF-9145E3CD5598}" destId="{38F0D09F-E69B-419F-B603-05FA8E0CDA43}" srcOrd="0" destOrd="0" presId="urn:microsoft.com/office/officeart/2005/8/layout/process2"/>
    <dgm:cxn modelId="{AF6B69E1-B4B9-45DA-9E28-E0F3FB9CEC22}" type="presParOf" srcId="{7E840F52-D422-4C23-B9DD-D64D61EB615E}" destId="{4795F8DA-353C-4052-BC0A-7E667E5C9C39}" srcOrd="4" destOrd="0" presId="urn:microsoft.com/office/officeart/2005/8/layout/process2"/>
    <dgm:cxn modelId="{38E28152-3DA8-4DD8-9E0F-955E75C5865F}" type="presParOf" srcId="{7E840F52-D422-4C23-B9DD-D64D61EB615E}" destId="{76045BDF-AB6D-4E5C-946C-83F8976298C2}" srcOrd="5" destOrd="0" presId="urn:microsoft.com/office/officeart/2005/8/layout/process2"/>
    <dgm:cxn modelId="{C54CB073-5879-4085-A150-FAF8A9CFABBC}" type="presParOf" srcId="{76045BDF-AB6D-4E5C-946C-83F8976298C2}" destId="{3B445974-9C62-4FB6-B883-4CD657EC69AD}" srcOrd="0" destOrd="0" presId="urn:microsoft.com/office/officeart/2005/8/layout/process2"/>
    <dgm:cxn modelId="{6987FB9F-6A8B-434A-9366-F7265F674FEF}" type="presParOf" srcId="{7E840F52-D422-4C23-B9DD-D64D61EB615E}" destId="{C0D124B6-C22F-4D6D-A777-38FD99D1ED96}" srcOrd="6" destOrd="0" presId="urn:microsoft.com/office/officeart/2005/8/layout/process2"/>
    <dgm:cxn modelId="{9E01DD1E-BA0F-4BF7-B103-E263B5820339}" type="presParOf" srcId="{7E840F52-D422-4C23-B9DD-D64D61EB615E}" destId="{F84661F2-C761-46AA-B508-7835970AE620}" srcOrd="7" destOrd="0" presId="urn:microsoft.com/office/officeart/2005/8/layout/process2"/>
    <dgm:cxn modelId="{819013AF-E2FF-4AB1-9FE1-BC83CE3CB629}" type="presParOf" srcId="{F84661F2-C761-46AA-B508-7835970AE620}" destId="{10F23A82-9E6A-42CC-BA45-D20BEA3C541E}" srcOrd="0" destOrd="0" presId="urn:microsoft.com/office/officeart/2005/8/layout/process2"/>
    <dgm:cxn modelId="{DF0CD5A7-F7EA-402F-B0F7-5ECD3A2AA799}" type="presParOf" srcId="{7E840F52-D422-4C23-B9DD-D64D61EB615E}" destId="{63C40562-1DF7-4174-A0B6-8D2C6E2A5A8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9A8E9-EA8B-4A0D-B91A-C854525CFC45}">
      <dsp:nvSpPr>
        <dsp:cNvPr id="0" name=""/>
        <dsp:cNvSpPr/>
      </dsp:nvSpPr>
      <dsp:spPr>
        <a:xfrm>
          <a:off x="63985" y="40085"/>
          <a:ext cx="5492510" cy="64474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/>
              <a:ea typeface="+mn-ea"/>
              <a:cs typeface="+mn-cs"/>
            </a:rPr>
            <a:t>Desk research-based performance review</a:t>
          </a:r>
        </a:p>
      </dsp:txBody>
      <dsp:txXfrm>
        <a:off x="82869" y="58969"/>
        <a:ext cx="5454742" cy="606977"/>
      </dsp:txXfrm>
    </dsp:sp>
    <dsp:sp modelId="{C83BE734-47E3-4B05-BCC6-6A8A27B99387}">
      <dsp:nvSpPr>
        <dsp:cNvPr id="0" name=""/>
        <dsp:cNvSpPr/>
      </dsp:nvSpPr>
      <dsp:spPr>
        <a:xfrm rot="5434517">
          <a:off x="2698675" y="682285"/>
          <a:ext cx="213794" cy="2901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 rot="-5400000">
        <a:off x="2718854" y="720457"/>
        <a:ext cx="174081" cy="149656"/>
      </dsp:txXfrm>
    </dsp:sp>
    <dsp:sp modelId="{C1D6996E-E3AC-4E8A-98B2-CB898069C8B5}">
      <dsp:nvSpPr>
        <dsp:cNvPr id="0" name=""/>
        <dsp:cNvSpPr/>
      </dsp:nvSpPr>
      <dsp:spPr>
        <a:xfrm>
          <a:off x="54649" y="969875"/>
          <a:ext cx="5492510" cy="64474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/>
              <a:ea typeface="+mn-ea"/>
              <a:cs typeface="+mn-cs"/>
            </a:rPr>
            <a:t>Staff and stakeholder consultation</a:t>
          </a:r>
        </a:p>
      </dsp:txBody>
      <dsp:txXfrm>
        <a:off x="73533" y="988759"/>
        <a:ext cx="5454742" cy="606977"/>
      </dsp:txXfrm>
    </dsp:sp>
    <dsp:sp modelId="{ED17FC11-C98A-487F-A1BF-9145E3CD5598}">
      <dsp:nvSpPr>
        <dsp:cNvPr id="0" name=""/>
        <dsp:cNvSpPr/>
      </dsp:nvSpPr>
      <dsp:spPr>
        <a:xfrm rot="5498613">
          <a:off x="2666090" y="1630740"/>
          <a:ext cx="241879" cy="2901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2701030" y="1654883"/>
        <a:ext cx="174081" cy="169315"/>
      </dsp:txXfrm>
    </dsp:sp>
    <dsp:sp modelId="{4795F8DA-353C-4052-BC0A-7E667E5C9C39}">
      <dsp:nvSpPr>
        <dsp:cNvPr id="0" name=""/>
        <dsp:cNvSpPr/>
      </dsp:nvSpPr>
      <dsp:spPr>
        <a:xfrm>
          <a:off x="26061" y="1936994"/>
          <a:ext cx="5494186" cy="64474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/>
              <a:ea typeface="+mn-ea"/>
              <a:cs typeface="+mn-cs"/>
            </a:rPr>
            <a:t>Business consultation</a:t>
          </a:r>
        </a:p>
      </dsp:txBody>
      <dsp:txXfrm>
        <a:off x="44945" y="1955878"/>
        <a:ext cx="5456418" cy="606977"/>
      </dsp:txXfrm>
    </dsp:sp>
    <dsp:sp modelId="{76045BDF-AB6D-4E5C-946C-83F8976298C2}">
      <dsp:nvSpPr>
        <dsp:cNvPr id="0" name=""/>
        <dsp:cNvSpPr/>
      </dsp:nvSpPr>
      <dsp:spPr>
        <a:xfrm rot="5194092">
          <a:off x="2693949" y="2579194"/>
          <a:ext cx="214167" cy="2901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2712069" y="2617236"/>
        <a:ext cx="174081" cy="149917"/>
      </dsp:txXfrm>
    </dsp:sp>
    <dsp:sp modelId="{C0D124B6-C22F-4D6D-A777-38FD99D1ED96}">
      <dsp:nvSpPr>
        <dsp:cNvPr id="0" name=""/>
        <dsp:cNvSpPr/>
      </dsp:nvSpPr>
      <dsp:spPr>
        <a:xfrm>
          <a:off x="81819" y="2866785"/>
          <a:ext cx="5494186" cy="64474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/>
              <a:ea typeface="+mn-ea"/>
              <a:cs typeface="+mn-cs"/>
            </a:rPr>
            <a:t>Impact assessment</a:t>
          </a:r>
          <a:endParaRPr lang="en-GB" sz="2000" kern="1200" dirty="0"/>
        </a:p>
      </dsp:txBody>
      <dsp:txXfrm>
        <a:off x="100703" y="2885669"/>
        <a:ext cx="5456418" cy="606977"/>
      </dsp:txXfrm>
    </dsp:sp>
    <dsp:sp modelId="{F84661F2-C761-46AA-B508-7835970AE620}">
      <dsp:nvSpPr>
        <dsp:cNvPr id="0" name=""/>
        <dsp:cNvSpPr/>
      </dsp:nvSpPr>
      <dsp:spPr>
        <a:xfrm rot="5567730">
          <a:off x="2668238" y="3547691"/>
          <a:ext cx="272167" cy="2901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 rot="-5400000">
        <a:off x="2719272" y="3556724"/>
        <a:ext cx="174081" cy="190517"/>
      </dsp:txXfrm>
    </dsp:sp>
    <dsp:sp modelId="{63C40562-1DF7-4174-A0B6-8D2C6E2A5A85}">
      <dsp:nvSpPr>
        <dsp:cNvPr id="0" name=""/>
        <dsp:cNvSpPr/>
      </dsp:nvSpPr>
      <dsp:spPr>
        <a:xfrm>
          <a:off x="20981" y="3873988"/>
          <a:ext cx="5517500" cy="64474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/>
              <a:ea typeface="+mn-ea"/>
              <a:cs typeface="+mn-cs"/>
            </a:rPr>
            <a:t>Reporting and recommendations</a:t>
          </a:r>
          <a:endParaRPr lang="en-GB" sz="2800" kern="1200" dirty="0">
            <a:latin typeface="Calibri"/>
            <a:ea typeface="+mn-ea"/>
            <a:cs typeface="+mn-cs"/>
          </a:endParaRPr>
        </a:p>
      </dsp:txBody>
      <dsp:txXfrm>
        <a:off x="39865" y="3892872"/>
        <a:ext cx="5479732" cy="606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090B5-1DFE-4C62-88C0-02F30C332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FE15E-9A5B-45D7-9485-0656B5B82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289ED-56F9-4DE1-8FBD-442452BE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49347-0983-4A57-B5F5-E449C2BA6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0B692-A8B9-4738-9EFE-03CC3005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1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C20F-1B27-4FCB-85E9-0A97A0A9E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351E9-0FCC-4215-A6D6-C358EB464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772FC-F801-4BBB-A94A-25D0392A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FDAFF-5CA2-41DA-B7D8-7388DF40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A34EE-083E-4F1B-B498-2CD922C5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7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396BC-FA99-4074-9106-94C96B28E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D8E6F-5C74-4FA9-9044-FB9DE5898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78E7C-0DB5-4DC9-9CD9-3AA3BDFBA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CA5CD-D5FB-4991-9B6C-B6602EB7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62327-2F2E-4ACD-9A98-7213494C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8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18F2-FC65-4194-9E9C-FE7994507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4A5D3-1E15-4A4F-862C-F8AB3E8A7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5C27C-2371-436D-A2FA-F1A07E78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7DC3E-E206-405C-91BC-BD5899758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0675F-A1CA-40C9-86A0-F320B18D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87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4058-1618-467A-B139-B3FA4F12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409A6-DF39-4D0B-AA92-06BD16605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E1102-DA81-4D2B-82AB-3C66169E6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5BCAB-939A-4594-B217-BFDF2EE9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C6660-F265-4766-B120-8488D97DC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6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7F72-FAA9-4C01-8D4E-144202BBD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1B7AD-7BBB-4BAA-B66A-F6D4B5B27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A9CA8-0A62-4FD8-BFD4-4D0CB98FD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FFA44-2754-4A8A-8DA1-0C641F3E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EC2FF-6C14-4EEE-B488-12B6474F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2F954-8A8B-4E60-BE17-DE6DEFC6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76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D2D5-703C-4942-81C3-8F0F33FA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EB653-DF7A-444B-A790-55D81F5AF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C64AF-2B06-4F67-B508-0FE6E62C1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05A4F-753B-4794-B58D-3E5D4F476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D007C-0F0A-4A3C-B3F2-382DC438C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D5AE5-23AE-4778-A69C-C5D13D9C2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D4F405-B91C-4308-A103-192ABDF3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EF669E-CD71-4EB3-8588-342F1435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2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2B62-E624-4AEA-B08A-511655D8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D1DC8-DCC4-4431-9519-69571A80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2E6D5F-25FA-4349-823B-F667CC95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AB339-CA47-425B-B0D7-F1C8847C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09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1437D9-D09C-43E1-AC66-6104CAB1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738310-7AAF-4A2E-BFF8-9678D848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56D5C-3AEF-479E-A450-ED4AA2C26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56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6B45-D7B9-4B95-95FD-3C689F22F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3BD71-37AA-43A6-9ECD-A67F1FE7D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6C45D-179E-4E80-93B4-1E1E705C6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84422-257D-42AA-B1B1-5E3DBCD4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67982-B1FA-4DD8-A3E0-85CAF3F9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65DF4-3F94-4778-A16C-081373DD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47533-3AFE-4518-8230-41173FC5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964A0B-B9BD-4FBB-90CF-E31DC369A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6A79D-65AC-4216-A918-73A42001F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5170B-A1AE-4587-9DC7-951DD181A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6A2E5-890C-4153-9F8D-66BE20B1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6ECCA-00FF-4ED8-BA59-0B2B982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41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7C169-6B00-4882-A28D-4A7BC63E5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7D96F-4656-4C0F-8086-CC2C4577E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4BB24-47AF-4DCE-8974-71F1B37E5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20FBF-991E-4B66-B64E-45245CF71603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AC42A-93EB-45E8-B86A-F2416D8C3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48AAB-EC47-4138-996B-621C4AD58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D0C7F-FF23-4F62-8E2B-7A35C6932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8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0B611B98-FD72-4A40-9810-67CAFCA78A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sz="36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South East Business Hub</a:t>
            </a:r>
            <a:b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 2020 – 2021</a:t>
            </a:r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BBE531B-51D3-4795-BC68-F3FCE216C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rmAutofit/>
          </a:bodyPr>
          <a:lstStyle/>
          <a:p>
            <a:r>
              <a:rPr lang="en-GB" sz="3200" dirty="0"/>
              <a:t>Summary Findings</a:t>
            </a:r>
          </a:p>
          <a:p>
            <a:endParaRPr lang="en-GB" sz="3200" dirty="0"/>
          </a:p>
          <a:p>
            <a:r>
              <a:rPr lang="en-GB" sz="3200" dirty="0"/>
              <a:t>Alan Elder</a:t>
            </a:r>
          </a:p>
          <a:p>
            <a:r>
              <a:rPr lang="en-GB" sz="3200" dirty="0"/>
              <a:t>EBS Consulting</a:t>
            </a:r>
          </a:p>
        </p:txBody>
      </p:sp>
    </p:spTree>
    <p:extLst>
      <p:ext uri="{BB962C8B-B14F-4D97-AF65-F5344CB8AC3E}">
        <p14:creationId xmlns:p14="http://schemas.microsoft.com/office/powerpoint/2010/main" val="95538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EBA9DE-3F14-47E1-87D6-6ED97CC52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Positive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81A36-7747-47C5-9BDE-5AD037C3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coordinated and connected as a result of the pandemic</a:t>
            </a:r>
          </a:p>
          <a:p>
            <a:r>
              <a:rPr lang="en-GB" dirty="0"/>
              <a:t>Greater traction and leverage with external providers</a:t>
            </a:r>
          </a:p>
          <a:p>
            <a:r>
              <a:rPr lang="en-GB" dirty="0"/>
              <a:t>Closer relationships are helping to build a strong referral network </a:t>
            </a:r>
          </a:p>
          <a:p>
            <a:r>
              <a:rPr lang="en-GB" dirty="0"/>
              <a:t>Growth Hub central to information dissemination</a:t>
            </a:r>
          </a:p>
          <a:p>
            <a:r>
              <a:rPr lang="en-GB" dirty="0"/>
              <a:t>Links with the district and borough councils strengthened </a:t>
            </a:r>
          </a:p>
          <a:p>
            <a:r>
              <a:rPr lang="en-GB" dirty="0"/>
              <a:t>Move to virtual meetings supported the development of partnerships</a:t>
            </a:r>
          </a:p>
          <a:p>
            <a:r>
              <a:rPr lang="en-GB" dirty="0"/>
              <a:t>Cluster activity partnership working well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15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AFE3B6E-4BFB-40E7-8C5C-9E594058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7049"/>
            <a:ext cx="10515600" cy="1468921"/>
          </a:xfrm>
        </p:spPr>
        <p:txBody>
          <a:bodyPr/>
          <a:lstStyle/>
          <a:p>
            <a:pPr algn="ctr"/>
            <a:r>
              <a:rPr lang="en-GB" dirty="0"/>
              <a:t>Impact of pandemic on businesses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C5E8C02-3F3E-4F65-89CF-D35FDABCAD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2741655"/>
              </p:ext>
            </p:extLst>
          </p:nvPr>
        </p:nvGraphicFramePr>
        <p:xfrm>
          <a:off x="2811262" y="1797396"/>
          <a:ext cx="6569475" cy="43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3240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FF1ACF-DC63-499F-A39C-60A8E9A9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Light touch support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C4EFD8-801E-48AD-AF5E-9F3EF06827E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75" y="2567939"/>
            <a:ext cx="11825056" cy="33800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3346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AF0DB2-8AF4-49B7-9BEA-EAB93C676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High intensity support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BCFD81-689F-4618-918D-17B98CCF213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03" y="2569844"/>
            <a:ext cx="11097087" cy="3378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3005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2248A5-254F-4170-B40D-D83A34DE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Initial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5405D-0BC4-4627-BCD5-FE0AF4A00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Address CRM and website issues</a:t>
            </a:r>
          </a:p>
          <a:p>
            <a:r>
              <a:rPr lang="en-GB" dirty="0"/>
              <a:t>More use of social media – centralised marketing?</a:t>
            </a:r>
          </a:p>
          <a:p>
            <a:r>
              <a:rPr lang="en-GB" dirty="0"/>
              <a:t>Businesses need to commit to evaluation process</a:t>
            </a:r>
          </a:p>
          <a:p>
            <a:r>
              <a:rPr lang="en-GB" dirty="0"/>
              <a:t>Helpline case study</a:t>
            </a:r>
          </a:p>
          <a:p>
            <a:r>
              <a:rPr lang="en-GB" dirty="0"/>
              <a:t>Mix of virtual and face to face meetings for teams</a:t>
            </a:r>
          </a:p>
          <a:p>
            <a:r>
              <a:rPr lang="en-GB" dirty="0"/>
              <a:t>Build on partnership development</a:t>
            </a:r>
          </a:p>
          <a:p>
            <a:r>
              <a:rPr lang="en-GB" dirty="0"/>
              <a:t>Coordination of online support, workshops and events</a:t>
            </a:r>
          </a:p>
          <a:p>
            <a:r>
              <a:rPr lang="en-GB" dirty="0"/>
              <a:t>Efficiency improvements based on experiences of the pandemic.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54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9294828-344C-4964-A757-1768F76F0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036696"/>
              </p:ext>
            </p:extLst>
          </p:nvPr>
        </p:nvGraphicFramePr>
        <p:xfrm>
          <a:off x="3183501" y="1690688"/>
          <a:ext cx="5601810" cy="4518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8F20A64-C9BD-488A-A1B5-1ABDAE94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Evaluation process</a:t>
            </a:r>
          </a:p>
        </p:txBody>
      </p:sp>
    </p:spTree>
    <p:extLst>
      <p:ext uri="{BB962C8B-B14F-4D97-AF65-F5344CB8AC3E}">
        <p14:creationId xmlns:p14="http://schemas.microsoft.com/office/powerpoint/2010/main" val="2295944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D11DBA-48EF-4638-A888-793E2D220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different kind of 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1E0B3-4812-49F8-AA0C-4D9BDB33B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922" y="1825625"/>
            <a:ext cx="9533878" cy="4351338"/>
          </a:xfrm>
        </p:spPr>
        <p:txBody>
          <a:bodyPr/>
          <a:lstStyle/>
          <a:p>
            <a:r>
              <a:rPr lang="en-GB" dirty="0"/>
              <a:t>Engaging businesses difficult</a:t>
            </a:r>
          </a:p>
          <a:p>
            <a:r>
              <a:rPr lang="en-GB" dirty="0"/>
              <a:t>Very little job creation and GVA growth</a:t>
            </a:r>
          </a:p>
          <a:p>
            <a:r>
              <a:rPr lang="en-GB" dirty="0"/>
              <a:t>KPI achievement considerably affected by circumstances</a:t>
            </a:r>
          </a:p>
          <a:p>
            <a:r>
              <a:rPr lang="en-GB" dirty="0"/>
              <a:t>Pressure on staff – less administration and recording</a:t>
            </a:r>
          </a:p>
          <a:p>
            <a:r>
              <a:rPr lang="en-GB" dirty="0"/>
              <a:t>Public Commercial strategic study </a:t>
            </a:r>
          </a:p>
          <a:p>
            <a:r>
              <a:rPr lang="en-GB" dirty="0"/>
              <a:t>Qualitative focus of evaluation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07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E14EE3-41E9-494F-9770-D9C5ED43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724"/>
            <a:ext cx="10515600" cy="944964"/>
          </a:xfrm>
        </p:spPr>
        <p:txBody>
          <a:bodyPr/>
          <a:lstStyle/>
          <a:p>
            <a:pPr algn="ctr"/>
            <a:r>
              <a:rPr lang="en-GB" dirty="0"/>
              <a:t>Continued micro-business client base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EA47065-4C51-4C50-AB9A-9AE5F99F51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45212"/>
              </p:ext>
            </p:extLst>
          </p:nvPr>
        </p:nvGraphicFramePr>
        <p:xfrm>
          <a:off x="2388093" y="1828799"/>
          <a:ext cx="7421732" cy="4664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411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0D2495-D985-49C6-9277-ED712AA1B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Mix of business ages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33788A3-6BFE-44F8-9C7F-7BEEEA8558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4044695"/>
              </p:ext>
            </p:extLst>
          </p:nvPr>
        </p:nvGraphicFramePr>
        <p:xfrm>
          <a:off x="2219418" y="1482570"/>
          <a:ext cx="7031114" cy="4935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681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7A14BD-84EE-4DDB-8C51-BBABD5D8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Variety of sectors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3314421-706D-4A2F-913D-35D7DCEA02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3919178"/>
              </p:ext>
            </p:extLst>
          </p:nvPr>
        </p:nvGraphicFramePr>
        <p:xfrm>
          <a:off x="2095129" y="1411550"/>
          <a:ext cx="7972149" cy="5344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479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519553-26B8-4463-B142-38C2A5DC9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Reduced support time spent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1D189DA-A534-4FCB-8D34-40026C4E368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853206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1D189DA-A534-4FCB-8D34-40026C4E368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0979192"/>
              </p:ext>
            </p:extLst>
          </p:nvPr>
        </p:nvGraphicFramePr>
        <p:xfrm>
          <a:off x="6172200" y="2304972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87CFE0B-AB0E-4260-9337-4D1DFE6768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0308345"/>
              </p:ext>
            </p:extLst>
          </p:nvPr>
        </p:nvGraphicFramePr>
        <p:xfrm>
          <a:off x="4746594" y="1825627"/>
          <a:ext cx="6439270" cy="431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1382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53568F6-C312-4647-A985-3F9EC32D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236540"/>
          </a:xfrm>
        </p:spPr>
        <p:txBody>
          <a:bodyPr/>
          <a:lstStyle/>
          <a:p>
            <a:pPr algn="ctr"/>
            <a:r>
              <a:rPr lang="en-GB" dirty="0"/>
              <a:t>Main changes due to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A0958-EF8B-460C-8D59-FC44DFB22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Extremely high volumes of calls</a:t>
            </a:r>
          </a:p>
          <a:p>
            <a:r>
              <a:rPr lang="en-GB" dirty="0"/>
              <a:t>Moved quickly and efficiently to an on-line delivery model </a:t>
            </a:r>
          </a:p>
          <a:p>
            <a:r>
              <a:rPr lang="en-GB" dirty="0"/>
              <a:t>Keeping up to date with constant changes</a:t>
            </a:r>
          </a:p>
          <a:p>
            <a:r>
              <a:rPr lang="en-GB" dirty="0"/>
              <a:t>Disseminating information</a:t>
            </a:r>
          </a:p>
          <a:p>
            <a:r>
              <a:rPr lang="en-GB" dirty="0"/>
              <a:t>Teams had to develop new skills</a:t>
            </a:r>
          </a:p>
          <a:p>
            <a:r>
              <a:rPr lang="en-GB" dirty="0"/>
              <a:t>Staff mental health and well-being  issues</a:t>
            </a:r>
          </a:p>
          <a:p>
            <a:r>
              <a:rPr lang="en-GB" dirty="0"/>
              <a:t>3 phases – shock response, pivot and adaption and future planning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290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7E7DED-1860-4894-86B9-540F49305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32" y="201690"/>
            <a:ext cx="2568100" cy="854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FEBC33-2A45-46C0-A415-EB9AF1DD7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Qualitative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716E7-2131-46EF-A18C-2E30169E1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High quality and timely business support service</a:t>
            </a:r>
          </a:p>
          <a:p>
            <a:r>
              <a:rPr lang="en-GB" dirty="0"/>
              <a:t>Improved and increased communication as a sub-hub network </a:t>
            </a:r>
          </a:p>
          <a:p>
            <a:r>
              <a:rPr lang="en-GB" dirty="0"/>
              <a:t>Many businesses feel more comfortable communicating remotely</a:t>
            </a:r>
          </a:p>
          <a:p>
            <a:r>
              <a:rPr lang="en-GB" dirty="0"/>
              <a:t>Increased exposure - many new customers </a:t>
            </a:r>
          </a:p>
          <a:p>
            <a:r>
              <a:rPr lang="en-GB" dirty="0"/>
              <a:t>People can work more digitally than originally thought</a:t>
            </a:r>
          </a:p>
        </p:txBody>
      </p:sp>
    </p:spTree>
    <p:extLst>
      <p:ext uri="{BB962C8B-B14F-4D97-AF65-F5344CB8AC3E}">
        <p14:creationId xmlns:p14="http://schemas.microsoft.com/office/powerpoint/2010/main" val="2886519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34A7656483B74FB66C73ECEA17E281" ma:contentTypeVersion="14" ma:contentTypeDescription="Create a new document." ma:contentTypeScope="" ma:versionID="7b4c043b83833dfa6c7653fe92e5177a">
  <xsd:schema xmlns:xsd="http://www.w3.org/2001/XMLSchema" xmlns:xs="http://www.w3.org/2001/XMLSchema" xmlns:p="http://schemas.microsoft.com/office/2006/metadata/properties" xmlns:ns2="a9f12287-5f74-4593-92c9-e973669b9a71" xmlns:ns3="6140e513-9c0e-4e73-9b29-9e780522eb94" targetNamespace="http://schemas.microsoft.com/office/2006/metadata/properties" ma:root="true" ma:fieldsID="4ba1f8288ec5762bba5a4e6839ae30ba" ns2:_="" ns3:_="">
    <xsd:import namespace="a9f12287-5f74-4593-92c9-e973669b9a71"/>
    <xsd:import namespace="6140e513-9c0e-4e73-9b29-9e780522eb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12287-5f74-4593-92c9-e973669b9a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0e513-9c0e-4e73-9b29-9e780522eb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a9f12287-5f74-4593-92c9-e973669b9a71" xsi:nil="true"/>
  </documentManagement>
</p:properties>
</file>

<file path=customXml/itemProps1.xml><?xml version="1.0" encoding="utf-8"?>
<ds:datastoreItem xmlns:ds="http://schemas.openxmlformats.org/officeDocument/2006/customXml" ds:itemID="{ACAE980D-F705-471E-B384-E9459F49BCA8}"/>
</file>

<file path=customXml/itemProps2.xml><?xml version="1.0" encoding="utf-8"?>
<ds:datastoreItem xmlns:ds="http://schemas.openxmlformats.org/officeDocument/2006/customXml" ds:itemID="{AE861170-3884-4722-B6BE-973BA0A2F88E}"/>
</file>

<file path=customXml/itemProps3.xml><?xml version="1.0" encoding="utf-8"?>
<ds:datastoreItem xmlns:ds="http://schemas.openxmlformats.org/officeDocument/2006/customXml" ds:itemID="{27079807-2E7C-4549-A63F-8DF46F645720}"/>
</file>

<file path=docProps/app.xml><?xml version="1.0" encoding="utf-8"?>
<Properties xmlns="http://schemas.openxmlformats.org/officeDocument/2006/extended-properties" xmlns:vt="http://schemas.openxmlformats.org/officeDocument/2006/docPropsVTypes">
  <TotalTime>7005</TotalTime>
  <Words>323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Office Theme</vt:lpstr>
      <vt:lpstr>South East Business Hub Evaluation 2020 – 2021 </vt:lpstr>
      <vt:lpstr>Evaluation process</vt:lpstr>
      <vt:lpstr>A different kind of evaluation </vt:lpstr>
      <vt:lpstr>Continued micro-business client base</vt:lpstr>
      <vt:lpstr>Mix of business ages</vt:lpstr>
      <vt:lpstr>Variety of sectors</vt:lpstr>
      <vt:lpstr>Reduced support time spent</vt:lpstr>
      <vt:lpstr>Main changes due to pandemic</vt:lpstr>
      <vt:lpstr>Qualitative review</vt:lpstr>
      <vt:lpstr>Positive feedback</vt:lpstr>
      <vt:lpstr>Impact of pandemic on businesses</vt:lpstr>
      <vt:lpstr>Light touch support</vt:lpstr>
      <vt:lpstr>High intensity support</vt:lpstr>
      <vt:lpstr>Initial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Elder</dc:creator>
  <cp:lastModifiedBy>Alan Elder</cp:lastModifiedBy>
  <cp:revision>22</cp:revision>
  <cp:lastPrinted>2021-06-06T18:50:23Z</cp:lastPrinted>
  <dcterms:created xsi:type="dcterms:W3CDTF">2021-06-01T13:33:41Z</dcterms:created>
  <dcterms:modified xsi:type="dcterms:W3CDTF">2021-06-07T09:52:18Z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0x010100BB34A7656483B74FB66C73ECEA17E281</vt:lpwstr>
  </property>
</Properties>
</file>