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4"/>
  </p:sldMasterIdLst>
  <p:sldIdLst>
    <p:sldId id="256" r:id="rId5"/>
    <p:sldId id="257" r:id="rId6"/>
    <p:sldId id="269" r:id="rId7"/>
    <p:sldId id="27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06" autoAdjust="0"/>
    <p:restoredTop sz="96332" autoAdjust="0"/>
  </p:normalViewPr>
  <p:slideViewPr>
    <p:cSldViewPr snapToGrid="0">
      <p:cViewPr varScale="1">
        <p:scale>
          <a:sx n="58" d="100"/>
          <a:sy n="58" d="100"/>
        </p:scale>
        <p:origin x="668" y="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wona Bainbridge - Growth Hub Lead (SELEP)" userId="7768bca1-9fc1-4f38-b39e-e75e9aebb498_5::10033FFFA79720BD" providerId="ADAL" clId="{1A3F724F-2EAC-431F-A8C9-1C5339FDBCA8}"/>
    <pc:docChg chg="modSld">
      <pc:chgData name="Iwona Bainbridge - Growth Hub Lead (SELEP)" userId="7768bca1-9fc1-4f38-b39e-e75e9aebb498_5::10033FFFA79720BD" providerId="ADAL" clId="{1A3F724F-2EAC-431F-A8C9-1C5339FDBCA8}" dt="2021-12-08T13:09:23.759" v="1" actId="20577"/>
      <pc:docMkLst>
        <pc:docMk/>
      </pc:docMkLst>
      <pc:sldChg chg="modSp mod">
        <pc:chgData name="Iwona Bainbridge - Growth Hub Lead (SELEP)" userId="7768bca1-9fc1-4f38-b39e-e75e9aebb498_5::10033FFFA79720BD" providerId="ADAL" clId="{1A3F724F-2EAC-431F-A8C9-1C5339FDBCA8}" dt="2021-12-08T13:09:23.759" v="1" actId="20577"/>
        <pc:sldMkLst>
          <pc:docMk/>
          <pc:sldMk cId="2660256538" sldId="270"/>
        </pc:sldMkLst>
        <pc:spChg chg="mod">
          <ac:chgData name="Iwona Bainbridge - Growth Hub Lead (SELEP)" userId="7768bca1-9fc1-4f38-b39e-e75e9aebb498_5::10033FFFA79720BD" providerId="ADAL" clId="{1A3F724F-2EAC-431F-A8C9-1C5339FDBCA8}" dt="2021-12-08T13:09:23.759" v="1" actId="20577"/>
          <ac:spMkLst>
            <pc:docMk/>
            <pc:sldMk cId="2660256538" sldId="270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2757193"/>
            <a:ext cx="8390860" cy="788027"/>
          </a:xfrm>
        </p:spPr>
        <p:txBody>
          <a:bodyPr anchor="b">
            <a:normAutofit/>
          </a:bodyPr>
          <a:lstStyle>
            <a:lvl1pPr algn="l">
              <a:defRPr sz="4400" b="0" i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3637296"/>
            <a:ext cx="8390860" cy="5617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 baseline="0">
                <a:solidFill>
                  <a:schemeClr val="accent5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838200" y="2384168"/>
            <a:ext cx="1433966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050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855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985209"/>
            <a:ext cx="12192001" cy="3633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322178"/>
            <a:ext cx="5437188" cy="6543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Museo 300" panose="02000000000000000000" pitchFamily="50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3175462"/>
            <a:ext cx="5437188" cy="2111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400" baseline="0">
                <a:solidFill>
                  <a:schemeClr val="tx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576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273599"/>
            <a:ext cx="7773988" cy="520700"/>
          </a:xfrm>
          <a:prstGeom prst="rect">
            <a:avLst/>
          </a:prstGeom>
        </p:spPr>
        <p:txBody>
          <a:bodyPr/>
          <a:lstStyle>
            <a:lvl1pPr>
              <a:defRPr sz="4400" baseline="0">
                <a:latin typeface="Museo 300" panose="02000000000000000000" pitchFamily="50" charset="0"/>
              </a:defRPr>
            </a:lvl1pPr>
          </a:lstStyle>
          <a:p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amet</a:t>
            </a:r>
            <a:endParaRPr lang="en-GB" sz="2400" b="0" i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992438"/>
            <a:ext cx="7773988" cy="26844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6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postea</a:t>
            </a:r>
            <a:r>
              <a:rPr lang="en-US" dirty="0"/>
              <a:t> pro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erroribus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at est. Altera semper </a:t>
            </a:r>
            <a:r>
              <a:rPr lang="en-US" dirty="0" err="1"/>
              <a:t>pertinax</a:t>
            </a:r>
            <a:r>
              <a:rPr lang="en-US" dirty="0"/>
              <a:t> vis ne.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fuisset</a:t>
            </a:r>
            <a:r>
              <a:rPr lang="en-US" dirty="0"/>
              <a:t> </a:t>
            </a:r>
            <a:r>
              <a:rPr lang="en-US" dirty="0" err="1"/>
              <a:t>eam</a:t>
            </a:r>
            <a:r>
              <a:rPr lang="en-US" dirty="0"/>
              <a:t> ex, ne qui </a:t>
            </a:r>
            <a:r>
              <a:rPr lang="en-US" dirty="0" err="1"/>
              <a:t>omnes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expetendis</a:t>
            </a:r>
            <a:r>
              <a:rPr lang="en-US" dirty="0"/>
              <a:t>. Duo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sonet</a:t>
            </a:r>
            <a:r>
              <a:rPr lang="en-US" dirty="0"/>
              <a:t> </a:t>
            </a:r>
            <a:r>
              <a:rPr lang="en-US" dirty="0" err="1"/>
              <a:t>expetenda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debet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1073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41878"/>
            <a:ext cx="5221778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41313" y="1903228"/>
            <a:ext cx="5950688" cy="495477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903228"/>
            <a:ext cx="5221778" cy="520700"/>
          </a:xfrm>
          <a:prstGeom prst="rect">
            <a:avLst/>
          </a:prstGeom>
        </p:spPr>
        <p:txBody>
          <a:bodyPr/>
          <a:lstStyle>
            <a:lvl1pPr>
              <a:defRPr sz="4400" baseline="0">
                <a:latin typeface="Museo 300" panose="02000000000000000000" pitchFamily="50" charset="0"/>
              </a:defRPr>
            </a:lvl1pPr>
          </a:lstStyle>
          <a:p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amet</a:t>
            </a:r>
            <a:endParaRPr lang="en-GB" sz="2400" b="0" i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622066"/>
            <a:ext cx="5221778" cy="34545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6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postea</a:t>
            </a:r>
            <a:r>
              <a:rPr lang="en-US" dirty="0"/>
              <a:t> pro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erroribus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at est. Altera semper </a:t>
            </a:r>
            <a:r>
              <a:rPr lang="en-US" dirty="0" err="1"/>
              <a:t>pertinax</a:t>
            </a:r>
            <a:r>
              <a:rPr lang="en-US" dirty="0"/>
              <a:t> vis ne.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fuisset</a:t>
            </a:r>
            <a:r>
              <a:rPr lang="en-US" dirty="0"/>
              <a:t> </a:t>
            </a:r>
            <a:r>
              <a:rPr lang="en-US" dirty="0" err="1"/>
              <a:t>eam</a:t>
            </a:r>
            <a:r>
              <a:rPr lang="en-US" dirty="0"/>
              <a:t> ex, ne qui </a:t>
            </a:r>
            <a:r>
              <a:rPr lang="en-US" dirty="0" err="1"/>
              <a:t>omnes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expetendis</a:t>
            </a:r>
            <a:r>
              <a:rPr lang="en-US" dirty="0"/>
              <a:t>. Duo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sonet</a:t>
            </a:r>
            <a:r>
              <a:rPr lang="en-US" dirty="0"/>
              <a:t> </a:t>
            </a:r>
            <a:r>
              <a:rPr lang="en-US" dirty="0" err="1"/>
              <a:t>expetenda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debet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8209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906627" y="2011189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17462" y="2011189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06627" y="4021431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17462" y="4021431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21574" y="2720575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21574" y="2333625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06389" y="2720575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706389" y="2333625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706389" y="4731321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706389" y="4344371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838200" y="4731321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8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838200" y="4344371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2656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0" y="1945758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41879"/>
            <a:ext cx="5062869" cy="24986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91597" y="6343799"/>
            <a:ext cx="2743200" cy="249860"/>
          </a:xfrm>
        </p:spPr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838200" y="3449096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5353872" y="1945758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5353872" y="3449096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838200" y="4102881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838200" y="5606219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5353872" y="4102881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5353872" y="5606219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846280" y="1981802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2846280" y="4138924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361952" y="1981802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7361951" y="4102881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3310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0" y="2466755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838200" y="4876362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3670005" y="2466755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3670005" y="4876362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6501810" y="2466754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6501810" y="4876361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696217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41878"/>
            <a:ext cx="5062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 baseline="0">
                <a:solidFill>
                  <a:schemeClr val="accent4"/>
                </a:solidFill>
                <a:latin typeface="Open Sans" panose="020B0606030504020204" pitchFamily="34" charset="0"/>
              </a:defRPr>
            </a:lvl1pPr>
          </a:lstStyle>
          <a:p>
            <a:r>
              <a:rPr lang="en-GB"/>
              <a:t>South East Local Enterprise Partnership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1597" y="634379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fld id="{1E8F0C2B-21B0-46B9-80A1-9F88378FCF6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797" y="3084286"/>
            <a:ext cx="5846076" cy="54315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4" y="107348"/>
            <a:ext cx="3379614" cy="149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219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0" r:id="rId1"/>
    <p:sldLayoutId id="2147483956" r:id="rId2"/>
    <p:sldLayoutId id="2147483931" r:id="rId3"/>
    <p:sldLayoutId id="2147483951" r:id="rId4"/>
    <p:sldLayoutId id="2147483952" r:id="rId5"/>
    <p:sldLayoutId id="2147483953" r:id="rId6"/>
    <p:sldLayoutId id="2147483954" r:id="rId7"/>
    <p:sldLayoutId id="2147483955" r:id="rId8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i="0" kern="1200" dirty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4400" b="0" i="0" kern="1200" dirty="0" smtClean="0">
          <a:solidFill>
            <a:schemeClr val="accent3"/>
          </a:solidFill>
          <a:latin typeface="+mj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400" kern="1200" dirty="0" smtClean="0">
          <a:solidFill>
            <a:schemeClr val="accent2"/>
          </a:solidFill>
          <a:latin typeface="+mj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itle 88"/>
          <p:cNvSpPr>
            <a:spLocks noGrp="1"/>
          </p:cNvSpPr>
          <p:nvPr>
            <p:ph type="ctrTitle"/>
          </p:nvPr>
        </p:nvSpPr>
        <p:spPr>
          <a:xfrm>
            <a:off x="838199" y="2757193"/>
            <a:ext cx="8482445" cy="1277663"/>
          </a:xfrm>
        </p:spPr>
        <p:txBody>
          <a:bodyPr>
            <a:normAutofit fontScale="90000"/>
          </a:bodyPr>
          <a:lstStyle/>
          <a:p>
            <a:r>
              <a:rPr lang="en-GB" sz="4800" b="1" dirty="0">
                <a:latin typeface="Calibri" panose="020F0502020204030204" pitchFamily="34" charset="0"/>
              </a:rPr>
              <a:t>Growth Hub Annual Evaluation 2020-21 </a:t>
            </a:r>
          </a:p>
        </p:txBody>
      </p:sp>
      <p:sp>
        <p:nvSpPr>
          <p:cNvPr id="90" name="Subtitle 89"/>
          <p:cNvSpPr>
            <a:spLocks noGrp="1"/>
          </p:cNvSpPr>
          <p:nvPr>
            <p:ph type="subTitle" idx="1"/>
          </p:nvPr>
        </p:nvSpPr>
        <p:spPr>
          <a:xfrm>
            <a:off x="838200" y="4034856"/>
            <a:ext cx="8390860" cy="1968374"/>
          </a:xfrm>
        </p:spPr>
        <p:txBody>
          <a:bodyPr>
            <a:normAutofit/>
          </a:bodyPr>
          <a:lstStyle/>
          <a:p>
            <a:endParaRPr lang="en-GB" b="1" dirty="0">
              <a:latin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6611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</a:rPr>
              <a:t>Recommendations – Operation of SEBH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74373" y="1587708"/>
            <a:ext cx="10969487" cy="4813092"/>
          </a:xfrm>
        </p:spPr>
        <p:txBody>
          <a:bodyPr>
            <a:normAutofit fontScale="70000" lnSpcReduction="20000"/>
          </a:bodyPr>
          <a:lstStyle/>
          <a:p>
            <a:r>
              <a:rPr lang="en-GB" sz="2800" b="1" i="1" dirty="0">
                <a:latin typeface="Calibri" panose="020F0502020204030204" pitchFamily="34" charset="0"/>
              </a:rPr>
              <a:t>Recommendation 1</a:t>
            </a:r>
          </a:p>
          <a:p>
            <a:r>
              <a:rPr lang="en-GB" sz="2800" i="1" dirty="0">
                <a:latin typeface="Calibri" panose="020F0502020204030204" pitchFamily="34" charset="0"/>
              </a:rPr>
              <a:t>A formal review of the Evolutive CRM should occur to identify best practice with uploading information and how best this can be shared with all. System improvements should also be considered.</a:t>
            </a:r>
          </a:p>
          <a:p>
            <a:r>
              <a:rPr lang="en-GB" sz="2800" b="1" i="1" dirty="0">
                <a:latin typeface="Calibri" panose="020F0502020204030204" pitchFamily="34" charset="0"/>
              </a:rPr>
              <a:t>Recommendation 2 </a:t>
            </a:r>
          </a:p>
          <a:p>
            <a:r>
              <a:rPr lang="en-GB" sz="2800" i="1" dirty="0">
                <a:latin typeface="Calibri" panose="020F0502020204030204" pitchFamily="34" charset="0"/>
              </a:rPr>
              <a:t>Consideration should be given as to whether there is a benefit in the marketing activity being undertaken centrally with key skills and experience embedded within a central LEP marketing team for whom the Growth Hub is but one element of their role.</a:t>
            </a:r>
          </a:p>
          <a:p>
            <a:r>
              <a:rPr lang="en-GB" sz="2800" b="1" i="1" dirty="0">
                <a:latin typeface="Calibri" panose="020F0502020204030204" pitchFamily="34" charset="0"/>
              </a:rPr>
              <a:t>Recommendation 3</a:t>
            </a:r>
          </a:p>
          <a:p>
            <a:r>
              <a:rPr lang="en-GB" sz="2800" i="1" dirty="0">
                <a:latin typeface="Calibri" panose="020F0502020204030204" pitchFamily="34" charset="0"/>
              </a:rPr>
              <a:t>Further discussion to take place with the hubs regarding the need for more regular newsletter and maximisation of social media use.</a:t>
            </a:r>
          </a:p>
          <a:p>
            <a:r>
              <a:rPr lang="en-GB" sz="2800" b="1" i="1" dirty="0">
                <a:latin typeface="Calibri" panose="020F0502020204030204" pitchFamily="34" charset="0"/>
              </a:rPr>
              <a:t>Recommendation 4</a:t>
            </a:r>
          </a:p>
          <a:p>
            <a:r>
              <a:rPr lang="en-GB" sz="2800" i="1" dirty="0">
                <a:latin typeface="Calibri" panose="020F0502020204030204" pitchFamily="34" charset="0"/>
              </a:rPr>
              <a:t>All businesses that receive support should be requested to agree to being involved in business consultation inputs to Growth Hub evaluations.</a:t>
            </a:r>
          </a:p>
          <a:p>
            <a:r>
              <a:rPr lang="en-GB" sz="2800" b="1" i="1" dirty="0">
                <a:latin typeface="Calibri" panose="020F0502020204030204" pitchFamily="34" charset="0"/>
              </a:rPr>
              <a:t>Recommendation 5</a:t>
            </a:r>
          </a:p>
          <a:p>
            <a:r>
              <a:rPr lang="en-GB" sz="2800" i="1" dirty="0">
                <a:latin typeface="Calibri" panose="020F0502020204030204" pitchFamily="34" charset="0"/>
              </a:rPr>
              <a:t>A case study should be developed for the Kent Covid Helpline and contingency plan established should such a support mechanism need to ne implemented in the future.</a:t>
            </a:r>
          </a:p>
        </p:txBody>
      </p:sp>
    </p:spTree>
    <p:extLst>
      <p:ext uri="{BB962C8B-B14F-4D97-AF65-F5344CB8AC3E}">
        <p14:creationId xmlns:p14="http://schemas.microsoft.com/office/powerpoint/2010/main" val="1134137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</a:rPr>
              <a:t>Recommendations - Partners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74373" y="1587708"/>
            <a:ext cx="10969487" cy="4813092"/>
          </a:xfrm>
        </p:spPr>
        <p:txBody>
          <a:bodyPr/>
          <a:lstStyle/>
          <a:p>
            <a:r>
              <a:rPr lang="en-GB" sz="2800" b="1" i="1" dirty="0">
                <a:latin typeface="Calibri" panose="020F0502020204030204" pitchFamily="34" charset="0"/>
              </a:rPr>
              <a:t>Recommendation 6 </a:t>
            </a:r>
          </a:p>
          <a:p>
            <a:r>
              <a:rPr lang="en-GB" sz="2800" i="1" dirty="0">
                <a:latin typeface="Calibri" panose="020F0502020204030204" pitchFamily="34" charset="0"/>
              </a:rPr>
              <a:t>Continue with virtual meetings but also consider to hold some meetings physically, when pandemic conditions permit, as personal contact can help relationship development and maintenance.</a:t>
            </a:r>
          </a:p>
          <a:p>
            <a:r>
              <a:rPr lang="en-GB" sz="2800" b="1" i="1" dirty="0">
                <a:latin typeface="Calibri" panose="020F0502020204030204" pitchFamily="34" charset="0"/>
              </a:rPr>
              <a:t>Recommendation 7</a:t>
            </a:r>
          </a:p>
          <a:p>
            <a:r>
              <a:rPr lang="en-GB" sz="2800" i="1" dirty="0">
                <a:latin typeface="Calibri" panose="020F0502020204030204" pitchFamily="34" charset="0"/>
              </a:rPr>
              <a:t>To consider how best to continue the flow of economic and business-related information to partners across the region and Government.</a:t>
            </a:r>
          </a:p>
          <a:p>
            <a:r>
              <a:rPr lang="en-GB" sz="2800" b="1" i="1" dirty="0">
                <a:latin typeface="Calibri" panose="020F0502020204030204" pitchFamily="34" charset="0"/>
              </a:rPr>
              <a:t>Recommendation 8</a:t>
            </a:r>
          </a:p>
          <a:p>
            <a:r>
              <a:rPr lang="en-GB" sz="2800" i="1" dirty="0">
                <a:latin typeface="Calibri" panose="020F0502020204030204" pitchFamily="34" charset="0"/>
              </a:rPr>
              <a:t>A system should be put in place to ensure that feedback is provided to partners on business referrals. </a:t>
            </a:r>
          </a:p>
        </p:txBody>
      </p:sp>
    </p:spTree>
    <p:extLst>
      <p:ext uri="{BB962C8B-B14F-4D97-AF65-F5344CB8AC3E}">
        <p14:creationId xmlns:p14="http://schemas.microsoft.com/office/powerpoint/2010/main" val="1873622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</a:rPr>
              <a:t>Recommendations - Businesses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74373" y="1587708"/>
            <a:ext cx="10969487" cy="4813092"/>
          </a:xfrm>
        </p:spPr>
        <p:txBody>
          <a:bodyPr>
            <a:normAutofit fontScale="92500" lnSpcReduction="10000"/>
          </a:bodyPr>
          <a:lstStyle/>
          <a:p>
            <a:r>
              <a:rPr lang="en-GB" sz="2800" b="1" i="1" dirty="0">
                <a:latin typeface="Calibri" panose="020F0502020204030204" pitchFamily="34" charset="0"/>
              </a:rPr>
              <a:t>Recommendation 9</a:t>
            </a:r>
          </a:p>
          <a:p>
            <a:r>
              <a:rPr lang="en-GB" sz="2800" i="1" dirty="0">
                <a:latin typeface="Calibri" panose="020F0502020204030204" pitchFamily="34" charset="0"/>
              </a:rPr>
              <a:t>The options for newly formed groups, as part of the Peer Networks programme, to continue beyond their end date should be investigated.</a:t>
            </a:r>
          </a:p>
          <a:p>
            <a:r>
              <a:rPr lang="en-GB" sz="2800" b="1" i="1" dirty="0">
                <a:latin typeface="Calibri" panose="020F0502020204030204" pitchFamily="34" charset="0"/>
              </a:rPr>
              <a:t>Recommendation 10</a:t>
            </a:r>
          </a:p>
          <a:p>
            <a:r>
              <a:rPr lang="en-GB" sz="2800" i="1" dirty="0">
                <a:latin typeface="Calibri" panose="020F0502020204030204" pitchFamily="34" charset="0"/>
              </a:rPr>
              <a:t>The South East Business Hub and sub-hubs should consider the lessons learnt and opportunities for efficiency improvements as a result of their experiences of the pandemic (consideration should be given to costs, physical space development, geographical reach, environmental considerations and staffing).</a:t>
            </a:r>
          </a:p>
          <a:p>
            <a:r>
              <a:rPr lang="en-GB" sz="2800" b="1" i="1" dirty="0">
                <a:latin typeface="Calibri" panose="020F0502020204030204" pitchFamily="34" charset="0"/>
              </a:rPr>
              <a:t>Recommendation 11</a:t>
            </a:r>
          </a:p>
          <a:p>
            <a:r>
              <a:rPr lang="en-GB" sz="2800" i="1" dirty="0">
                <a:latin typeface="Calibri" panose="020F0502020204030204" pitchFamily="34" charset="0"/>
              </a:rPr>
              <a:t>The potential for increasing SELEP wide programmes of on-line events and workshops should be investigated. Events and workshops sessions should be recorded to allow businesses to access them at their own convenience.</a:t>
            </a:r>
          </a:p>
          <a:p>
            <a:endParaRPr lang="en-GB" sz="2800" i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256538"/>
      </p:ext>
    </p:extLst>
  </p:cSld>
  <p:clrMapOvr>
    <a:masterClrMapping/>
  </p:clrMapOvr>
</p:sld>
</file>

<file path=ppt/theme/theme1.xml><?xml version="1.0" encoding="utf-8"?>
<a:theme xmlns:a="http://schemas.openxmlformats.org/drawingml/2006/main" name="SELEP PowerPoint Template_White">
  <a:themeElements>
    <a:clrScheme name="SELEP">
      <a:dk1>
        <a:srgbClr val="393944"/>
      </a:dk1>
      <a:lt1>
        <a:srgbClr val="F6F6F6"/>
      </a:lt1>
      <a:dk2>
        <a:srgbClr val="3C3C3B"/>
      </a:dk2>
      <a:lt2>
        <a:srgbClr val="F6F6F6"/>
      </a:lt2>
      <a:accent1>
        <a:srgbClr val="D42B3F"/>
      </a:accent1>
      <a:accent2>
        <a:srgbClr val="EA5B0C"/>
      </a:accent2>
      <a:accent3>
        <a:srgbClr val="44BCCD"/>
      </a:accent3>
      <a:accent4>
        <a:srgbClr val="9C9FAE"/>
      </a:accent4>
      <a:accent5>
        <a:srgbClr val="706F6F"/>
      </a:accent5>
      <a:accent6>
        <a:srgbClr val="FFFFFF"/>
      </a:accent6>
      <a:hlink>
        <a:srgbClr val="44BCCD"/>
      </a:hlink>
      <a:folHlink>
        <a:srgbClr val="818195"/>
      </a:folHlink>
    </a:clrScheme>
    <a:fontScheme name="Font Pairing 1">
      <a:majorFont>
        <a:latin typeface="Museo 300"/>
        <a:ea typeface="ＭＳ Ｐゴシック"/>
        <a:cs typeface=""/>
      </a:majorFont>
      <a:minorFont>
        <a:latin typeface="Open Sans"/>
        <a:ea typeface="ＭＳ Ｐゴシック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b="0" i="0" dirty="0">
            <a:solidFill>
              <a:schemeClr val="accent2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LEP PowerPoint Template_Dark.potx" id="{BA9A06C8-817D-4B23-9865-944CCB1E6F8F}" vid="{DC72DF40-851C-491F-868B-7F4471BCC05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a9f12287-5f74-4593-92c9-e973669b9a7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34A7656483B74FB66C73ECEA17E281" ma:contentTypeVersion="14" ma:contentTypeDescription="Create a new document." ma:contentTypeScope="" ma:versionID="7b4c043b83833dfa6c7653fe92e5177a">
  <xsd:schema xmlns:xsd="http://www.w3.org/2001/XMLSchema" xmlns:xs="http://www.w3.org/2001/XMLSchema" xmlns:p="http://schemas.microsoft.com/office/2006/metadata/properties" xmlns:ns2="a9f12287-5f74-4593-92c9-e973669b9a71" xmlns:ns3="6140e513-9c0e-4e73-9b29-9e780522eb94" targetNamespace="http://schemas.microsoft.com/office/2006/metadata/properties" ma:root="true" ma:fieldsID="4ba1f8288ec5762bba5a4e6839ae30ba" ns2:_="" ns3:_="">
    <xsd:import namespace="a9f12287-5f74-4593-92c9-e973669b9a71"/>
    <xsd:import namespace="6140e513-9c0e-4e73-9b29-9e780522eb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_Flow_SignoffStatu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f12287-5f74-4593-92c9-e973669b9a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40e513-9c0e-4e73-9b29-9e780522eb9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D1BD5FC-07E0-4A7D-B595-6CDD32E629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960838-B496-4409-AA71-4B5F293C8991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b81eb9ed-fee2-4e18-85d9-c56e99cda4fd"/>
    <ds:schemaRef ds:uri="http://www.w3.org/XML/1998/namespace"/>
    <ds:schemaRef ds:uri="http://purl.org/dc/dcmitype/"/>
    <ds:schemaRef ds:uri="a9f12287-5f74-4593-92c9-e973669b9a71"/>
  </ds:schemaRefs>
</ds:datastoreItem>
</file>

<file path=customXml/itemProps3.xml><?xml version="1.0" encoding="utf-8"?>
<ds:datastoreItem xmlns:ds="http://schemas.openxmlformats.org/officeDocument/2006/customXml" ds:itemID="{04D476A5-7690-46B4-9E70-07858FE8ED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f12287-5f74-4593-92c9-e973669b9a71"/>
    <ds:schemaRef ds:uri="6140e513-9c0e-4e73-9b29-9e780522eb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SELEP PowerPoint Template_White</Template>
  <TotalTime>186</TotalTime>
  <Words>359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Museo 300</vt:lpstr>
      <vt:lpstr>Open Sans</vt:lpstr>
      <vt:lpstr>SELEP PowerPoint Template_White</vt:lpstr>
      <vt:lpstr>Growth Hub Annual Evaluation 2020-21 </vt:lpstr>
      <vt:lpstr>Recommendations – Operation of SEBH </vt:lpstr>
      <vt:lpstr>Recommendations - Partners</vt:lpstr>
      <vt:lpstr>Recommendations - Businesses</vt:lpstr>
    </vt:vector>
  </TitlesOfParts>
  <Company>Essex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Adam.Bryan</dc:creator>
  <cp:lastModifiedBy>Iwona Bainbridge - Growth Hub Lead (SELEP)</cp:lastModifiedBy>
  <cp:revision>17</cp:revision>
  <dcterms:created xsi:type="dcterms:W3CDTF">2017-05-03T23:45:05Z</dcterms:created>
  <dcterms:modified xsi:type="dcterms:W3CDTF">2021-12-08T13:09:30Z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0x010100BB34A7656483B74FB66C73ECEA17E281</vt:lpwstr>
  </property>
</Properties>
</file>