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4"/>
  </p:sldMasterIdLst>
  <p:sldIdLst>
    <p:sldId id="256" r:id="rId5"/>
    <p:sldId id="257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6332" autoAdjust="0"/>
  </p:normalViewPr>
  <p:slideViewPr>
    <p:cSldViewPr snapToGrid="0">
      <p:cViewPr varScale="1">
        <p:scale>
          <a:sx n="58" d="100"/>
          <a:sy n="58" d="100"/>
        </p:scale>
        <p:origin x="668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wona Bainbridge - Growth Hub Lead (SELEP)" userId="7768bca1-9fc1-4f38-b39e-e75e9aebb498_5::10033FFFA79720BD" providerId="ADAL" clId="{1A3F724F-2EAC-431F-A8C9-1C5339FDBCA8}"/>
    <pc:docChg chg="modSld">
      <pc:chgData name="Iwona Bainbridge - Growth Hub Lead (SELEP)" userId="7768bca1-9fc1-4f38-b39e-e75e9aebb498_5::10033FFFA79720BD" providerId="ADAL" clId="{1A3F724F-2EAC-431F-A8C9-1C5339FDBCA8}" dt="2021-12-08T13:09:23.759" v="1" actId="20577"/>
      <pc:docMkLst>
        <pc:docMk/>
      </pc:docMkLst>
      <pc:sldChg chg="modSp mod">
        <pc:chgData name="Iwona Bainbridge - Growth Hub Lead (SELEP)" userId="7768bca1-9fc1-4f38-b39e-e75e9aebb498_5::10033FFFA79720BD" providerId="ADAL" clId="{1A3F724F-2EAC-431F-A8C9-1C5339FDBCA8}" dt="2021-12-08T13:09:23.759" v="1" actId="20577"/>
        <pc:sldMkLst>
          <pc:docMk/>
          <pc:sldMk cId="2660256538" sldId="270"/>
        </pc:sldMkLst>
        <pc:spChg chg="mod">
          <ac:chgData name="Iwona Bainbridge - Growth Hub Lead (SELEP)" userId="7768bca1-9fc1-4f38-b39e-e75e9aebb498_5::10033FFFA79720BD" providerId="ADAL" clId="{1A3F724F-2EAC-431F-A8C9-1C5339FDBCA8}" dt="2021-12-08T13:09:23.759" v="1" actId="20577"/>
          <ac:spMkLst>
            <pc:docMk/>
            <pc:sldMk cId="2660256538" sldId="27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757193"/>
            <a:ext cx="8390860" cy="788027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637296"/>
            <a:ext cx="8390860" cy="561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38200" y="2384168"/>
            <a:ext cx="143396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5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5209"/>
            <a:ext cx="12192001" cy="3633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22178"/>
            <a:ext cx="5437188" cy="6543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Museo 300" panose="02000000000000000000" pitchFamily="50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175462"/>
            <a:ext cx="5437188" cy="2111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7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273599"/>
            <a:ext cx="777398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992438"/>
            <a:ext cx="7773988" cy="268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7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41878"/>
            <a:ext cx="522177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41313" y="1903228"/>
            <a:ext cx="5950688" cy="495477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3228"/>
            <a:ext cx="522177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22066"/>
            <a:ext cx="5221778" cy="34545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0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06627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7462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6627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17462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21574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21574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6389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06389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6389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06389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41879"/>
            <a:ext cx="5062869" cy="2498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1597" y="6343799"/>
            <a:ext cx="2743200" cy="249860"/>
          </a:xfrm>
        </p:spPr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353872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5353872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838200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838200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8"/>
          </p:nvPr>
        </p:nvSpPr>
        <p:spPr>
          <a:xfrm>
            <a:off x="5353872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5353872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846280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846280" y="4138924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61952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61951" y="4102881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3670005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670005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6501810" y="2466754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501810" y="4876361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69621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41878"/>
            <a:ext cx="5062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chemeClr val="accent4"/>
                </a:solidFill>
                <a:latin typeface="Open Sans" panose="020B0606030504020204" pitchFamily="34" charset="0"/>
              </a:defRPr>
            </a:lvl1pPr>
          </a:lstStyle>
          <a:p>
            <a:r>
              <a:rPr lang="en-GB"/>
              <a:t>South East Local Enterprise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1597" y="63437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fld id="{1E8F0C2B-21B0-46B9-80A1-9F88378FCF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797" y="3084286"/>
            <a:ext cx="5846076" cy="5431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" y="107348"/>
            <a:ext cx="3379614" cy="14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21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6" r:id="rId2"/>
    <p:sldLayoutId id="2147483931" r:id="rId3"/>
    <p:sldLayoutId id="2147483951" r:id="rId4"/>
    <p:sldLayoutId id="2147483952" r:id="rId5"/>
    <p:sldLayoutId id="2147483953" r:id="rId6"/>
    <p:sldLayoutId id="2147483954" r:id="rId7"/>
    <p:sldLayoutId id="2147483955" r:id="rId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i="0" kern="1200" dirty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400" b="0" i="0" kern="1200" dirty="0" smtClean="0">
          <a:solidFill>
            <a:schemeClr val="accent3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400" kern="1200" dirty="0" smtClean="0">
          <a:solidFill>
            <a:schemeClr val="accent2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ctrTitle"/>
          </p:nvPr>
        </p:nvSpPr>
        <p:spPr>
          <a:xfrm>
            <a:off x="838199" y="2757193"/>
            <a:ext cx="8482445" cy="1277663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atin typeface="Calibri" panose="020F0502020204030204" pitchFamily="34" charset="0"/>
              </a:rPr>
              <a:t>Growth Hub Annual Evaluation 2020-21 </a:t>
            </a:r>
          </a:p>
        </p:txBody>
      </p:sp>
      <p:sp>
        <p:nvSpPr>
          <p:cNvPr id="90" name="Subtitle 89"/>
          <p:cNvSpPr>
            <a:spLocks noGrp="1"/>
          </p:cNvSpPr>
          <p:nvPr>
            <p:ph type="subTitle" idx="1"/>
          </p:nvPr>
        </p:nvSpPr>
        <p:spPr>
          <a:xfrm>
            <a:off x="838200" y="4034856"/>
            <a:ext cx="8390860" cy="1968374"/>
          </a:xfrm>
        </p:spPr>
        <p:txBody>
          <a:bodyPr>
            <a:normAutofit/>
          </a:bodyPr>
          <a:lstStyle/>
          <a:p>
            <a:endParaRPr lang="en-GB" b="1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1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Recommendations – Operation of SEBH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>
            <a:normAutofit fontScale="70000" lnSpcReduction="20000"/>
          </a:bodyPr>
          <a:lstStyle/>
          <a:p>
            <a:r>
              <a:rPr lang="en-GB" sz="2800" b="1" i="1" dirty="0">
                <a:latin typeface="Calibri" panose="020F0502020204030204" pitchFamily="34" charset="0"/>
              </a:rPr>
              <a:t>Recommendation 1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A formal review of the Evolutive CRM should occur to identify best practice with uploading information and how best this can be shared with all. System improvements should also be considered.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2 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Consideration should be given as to whether there is a benefit in the marketing activity being undertaken centrally with key skills and experience embedded within a central LEP marketing team for whom the Growth Hub is but one element of their role.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3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Further discussion to take place with the hubs regarding the need for more regular newsletter and maximisation of social media use.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4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All businesses that receive support should be requested to agree to being involved in business consultation inputs to Growth Hub evaluations.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5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A case study should be developed for the Kent Covid Helpline and contingency plan established should such a support mechanism need to ne implemented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13413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Recommendations - Partners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/>
          <a:lstStyle/>
          <a:p>
            <a:r>
              <a:rPr lang="en-GB" sz="2800" b="1" i="1" dirty="0">
                <a:latin typeface="Calibri" panose="020F0502020204030204" pitchFamily="34" charset="0"/>
              </a:rPr>
              <a:t>Recommendation 6 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Continue with virtual meetings but also consider to hold some meetings physically, when pandemic conditions permit, as personal contact can help relationship development and maintenance.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7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To consider how best to continue the flow of economic and business-related information to partners across the region and Government.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8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A system should be put in place to ensure that feedback is provided to partners on business referrals. </a:t>
            </a:r>
          </a:p>
        </p:txBody>
      </p:sp>
    </p:spTree>
    <p:extLst>
      <p:ext uri="{BB962C8B-B14F-4D97-AF65-F5344CB8AC3E}">
        <p14:creationId xmlns:p14="http://schemas.microsoft.com/office/powerpoint/2010/main" val="18736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Recommendations - Businesses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i="1" dirty="0">
                <a:latin typeface="Calibri" panose="020F0502020204030204" pitchFamily="34" charset="0"/>
              </a:rPr>
              <a:t>Recommendation 9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The options for newly formed groups, as part of the Peer Networks programme, to continue beyond their end date should be investigated.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10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The South East Business Hub and sub-hubs should consider the lessons learnt and opportunities for efficiency improvements as a result of their experiences of the pandemic (consideration should be given to costs, physical space development, geographical reach, environmental considerations and staffing).</a:t>
            </a:r>
          </a:p>
          <a:p>
            <a:r>
              <a:rPr lang="en-GB" sz="2800" b="1" i="1" dirty="0">
                <a:latin typeface="Calibri" panose="020F0502020204030204" pitchFamily="34" charset="0"/>
              </a:rPr>
              <a:t>Recommendation 11</a:t>
            </a:r>
          </a:p>
          <a:p>
            <a:r>
              <a:rPr lang="en-GB" sz="2800" i="1" dirty="0">
                <a:latin typeface="Calibri" panose="020F0502020204030204" pitchFamily="34" charset="0"/>
              </a:rPr>
              <a:t>The potential for increasing SELEP wide programmes of on-line events and workshops should be investigated. Events and workshops sessions should be recorded to allow businesses to access them at their own convenience.</a:t>
            </a:r>
          </a:p>
          <a:p>
            <a:endParaRPr lang="en-GB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56538"/>
      </p:ext>
    </p:extLst>
  </p:cSld>
  <p:clrMapOvr>
    <a:masterClrMapping/>
  </p:clrMapOvr>
</p:sld>
</file>

<file path=ppt/theme/theme1.xml><?xml version="1.0" encoding="utf-8"?>
<a:theme xmlns:a="http://schemas.openxmlformats.org/drawingml/2006/main" name="SELEP PowerPoint Template_White">
  <a:themeElements>
    <a:clrScheme name="SELEP">
      <a:dk1>
        <a:srgbClr val="393944"/>
      </a:dk1>
      <a:lt1>
        <a:srgbClr val="F6F6F6"/>
      </a:lt1>
      <a:dk2>
        <a:srgbClr val="3C3C3B"/>
      </a:dk2>
      <a:lt2>
        <a:srgbClr val="F6F6F6"/>
      </a:lt2>
      <a:accent1>
        <a:srgbClr val="D42B3F"/>
      </a:accent1>
      <a:accent2>
        <a:srgbClr val="EA5B0C"/>
      </a:accent2>
      <a:accent3>
        <a:srgbClr val="44BCCD"/>
      </a:accent3>
      <a:accent4>
        <a:srgbClr val="9C9FAE"/>
      </a:accent4>
      <a:accent5>
        <a:srgbClr val="706F6F"/>
      </a:accent5>
      <a:accent6>
        <a:srgbClr val="FFFFFF"/>
      </a:accent6>
      <a:hlink>
        <a:srgbClr val="44BCCD"/>
      </a:hlink>
      <a:folHlink>
        <a:srgbClr val="818195"/>
      </a:folHlink>
    </a:clrScheme>
    <a:fontScheme name="Font Pairing 1">
      <a:majorFont>
        <a:latin typeface="Museo 300"/>
        <a:ea typeface="ＭＳ Ｐゴシック"/>
        <a:cs typeface=""/>
      </a:majorFont>
      <a:minorFont>
        <a:latin typeface="Open Sans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0" i="0" dirty="0">
            <a:solidFill>
              <a:schemeClr val="accent2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LEP PowerPoint Template_Dark.potx" id="{BA9A06C8-817D-4B23-9865-944CCB1E6F8F}" vid="{DC72DF40-851C-491F-868B-7F4471BCC05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a9f12287-5f74-4593-92c9-e973669b9a7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4A7656483B74FB66C73ECEA17E281" ma:contentTypeVersion="14" ma:contentTypeDescription="Create a new document." ma:contentTypeScope="" ma:versionID="7b4c043b83833dfa6c7653fe92e5177a">
  <xsd:schema xmlns:xsd="http://www.w3.org/2001/XMLSchema" xmlns:xs="http://www.w3.org/2001/XMLSchema" xmlns:p="http://schemas.microsoft.com/office/2006/metadata/properties" xmlns:ns2="a9f12287-5f74-4593-92c9-e973669b9a71" xmlns:ns3="6140e513-9c0e-4e73-9b29-9e780522eb94" targetNamespace="http://schemas.microsoft.com/office/2006/metadata/properties" ma:root="true" ma:fieldsID="4ba1f8288ec5762bba5a4e6839ae30ba" ns2:_="" ns3:_="">
    <xsd:import namespace="a9f12287-5f74-4593-92c9-e973669b9a71"/>
    <xsd:import namespace="6140e513-9c0e-4e73-9b29-9e780522eb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12287-5f74-4593-92c9-e973669b9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513-9c0e-4e73-9b29-9e780522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1BD5FC-07E0-4A7D-B595-6CDD32E629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60838-B496-4409-AA71-4B5F293C899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81eb9ed-fee2-4e18-85d9-c56e99cda4fd"/>
    <ds:schemaRef ds:uri="http://www.w3.org/XML/1998/namespace"/>
    <ds:schemaRef ds:uri="http://purl.org/dc/dcmitype/"/>
    <ds:schemaRef ds:uri="a9f12287-5f74-4593-92c9-e973669b9a71"/>
  </ds:schemaRefs>
</ds:datastoreItem>
</file>

<file path=customXml/itemProps3.xml><?xml version="1.0" encoding="utf-8"?>
<ds:datastoreItem xmlns:ds="http://schemas.openxmlformats.org/officeDocument/2006/customXml" ds:itemID="{04D476A5-7690-46B4-9E70-07858FE8E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12287-5f74-4593-92c9-e973669b9a71"/>
    <ds:schemaRef ds:uri="6140e513-9c0e-4e73-9b29-9e780522eb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SELEP PowerPoint Template_White</Template>
  <TotalTime>186</TotalTime>
  <Words>359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Museo 300</vt:lpstr>
      <vt:lpstr>Open Sans</vt:lpstr>
      <vt:lpstr>SELEP PowerPoint Template_White</vt:lpstr>
      <vt:lpstr>Growth Hub Annual Evaluation 2020-21 </vt:lpstr>
      <vt:lpstr>Recommendations – Operation of SEBH </vt:lpstr>
      <vt:lpstr>Recommendations - Partners</vt:lpstr>
      <vt:lpstr>Recommendations - Businesses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Adam.Bryan</dc:creator>
  <cp:lastModifiedBy>Iwona Bainbridge - Growth Hub Lead (SELEP)</cp:lastModifiedBy>
  <cp:revision>17</cp:revision>
  <dcterms:created xsi:type="dcterms:W3CDTF">2017-05-03T23:45:05Z</dcterms:created>
  <dcterms:modified xsi:type="dcterms:W3CDTF">2021-12-08T13:09:30Z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0x010100BB34A7656483B74FB66C73ECEA17E281</vt:lpwstr>
  </property>
</Properties>
</file>