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5.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sldIdLst>
    <p:sldId id="363" r:id="rId3"/>
    <p:sldId id="364" r:id="rId4"/>
    <p:sldId id="289" r:id="rId5"/>
    <p:sldId id="379" r:id="rId6"/>
    <p:sldId id="375" r:id="rId7"/>
    <p:sldId id="377" r:id="rId8"/>
    <p:sldId id="381" r:id="rId9"/>
    <p:sldId id="382" r:id="rId10"/>
    <p:sldId id="376" r:id="rId11"/>
    <p:sldId id="378" r:id="rId12"/>
    <p:sldId id="385" r:id="rId13"/>
    <p:sldId id="383" r:id="rId14"/>
    <p:sldId id="393" r:id="rId15"/>
    <p:sldId id="392" r:id="rId16"/>
    <p:sldId id="387" r:id="rId17"/>
    <p:sldId id="386" r:id="rId18"/>
    <p:sldId id="395" r:id="rId19"/>
    <p:sldId id="394" r:id="rId20"/>
    <p:sldId id="389" r:id="rId21"/>
    <p:sldId id="391" r:id="rId22"/>
    <p:sldId id="388" r:id="rId23"/>
    <p:sldId id="390" r:id="rId24"/>
    <p:sldId id="374" r:id="rId25"/>
    <p:sldId id="322" r:id="rId26"/>
    <p:sldId id="396" r:id="rId27"/>
    <p:sldId id="326" r:id="rId28"/>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A6D72D"/>
    <a:srgbClr val="B3DD4B"/>
    <a:srgbClr val="8CCF59"/>
    <a:srgbClr val="A7D8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8978" autoAdjust="0"/>
  </p:normalViewPr>
  <p:slideViewPr>
    <p:cSldViewPr snapToGrid="0">
      <p:cViewPr varScale="1">
        <p:scale>
          <a:sx n="78" d="100"/>
          <a:sy n="78" d="100"/>
        </p:scale>
        <p:origin x="18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37" Type="http://schemas.openxmlformats.org/officeDocument/2006/relationships/customXml" Target="../customXml/item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26DAD65A-E939-4197-9E2B-AC9AC9F02C8D}" type="datetimeFigureOut">
              <a:rPr lang="en-GB" smtClean="0"/>
              <a:t>03/11/2020</a:t>
            </a:fld>
            <a:endParaRPr lang="en-GB"/>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41228711-5955-4083-832A-E7F519A7503B}" type="slidenum">
              <a:rPr lang="en-GB" smtClean="0"/>
              <a:t>‹#›</a:t>
            </a:fld>
            <a:endParaRPr lang="en-GB"/>
          </a:p>
        </p:txBody>
      </p:sp>
    </p:spTree>
    <p:extLst>
      <p:ext uri="{BB962C8B-B14F-4D97-AF65-F5344CB8AC3E}">
        <p14:creationId xmlns:p14="http://schemas.microsoft.com/office/powerpoint/2010/main" val="3452540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ec.europa.eu/taxation_customs/business/customs-procedures/general-overview/economic-operators-registration-identification-number-eori_en"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228711-5955-4083-832A-E7F519A7503B}" type="slidenum">
              <a:rPr lang="en-GB" smtClean="0"/>
              <a:t>1</a:t>
            </a:fld>
            <a:endParaRPr lang="en-GB"/>
          </a:p>
        </p:txBody>
      </p:sp>
    </p:spTree>
    <p:extLst>
      <p:ext uri="{BB962C8B-B14F-4D97-AF65-F5344CB8AC3E}">
        <p14:creationId xmlns:p14="http://schemas.microsoft.com/office/powerpoint/2010/main" val="148004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dirty="0">
                <a:latin typeface="Times New Roman" panose="02020603050405020304" pitchFamily="18" charset="0"/>
              </a:rPr>
              <a:t>The national Accredited Chamber network provides export documentation for exporters and has done for years. But some current documents will change: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Times New Roman" panose="02020603050405020304" pitchFamily="18" charset="0"/>
              </a:rPr>
              <a:t>A UK Certificate of Origin is being designed by Department for International Trade as a replacement for the current certificates of origin in the EU. </a:t>
            </a:r>
            <a:r>
              <a:rPr lang="en-GB" b="0" i="0" dirty="0">
                <a:solidFill>
                  <a:srgbClr val="36393A"/>
                </a:solidFill>
                <a:effectLst/>
                <a:latin typeface="LatoWeb"/>
              </a:rPr>
              <a:t>Exports to Arab League countries which usually require an Arab-British Certificate of Origin will be unaffected by Brexit and there will be no change in format of the document for the middle east.</a:t>
            </a:r>
            <a:endParaRPr lang="en-US" altLang="en-US" dirty="0">
              <a:latin typeface="Times New Roman" panose="02020603050405020304" pitchFamily="18" charset="0"/>
            </a:endParaRPr>
          </a:p>
          <a:p>
            <a:endParaRPr lang="en-US" altLang="en-US" dirty="0">
              <a:latin typeface="Times New Roman" panose="02020603050405020304" pitchFamily="18" charset="0"/>
            </a:endParaRPr>
          </a:p>
          <a:p>
            <a:r>
              <a:rPr lang="en-US" altLang="en-US" dirty="0">
                <a:latin typeface="Times New Roman" panose="02020603050405020304" pitchFamily="18" charset="0"/>
              </a:rPr>
              <a:t>Changes to EUR1s (will become a UK EUR1) and ATR’s. (Both are movement certificates – based on different tariff preferences). HMRC will issue new UK EUR1’s.</a:t>
            </a:r>
          </a:p>
          <a:p>
            <a:endParaRPr lang="en-US" altLang="en-US" dirty="0">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10</a:t>
            </a:fld>
            <a:endParaRPr lang="en-GB" altLang="en-US">
              <a:latin typeface="Times New Roman" panose="02020603050405020304" pitchFamily="18" charset="0"/>
            </a:endParaRPr>
          </a:p>
        </p:txBody>
      </p:sp>
    </p:spTree>
    <p:extLst>
      <p:ext uri="{BB962C8B-B14F-4D97-AF65-F5344CB8AC3E}">
        <p14:creationId xmlns:p14="http://schemas.microsoft.com/office/powerpoint/2010/main" val="3170955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GB" dirty="0"/>
              <a:t>ROW = Rest of the World</a:t>
            </a:r>
          </a:p>
          <a:p>
            <a:endParaRPr lang="en-GB" dirty="0"/>
          </a:p>
          <a:p>
            <a:r>
              <a:rPr lang="en-GB" dirty="0"/>
              <a:t>Bringing goods into the UK from the EU will involve a lot more paperwork than it does now. Many EU traders are unprepared.</a:t>
            </a:r>
          </a:p>
          <a:p>
            <a:r>
              <a:rPr lang="en-GB" dirty="0"/>
              <a:t>To give some idea of the scale, around 180,000 UK businesses only trade within the EU, 68,000 only trade outside the EU and 73,000 trade in both. The EU27 accounts for just over half of all imports into the UK so the volume of ‘checked’ goods passing through our ports will increase significantly. Being outside the customs union will mean that imports into the UK from the EU will be treated the same as those from the rest of the world. They will shift from being goods in free circulation within the EU, to imports subject to duty and VAT. </a:t>
            </a:r>
          </a:p>
          <a:p>
            <a:endParaRPr lang="en-GB" dirty="0"/>
          </a:p>
          <a:p>
            <a:r>
              <a:rPr lang="en-GB" dirty="0"/>
              <a:t>Paperwork related to imports and exports is complex and can be confusing. To add to the difficulty, goods will be subject to increased border checks when we leave the EU, with any one of 26 government agencies taking an interest. For example, livestock and animal products will get the attention of the Plant Health Agency, the Port Health Authorities and the Rural Payments Agency. Other agencies include Trading Standards, Environmental Health and the National Measurement Office.</a:t>
            </a:r>
            <a:endParaRPr lang="en-US" altLang="en-US" dirty="0">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11</a:t>
            </a:fld>
            <a:endParaRPr lang="en-GB" altLang="en-US">
              <a:latin typeface="Times New Roman" panose="02020603050405020304" pitchFamily="18" charset="0"/>
            </a:endParaRPr>
          </a:p>
        </p:txBody>
      </p:sp>
    </p:spTree>
    <p:extLst>
      <p:ext uri="{BB962C8B-B14F-4D97-AF65-F5344CB8AC3E}">
        <p14:creationId xmlns:p14="http://schemas.microsoft.com/office/powerpoint/2010/main" val="3605171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dirty="0">
                <a:latin typeface="Times New Roman" panose="02020603050405020304" pitchFamily="18" charset="0"/>
              </a:rPr>
              <a:t>Michael Gove confirmed in parliament that 50,000 new recruits would be needed in the next 6 months to handle Customs Declarations Capacity Gap</a:t>
            </a:r>
          </a:p>
          <a:p>
            <a:r>
              <a:rPr lang="en-US" altLang="en-US" dirty="0">
                <a:latin typeface="Times New Roman" panose="02020603050405020304" pitchFamily="18" charset="0"/>
              </a:rPr>
              <a:t>Concern – not enough customs brokers which will impact businesses wishing to import or export.</a:t>
            </a:r>
          </a:p>
          <a:p>
            <a:endParaRPr lang="en-US" altLang="en-US" dirty="0">
              <a:latin typeface="Times New Roman" panose="02020603050405020304" pitchFamily="18" charset="0"/>
            </a:endParaRPr>
          </a:p>
          <a:p>
            <a:r>
              <a:rPr lang="en-US" altLang="en-US" dirty="0">
                <a:latin typeface="Times New Roman" panose="02020603050405020304" pitchFamily="18" charset="0"/>
              </a:rPr>
              <a:t>The national Accredited Chambers have been training staff to be fully trained and able to process Customs Declarations. This will be a new service the Sussex Chamber will provide along with other national Chambers. We have set up ChamberCustoms to handle this.</a:t>
            </a:r>
          </a:p>
          <a:p>
            <a:endParaRPr lang="en-US" altLang="en-US" dirty="0">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12</a:t>
            </a:fld>
            <a:endParaRPr lang="en-GB" altLang="en-US">
              <a:latin typeface="Times New Roman" panose="02020603050405020304" pitchFamily="18" charset="0"/>
            </a:endParaRPr>
          </a:p>
        </p:txBody>
      </p:sp>
    </p:spTree>
    <p:extLst>
      <p:ext uri="{BB962C8B-B14F-4D97-AF65-F5344CB8AC3E}">
        <p14:creationId xmlns:p14="http://schemas.microsoft.com/office/powerpoint/2010/main" val="1354925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GB" b="0" i="0" dirty="0">
                <a:solidFill>
                  <a:srgbClr val="0B0C0C"/>
                </a:solidFill>
                <a:effectLst/>
                <a:latin typeface="nta"/>
              </a:rPr>
              <a:t>Traders importing standard goods will need to prepare for basic customs requirements and will have up to six months to submit customs declarations to HMRC.</a:t>
            </a:r>
            <a:endParaRPr lang="en-US" altLang="en-US" dirty="0">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13</a:t>
            </a:fld>
            <a:endParaRPr lang="en-GB" altLang="en-US">
              <a:latin typeface="Times New Roman" panose="02020603050405020304" pitchFamily="18" charset="0"/>
            </a:endParaRPr>
          </a:p>
        </p:txBody>
      </p:sp>
    </p:spTree>
    <p:extLst>
      <p:ext uri="{BB962C8B-B14F-4D97-AF65-F5344CB8AC3E}">
        <p14:creationId xmlns:p14="http://schemas.microsoft.com/office/powerpoint/2010/main" val="1667673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dirty="0">
                <a:latin typeface="Times New Roman" panose="02020603050405020304" pitchFamily="18" charset="0"/>
              </a:rPr>
              <a:t>Considerations all businesses will need to consider as well as increased costs (paperwork, duty,)</a:t>
            </a:r>
          </a:p>
          <a:p>
            <a:r>
              <a:rPr lang="en-US" altLang="en-US" dirty="0">
                <a:latin typeface="Times New Roman" panose="02020603050405020304" pitchFamily="18" charset="0"/>
              </a:rPr>
              <a:t>It is the business’s responsibility to get the paperwork right. We can help provide guidance and advice.</a:t>
            </a:r>
          </a:p>
          <a:p>
            <a:r>
              <a:rPr lang="en-US" altLang="en-US" dirty="0">
                <a:latin typeface="Times New Roman" panose="02020603050405020304" pitchFamily="18" charset="0"/>
              </a:rPr>
              <a:t>Incorrect declarations – delays, HMRC impose penalties or prosecute. </a:t>
            </a:r>
          </a:p>
          <a:p>
            <a:r>
              <a:rPr lang="en-US" altLang="en-US" dirty="0">
                <a:latin typeface="Times New Roman" panose="02020603050405020304" pitchFamily="18" charset="0"/>
              </a:rPr>
              <a:t>Tariff codes will be covered shortly</a:t>
            </a:r>
          </a:p>
          <a:p>
            <a:endParaRPr lang="en-US" altLang="en-US" dirty="0">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14</a:t>
            </a:fld>
            <a:endParaRPr lang="en-GB" altLang="en-US">
              <a:latin typeface="Times New Roman" panose="02020603050405020304" pitchFamily="18" charset="0"/>
            </a:endParaRPr>
          </a:p>
        </p:txBody>
      </p:sp>
    </p:spTree>
    <p:extLst>
      <p:ext uri="{BB962C8B-B14F-4D97-AF65-F5344CB8AC3E}">
        <p14:creationId xmlns:p14="http://schemas.microsoft.com/office/powerpoint/2010/main" val="287758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Times New Roman" panose="02020603050405020304" pitchFamily="18" charset="0"/>
              </a:rPr>
              <a:t>Some questions business need to consider are included above.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Times New Roman" panose="02020603050405020304" pitchFamily="18" charset="0"/>
              </a:rPr>
              <a:t>EORI - </a:t>
            </a:r>
            <a:r>
              <a:rPr lang="en-GB" b="0" i="0" u="none" strike="noStrike" dirty="0">
                <a:solidFill>
                  <a:srgbClr val="660099"/>
                </a:solidFill>
                <a:effectLst/>
                <a:latin typeface="arial" panose="020B0604020202020204" pitchFamily="34" charset="0"/>
                <a:hlinkClick r:id="rId3"/>
              </a:rPr>
              <a:t>Economic Operators Registration and Identification number</a:t>
            </a: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15</a:t>
            </a:fld>
            <a:endParaRPr lang="en-GB" altLang="en-US">
              <a:latin typeface="Times New Roman" panose="02020603050405020304" pitchFamily="18" charset="0"/>
            </a:endParaRPr>
          </a:p>
        </p:txBody>
      </p:sp>
    </p:spTree>
    <p:extLst>
      <p:ext uri="{BB962C8B-B14F-4D97-AF65-F5344CB8AC3E}">
        <p14:creationId xmlns:p14="http://schemas.microsoft.com/office/powerpoint/2010/main" val="2998502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dirty="0">
                <a:latin typeface="Times New Roman" panose="02020603050405020304" pitchFamily="18" charset="0"/>
              </a:rPr>
              <a:t>HMRC has funding to help support business in preparation for Customs Declarations.</a:t>
            </a:r>
          </a:p>
          <a:p>
            <a:endParaRPr lang="en-US" altLang="en-US" dirty="0">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16</a:t>
            </a:fld>
            <a:endParaRPr lang="en-GB" altLang="en-US">
              <a:latin typeface="Times New Roman" panose="02020603050405020304" pitchFamily="18" charset="0"/>
            </a:endParaRPr>
          </a:p>
        </p:txBody>
      </p:sp>
    </p:spTree>
    <p:extLst>
      <p:ext uri="{BB962C8B-B14F-4D97-AF65-F5344CB8AC3E}">
        <p14:creationId xmlns:p14="http://schemas.microsoft.com/office/powerpoint/2010/main" val="1878687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Times New Roman" panose="02020603050405020304" pitchFamily="18" charset="0"/>
              </a:rPr>
              <a:t>Sussex Chamber can help provide the necessary training for Freight Forwarders or businesses that wish to have an overview and understanding of the documents required.</a:t>
            </a:r>
          </a:p>
          <a:p>
            <a:endParaRPr lang="en-US" altLang="en-US" dirty="0">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17</a:t>
            </a:fld>
            <a:endParaRPr lang="en-GB" altLang="en-US">
              <a:latin typeface="Times New Roman" panose="02020603050405020304" pitchFamily="18" charset="0"/>
            </a:endParaRPr>
          </a:p>
        </p:txBody>
      </p:sp>
    </p:spTree>
    <p:extLst>
      <p:ext uri="{BB962C8B-B14F-4D97-AF65-F5344CB8AC3E}">
        <p14:creationId xmlns:p14="http://schemas.microsoft.com/office/powerpoint/2010/main" val="14921608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dirty="0">
                <a:latin typeface="Times New Roman" panose="02020603050405020304" pitchFamily="18" charset="0"/>
              </a:rPr>
              <a:t>Tariffs are a set of rules and regulations covering duty applicable and importation/ exportation of goods. </a:t>
            </a:r>
          </a:p>
          <a:p>
            <a:r>
              <a:rPr lang="en-US" altLang="en-US" dirty="0">
                <a:latin typeface="Times New Roman" panose="02020603050405020304" pitchFamily="18" charset="0"/>
              </a:rPr>
              <a:t>There will have to be a trade agreement with the UK for the tariffs to apply.</a:t>
            </a:r>
          </a:p>
          <a:p>
            <a:r>
              <a:rPr lang="en-US" altLang="en-US" dirty="0">
                <a:latin typeface="Times New Roman" panose="02020603050405020304" pitchFamily="18" charset="0"/>
              </a:rPr>
              <a:t>The average customs duty tariff rate will reduce from 7% to 6% with tariffs on an additional £30bn of imported goods being cut to zero</a:t>
            </a:r>
          </a:p>
          <a:p>
            <a:r>
              <a:rPr lang="en-US" altLang="en-US" dirty="0">
                <a:latin typeface="Times New Roman" panose="02020603050405020304" pitchFamily="18" charset="0"/>
              </a:rPr>
              <a:t>Approx.  9,500 products to which the UKGT applies.</a:t>
            </a:r>
          </a:p>
          <a:p>
            <a:r>
              <a:rPr lang="en-US" altLang="en-US" dirty="0">
                <a:latin typeface="Times New Roman" panose="02020603050405020304" pitchFamily="18" charset="0"/>
              </a:rPr>
              <a:t>This does not include import duties, such as VAT.</a:t>
            </a: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18</a:t>
            </a:fld>
            <a:endParaRPr lang="en-GB" altLang="en-US">
              <a:latin typeface="Times New Roman" panose="02020603050405020304" pitchFamily="18" charset="0"/>
            </a:endParaRPr>
          </a:p>
        </p:txBody>
      </p:sp>
    </p:spTree>
    <p:extLst>
      <p:ext uri="{BB962C8B-B14F-4D97-AF65-F5344CB8AC3E}">
        <p14:creationId xmlns:p14="http://schemas.microsoft.com/office/powerpoint/2010/main" val="24599343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dirty="0">
                <a:latin typeface="Times New Roman" panose="02020603050405020304" pitchFamily="18" charset="0"/>
              </a:rPr>
              <a:t>Maintaining tariffs on Imports to support certain products and countries</a:t>
            </a: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19</a:t>
            </a:fld>
            <a:endParaRPr lang="en-GB" altLang="en-US">
              <a:latin typeface="Times New Roman" panose="02020603050405020304" pitchFamily="18" charset="0"/>
            </a:endParaRPr>
          </a:p>
        </p:txBody>
      </p:sp>
    </p:spTree>
    <p:extLst>
      <p:ext uri="{BB962C8B-B14F-4D97-AF65-F5344CB8AC3E}">
        <p14:creationId xmlns:p14="http://schemas.microsoft.com/office/powerpoint/2010/main" val="2025795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0" i="0" u="none" strike="noStrike" dirty="0">
                <a:solidFill>
                  <a:srgbClr val="000000"/>
                </a:solidFill>
                <a:effectLst/>
                <a:latin typeface="canada-type-gibson"/>
              </a:rPr>
              <a:t>We do feed into the British Chambers on all lobbying and policy issues. I will touch on this at the end to provide an brief update on the current weekend lockdown announcement.</a:t>
            </a:r>
          </a:p>
          <a:p>
            <a:pPr algn="just"/>
            <a:endParaRPr lang="en-GB" b="0" i="0" u="none" strike="noStrike" dirty="0">
              <a:solidFill>
                <a:srgbClr val="000000"/>
              </a:solidFill>
              <a:effectLst/>
              <a:latin typeface="canada-type-gibson"/>
            </a:endParaRPr>
          </a:p>
          <a:p>
            <a:pPr algn="just"/>
            <a:endParaRPr lang="en-GB" b="0" i="0" u="none" strike="noStrike" dirty="0">
              <a:solidFill>
                <a:srgbClr val="000000"/>
              </a:solidFill>
              <a:effectLst/>
              <a:latin typeface="canada-type-gibson"/>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228711-5955-4083-832A-E7F519A7503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54873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20</a:t>
            </a:fld>
            <a:endParaRPr lang="en-GB" altLang="en-US">
              <a:latin typeface="Times New Roman" panose="02020603050405020304" pitchFamily="18" charset="0"/>
            </a:endParaRPr>
          </a:p>
        </p:txBody>
      </p:sp>
    </p:spTree>
    <p:extLst>
      <p:ext uri="{BB962C8B-B14F-4D97-AF65-F5344CB8AC3E}">
        <p14:creationId xmlns:p14="http://schemas.microsoft.com/office/powerpoint/2010/main" val="37066131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21</a:t>
            </a:fld>
            <a:endParaRPr lang="en-GB" altLang="en-US">
              <a:latin typeface="Times New Roman" panose="02020603050405020304" pitchFamily="18" charset="0"/>
            </a:endParaRPr>
          </a:p>
        </p:txBody>
      </p:sp>
    </p:spTree>
    <p:extLst>
      <p:ext uri="{BB962C8B-B14F-4D97-AF65-F5344CB8AC3E}">
        <p14:creationId xmlns:p14="http://schemas.microsoft.com/office/powerpoint/2010/main" val="2436310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22</a:t>
            </a:fld>
            <a:endParaRPr lang="en-GB" altLang="en-US">
              <a:latin typeface="Times New Roman" panose="02020603050405020304" pitchFamily="18" charset="0"/>
            </a:endParaRPr>
          </a:p>
        </p:txBody>
      </p:sp>
    </p:spTree>
    <p:extLst>
      <p:ext uri="{BB962C8B-B14F-4D97-AF65-F5344CB8AC3E}">
        <p14:creationId xmlns:p14="http://schemas.microsoft.com/office/powerpoint/2010/main" val="41379724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dirty="0">
                <a:latin typeface="Times New Roman" panose="02020603050405020304" pitchFamily="18" charset="0"/>
              </a:rPr>
              <a:t>The Chamber network has a series of national webinars to inform business of the changes. </a:t>
            </a: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23</a:t>
            </a:fld>
            <a:endParaRPr lang="en-GB" altLang="en-US">
              <a:latin typeface="Times New Roman" panose="02020603050405020304" pitchFamily="18" charset="0"/>
            </a:endParaRPr>
          </a:p>
        </p:txBody>
      </p:sp>
    </p:spTree>
    <p:extLst>
      <p:ext uri="{BB962C8B-B14F-4D97-AF65-F5344CB8AC3E}">
        <p14:creationId xmlns:p14="http://schemas.microsoft.com/office/powerpoint/2010/main" val="41457028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BC8F4D7C-732C-464F-BFE3-3F9660F83D68}"/>
              </a:ext>
            </a:extLst>
          </p:cNvPr>
          <p:cNvSpPr>
            <a:spLocks noGrp="1" noRot="1" noChangeAspect="1" noChangeArrowheads="1" noTextEdit="1"/>
          </p:cNvSpPr>
          <p:nvPr>
            <p:ph type="sldImg"/>
          </p:nvPr>
        </p:nvSpPr>
        <p:spPr>
          <a:ln/>
        </p:spPr>
      </p:sp>
      <p:sp>
        <p:nvSpPr>
          <p:cNvPr id="59395" name="Notes Placeholder 2">
            <a:extLst>
              <a:ext uri="{FF2B5EF4-FFF2-40B4-BE49-F238E27FC236}">
                <a16:creationId xmlns:a16="http://schemas.microsoft.com/office/drawing/2014/main" id="{5FC36060-14D2-472B-9A18-EE7EDDC3AE5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dirty="0">
                <a:latin typeface="Times New Roman" panose="02020603050405020304" pitchFamily="18" charset="0"/>
              </a:rPr>
              <a:t>The Guidance Dashboard was issued to government with 26 unanswered questions.</a:t>
            </a:r>
          </a:p>
          <a:p>
            <a:r>
              <a:rPr lang="en-US" altLang="en-US" dirty="0">
                <a:latin typeface="Times New Roman" panose="02020603050405020304" pitchFamily="18" charset="0"/>
              </a:rPr>
              <a:t>The EU Transition will impact every business regardless of whether they import or export – the dashboard also covers GDPR, people, e-commerce and other areas. </a:t>
            </a:r>
          </a:p>
        </p:txBody>
      </p:sp>
      <p:sp>
        <p:nvSpPr>
          <p:cNvPr id="59396" name="Slide Number Placeholder 3">
            <a:extLst>
              <a:ext uri="{FF2B5EF4-FFF2-40B4-BE49-F238E27FC236}">
                <a16:creationId xmlns:a16="http://schemas.microsoft.com/office/drawing/2014/main" id="{D9E28BA0-F631-4367-BE01-34AA8B80346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C39C562-91C8-4EBA-90FC-DA26ABC775A8}" type="slidenum">
              <a:rPr lang="en-GB" altLang="en-US" smtClean="0">
                <a:latin typeface="Times New Roman" panose="02020603050405020304" pitchFamily="18" charset="0"/>
              </a:rPr>
              <a:pPr fontAlgn="base">
                <a:spcBef>
                  <a:spcPct val="0"/>
                </a:spcBef>
                <a:spcAft>
                  <a:spcPct val="0"/>
                </a:spcAft>
              </a:pPr>
              <a:t>24</a:t>
            </a:fld>
            <a:endParaRPr lang="en-GB" altLang="en-US">
              <a:latin typeface="Times New Roman" panose="02020603050405020304" pitchFamily="18" charset="0"/>
            </a:endParaRPr>
          </a:p>
        </p:txBody>
      </p:sp>
    </p:spTree>
    <p:extLst>
      <p:ext uri="{BB962C8B-B14F-4D97-AF65-F5344CB8AC3E}">
        <p14:creationId xmlns:p14="http://schemas.microsoft.com/office/powerpoint/2010/main" val="42185188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BC8F4D7C-732C-464F-BFE3-3F9660F83D68}"/>
              </a:ext>
            </a:extLst>
          </p:cNvPr>
          <p:cNvSpPr>
            <a:spLocks noGrp="1" noRot="1" noChangeAspect="1" noChangeArrowheads="1" noTextEdit="1"/>
          </p:cNvSpPr>
          <p:nvPr>
            <p:ph type="sldImg"/>
          </p:nvPr>
        </p:nvSpPr>
        <p:spPr>
          <a:ln/>
        </p:spPr>
      </p:sp>
      <p:sp>
        <p:nvSpPr>
          <p:cNvPr id="59395" name="Notes Placeholder 2">
            <a:extLst>
              <a:ext uri="{FF2B5EF4-FFF2-40B4-BE49-F238E27FC236}">
                <a16:creationId xmlns:a16="http://schemas.microsoft.com/office/drawing/2014/main" id="{5FC36060-14D2-472B-9A18-EE7EDDC3AE5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Times New Roman" panose="02020603050405020304" pitchFamily="18" charset="0"/>
            </a:endParaRPr>
          </a:p>
        </p:txBody>
      </p:sp>
      <p:sp>
        <p:nvSpPr>
          <p:cNvPr id="59396" name="Slide Number Placeholder 3">
            <a:extLst>
              <a:ext uri="{FF2B5EF4-FFF2-40B4-BE49-F238E27FC236}">
                <a16:creationId xmlns:a16="http://schemas.microsoft.com/office/drawing/2014/main" id="{D9E28BA0-F631-4367-BE01-34AA8B80346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C39C562-91C8-4EBA-90FC-DA26ABC775A8}" type="slidenum">
              <a:rPr lang="en-GB" altLang="en-US" smtClean="0">
                <a:latin typeface="Times New Roman" panose="02020603050405020304" pitchFamily="18" charset="0"/>
              </a:rPr>
              <a:pPr fontAlgn="base">
                <a:spcBef>
                  <a:spcPct val="0"/>
                </a:spcBef>
                <a:spcAft>
                  <a:spcPct val="0"/>
                </a:spcAft>
              </a:pPr>
              <a:t>25</a:t>
            </a:fld>
            <a:endParaRPr lang="en-GB" altLang="en-US">
              <a:latin typeface="Times New Roman" panose="02020603050405020304" pitchFamily="18" charset="0"/>
            </a:endParaRPr>
          </a:p>
        </p:txBody>
      </p:sp>
    </p:spTree>
    <p:extLst>
      <p:ext uri="{BB962C8B-B14F-4D97-AF65-F5344CB8AC3E}">
        <p14:creationId xmlns:p14="http://schemas.microsoft.com/office/powerpoint/2010/main" val="8025265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228711-5955-4083-832A-E7F519A7503B}" type="slidenum">
              <a:rPr lang="en-GB" smtClean="0"/>
              <a:t>26</a:t>
            </a:fld>
            <a:endParaRPr lang="en-GB"/>
          </a:p>
        </p:txBody>
      </p:sp>
    </p:spTree>
    <p:extLst>
      <p:ext uri="{BB962C8B-B14F-4D97-AF65-F5344CB8AC3E}">
        <p14:creationId xmlns:p14="http://schemas.microsoft.com/office/powerpoint/2010/main" val="618823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3</a:t>
            </a:fld>
            <a:endParaRPr lang="en-GB" altLang="en-US">
              <a:latin typeface="Times New Roman" panose="02020603050405020304" pitchFamily="18" charset="0"/>
            </a:endParaRPr>
          </a:p>
        </p:txBody>
      </p:sp>
    </p:spTree>
    <p:extLst>
      <p:ext uri="{BB962C8B-B14F-4D97-AF65-F5344CB8AC3E}">
        <p14:creationId xmlns:p14="http://schemas.microsoft.com/office/powerpoint/2010/main" val="3931220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dirty="0">
                <a:latin typeface="Times New Roman" panose="02020603050405020304" pitchFamily="18" charset="0"/>
              </a:rPr>
              <a:t>Trade Agreements are still being discussed and drawn up </a:t>
            </a:r>
          </a:p>
          <a:p>
            <a:endParaRPr lang="en-US" altLang="en-US" dirty="0">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4</a:t>
            </a:fld>
            <a:endParaRPr lang="en-GB" altLang="en-US">
              <a:latin typeface="Times New Roman" panose="02020603050405020304" pitchFamily="18" charset="0"/>
            </a:endParaRPr>
          </a:p>
        </p:txBody>
      </p:sp>
    </p:spTree>
    <p:extLst>
      <p:ext uri="{BB962C8B-B14F-4D97-AF65-F5344CB8AC3E}">
        <p14:creationId xmlns:p14="http://schemas.microsoft.com/office/powerpoint/2010/main" val="1511343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b="1" dirty="0">
                <a:latin typeface="Times New Roman" panose="02020603050405020304" pitchFamily="18" charset="0"/>
              </a:rPr>
              <a:t>World Trade </a:t>
            </a:r>
            <a:r>
              <a:rPr lang="en-US" altLang="en-US" b="1" dirty="0" err="1">
                <a:latin typeface="Times New Roman" panose="02020603050405020304" pitchFamily="18" charset="0"/>
              </a:rPr>
              <a:t>Organisation</a:t>
            </a:r>
            <a:r>
              <a:rPr lang="en-US" altLang="en-US" b="1" dirty="0">
                <a:latin typeface="Times New Roman" panose="02020603050405020304" pitchFamily="18" charset="0"/>
              </a:rPr>
              <a:t> - </a:t>
            </a:r>
            <a:r>
              <a:rPr lang="en-US" altLang="en-US" dirty="0">
                <a:latin typeface="Times New Roman" panose="02020603050405020304" pitchFamily="18" charset="0"/>
              </a:rPr>
              <a:t>rules between countries – where they open their markets for goods and services and have “ceilings” on customs tariff rates. </a:t>
            </a:r>
          </a:p>
          <a:p>
            <a:r>
              <a:rPr lang="en-GB" b="1" i="0" dirty="0">
                <a:solidFill>
                  <a:srgbClr val="222222"/>
                </a:solidFill>
                <a:effectLst/>
                <a:latin typeface="arial" panose="020B0604020202020204" pitchFamily="34" charset="0"/>
              </a:rPr>
              <a:t>Tariffs</a:t>
            </a:r>
            <a:r>
              <a:rPr lang="en-GB" b="0" i="0" dirty="0">
                <a:solidFill>
                  <a:srgbClr val="222222"/>
                </a:solidFill>
                <a:effectLst/>
                <a:latin typeface="arial" panose="020B0604020202020204" pitchFamily="34" charset="0"/>
              </a:rPr>
              <a:t> – further detail will be provided later in the presentation</a:t>
            </a:r>
            <a:endParaRPr lang="en-GB" b="1" i="0" dirty="0">
              <a:solidFill>
                <a:srgbClr val="222222"/>
              </a:solidFill>
              <a:effectLst/>
              <a:latin typeface="arial" panose="020B0604020202020204" pitchFamily="34" charset="0"/>
            </a:endParaRPr>
          </a:p>
          <a:p>
            <a:r>
              <a:rPr lang="en-GB" b="1" i="0" dirty="0">
                <a:solidFill>
                  <a:srgbClr val="222222"/>
                </a:solidFill>
                <a:effectLst/>
                <a:latin typeface="arial" panose="020B0604020202020204" pitchFamily="34" charset="0"/>
              </a:rPr>
              <a:t>Rules of origin</a:t>
            </a:r>
            <a:r>
              <a:rPr lang="en-GB" b="0" i="0" dirty="0">
                <a:solidFill>
                  <a:srgbClr val="222222"/>
                </a:solidFill>
                <a:effectLst/>
                <a:latin typeface="arial" panose="020B0604020202020204" pitchFamily="34" charset="0"/>
              </a:rPr>
              <a:t> are the criteria needed to determine the national source of a product. Their importance is derived from the fact that duties and restrictions in several cases depend upon the source of imports</a:t>
            </a:r>
          </a:p>
          <a:p>
            <a:r>
              <a:rPr lang="en-GB" altLang="en-US" b="1" i="0" dirty="0">
                <a:solidFill>
                  <a:srgbClr val="222222"/>
                </a:solidFill>
                <a:effectLst/>
                <a:latin typeface="arial" panose="020B0604020202020204" pitchFamily="34" charset="0"/>
              </a:rPr>
              <a:t>Customs Declarations </a:t>
            </a:r>
            <a:r>
              <a:rPr lang="en-GB" altLang="en-US" b="0" i="0" dirty="0">
                <a:solidFill>
                  <a:srgbClr val="222222"/>
                </a:solidFill>
                <a:effectLst/>
                <a:latin typeface="arial" panose="020B0604020202020204" pitchFamily="34" charset="0"/>
              </a:rPr>
              <a:t>- Currently 55m customs declarations are produced around the world – handled by approx. 7800 agents – will grow to 300m – not enough freight forwarders or agents. I will cover this later.</a:t>
            </a:r>
            <a:endParaRPr lang="en-US" altLang="en-US" dirty="0">
              <a:latin typeface="Times New Roman" panose="02020603050405020304" pitchFamily="18" charset="0"/>
            </a:endParaRPr>
          </a:p>
          <a:p>
            <a:r>
              <a:rPr lang="en-US" altLang="en-US" b="1" dirty="0">
                <a:latin typeface="Times New Roman" panose="02020603050405020304" pitchFamily="18" charset="0"/>
              </a:rPr>
              <a:t>Export Health Certificates </a:t>
            </a:r>
            <a:r>
              <a:rPr lang="en-US" altLang="en-US" dirty="0">
                <a:latin typeface="Times New Roman" panose="02020603050405020304" pitchFamily="18" charset="0"/>
              </a:rPr>
              <a:t>– required from Apr 2021 for all products of animal origin and plants, plant products - will require pre-notification and relevant health documentation. </a:t>
            </a:r>
          </a:p>
          <a:p>
            <a:r>
              <a:rPr lang="en-US" altLang="en-US" b="1" dirty="0">
                <a:latin typeface="Times New Roman" panose="02020603050405020304" pitchFamily="18" charset="0"/>
              </a:rPr>
              <a:t>Free Trade Agreement </a:t>
            </a:r>
            <a:r>
              <a:rPr lang="en-US" altLang="en-US" dirty="0">
                <a:latin typeface="Times New Roman" panose="02020603050405020304" pitchFamily="18" charset="0"/>
              </a:rPr>
              <a:t>- </a:t>
            </a:r>
            <a:r>
              <a:rPr lang="en-GB" b="0" i="0" dirty="0">
                <a:solidFill>
                  <a:srgbClr val="4D5156"/>
                </a:solidFill>
                <a:effectLst/>
                <a:latin typeface="arial" panose="020B0604020202020204" pitchFamily="34" charset="0"/>
              </a:rPr>
              <a:t> a multinational agreement according to international law to form a free-trade area between the cooperating states</a:t>
            </a:r>
            <a:endParaRPr lang="en-US" altLang="en-US" dirty="0">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5</a:t>
            </a:fld>
            <a:endParaRPr lang="en-GB" altLang="en-US">
              <a:latin typeface="Times New Roman" panose="02020603050405020304" pitchFamily="18" charset="0"/>
            </a:endParaRPr>
          </a:p>
        </p:txBody>
      </p:sp>
    </p:spTree>
    <p:extLst>
      <p:ext uri="{BB962C8B-B14F-4D97-AF65-F5344CB8AC3E}">
        <p14:creationId xmlns:p14="http://schemas.microsoft.com/office/powerpoint/2010/main" val="257298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dirty="0">
                <a:latin typeface="Times New Roman" panose="02020603050405020304" pitchFamily="18" charset="0"/>
              </a:rPr>
              <a:t>Free trade agreements generally build trust and is good for traders.</a:t>
            </a:r>
          </a:p>
          <a:p>
            <a:r>
              <a:rPr lang="en-US" altLang="en-US" dirty="0">
                <a:latin typeface="Times New Roman" panose="02020603050405020304" pitchFamily="18" charset="0"/>
              </a:rPr>
              <a:t>There will be 48 countries where continuity agreements will continue.</a:t>
            </a:r>
          </a:p>
          <a:p>
            <a:r>
              <a:rPr lang="en-US" altLang="en-US" dirty="0">
                <a:latin typeface="Times New Roman" panose="02020603050405020304" pitchFamily="18" charset="0"/>
              </a:rPr>
              <a:t>We current export 43% of UK goods and import 51% of goods from the EU.</a:t>
            </a: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6</a:t>
            </a:fld>
            <a:endParaRPr lang="en-GB" altLang="en-US">
              <a:latin typeface="Times New Roman" panose="02020603050405020304" pitchFamily="18" charset="0"/>
            </a:endParaRPr>
          </a:p>
        </p:txBody>
      </p:sp>
    </p:spTree>
    <p:extLst>
      <p:ext uri="{BB962C8B-B14F-4D97-AF65-F5344CB8AC3E}">
        <p14:creationId xmlns:p14="http://schemas.microsoft.com/office/powerpoint/2010/main" val="1709487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7</a:t>
            </a:fld>
            <a:endParaRPr lang="en-GB" altLang="en-US">
              <a:latin typeface="Times New Roman" panose="02020603050405020304" pitchFamily="18" charset="0"/>
            </a:endParaRPr>
          </a:p>
        </p:txBody>
      </p:sp>
    </p:spTree>
    <p:extLst>
      <p:ext uri="{BB962C8B-B14F-4D97-AF65-F5344CB8AC3E}">
        <p14:creationId xmlns:p14="http://schemas.microsoft.com/office/powerpoint/2010/main" val="3267589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b="1" dirty="0">
                <a:latin typeface="Times New Roman" panose="02020603050405020304" pitchFamily="18" charset="0"/>
              </a:rPr>
              <a:t>Green </a:t>
            </a:r>
            <a:r>
              <a:rPr lang="en-US" altLang="en-US" b="0" dirty="0">
                <a:latin typeface="Times New Roman" panose="02020603050405020304" pitchFamily="18" charset="0"/>
              </a:rPr>
              <a:t>– identifies trade agreements which will be in place by the end of Dec</a:t>
            </a:r>
            <a:r>
              <a:rPr lang="en-US" altLang="en-US" b="1" dirty="0">
                <a:latin typeface="Times New Roman" panose="02020603050405020304" pitchFamily="18" charset="0"/>
              </a:rPr>
              <a:t>. Amber </a:t>
            </a:r>
            <a:r>
              <a:rPr lang="en-US" altLang="en-US" b="0" dirty="0">
                <a:latin typeface="Times New Roman" panose="02020603050405020304" pitchFamily="18" charset="0"/>
              </a:rPr>
              <a:t>– those in discussion but will not be in place this year</a:t>
            </a:r>
            <a:r>
              <a:rPr lang="en-US" altLang="en-US" b="1" dirty="0">
                <a:latin typeface="Times New Roman" panose="02020603050405020304" pitchFamily="18" charset="0"/>
              </a:rPr>
              <a:t>. Red </a:t>
            </a:r>
            <a:r>
              <a:rPr lang="en-US" altLang="en-US" b="0" dirty="0">
                <a:latin typeface="Times New Roman" panose="02020603050405020304" pitchFamily="18" charset="0"/>
              </a:rPr>
              <a:t>– stalled</a:t>
            </a:r>
            <a:r>
              <a:rPr lang="en-US" altLang="en-US" b="1" dirty="0">
                <a:latin typeface="Times New Roman" panose="02020603050405020304" pitchFamily="18" charset="0"/>
              </a:rPr>
              <a:t>.</a:t>
            </a:r>
          </a:p>
          <a:p>
            <a:r>
              <a:rPr lang="en-US" altLang="en-US" b="1" dirty="0">
                <a:latin typeface="Times New Roman" panose="02020603050405020304" pitchFamily="18" charset="0"/>
              </a:rPr>
              <a:t>CP – TPP - </a:t>
            </a:r>
            <a:r>
              <a:rPr lang="en-GB" b="0" i="0" dirty="0">
                <a:effectLst/>
                <a:latin typeface="Google Sans"/>
              </a:rPr>
              <a:t>Comprehensive and Progressive Agreement for Trans-Pacific Partnership </a:t>
            </a:r>
            <a:r>
              <a:rPr lang="en-GB" b="0" i="0" dirty="0">
                <a:solidFill>
                  <a:srgbClr val="222222"/>
                </a:solidFill>
                <a:effectLst/>
                <a:latin typeface="arial" panose="020B0604020202020204" pitchFamily="34" charset="0"/>
              </a:rPr>
              <a:t> - a free </a:t>
            </a:r>
            <a:r>
              <a:rPr lang="en-GB" b="1" i="0" dirty="0">
                <a:solidFill>
                  <a:srgbClr val="222222"/>
                </a:solidFill>
                <a:effectLst/>
                <a:latin typeface="arial" panose="020B0604020202020204" pitchFamily="34" charset="0"/>
              </a:rPr>
              <a:t>trade agreement</a:t>
            </a:r>
            <a:r>
              <a:rPr lang="en-GB" b="0" i="0" dirty="0">
                <a:solidFill>
                  <a:srgbClr val="222222"/>
                </a:solidFill>
                <a:effectLst/>
                <a:latin typeface="arial" panose="020B0604020202020204" pitchFamily="34" charset="0"/>
              </a:rPr>
              <a:t> between Canada and 10 other countries in the Asia-</a:t>
            </a:r>
            <a:r>
              <a:rPr lang="en-GB" b="1" i="0" dirty="0">
                <a:solidFill>
                  <a:srgbClr val="222222"/>
                </a:solidFill>
                <a:effectLst/>
                <a:latin typeface="arial" panose="020B0604020202020204" pitchFamily="34" charset="0"/>
              </a:rPr>
              <a:t>Pacific</a:t>
            </a:r>
            <a:r>
              <a:rPr lang="en-GB" b="0" i="0" dirty="0">
                <a:solidFill>
                  <a:srgbClr val="222222"/>
                </a:solidFill>
                <a:effectLst/>
                <a:latin typeface="arial" panose="020B0604020202020204" pitchFamily="34" charset="0"/>
              </a:rPr>
              <a:t> region</a:t>
            </a:r>
            <a:endParaRPr lang="en-US" altLang="en-US" dirty="0">
              <a:latin typeface="Times New Roman" panose="02020603050405020304" pitchFamily="18" charset="0"/>
            </a:endParaRP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8</a:t>
            </a:fld>
            <a:endParaRPr lang="en-GB" altLang="en-US">
              <a:latin typeface="Times New Roman" panose="02020603050405020304" pitchFamily="18" charset="0"/>
            </a:endParaRPr>
          </a:p>
        </p:txBody>
      </p:sp>
    </p:spTree>
    <p:extLst>
      <p:ext uri="{BB962C8B-B14F-4D97-AF65-F5344CB8AC3E}">
        <p14:creationId xmlns:p14="http://schemas.microsoft.com/office/powerpoint/2010/main" val="4068860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6F62397-D3E4-4719-AE78-A052A68A0CC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17E1F68D-BF85-4932-AC4D-5111782D66D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algn="l"/>
            <a:r>
              <a:rPr lang="en-GB" b="0" i="0" dirty="0">
                <a:solidFill>
                  <a:srgbClr val="0B0C0C"/>
                </a:solidFill>
                <a:effectLst/>
                <a:latin typeface="nta"/>
              </a:rPr>
              <a:t>The </a:t>
            </a:r>
            <a:r>
              <a:rPr lang="en-GB" b="1" i="0" dirty="0">
                <a:solidFill>
                  <a:srgbClr val="0B0C0C"/>
                </a:solidFill>
                <a:effectLst/>
                <a:latin typeface="nta"/>
              </a:rPr>
              <a:t>updated </a:t>
            </a:r>
            <a:r>
              <a:rPr lang="en-GB" b="1" i="0" u="sng" dirty="0">
                <a:solidFill>
                  <a:srgbClr val="0B0C0C"/>
                </a:solidFill>
                <a:effectLst/>
                <a:latin typeface="nta"/>
              </a:rPr>
              <a:t>GB-EU Border Operating Model:</a:t>
            </a:r>
          </a:p>
          <a:p>
            <a:pPr lvl="1" algn="l">
              <a:buFont typeface="Arial" panose="020B0604020202020204" pitchFamily="34" charset="0"/>
              <a:buChar char="•"/>
            </a:pPr>
            <a:r>
              <a:rPr lang="en-GB" b="0" i="0" dirty="0">
                <a:solidFill>
                  <a:srgbClr val="0B0C0C"/>
                </a:solidFill>
                <a:effectLst/>
                <a:latin typeface="nta"/>
              </a:rPr>
              <a:t>Certain locations inland will provide the necessary additional capacity to carry out checks on freight.</a:t>
            </a:r>
          </a:p>
          <a:p>
            <a:pPr lvl="1" algn="l">
              <a:buFont typeface="Arial" panose="020B0604020202020204" pitchFamily="34" charset="0"/>
              <a:buChar char="•"/>
            </a:pPr>
            <a:r>
              <a:rPr lang="en-GB" b="0" i="0" dirty="0">
                <a:solidFill>
                  <a:srgbClr val="0B0C0C"/>
                </a:solidFill>
                <a:effectLst/>
                <a:latin typeface="nta"/>
              </a:rPr>
              <a:t>Passports will be required for entry into the UK from October 2021 as the Government phases out the use of EU, EEA and Swiss national identity cards as a valid travel document for entry to the UK. Identity cards are among the least secure documents seen at the border and ending their use will strengthen our security as the UK takes back control of its borders at the end of the transition period.</a:t>
            </a:r>
          </a:p>
          <a:p>
            <a:pPr lvl="1" algn="l">
              <a:buFont typeface="Arial" panose="020B0604020202020204" pitchFamily="34" charset="0"/>
              <a:buChar char="•"/>
            </a:pPr>
            <a:r>
              <a:rPr lang="en-GB" b="0" i="0" dirty="0">
                <a:solidFill>
                  <a:srgbClr val="0B0C0C"/>
                </a:solidFill>
                <a:effectLst/>
                <a:latin typeface="nta"/>
              </a:rPr>
              <a:t>Confirms, a Kent Access Permit will be mandatory for HGVs (Heavy Goods Vehicles) using the short strait channel crossings in Kent. The easy-to-use ‘Check an HGV’ service will allow hauliers to check if they have the correct customs documentation and obtain a </a:t>
            </a:r>
            <a:r>
              <a:rPr lang="en-GB" b="1" i="0" dirty="0">
                <a:solidFill>
                  <a:srgbClr val="0B0C0C"/>
                </a:solidFill>
                <a:effectLst/>
                <a:latin typeface="nta"/>
              </a:rPr>
              <a:t>Kent Access Permit. </a:t>
            </a:r>
          </a:p>
          <a:p>
            <a:pPr lvl="1" algn="l">
              <a:buFont typeface="Arial" panose="020B0604020202020204" pitchFamily="34" charset="0"/>
              <a:buChar char="•"/>
            </a:pPr>
            <a:r>
              <a:rPr lang="en-GB" b="1" i="0" dirty="0">
                <a:solidFill>
                  <a:srgbClr val="0B0C0C"/>
                </a:solidFill>
                <a:effectLst/>
                <a:latin typeface="nta"/>
              </a:rPr>
              <a:t>Kent checks – concerns raised whether HGVs will try to avoid checks and use other road networks. </a:t>
            </a:r>
          </a:p>
          <a:p>
            <a:pPr lvl="1" algn="l">
              <a:buFont typeface="Arial" panose="020B0604020202020204" pitchFamily="34" charset="0"/>
              <a:buChar char="•"/>
            </a:pPr>
            <a:r>
              <a:rPr lang="en-GB" b="1" i="0" dirty="0">
                <a:solidFill>
                  <a:srgbClr val="0B0C0C"/>
                </a:solidFill>
                <a:effectLst/>
                <a:latin typeface="nta"/>
              </a:rPr>
              <a:t>Staff shortages at some ports</a:t>
            </a:r>
          </a:p>
          <a:p>
            <a:pPr algn="l">
              <a:buFont typeface="Arial" panose="020B0604020202020204" pitchFamily="34" charset="0"/>
              <a:buChar char="•"/>
            </a:pPr>
            <a:endParaRPr lang="en-GB" b="1" i="0" dirty="0">
              <a:solidFill>
                <a:srgbClr val="0B0C0C"/>
              </a:solidFill>
              <a:effectLst/>
              <a:latin typeface="nta"/>
            </a:endParaRPr>
          </a:p>
          <a:p>
            <a:pPr algn="l">
              <a:buFont typeface="Arial" panose="020B0604020202020204" pitchFamily="34" charset="0"/>
              <a:buChar char="•"/>
            </a:pPr>
            <a:endParaRPr lang="en-GB" b="1" i="0" dirty="0">
              <a:solidFill>
                <a:srgbClr val="0B0C0C"/>
              </a:solidFill>
              <a:effectLst/>
              <a:latin typeface="nta"/>
            </a:endParaRPr>
          </a:p>
          <a:p>
            <a:pPr algn="l">
              <a:buFont typeface="Arial" panose="020B0604020202020204" pitchFamily="34" charset="0"/>
              <a:buChar char="•"/>
            </a:pPr>
            <a:r>
              <a:rPr lang="en-GB" b="1" i="0" dirty="0">
                <a:solidFill>
                  <a:srgbClr val="0B0C0C"/>
                </a:solidFill>
                <a:effectLst/>
                <a:latin typeface="nta"/>
              </a:rPr>
              <a:t>Northern Ireland border and trader support service</a:t>
            </a:r>
            <a:r>
              <a:rPr lang="en-GB" b="0" i="0" dirty="0">
                <a:solidFill>
                  <a:srgbClr val="0B0C0C"/>
                </a:solidFill>
                <a:effectLst/>
                <a:latin typeface="nta"/>
              </a:rPr>
              <a:t> – a new service traders should sign up to – free end to end support package to manage import, safety and security declarations, educate businesses on what the protocol means with online training and explain movement of goods into NI. (Launched end Sep)</a:t>
            </a:r>
            <a:endParaRPr lang="en-GB" b="1" i="0" dirty="0">
              <a:solidFill>
                <a:srgbClr val="0B0C0C"/>
              </a:solidFill>
              <a:effectLst/>
              <a:latin typeface="nta"/>
            </a:endParaRPr>
          </a:p>
          <a:p>
            <a:endParaRPr lang="en-US" altLang="en-US" dirty="0">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1" i="0" dirty="0">
                <a:solidFill>
                  <a:srgbClr val="0B0C0C"/>
                </a:solidFill>
                <a:effectLst/>
                <a:latin typeface="nta"/>
              </a:rPr>
              <a:t>Customs Declarations</a:t>
            </a:r>
            <a:r>
              <a:rPr lang="en-GB" b="0" i="0" dirty="0">
                <a:solidFill>
                  <a:srgbClr val="0B0C0C"/>
                </a:solidFill>
                <a:effectLst/>
                <a:latin typeface="nta"/>
              </a:rPr>
              <a:t> – to be covered in my presentation</a:t>
            </a:r>
          </a:p>
          <a:p>
            <a:endParaRPr lang="en-US" altLang="en-US" dirty="0">
              <a:latin typeface="Times New Roman" panose="02020603050405020304" pitchFamily="18" charset="0"/>
            </a:endParaRPr>
          </a:p>
          <a:p>
            <a:r>
              <a:rPr lang="en-US" altLang="en-US" b="1" dirty="0">
                <a:latin typeface="Times New Roman" panose="02020603050405020304" pitchFamily="18" charset="0"/>
              </a:rPr>
              <a:t>Goods Vehicle Movement System </a:t>
            </a:r>
            <a:r>
              <a:rPr lang="en-US" altLang="en-US" dirty="0">
                <a:latin typeface="Times New Roman" panose="02020603050405020304" pitchFamily="18" charset="0"/>
              </a:rPr>
              <a:t>– new border IT system which is in development to administer movement of goods across borders – aim to be operational by July 2021.</a:t>
            </a:r>
          </a:p>
          <a:p>
            <a:endParaRPr lang="en-US" altLang="en-US" dirty="0">
              <a:latin typeface="Times New Roman" panose="02020603050405020304" pitchFamily="18" charset="0"/>
            </a:endParaRPr>
          </a:p>
          <a:p>
            <a:r>
              <a:rPr lang="en-US" altLang="en-US" b="1" dirty="0">
                <a:latin typeface="Times New Roman" panose="02020603050405020304" pitchFamily="18" charset="0"/>
              </a:rPr>
              <a:t>BIPs</a:t>
            </a:r>
            <a:r>
              <a:rPr lang="en-US" altLang="en-US" dirty="0">
                <a:latin typeface="Times New Roman" panose="02020603050405020304" pitchFamily="18" charset="0"/>
              </a:rPr>
              <a:t> – (Border Inspection Posts) are entry points for products of animal origin – dotted around the country. Only a handful will be introduced which will impact certain ports who will need to re-direct their goods. i.e. Shoreham or Newhaven will need to redirect animal products to Kent or elsewhere. </a:t>
            </a:r>
          </a:p>
          <a:p>
            <a:endParaRPr lang="en-US" altLang="en-US" dirty="0">
              <a:latin typeface="Times New Roman" panose="02020603050405020304" pitchFamily="18" charset="0"/>
            </a:endParaRPr>
          </a:p>
          <a:p>
            <a:r>
              <a:rPr lang="en-US" altLang="en-US" b="1" dirty="0">
                <a:latin typeface="Times New Roman" panose="02020603050405020304" pitchFamily="18" charset="0"/>
              </a:rPr>
              <a:t>Port Infrastructure Fund </a:t>
            </a:r>
            <a:r>
              <a:rPr lang="en-US" altLang="en-US" dirty="0">
                <a:latin typeface="Times New Roman" panose="02020603050405020304" pitchFamily="18" charset="0"/>
              </a:rPr>
              <a:t>– will provide space to build new infrastructure, warehouses and control posts.</a:t>
            </a:r>
          </a:p>
        </p:txBody>
      </p:sp>
      <p:sp>
        <p:nvSpPr>
          <p:cNvPr id="53252" name="Slide Number Placeholder 3">
            <a:extLst>
              <a:ext uri="{FF2B5EF4-FFF2-40B4-BE49-F238E27FC236}">
                <a16:creationId xmlns:a16="http://schemas.microsoft.com/office/drawing/2014/main" id="{53343081-603D-4E85-96B6-3AB3284C79F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EA3EBE-E824-436B-9F48-AF76A683D4AA}" type="slidenum">
              <a:rPr lang="en-GB" altLang="en-US" smtClean="0">
                <a:latin typeface="Times New Roman" panose="02020603050405020304" pitchFamily="18" charset="0"/>
              </a:rPr>
              <a:pPr fontAlgn="base">
                <a:spcBef>
                  <a:spcPct val="0"/>
                </a:spcBef>
                <a:spcAft>
                  <a:spcPct val="0"/>
                </a:spcAft>
              </a:pPr>
              <a:t>9</a:t>
            </a:fld>
            <a:endParaRPr lang="en-GB" altLang="en-US">
              <a:latin typeface="Times New Roman" panose="02020603050405020304" pitchFamily="18" charset="0"/>
            </a:endParaRPr>
          </a:p>
        </p:txBody>
      </p:sp>
    </p:spTree>
    <p:extLst>
      <p:ext uri="{BB962C8B-B14F-4D97-AF65-F5344CB8AC3E}">
        <p14:creationId xmlns:p14="http://schemas.microsoft.com/office/powerpoint/2010/main" val="2705749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9B9B1-2808-454F-97ED-8F98BDDAEB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AF402FC-5D73-4954-A12D-130A35210F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3FD7CB4-E686-48F7-9D33-779CEB785B41}"/>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5" name="Footer Placeholder 4">
            <a:extLst>
              <a:ext uri="{FF2B5EF4-FFF2-40B4-BE49-F238E27FC236}">
                <a16:creationId xmlns:a16="http://schemas.microsoft.com/office/drawing/2014/main" id="{01417C03-2864-4475-B28B-9867DF24D3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646980-9186-47DE-897D-DC2749CBF5D7}"/>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2936115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4D777-C31A-4AA1-900D-0F3F92731C5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E0B0FEC-C365-4613-A6C4-DD10A0D415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A01AB8-DAA5-4343-A8CF-D1B480AE2DA9}"/>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5" name="Footer Placeholder 4">
            <a:extLst>
              <a:ext uri="{FF2B5EF4-FFF2-40B4-BE49-F238E27FC236}">
                <a16:creationId xmlns:a16="http://schemas.microsoft.com/office/drawing/2014/main" id="{9D33539D-EC38-4D3C-8C60-6622BCCB24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92EB08-998B-4BCD-B673-A17552E265D0}"/>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642785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DD436B-6298-4F52-9997-59E9E74B6D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0F75A7-FF03-4F83-A73A-1F0D8CF5D4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A4471B-A5BC-47E1-9F89-A90CF1F41220}"/>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5" name="Footer Placeholder 4">
            <a:extLst>
              <a:ext uri="{FF2B5EF4-FFF2-40B4-BE49-F238E27FC236}">
                <a16:creationId xmlns:a16="http://schemas.microsoft.com/office/drawing/2014/main" id="{46B4A3F6-24AF-4CA2-B5C0-45529F030F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C42055-E660-4830-A910-28EFF855A161}"/>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849963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9B9B1-2808-454F-97ED-8F98BDDAEB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AF402FC-5D73-4954-A12D-130A35210F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3FD7CB4-E686-48F7-9D33-779CEB785B41}"/>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5" name="Footer Placeholder 4">
            <a:extLst>
              <a:ext uri="{FF2B5EF4-FFF2-40B4-BE49-F238E27FC236}">
                <a16:creationId xmlns:a16="http://schemas.microsoft.com/office/drawing/2014/main" id="{01417C03-2864-4475-B28B-9867DF24D3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646980-9186-47DE-897D-DC2749CBF5D7}"/>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3384567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B87F5-F951-4A49-8A06-3B844BAE65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8029D0-9DDF-4401-8888-0180B4E7A4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0FC927-639A-4837-94D9-A73F3855DBAD}"/>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5" name="Footer Placeholder 4">
            <a:extLst>
              <a:ext uri="{FF2B5EF4-FFF2-40B4-BE49-F238E27FC236}">
                <a16:creationId xmlns:a16="http://schemas.microsoft.com/office/drawing/2014/main" id="{7A321A6A-2EB4-4EB7-A7BA-EF1B84C657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52C5BF-4109-4ED5-8822-B49326828719}"/>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1312059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C9988-EAE1-459F-9D5D-7AACAC81F6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3FC3E3-BCA9-45C9-B7A6-629253A41C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9FDDB4-770D-405D-BCFD-DB4E7CBE70A5}"/>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5" name="Footer Placeholder 4">
            <a:extLst>
              <a:ext uri="{FF2B5EF4-FFF2-40B4-BE49-F238E27FC236}">
                <a16:creationId xmlns:a16="http://schemas.microsoft.com/office/drawing/2014/main" id="{C91E125F-AB80-47B1-A64C-D65CE9D20A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BA3352-5F5A-44BD-9881-DC68134F917A}"/>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2985625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F7D96-7CF9-4FE7-96A3-4081FAD82B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27F914-C54F-4C6B-AD0B-4121C5F1D6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6FCF06-CA1E-406B-8434-E11271D5F3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98617FB-2114-4B43-B33C-6EED097E4070}"/>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6" name="Footer Placeholder 5">
            <a:extLst>
              <a:ext uri="{FF2B5EF4-FFF2-40B4-BE49-F238E27FC236}">
                <a16:creationId xmlns:a16="http://schemas.microsoft.com/office/drawing/2014/main" id="{0F7C8936-30C1-4784-B325-25AA92B211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A301A3-26E7-48BA-B2A9-1B2279EBA229}"/>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2614348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79392-4F92-4DE5-B9D7-5AADF663EF1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10487E-CA31-4923-9AB9-0E0B51FBE2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17E02F-4D46-4570-9163-D175EEBDEA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FA7C74-7991-48F2-8A8B-66908EED5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103D7C-881E-4D64-9715-DDAE580035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4573413-B363-419A-A2BA-06D884AB0A76}"/>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8" name="Footer Placeholder 7">
            <a:extLst>
              <a:ext uri="{FF2B5EF4-FFF2-40B4-BE49-F238E27FC236}">
                <a16:creationId xmlns:a16="http://schemas.microsoft.com/office/drawing/2014/main" id="{92DC7807-4890-4F3D-AF4F-F180EDAA0A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46F9A6F-E297-4D15-A83D-FA9BB31889F2}"/>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2165463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2587A-CB29-42C2-85BD-1F1F179EB17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CADDB61-C560-4374-8222-0DC4C310243F}"/>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4" name="Footer Placeholder 3">
            <a:extLst>
              <a:ext uri="{FF2B5EF4-FFF2-40B4-BE49-F238E27FC236}">
                <a16:creationId xmlns:a16="http://schemas.microsoft.com/office/drawing/2014/main" id="{661253D4-E7DF-4913-A2AC-86AE5E09207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EF6424D-F35E-4FE2-9AD1-002CC9A24E8E}"/>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29272912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4B0763-09C2-467A-95D0-43FD1D45870A}"/>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3" name="Footer Placeholder 2">
            <a:extLst>
              <a:ext uri="{FF2B5EF4-FFF2-40B4-BE49-F238E27FC236}">
                <a16:creationId xmlns:a16="http://schemas.microsoft.com/office/drawing/2014/main" id="{480AADE8-0BE0-49BB-AADD-E845BEE4BF6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AD282B-0902-4B40-963F-C439B3DE8F5A}"/>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31875059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D04D4-68D6-4788-AFC3-DF1B81D4A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B95232-A82A-4C41-933A-AF2B2E3C5A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C5CBFF7-3C75-48B2-9A9E-9D1EC2EAD8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25C2F8-B3D2-4A04-B832-EB56415235CE}"/>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6" name="Footer Placeholder 5">
            <a:extLst>
              <a:ext uri="{FF2B5EF4-FFF2-40B4-BE49-F238E27FC236}">
                <a16:creationId xmlns:a16="http://schemas.microsoft.com/office/drawing/2014/main" id="{DF09F1D3-0EC5-4C32-85AF-90B3DEBA177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4E0577-6FE7-4F89-B1B0-8700F2A5F62E}"/>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841951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B87F5-F951-4A49-8A06-3B844BAE65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8029D0-9DDF-4401-8888-0180B4E7A4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0FC927-639A-4837-94D9-A73F3855DBAD}"/>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5" name="Footer Placeholder 4">
            <a:extLst>
              <a:ext uri="{FF2B5EF4-FFF2-40B4-BE49-F238E27FC236}">
                <a16:creationId xmlns:a16="http://schemas.microsoft.com/office/drawing/2014/main" id="{7A321A6A-2EB4-4EB7-A7BA-EF1B84C657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52C5BF-4109-4ED5-8822-B49326828719}"/>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9737913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693BA-9162-42A8-AF8F-602D2AA9FC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9B9E21D-A6CA-42AF-B524-E7F38BF79B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54F7BC2-BA14-4D3C-8635-05584A8EBB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512A29-5C18-466A-9607-7D06DD6A68E7}"/>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6" name="Footer Placeholder 5">
            <a:extLst>
              <a:ext uri="{FF2B5EF4-FFF2-40B4-BE49-F238E27FC236}">
                <a16:creationId xmlns:a16="http://schemas.microsoft.com/office/drawing/2014/main" id="{CB707F1B-6C29-4119-B16C-EA08D9FA3D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DEE9B1-BBDC-491F-BC01-202974B845DC}"/>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16981233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4D777-C31A-4AA1-900D-0F3F92731C5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E0B0FEC-C365-4613-A6C4-DD10A0D415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A01AB8-DAA5-4343-A8CF-D1B480AE2DA9}"/>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5" name="Footer Placeholder 4">
            <a:extLst>
              <a:ext uri="{FF2B5EF4-FFF2-40B4-BE49-F238E27FC236}">
                <a16:creationId xmlns:a16="http://schemas.microsoft.com/office/drawing/2014/main" id="{9D33539D-EC38-4D3C-8C60-6622BCCB24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92EB08-998B-4BCD-B673-A17552E265D0}"/>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13547948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DD436B-6298-4F52-9997-59E9E74B6D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0F75A7-FF03-4F83-A73A-1F0D8CF5D4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A4471B-A5BC-47E1-9F89-A90CF1F41220}"/>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5" name="Footer Placeholder 4">
            <a:extLst>
              <a:ext uri="{FF2B5EF4-FFF2-40B4-BE49-F238E27FC236}">
                <a16:creationId xmlns:a16="http://schemas.microsoft.com/office/drawing/2014/main" id="{46B4A3F6-24AF-4CA2-B5C0-45529F030F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C42055-E660-4830-A910-28EFF855A161}"/>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1419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C9988-EAE1-459F-9D5D-7AACAC81F6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3FC3E3-BCA9-45C9-B7A6-629253A41C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9FDDB4-770D-405D-BCFD-DB4E7CBE70A5}"/>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5" name="Footer Placeholder 4">
            <a:extLst>
              <a:ext uri="{FF2B5EF4-FFF2-40B4-BE49-F238E27FC236}">
                <a16:creationId xmlns:a16="http://schemas.microsoft.com/office/drawing/2014/main" id="{C91E125F-AB80-47B1-A64C-D65CE9D20A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BA3352-5F5A-44BD-9881-DC68134F917A}"/>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2388082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F7D96-7CF9-4FE7-96A3-4081FAD82B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27F914-C54F-4C6B-AD0B-4121C5F1D6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6FCF06-CA1E-406B-8434-E11271D5F3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98617FB-2114-4B43-B33C-6EED097E4070}"/>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6" name="Footer Placeholder 5">
            <a:extLst>
              <a:ext uri="{FF2B5EF4-FFF2-40B4-BE49-F238E27FC236}">
                <a16:creationId xmlns:a16="http://schemas.microsoft.com/office/drawing/2014/main" id="{0F7C8936-30C1-4784-B325-25AA92B211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A301A3-26E7-48BA-B2A9-1B2279EBA229}"/>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2056440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79392-4F92-4DE5-B9D7-5AADF663EF1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10487E-CA31-4923-9AB9-0E0B51FBE2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17E02F-4D46-4570-9163-D175EEBDEA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FA7C74-7991-48F2-8A8B-66908EED5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103D7C-881E-4D64-9715-DDAE580035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4573413-B363-419A-A2BA-06D884AB0A76}"/>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8" name="Footer Placeholder 7">
            <a:extLst>
              <a:ext uri="{FF2B5EF4-FFF2-40B4-BE49-F238E27FC236}">
                <a16:creationId xmlns:a16="http://schemas.microsoft.com/office/drawing/2014/main" id="{92DC7807-4890-4F3D-AF4F-F180EDAA0A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46F9A6F-E297-4D15-A83D-FA9BB31889F2}"/>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310020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2587A-CB29-42C2-85BD-1F1F179EB17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CADDB61-C560-4374-8222-0DC4C310243F}"/>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4" name="Footer Placeholder 3">
            <a:extLst>
              <a:ext uri="{FF2B5EF4-FFF2-40B4-BE49-F238E27FC236}">
                <a16:creationId xmlns:a16="http://schemas.microsoft.com/office/drawing/2014/main" id="{661253D4-E7DF-4913-A2AC-86AE5E09207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EF6424D-F35E-4FE2-9AD1-002CC9A24E8E}"/>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2328949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4B0763-09C2-467A-95D0-43FD1D45870A}"/>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3" name="Footer Placeholder 2">
            <a:extLst>
              <a:ext uri="{FF2B5EF4-FFF2-40B4-BE49-F238E27FC236}">
                <a16:creationId xmlns:a16="http://schemas.microsoft.com/office/drawing/2014/main" id="{480AADE8-0BE0-49BB-AADD-E845BEE4BF6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AD282B-0902-4B40-963F-C439B3DE8F5A}"/>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71443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D04D4-68D6-4788-AFC3-DF1B81D4A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B95232-A82A-4C41-933A-AF2B2E3C5A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C5CBFF7-3C75-48B2-9A9E-9D1EC2EAD8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25C2F8-B3D2-4A04-B832-EB56415235CE}"/>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6" name="Footer Placeholder 5">
            <a:extLst>
              <a:ext uri="{FF2B5EF4-FFF2-40B4-BE49-F238E27FC236}">
                <a16:creationId xmlns:a16="http://schemas.microsoft.com/office/drawing/2014/main" id="{DF09F1D3-0EC5-4C32-85AF-90B3DEBA177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4E0577-6FE7-4F89-B1B0-8700F2A5F62E}"/>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668654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693BA-9162-42A8-AF8F-602D2AA9FC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9B9E21D-A6CA-42AF-B524-E7F38BF79B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54F7BC2-BA14-4D3C-8635-05584A8EBB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512A29-5C18-466A-9607-7D06DD6A68E7}"/>
              </a:ext>
            </a:extLst>
          </p:cNvPr>
          <p:cNvSpPr>
            <a:spLocks noGrp="1"/>
          </p:cNvSpPr>
          <p:nvPr>
            <p:ph type="dt" sz="half" idx="10"/>
          </p:nvPr>
        </p:nvSpPr>
        <p:spPr/>
        <p:txBody>
          <a:bodyPr/>
          <a:lstStyle/>
          <a:p>
            <a:fld id="{0A2A668A-881F-487A-8AF1-86A30B04E7CF}" type="datetimeFigureOut">
              <a:rPr lang="en-GB" smtClean="0"/>
              <a:t>03/11/2020</a:t>
            </a:fld>
            <a:endParaRPr lang="en-GB"/>
          </a:p>
        </p:txBody>
      </p:sp>
      <p:sp>
        <p:nvSpPr>
          <p:cNvPr id="6" name="Footer Placeholder 5">
            <a:extLst>
              <a:ext uri="{FF2B5EF4-FFF2-40B4-BE49-F238E27FC236}">
                <a16:creationId xmlns:a16="http://schemas.microsoft.com/office/drawing/2014/main" id="{CB707F1B-6C29-4119-B16C-EA08D9FA3D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DEE9B1-BBDC-491F-BC01-202974B845DC}"/>
              </a:ext>
            </a:extLst>
          </p:cNvPr>
          <p:cNvSpPr>
            <a:spLocks noGrp="1"/>
          </p:cNvSpPr>
          <p:nvPr>
            <p:ph type="sldNum" sz="quarter" idx="12"/>
          </p:nvPr>
        </p:nvSpPr>
        <p:spPr/>
        <p:txBody>
          <a:bodyPr/>
          <a:lstStyle/>
          <a:p>
            <a:fld id="{60922C27-D19C-4A97-BD9A-9DCE4EDFE972}" type="slidenum">
              <a:rPr lang="en-GB" smtClean="0"/>
              <a:t>‹#›</a:t>
            </a:fld>
            <a:endParaRPr lang="en-GB"/>
          </a:p>
        </p:txBody>
      </p:sp>
    </p:spTree>
    <p:extLst>
      <p:ext uri="{BB962C8B-B14F-4D97-AF65-F5344CB8AC3E}">
        <p14:creationId xmlns:p14="http://schemas.microsoft.com/office/powerpoint/2010/main" val="3570759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6D72D"/>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919064-559D-4D6B-9E4D-1B948045AA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8A82BC-0D7C-4242-931A-7EA24ED10F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115821-A806-4DBF-BD4D-E463BAD3B4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2A668A-881F-487A-8AF1-86A30B04E7CF}" type="datetimeFigureOut">
              <a:rPr lang="en-GB" smtClean="0"/>
              <a:t>03/11/2020</a:t>
            </a:fld>
            <a:endParaRPr lang="en-GB"/>
          </a:p>
        </p:txBody>
      </p:sp>
      <p:sp>
        <p:nvSpPr>
          <p:cNvPr id="5" name="Footer Placeholder 4">
            <a:extLst>
              <a:ext uri="{FF2B5EF4-FFF2-40B4-BE49-F238E27FC236}">
                <a16:creationId xmlns:a16="http://schemas.microsoft.com/office/drawing/2014/main" id="{05D8AD21-B908-4D95-9BCC-0DFE58AF0F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176265A-5CD8-4F26-B1B4-C173547837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22C27-D19C-4A97-BD9A-9DCE4EDFE972}" type="slidenum">
              <a:rPr lang="en-GB" smtClean="0"/>
              <a:t>‹#›</a:t>
            </a:fld>
            <a:endParaRPr lang="en-GB"/>
          </a:p>
        </p:txBody>
      </p:sp>
    </p:spTree>
    <p:extLst>
      <p:ext uri="{BB962C8B-B14F-4D97-AF65-F5344CB8AC3E}">
        <p14:creationId xmlns:p14="http://schemas.microsoft.com/office/powerpoint/2010/main" val="4397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919064-559D-4D6B-9E4D-1B948045AA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8A82BC-0D7C-4242-931A-7EA24ED10F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115821-A806-4DBF-BD4D-E463BAD3B4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2A668A-881F-487A-8AF1-86A30B04E7CF}" type="datetimeFigureOut">
              <a:rPr lang="en-GB" smtClean="0"/>
              <a:t>03/11/2020</a:t>
            </a:fld>
            <a:endParaRPr lang="en-GB"/>
          </a:p>
        </p:txBody>
      </p:sp>
      <p:sp>
        <p:nvSpPr>
          <p:cNvPr id="5" name="Footer Placeholder 4">
            <a:extLst>
              <a:ext uri="{FF2B5EF4-FFF2-40B4-BE49-F238E27FC236}">
                <a16:creationId xmlns:a16="http://schemas.microsoft.com/office/drawing/2014/main" id="{05D8AD21-B908-4D95-9BCC-0DFE58AF0F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176265A-5CD8-4F26-B1B4-C173547837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22C27-D19C-4A97-BD9A-9DCE4EDFE972}" type="slidenum">
              <a:rPr lang="en-GB" smtClean="0"/>
              <a:t>‹#›</a:t>
            </a:fld>
            <a:endParaRPr lang="en-GB"/>
          </a:p>
        </p:txBody>
      </p:sp>
    </p:spTree>
    <p:extLst>
      <p:ext uri="{BB962C8B-B14F-4D97-AF65-F5344CB8AC3E}">
        <p14:creationId xmlns:p14="http://schemas.microsoft.com/office/powerpoint/2010/main" val="3160154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chambercustoms.co.u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3.jpg"/><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hyperlink" Target="https://www.sussexchamberofcommerce.co.uk/events/chamber-events/countdown-to-change-chambercustoms-series-webinar-4-30-days-to-go" TargetMode="External"/><Relationship Id="rId4" Type="http://schemas.openxmlformats.org/officeDocument/2006/relationships/hyperlink" Target="https://www.sussexchamberofcommerce.co.uk/events/chamber-events/countdown-to-change-chambercustoms-series-webinar-3-50-days-to-go"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s://admin.britishchambers.org.uk/admin/media-manager/get/End%20of%20Transition%20Period%20Guidance%20Dashboard.pd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www.gov.uk/transition-check/questions" TargetMode="External"/><Relationship Id="rId4" Type="http://schemas.openxmlformats.org/officeDocument/2006/relationships/hyperlink" Target="mailto:customs@sussexchamberofcommerce.co.uk"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9EB09E1-C40F-42B5-AB31-4B4CBF0E22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170" name="Title 1">
            <a:extLst>
              <a:ext uri="{FF2B5EF4-FFF2-40B4-BE49-F238E27FC236}">
                <a16:creationId xmlns:a16="http://schemas.microsoft.com/office/drawing/2014/main" id="{BF5D5AF7-38B1-48BE-9D8E-C4F4C2A6653C}"/>
              </a:ext>
            </a:extLst>
          </p:cNvPr>
          <p:cNvSpPr>
            <a:spLocks noGrp="1" noChangeArrowheads="1"/>
          </p:cNvSpPr>
          <p:nvPr>
            <p:ph type="title"/>
          </p:nvPr>
        </p:nvSpPr>
        <p:spPr>
          <a:xfrm>
            <a:off x="823485" y="1289050"/>
            <a:ext cx="10515600" cy="4647210"/>
          </a:xfrm>
        </p:spPr>
        <p:txBody>
          <a:bodyPr/>
          <a:lstStyle/>
          <a:p>
            <a:pPr algn="ctr" eaLnBrk="1" hangingPunct="1"/>
            <a:r>
              <a:rPr lang="en-GB" sz="6000" b="1" dirty="0">
                <a:effectLst/>
                <a:latin typeface="Calibri" panose="020F0502020204030204" pitchFamily="34" charset="0"/>
                <a:ea typeface="Calibri" panose="020F0502020204030204" pitchFamily="34" charset="0"/>
              </a:rPr>
              <a:t>EU Transition</a:t>
            </a:r>
            <a:br>
              <a:rPr lang="en-GB" sz="6000" b="1" dirty="0">
                <a:effectLst/>
                <a:latin typeface="Calibri" panose="020F0502020204030204" pitchFamily="34" charset="0"/>
                <a:ea typeface="Calibri" panose="020F0502020204030204" pitchFamily="34" charset="0"/>
              </a:rPr>
            </a:br>
            <a:r>
              <a:rPr lang="en-GB" sz="6000" b="1" dirty="0">
                <a:effectLst/>
                <a:latin typeface="Calibri" panose="020F0502020204030204" pitchFamily="34" charset="0"/>
                <a:ea typeface="Calibri" panose="020F0502020204030204" pitchFamily="34" charset="0"/>
              </a:rPr>
              <a:t>Impacts on East Sussex</a:t>
            </a:r>
            <a:br>
              <a:rPr lang="en-GB" altLang="en-US" sz="3600" dirty="0">
                <a:latin typeface="Gotham Bold" panose="02000803030000020004" pitchFamily="2" charset="0"/>
              </a:rPr>
            </a:br>
            <a:br>
              <a:rPr lang="en-GB" altLang="en-US" sz="3600" dirty="0">
                <a:latin typeface="Gotham Bold" panose="02000803030000020004" pitchFamily="2" charset="0"/>
              </a:rPr>
            </a:br>
            <a:endParaRPr lang="en-GB" altLang="en-US" sz="4000" dirty="0">
              <a:latin typeface="Gotham Bold" panose="02000803030000020004" pitchFamily="2" charset="0"/>
            </a:endParaRPr>
          </a:p>
        </p:txBody>
      </p:sp>
    </p:spTree>
    <p:extLst>
      <p:ext uri="{BB962C8B-B14F-4D97-AF65-F5344CB8AC3E}">
        <p14:creationId xmlns:p14="http://schemas.microsoft.com/office/powerpoint/2010/main" val="3195657459"/>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839788" y="-22225"/>
            <a:ext cx="10515600" cy="1325563"/>
          </a:xfrm>
        </p:spPr>
        <p:txBody>
          <a:bodyPr/>
          <a:lstStyle/>
          <a:p>
            <a:pPr eaLnBrk="1" hangingPunct="1"/>
            <a:r>
              <a:rPr lang="en-GB" altLang="en-US" sz="3600" dirty="0">
                <a:latin typeface="Gotham Bold" panose="02000803030000020004" pitchFamily="2" charset="0"/>
              </a:rPr>
              <a:t>Export Documentation – changes</a:t>
            </a:r>
          </a:p>
        </p:txBody>
      </p:sp>
      <p:sp>
        <p:nvSpPr>
          <p:cNvPr id="47107" name="Content Placeholder 2">
            <a:extLst>
              <a:ext uri="{FF2B5EF4-FFF2-40B4-BE49-F238E27FC236}">
                <a16:creationId xmlns:a16="http://schemas.microsoft.com/office/drawing/2014/main" id="{4A34436D-DBBB-47B4-A320-50696E4128B6}"/>
              </a:ext>
            </a:extLst>
          </p:cNvPr>
          <p:cNvSpPr>
            <a:spLocks noGrp="1" noChangeArrowheads="1"/>
          </p:cNvSpPr>
          <p:nvPr>
            <p:ph idx="1"/>
          </p:nvPr>
        </p:nvSpPr>
        <p:spPr>
          <a:xfrm>
            <a:off x="911225" y="1052513"/>
            <a:ext cx="9577388" cy="4464050"/>
          </a:xfrm>
        </p:spPr>
        <p:txBody>
          <a:bodyPr/>
          <a:lstStyle/>
          <a:p>
            <a:pPr marL="0" indent="0" eaLnBrk="1" hangingPunct="1">
              <a:buFont typeface="Arial" panose="020B0604020202020204" pitchFamily="34" charset="0"/>
              <a:buNone/>
              <a:defRPr/>
            </a:pPr>
            <a:r>
              <a:rPr lang="en-GB" altLang="en-US" sz="2400" dirty="0"/>
              <a:t>Sussex Chamber of Commerce currently provides exporters with:</a:t>
            </a:r>
          </a:p>
          <a:p>
            <a:pPr marL="0" indent="0" eaLnBrk="1" hangingPunct="1">
              <a:buFont typeface="Arial" panose="020B0604020202020204" pitchFamily="34" charset="0"/>
              <a:buNone/>
              <a:defRPr/>
            </a:pPr>
            <a:endParaRPr lang="en-GB" altLang="en-US" sz="2200" dirty="0"/>
          </a:p>
          <a:p>
            <a:pPr eaLnBrk="1" hangingPunct="1">
              <a:defRPr/>
            </a:pPr>
            <a:r>
              <a:rPr lang="en-GB" altLang="en-US" sz="2200" b="1" dirty="0"/>
              <a:t>Certificates of Origin</a:t>
            </a:r>
          </a:p>
          <a:p>
            <a:pPr eaLnBrk="1" hangingPunct="1">
              <a:buFont typeface="Times" panose="02020603050405020304" pitchFamily="18" charset="0"/>
              <a:buChar char="•"/>
              <a:defRPr/>
            </a:pPr>
            <a:r>
              <a:rPr lang="en-GB" altLang="en-US" sz="2200" dirty="0"/>
              <a:t>Certificate of Conformity</a:t>
            </a:r>
          </a:p>
          <a:p>
            <a:pPr eaLnBrk="1" hangingPunct="1">
              <a:buFont typeface="Times" panose="02020603050405020304" pitchFamily="18" charset="0"/>
              <a:buChar char="•"/>
              <a:defRPr/>
            </a:pPr>
            <a:r>
              <a:rPr lang="en-GB" altLang="en-US" sz="2200" dirty="0"/>
              <a:t>Electronic Export documentation</a:t>
            </a:r>
          </a:p>
          <a:p>
            <a:pPr eaLnBrk="1" hangingPunct="1">
              <a:buFont typeface="Times" panose="02020603050405020304" pitchFamily="18" charset="0"/>
              <a:buChar char="•"/>
              <a:defRPr/>
            </a:pPr>
            <a:r>
              <a:rPr lang="en-GB" altLang="en-US" sz="2200" dirty="0"/>
              <a:t>Certification, Legalisation &amp; Notarisation of Export Documentation</a:t>
            </a:r>
          </a:p>
          <a:p>
            <a:pPr eaLnBrk="1" hangingPunct="1">
              <a:buFont typeface="Times" panose="02020603050405020304" pitchFamily="18" charset="0"/>
              <a:buChar char="•"/>
              <a:defRPr/>
            </a:pPr>
            <a:r>
              <a:rPr lang="en-GB" altLang="en-US" sz="2200" b="1" dirty="0"/>
              <a:t>EUR1 &amp; ATR </a:t>
            </a:r>
            <a:r>
              <a:rPr lang="en-GB" altLang="en-US" sz="2200" dirty="0"/>
              <a:t>customs authentication - </a:t>
            </a:r>
            <a:r>
              <a:rPr lang="en-GB" altLang="en-US" sz="2200" b="1" i="1" dirty="0"/>
              <a:t>changes</a:t>
            </a:r>
          </a:p>
          <a:p>
            <a:pPr eaLnBrk="1" hangingPunct="1">
              <a:buFont typeface="Times" panose="02020603050405020304" pitchFamily="18" charset="0"/>
              <a:buChar char="•"/>
              <a:defRPr/>
            </a:pPr>
            <a:r>
              <a:rPr lang="en-GB" altLang="en-US" sz="2200" dirty="0"/>
              <a:t>Letter of Credit processing service</a:t>
            </a:r>
          </a:p>
          <a:p>
            <a:pPr eaLnBrk="1" hangingPunct="1">
              <a:buFont typeface="Times" panose="02020603050405020304" pitchFamily="18" charset="0"/>
              <a:buChar char="•"/>
              <a:defRPr/>
            </a:pPr>
            <a:r>
              <a:rPr lang="en-GB" altLang="en-US" sz="2200" dirty="0"/>
              <a:t>ATA Carnet</a:t>
            </a:r>
          </a:p>
        </p:txBody>
      </p:sp>
    </p:spTree>
    <p:extLst>
      <p:ext uri="{BB962C8B-B14F-4D97-AF65-F5344CB8AC3E}">
        <p14:creationId xmlns:p14="http://schemas.microsoft.com/office/powerpoint/2010/main" val="1925851187"/>
      </p:ext>
    </p:extLst>
  </p:cSld>
  <p:clrMapOvr>
    <a:masterClrMapping/>
  </p:clrMapOvr>
  <p:transition advClick="0" advTm="20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0456"/>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911225" y="274337"/>
            <a:ext cx="10515600" cy="1017673"/>
          </a:xfrm>
        </p:spPr>
        <p:txBody>
          <a:bodyPr/>
          <a:lstStyle/>
          <a:p>
            <a:pPr eaLnBrk="1" hangingPunct="1"/>
            <a:r>
              <a:rPr lang="en-GB" altLang="en-US" sz="3600" dirty="0">
                <a:latin typeface="Gotham Bold" panose="02000803030000020004" pitchFamily="2" charset="0"/>
              </a:rPr>
              <a:t>Trader Readiness</a:t>
            </a:r>
          </a:p>
        </p:txBody>
      </p:sp>
      <p:sp>
        <p:nvSpPr>
          <p:cNvPr id="2" name="Oval 1">
            <a:extLst>
              <a:ext uri="{FF2B5EF4-FFF2-40B4-BE49-F238E27FC236}">
                <a16:creationId xmlns:a16="http://schemas.microsoft.com/office/drawing/2014/main" id="{03CF238E-9B81-4CF1-8A6C-E3ACC40436F6}"/>
              </a:ext>
            </a:extLst>
          </p:cNvPr>
          <p:cNvSpPr/>
          <p:nvPr/>
        </p:nvSpPr>
        <p:spPr>
          <a:xfrm>
            <a:off x="2545492" y="1655805"/>
            <a:ext cx="3917097" cy="332396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Oval 2">
            <a:extLst>
              <a:ext uri="{FF2B5EF4-FFF2-40B4-BE49-F238E27FC236}">
                <a16:creationId xmlns:a16="http://schemas.microsoft.com/office/drawing/2014/main" id="{E55ECB08-19D9-4576-A085-F7A20BFA181D}"/>
              </a:ext>
            </a:extLst>
          </p:cNvPr>
          <p:cNvSpPr/>
          <p:nvPr/>
        </p:nvSpPr>
        <p:spPr>
          <a:xfrm>
            <a:off x="5066272" y="1655805"/>
            <a:ext cx="3756452" cy="3323968"/>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D8B1EA4A-C6B5-4A34-81B2-E6BEF8ACCD2B}"/>
              </a:ext>
            </a:extLst>
          </p:cNvPr>
          <p:cNvSpPr txBox="1"/>
          <p:nvPr/>
        </p:nvSpPr>
        <p:spPr>
          <a:xfrm>
            <a:off x="2702715" y="4979773"/>
            <a:ext cx="2675895" cy="369332"/>
          </a:xfrm>
          <a:prstGeom prst="rect">
            <a:avLst/>
          </a:prstGeom>
          <a:noFill/>
        </p:spPr>
        <p:txBody>
          <a:bodyPr wrap="square" rtlCol="0">
            <a:spAutoFit/>
          </a:bodyPr>
          <a:lstStyle/>
          <a:p>
            <a:r>
              <a:rPr lang="en-GB" dirty="0"/>
              <a:t>Mostly Unprepared</a:t>
            </a:r>
          </a:p>
        </p:txBody>
      </p:sp>
      <p:sp>
        <p:nvSpPr>
          <p:cNvPr id="11" name="TextBox 10">
            <a:extLst>
              <a:ext uri="{FF2B5EF4-FFF2-40B4-BE49-F238E27FC236}">
                <a16:creationId xmlns:a16="http://schemas.microsoft.com/office/drawing/2014/main" id="{6B2D7283-2D61-4E22-A9E8-63C6A3ECB86D}"/>
              </a:ext>
            </a:extLst>
          </p:cNvPr>
          <p:cNvSpPr txBox="1"/>
          <p:nvPr/>
        </p:nvSpPr>
        <p:spPr>
          <a:xfrm>
            <a:off x="7012459" y="4979773"/>
            <a:ext cx="2001795" cy="369332"/>
          </a:xfrm>
          <a:prstGeom prst="rect">
            <a:avLst/>
          </a:prstGeom>
          <a:noFill/>
        </p:spPr>
        <p:txBody>
          <a:bodyPr wrap="square" rtlCol="0">
            <a:spAutoFit/>
          </a:bodyPr>
          <a:lstStyle/>
          <a:p>
            <a:r>
              <a:rPr lang="en-GB" dirty="0"/>
              <a:t>Mostly Prepared</a:t>
            </a:r>
          </a:p>
        </p:txBody>
      </p:sp>
      <p:sp>
        <p:nvSpPr>
          <p:cNvPr id="12" name="TextBox 11">
            <a:extLst>
              <a:ext uri="{FF2B5EF4-FFF2-40B4-BE49-F238E27FC236}">
                <a16:creationId xmlns:a16="http://schemas.microsoft.com/office/drawing/2014/main" id="{10A0C32C-EDE4-4044-A50B-193398EEB9A1}"/>
              </a:ext>
            </a:extLst>
          </p:cNvPr>
          <p:cNvSpPr txBox="1"/>
          <p:nvPr/>
        </p:nvSpPr>
        <p:spPr>
          <a:xfrm>
            <a:off x="3303723" y="2833125"/>
            <a:ext cx="1606380" cy="646331"/>
          </a:xfrm>
          <a:prstGeom prst="rect">
            <a:avLst/>
          </a:prstGeom>
          <a:noFill/>
        </p:spPr>
        <p:txBody>
          <a:bodyPr wrap="square" rtlCol="0">
            <a:spAutoFit/>
          </a:bodyPr>
          <a:lstStyle/>
          <a:p>
            <a:r>
              <a:rPr lang="en-GB" dirty="0"/>
              <a:t>180,000 EU only Traders</a:t>
            </a:r>
          </a:p>
        </p:txBody>
      </p:sp>
      <p:sp>
        <p:nvSpPr>
          <p:cNvPr id="13" name="TextBox 12">
            <a:extLst>
              <a:ext uri="{FF2B5EF4-FFF2-40B4-BE49-F238E27FC236}">
                <a16:creationId xmlns:a16="http://schemas.microsoft.com/office/drawing/2014/main" id="{58840B2C-4E94-4CEB-B9A9-2FE73D5669C7}"/>
              </a:ext>
            </a:extLst>
          </p:cNvPr>
          <p:cNvSpPr txBox="1"/>
          <p:nvPr/>
        </p:nvSpPr>
        <p:spPr>
          <a:xfrm>
            <a:off x="5276335" y="2755557"/>
            <a:ext cx="951470" cy="1200329"/>
          </a:xfrm>
          <a:prstGeom prst="rect">
            <a:avLst/>
          </a:prstGeom>
          <a:noFill/>
        </p:spPr>
        <p:txBody>
          <a:bodyPr wrap="square" rtlCol="0">
            <a:spAutoFit/>
          </a:bodyPr>
          <a:lstStyle/>
          <a:p>
            <a:pPr algn="ctr"/>
            <a:r>
              <a:rPr lang="en-GB" dirty="0"/>
              <a:t>73,000 EU &amp; ROW Traders</a:t>
            </a:r>
          </a:p>
        </p:txBody>
      </p:sp>
      <p:sp>
        <p:nvSpPr>
          <p:cNvPr id="14" name="TextBox 13">
            <a:extLst>
              <a:ext uri="{FF2B5EF4-FFF2-40B4-BE49-F238E27FC236}">
                <a16:creationId xmlns:a16="http://schemas.microsoft.com/office/drawing/2014/main" id="{A07A8BA3-EC89-4BE7-8354-B5C61E2C19C3}"/>
              </a:ext>
            </a:extLst>
          </p:cNvPr>
          <p:cNvSpPr txBox="1"/>
          <p:nvPr/>
        </p:nvSpPr>
        <p:spPr>
          <a:xfrm>
            <a:off x="6882714" y="2755557"/>
            <a:ext cx="1445740" cy="646331"/>
          </a:xfrm>
          <a:prstGeom prst="rect">
            <a:avLst/>
          </a:prstGeom>
          <a:noFill/>
        </p:spPr>
        <p:txBody>
          <a:bodyPr wrap="square" rtlCol="0">
            <a:spAutoFit/>
          </a:bodyPr>
          <a:lstStyle/>
          <a:p>
            <a:r>
              <a:rPr lang="en-GB" dirty="0"/>
              <a:t>68,000 ROW only Traders</a:t>
            </a:r>
          </a:p>
        </p:txBody>
      </p:sp>
    </p:spTree>
    <p:extLst>
      <p:ext uri="{BB962C8B-B14F-4D97-AF65-F5344CB8AC3E}">
        <p14:creationId xmlns:p14="http://schemas.microsoft.com/office/powerpoint/2010/main" val="4085913029"/>
      </p:ext>
    </p:extLst>
  </p:cSld>
  <p:clrMapOvr>
    <a:masterClrMapping/>
  </p:clrMapOvr>
  <p:transition advClick="0" advTm="20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911225" y="274337"/>
            <a:ext cx="10515600" cy="1017673"/>
          </a:xfrm>
        </p:spPr>
        <p:txBody>
          <a:bodyPr/>
          <a:lstStyle/>
          <a:p>
            <a:pPr eaLnBrk="1" hangingPunct="1"/>
            <a:r>
              <a:rPr lang="en-GB" altLang="en-US" sz="3600" dirty="0">
                <a:latin typeface="Gotham Bold" panose="02000803030000020004" pitchFamily="2" charset="0"/>
              </a:rPr>
              <a:t>Customs Declarations will impact imports and exports</a:t>
            </a:r>
          </a:p>
        </p:txBody>
      </p:sp>
      <p:sp>
        <p:nvSpPr>
          <p:cNvPr id="47107" name="Content Placeholder 2">
            <a:extLst>
              <a:ext uri="{FF2B5EF4-FFF2-40B4-BE49-F238E27FC236}">
                <a16:creationId xmlns:a16="http://schemas.microsoft.com/office/drawing/2014/main" id="{4A34436D-DBBB-47B4-A320-50696E4128B6}"/>
              </a:ext>
            </a:extLst>
          </p:cNvPr>
          <p:cNvSpPr>
            <a:spLocks noGrp="1" noChangeArrowheads="1"/>
          </p:cNvSpPr>
          <p:nvPr>
            <p:ph idx="1"/>
          </p:nvPr>
        </p:nvSpPr>
        <p:spPr>
          <a:xfrm>
            <a:off x="911225" y="1445741"/>
            <a:ext cx="10515600" cy="4120249"/>
          </a:xfrm>
        </p:spPr>
        <p:txBody>
          <a:bodyPr>
            <a:normAutofit lnSpcReduction="10000"/>
          </a:bodyPr>
          <a:lstStyle/>
          <a:p>
            <a:pPr marL="0" indent="0" eaLnBrk="1" hangingPunct="1">
              <a:buFont typeface="Arial" panose="020B0604020202020204" pitchFamily="34" charset="0"/>
              <a:buNone/>
              <a:defRPr/>
            </a:pPr>
            <a:r>
              <a:rPr lang="en-GB" altLang="en-US" sz="2200" dirty="0"/>
              <a:t>Customs Declarations are a necessity for all businesses that import and export goods. </a:t>
            </a:r>
          </a:p>
          <a:p>
            <a:pPr marL="0" indent="0" eaLnBrk="1" hangingPunct="1">
              <a:buFont typeface="Arial" panose="020B0604020202020204" pitchFamily="34" charset="0"/>
              <a:buNone/>
              <a:defRPr/>
            </a:pPr>
            <a:r>
              <a:rPr lang="en-GB" altLang="en-US" sz="2200" dirty="0"/>
              <a:t>As the UK leaves the EU, goods will be subject to increased border checks and declarations.</a:t>
            </a:r>
          </a:p>
          <a:p>
            <a:pPr marL="0" indent="0" eaLnBrk="1" hangingPunct="1">
              <a:buFont typeface="Arial" panose="020B0604020202020204" pitchFamily="34" charset="0"/>
              <a:buNone/>
              <a:defRPr/>
            </a:pPr>
            <a:endParaRPr lang="en-GB" altLang="en-US" sz="2200" dirty="0"/>
          </a:p>
          <a:p>
            <a:pPr>
              <a:defRPr/>
            </a:pPr>
            <a:r>
              <a:rPr lang="en-GB" altLang="en-US" sz="2200" dirty="0"/>
              <a:t>Currently 55 million declarations are carried out annually</a:t>
            </a:r>
          </a:p>
          <a:p>
            <a:pPr>
              <a:defRPr/>
            </a:pPr>
            <a:r>
              <a:rPr lang="en-GB" altLang="en-US" sz="2200" dirty="0"/>
              <a:t>This will increase to 300 million</a:t>
            </a:r>
          </a:p>
          <a:p>
            <a:pPr>
              <a:defRPr/>
            </a:pPr>
            <a:r>
              <a:rPr lang="en-GB" altLang="en-US" sz="2200" dirty="0"/>
              <a:t>Businesses who import will face a lot more administration</a:t>
            </a:r>
          </a:p>
          <a:p>
            <a:pPr marL="0" indent="0" eaLnBrk="1" hangingPunct="1">
              <a:buFont typeface="Arial" panose="020B0604020202020204" pitchFamily="34" charset="0"/>
              <a:buNone/>
              <a:defRPr/>
            </a:pPr>
            <a:endParaRPr lang="en-GB" altLang="en-US" sz="2200" dirty="0"/>
          </a:p>
          <a:p>
            <a:pPr marL="0" indent="0" eaLnBrk="1" hangingPunct="1">
              <a:buFont typeface="Arial" panose="020B0604020202020204" pitchFamily="34" charset="0"/>
              <a:buNone/>
              <a:defRPr/>
            </a:pPr>
            <a:r>
              <a:rPr lang="en-GB" altLang="en-US" sz="2200" dirty="0"/>
              <a:t>ChamberCustoms is the brokerage service for the Chambers of Commerce with direct links to all sea, air and road ports and terminals in the UK. This was launched to respond to the demand. This service is HMRC compliant. </a:t>
            </a:r>
          </a:p>
          <a:p>
            <a:pPr marL="0" indent="0" eaLnBrk="1" hangingPunct="1">
              <a:buFont typeface="Arial" panose="020B0604020202020204" pitchFamily="34" charset="0"/>
              <a:buNone/>
              <a:defRPr/>
            </a:pPr>
            <a:r>
              <a:rPr lang="en-GB" altLang="en-US" sz="2200" dirty="0">
                <a:hlinkClick r:id="rId4"/>
              </a:rPr>
              <a:t>www.chambercustoms.co.uk</a:t>
            </a:r>
            <a:r>
              <a:rPr lang="en-GB" altLang="en-US" sz="2200" dirty="0"/>
              <a:t> </a:t>
            </a:r>
          </a:p>
          <a:p>
            <a:pPr marL="0" indent="0" eaLnBrk="1" hangingPunct="1">
              <a:buFont typeface="Arial" panose="020B0604020202020204" pitchFamily="34" charset="0"/>
              <a:buNone/>
              <a:defRPr/>
            </a:pPr>
            <a:endParaRPr lang="en-GB" altLang="en-US" sz="2200" dirty="0"/>
          </a:p>
          <a:p>
            <a:pPr marL="0" indent="0" eaLnBrk="1" hangingPunct="1">
              <a:buFont typeface="Arial" panose="020B0604020202020204" pitchFamily="34" charset="0"/>
              <a:buNone/>
              <a:defRPr/>
            </a:pPr>
            <a:endParaRPr lang="en-GB" altLang="en-US" sz="2200" dirty="0"/>
          </a:p>
        </p:txBody>
      </p:sp>
    </p:spTree>
    <p:extLst>
      <p:ext uri="{BB962C8B-B14F-4D97-AF65-F5344CB8AC3E}">
        <p14:creationId xmlns:p14="http://schemas.microsoft.com/office/powerpoint/2010/main" val="721033191"/>
      </p:ext>
    </p:extLst>
  </p:cSld>
  <p:clrMapOvr>
    <a:masterClrMapping/>
  </p:clrMapOvr>
  <p:transition advClick="0" advTm="20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0456"/>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911225" y="274337"/>
            <a:ext cx="10515600" cy="1017673"/>
          </a:xfrm>
        </p:spPr>
        <p:txBody>
          <a:bodyPr/>
          <a:lstStyle/>
          <a:p>
            <a:pPr eaLnBrk="1" hangingPunct="1"/>
            <a:r>
              <a:rPr lang="en-GB" altLang="en-US" sz="3600" dirty="0">
                <a:latin typeface="Gotham Bold" panose="02000803030000020004" pitchFamily="2" charset="0"/>
              </a:rPr>
              <a:t>What are Customs Declarations?</a:t>
            </a:r>
          </a:p>
        </p:txBody>
      </p:sp>
      <p:sp>
        <p:nvSpPr>
          <p:cNvPr id="15" name="TextBox 14">
            <a:extLst>
              <a:ext uri="{FF2B5EF4-FFF2-40B4-BE49-F238E27FC236}">
                <a16:creationId xmlns:a16="http://schemas.microsoft.com/office/drawing/2014/main" id="{F9C0A424-3A92-4D71-9965-9AFDA68BCAA9}"/>
              </a:ext>
            </a:extLst>
          </p:cNvPr>
          <p:cNvSpPr txBox="1"/>
          <p:nvPr/>
        </p:nvSpPr>
        <p:spPr>
          <a:xfrm>
            <a:off x="738231" y="1540464"/>
            <a:ext cx="10370494" cy="4524315"/>
          </a:xfrm>
          <a:prstGeom prst="rect">
            <a:avLst/>
          </a:prstGeom>
          <a:noFill/>
        </p:spPr>
        <p:txBody>
          <a:bodyPr wrap="square">
            <a:spAutoFit/>
          </a:bodyPr>
          <a:lstStyle/>
          <a:p>
            <a:pPr marL="342900" indent="-342900">
              <a:buFont typeface="Arial" panose="020B0604020202020204" pitchFamily="34" charset="0"/>
              <a:buChar char="•"/>
            </a:pPr>
            <a:r>
              <a:rPr lang="en-GB" sz="2400" dirty="0"/>
              <a:t>Forms to accompany goods entering or leaving a market.</a:t>
            </a:r>
          </a:p>
          <a:p>
            <a:pPr marL="342900" indent="-342900">
              <a:buFont typeface="Arial" panose="020B0604020202020204" pitchFamily="34" charset="0"/>
              <a:buChar char="•"/>
            </a:pPr>
            <a:r>
              <a:rPr lang="en-GB" sz="2400" dirty="0"/>
              <a:t>Used internationally to communicate the origin of the product, its relevant tariff, to allow customs and regulatory authorities to calculate what duty is payable.</a:t>
            </a:r>
          </a:p>
          <a:p>
            <a:pPr marL="342900" indent="-342900">
              <a:buFont typeface="Arial" panose="020B0604020202020204" pitchFamily="34" charset="0"/>
              <a:buChar char="•"/>
            </a:pPr>
            <a:r>
              <a:rPr lang="en-GB" sz="2400" dirty="0"/>
              <a:t>Allows authorities to know what goods are coming in/out.</a:t>
            </a:r>
          </a:p>
          <a:p>
            <a:pPr marL="342900" indent="-342900">
              <a:buFont typeface="Arial" panose="020B0604020202020204" pitchFamily="34" charset="0"/>
              <a:buChar char="•"/>
            </a:pPr>
            <a:r>
              <a:rPr lang="en-GB" sz="2400" dirty="0"/>
              <a:t>Customs declarations are an official  document that lists details of goods</a:t>
            </a:r>
          </a:p>
          <a:p>
            <a:pPr marL="342900" indent="-342900">
              <a:buFont typeface="Arial" panose="020B0604020202020204" pitchFamily="34" charset="0"/>
              <a:buChar char="•"/>
            </a:pPr>
            <a:r>
              <a:rPr lang="en-GB" sz="2400" dirty="0"/>
              <a:t>A commodity code is used to identify the type of product/ goods – Customs set rates of duty and specific restrictions against each code</a:t>
            </a:r>
          </a:p>
          <a:p>
            <a:pPr marL="342900" indent="-342900">
              <a:buFont typeface="Arial" panose="020B0604020202020204" pitchFamily="34" charset="0"/>
              <a:buChar char="•"/>
            </a:pPr>
            <a:r>
              <a:rPr lang="en-GB" sz="2400" dirty="0"/>
              <a:t>Goods are classified to identify the correct commodity code to describe the goods.</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endParaRPr lang="en-GB" sz="2400" dirty="0"/>
          </a:p>
        </p:txBody>
      </p:sp>
    </p:spTree>
    <p:extLst>
      <p:ext uri="{BB962C8B-B14F-4D97-AF65-F5344CB8AC3E}">
        <p14:creationId xmlns:p14="http://schemas.microsoft.com/office/powerpoint/2010/main" val="2223761741"/>
      </p:ext>
    </p:extLst>
  </p:cSld>
  <p:clrMapOvr>
    <a:masterClrMapping/>
  </p:clrMapOvr>
  <p:transition advClick="0" advTm="20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0456"/>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911225" y="274337"/>
            <a:ext cx="10515600" cy="1017673"/>
          </a:xfrm>
        </p:spPr>
        <p:txBody>
          <a:bodyPr/>
          <a:lstStyle/>
          <a:p>
            <a:pPr eaLnBrk="1" hangingPunct="1"/>
            <a:r>
              <a:rPr lang="en-GB" altLang="en-US" sz="3600" dirty="0">
                <a:latin typeface="Gotham Bold" panose="02000803030000020004" pitchFamily="2" charset="0"/>
              </a:rPr>
              <a:t>Making Customs Declarations	</a:t>
            </a:r>
          </a:p>
        </p:txBody>
      </p:sp>
      <p:sp>
        <p:nvSpPr>
          <p:cNvPr id="15" name="TextBox 14">
            <a:extLst>
              <a:ext uri="{FF2B5EF4-FFF2-40B4-BE49-F238E27FC236}">
                <a16:creationId xmlns:a16="http://schemas.microsoft.com/office/drawing/2014/main" id="{F9C0A424-3A92-4D71-9965-9AFDA68BCAA9}"/>
              </a:ext>
            </a:extLst>
          </p:cNvPr>
          <p:cNvSpPr txBox="1"/>
          <p:nvPr/>
        </p:nvSpPr>
        <p:spPr>
          <a:xfrm>
            <a:off x="911225" y="1351508"/>
            <a:ext cx="10370494" cy="4154984"/>
          </a:xfrm>
          <a:prstGeom prst="rect">
            <a:avLst/>
          </a:prstGeom>
          <a:noFill/>
        </p:spPr>
        <p:txBody>
          <a:bodyPr wrap="square">
            <a:spAutoFit/>
          </a:bodyPr>
          <a:lstStyle/>
          <a:p>
            <a:r>
              <a:rPr lang="en-GB" sz="2400" dirty="0"/>
              <a:t>You need to know:</a:t>
            </a:r>
          </a:p>
          <a:p>
            <a:r>
              <a:rPr lang="en-GB" sz="2400" dirty="0"/>
              <a:t>• The tariff code for each item in your consignment</a:t>
            </a:r>
          </a:p>
          <a:p>
            <a:r>
              <a:rPr lang="en-GB" sz="2400" dirty="0"/>
              <a:t>• Do your goods require any special licenses or certificates? </a:t>
            </a:r>
          </a:p>
          <a:p>
            <a:r>
              <a:rPr lang="en-GB" sz="2400" dirty="0"/>
              <a:t>• Does the UK have a trade agreement in place with the country of export from the UK? </a:t>
            </a:r>
          </a:p>
          <a:p>
            <a:r>
              <a:rPr lang="en-GB" sz="2400" dirty="0"/>
              <a:t>• Are your goods subject to any quotas? </a:t>
            </a:r>
          </a:p>
          <a:p>
            <a:r>
              <a:rPr lang="en-GB" sz="2400" dirty="0"/>
              <a:t>• Are you importing under a customs procedure? </a:t>
            </a:r>
          </a:p>
          <a:p>
            <a:r>
              <a:rPr lang="en-GB" sz="2400" dirty="0"/>
              <a:t>• What is the origin of the goods? </a:t>
            </a:r>
          </a:p>
          <a:p>
            <a:r>
              <a:rPr lang="en-GB" sz="2400" dirty="0"/>
              <a:t>• What duty and VAT will you expect to pay at import? </a:t>
            </a:r>
          </a:p>
          <a:p>
            <a:r>
              <a:rPr lang="en-GB" sz="2400" dirty="0"/>
              <a:t>• What is the correct valuation of your imported goods, including freight and insurance costs? </a:t>
            </a:r>
          </a:p>
        </p:txBody>
      </p:sp>
    </p:spTree>
    <p:extLst>
      <p:ext uri="{BB962C8B-B14F-4D97-AF65-F5344CB8AC3E}">
        <p14:creationId xmlns:p14="http://schemas.microsoft.com/office/powerpoint/2010/main" val="2116869513"/>
      </p:ext>
    </p:extLst>
  </p:cSld>
  <p:clrMapOvr>
    <a:masterClrMapping/>
  </p:clrMapOvr>
  <p:transition advClick="0" advTm="20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911225" y="274337"/>
            <a:ext cx="10515600" cy="1017673"/>
          </a:xfrm>
        </p:spPr>
        <p:txBody>
          <a:bodyPr/>
          <a:lstStyle/>
          <a:p>
            <a:pPr eaLnBrk="1" hangingPunct="1"/>
            <a:r>
              <a:rPr lang="en-GB" altLang="en-US" sz="3600" dirty="0">
                <a:latin typeface="Gotham Bold" panose="02000803030000020004" pitchFamily="2" charset="0"/>
              </a:rPr>
              <a:t>Business Readiness – the basics</a:t>
            </a:r>
          </a:p>
        </p:txBody>
      </p:sp>
      <p:sp>
        <p:nvSpPr>
          <p:cNvPr id="47107" name="Content Placeholder 2">
            <a:extLst>
              <a:ext uri="{FF2B5EF4-FFF2-40B4-BE49-F238E27FC236}">
                <a16:creationId xmlns:a16="http://schemas.microsoft.com/office/drawing/2014/main" id="{4A34436D-DBBB-47B4-A320-50696E4128B6}"/>
              </a:ext>
            </a:extLst>
          </p:cNvPr>
          <p:cNvSpPr>
            <a:spLocks noGrp="1" noChangeArrowheads="1"/>
          </p:cNvSpPr>
          <p:nvPr>
            <p:ph idx="1"/>
          </p:nvPr>
        </p:nvSpPr>
        <p:spPr>
          <a:xfrm>
            <a:off x="911225" y="1292010"/>
            <a:ext cx="10515600" cy="4120249"/>
          </a:xfrm>
        </p:spPr>
        <p:txBody>
          <a:bodyPr>
            <a:normAutofit fontScale="92500" lnSpcReduction="20000"/>
          </a:bodyPr>
          <a:lstStyle/>
          <a:p>
            <a:pPr marL="342900" lvl="0" indent="-342900">
              <a:spcBef>
                <a:spcPts val="435"/>
              </a:spcBef>
              <a:buSzPts val="2000"/>
              <a:buFont typeface="Arial" panose="020B0604020202020204" pitchFamily="34" charset="0"/>
              <a:buAutoNum type="arabicPeriod"/>
              <a:tabLst>
                <a:tab pos="640080" algn="l"/>
                <a:tab pos="640715" algn="l"/>
              </a:tabLst>
            </a:pPr>
            <a:r>
              <a:rPr lang="en-US" sz="2400" dirty="0">
                <a:effectLst/>
                <a:ea typeface="Arial" panose="020B0604020202020204" pitchFamily="34" charset="0"/>
              </a:rPr>
              <a:t>What is my EORI</a:t>
            </a:r>
            <a:r>
              <a:rPr lang="en-US" sz="2400" spc="-55" dirty="0">
                <a:effectLst/>
                <a:ea typeface="Arial" panose="020B0604020202020204" pitchFamily="34" charset="0"/>
              </a:rPr>
              <a:t> </a:t>
            </a:r>
            <a:r>
              <a:rPr lang="en-US" sz="2400" dirty="0">
                <a:effectLst/>
                <a:ea typeface="Arial" panose="020B0604020202020204" pitchFamily="34" charset="0"/>
              </a:rPr>
              <a:t>Number?</a:t>
            </a:r>
            <a:endParaRPr lang="en-GB" sz="2400" dirty="0">
              <a:effectLst/>
              <a:ea typeface="Arial" panose="020B0604020202020204" pitchFamily="34" charset="0"/>
            </a:endParaRPr>
          </a:p>
          <a:p>
            <a:pPr marL="342900" lvl="0" indent="-342900">
              <a:spcBef>
                <a:spcPts val="1300"/>
              </a:spcBef>
              <a:buSzPts val="2000"/>
              <a:buFont typeface="Arial" panose="020B0604020202020204" pitchFamily="34" charset="0"/>
              <a:buAutoNum type="arabicPeriod"/>
              <a:tabLst>
                <a:tab pos="640080" algn="l"/>
                <a:tab pos="640715" algn="l"/>
              </a:tabLst>
            </a:pPr>
            <a:r>
              <a:rPr lang="en-US" sz="2400" dirty="0">
                <a:effectLst/>
                <a:ea typeface="Arial" panose="020B0604020202020204" pitchFamily="34" charset="0"/>
              </a:rPr>
              <a:t>Will I use staged or full EU import</a:t>
            </a:r>
            <a:r>
              <a:rPr lang="en-US" sz="2400" spc="-65" dirty="0">
                <a:effectLst/>
                <a:ea typeface="Arial" panose="020B0604020202020204" pitchFamily="34" charset="0"/>
              </a:rPr>
              <a:t> </a:t>
            </a:r>
            <a:r>
              <a:rPr lang="en-US" sz="2400" dirty="0">
                <a:effectLst/>
                <a:ea typeface="Arial" panose="020B0604020202020204" pitchFamily="34" charset="0"/>
              </a:rPr>
              <a:t>controls?</a:t>
            </a:r>
            <a:endParaRPr lang="en-GB" sz="2400" dirty="0">
              <a:effectLst/>
              <a:ea typeface="Arial" panose="020B0604020202020204" pitchFamily="34" charset="0"/>
            </a:endParaRPr>
          </a:p>
          <a:p>
            <a:pPr marL="342900" lvl="0" indent="-342900">
              <a:spcBef>
                <a:spcPts val="1300"/>
              </a:spcBef>
              <a:buSzPts val="2000"/>
              <a:buFont typeface="Arial" panose="020B0604020202020204" pitchFamily="34" charset="0"/>
              <a:buAutoNum type="arabicPeriod"/>
              <a:tabLst>
                <a:tab pos="640080" algn="l"/>
                <a:tab pos="640715" algn="l"/>
              </a:tabLst>
            </a:pPr>
            <a:r>
              <a:rPr lang="en-US" sz="2400" dirty="0">
                <a:effectLst/>
                <a:ea typeface="Arial" panose="020B0604020202020204" pitchFamily="34" charset="0"/>
              </a:rPr>
              <a:t>How do I set up Postponed </a:t>
            </a:r>
            <a:r>
              <a:rPr lang="en-US" sz="2400" spc="-100" dirty="0">
                <a:effectLst/>
                <a:ea typeface="Arial" panose="020B0604020202020204" pitchFamily="34" charset="0"/>
              </a:rPr>
              <a:t>VAT</a:t>
            </a:r>
            <a:r>
              <a:rPr lang="en-US" sz="2400" spc="-210" dirty="0">
                <a:effectLst/>
                <a:ea typeface="Arial" panose="020B0604020202020204" pitchFamily="34" charset="0"/>
              </a:rPr>
              <a:t> </a:t>
            </a:r>
            <a:r>
              <a:rPr lang="en-US" sz="2400" dirty="0">
                <a:effectLst/>
                <a:ea typeface="Arial" panose="020B0604020202020204" pitchFamily="34" charset="0"/>
              </a:rPr>
              <a:t>Accounting?</a:t>
            </a:r>
            <a:endParaRPr lang="en-GB" sz="2400" dirty="0">
              <a:effectLst/>
              <a:ea typeface="Arial" panose="020B0604020202020204" pitchFamily="34" charset="0"/>
            </a:endParaRPr>
          </a:p>
          <a:p>
            <a:pPr marL="342900" lvl="0" indent="-342900">
              <a:spcBef>
                <a:spcPts val="1300"/>
              </a:spcBef>
              <a:buSzPts val="2000"/>
              <a:buFont typeface="Arial" panose="020B0604020202020204" pitchFamily="34" charset="0"/>
              <a:buAutoNum type="arabicPeriod"/>
              <a:tabLst>
                <a:tab pos="640080" algn="l"/>
                <a:tab pos="640715" algn="l"/>
              </a:tabLst>
            </a:pPr>
            <a:r>
              <a:rPr lang="en-US" sz="2400" dirty="0">
                <a:effectLst/>
                <a:ea typeface="Arial" panose="020B0604020202020204" pitchFamily="34" charset="0"/>
              </a:rPr>
              <a:t>Will I need a Duty Deferment</a:t>
            </a:r>
            <a:r>
              <a:rPr lang="en-US" sz="2400" spc="-175" dirty="0">
                <a:effectLst/>
                <a:ea typeface="Arial" panose="020B0604020202020204" pitchFamily="34" charset="0"/>
              </a:rPr>
              <a:t> </a:t>
            </a:r>
            <a:r>
              <a:rPr lang="en-US" sz="2400" dirty="0">
                <a:effectLst/>
                <a:ea typeface="Arial" panose="020B0604020202020204" pitchFamily="34" charset="0"/>
              </a:rPr>
              <a:t>Account?</a:t>
            </a:r>
            <a:endParaRPr lang="en-GB" sz="2400" dirty="0">
              <a:effectLst/>
              <a:ea typeface="Arial" panose="020B0604020202020204" pitchFamily="34" charset="0"/>
            </a:endParaRPr>
          </a:p>
          <a:p>
            <a:pPr marL="342900" lvl="0" indent="-342900">
              <a:spcBef>
                <a:spcPts val="1300"/>
              </a:spcBef>
              <a:buSzPts val="2000"/>
              <a:buFont typeface="Arial" panose="020B0604020202020204" pitchFamily="34" charset="0"/>
              <a:buAutoNum type="arabicPeriod"/>
              <a:tabLst>
                <a:tab pos="640080" algn="l"/>
                <a:tab pos="640715" algn="l"/>
              </a:tabLst>
            </a:pPr>
            <a:r>
              <a:rPr lang="en-US" sz="2400" dirty="0">
                <a:effectLst/>
                <a:ea typeface="Arial" panose="020B0604020202020204" pitchFamily="34" charset="0"/>
              </a:rPr>
              <a:t>How many customs declarations will I need each</a:t>
            </a:r>
            <a:r>
              <a:rPr lang="en-US" sz="2400" spc="-75" dirty="0">
                <a:effectLst/>
                <a:ea typeface="Arial" panose="020B0604020202020204" pitchFamily="34" charset="0"/>
              </a:rPr>
              <a:t> </a:t>
            </a:r>
            <a:r>
              <a:rPr lang="en-US" sz="2400" dirty="0">
                <a:effectLst/>
                <a:ea typeface="Arial" panose="020B0604020202020204" pitchFamily="34" charset="0"/>
              </a:rPr>
              <a:t>week/month/year?</a:t>
            </a:r>
            <a:endParaRPr lang="en-GB" sz="2400" dirty="0">
              <a:effectLst/>
              <a:ea typeface="Arial" panose="020B0604020202020204" pitchFamily="34" charset="0"/>
            </a:endParaRPr>
          </a:p>
          <a:p>
            <a:pPr marL="342900" lvl="0" indent="-342900">
              <a:spcBef>
                <a:spcPts val="1300"/>
              </a:spcBef>
              <a:buSzPts val="2000"/>
              <a:buFont typeface="Arial" panose="020B0604020202020204" pitchFamily="34" charset="0"/>
              <a:buAutoNum type="arabicPeriod"/>
              <a:tabLst>
                <a:tab pos="640080" algn="l"/>
                <a:tab pos="640715" algn="l"/>
              </a:tabLst>
            </a:pPr>
            <a:r>
              <a:rPr lang="en-US" sz="2400" dirty="0">
                <a:effectLst/>
                <a:ea typeface="Arial" panose="020B0604020202020204" pitchFamily="34" charset="0"/>
              </a:rPr>
              <a:t>Should we do our own declarations or get a customs broker to do</a:t>
            </a:r>
            <a:r>
              <a:rPr lang="en-US" sz="2400" spc="-150" dirty="0">
                <a:effectLst/>
                <a:ea typeface="Arial" panose="020B0604020202020204" pitchFamily="34" charset="0"/>
              </a:rPr>
              <a:t> </a:t>
            </a:r>
            <a:r>
              <a:rPr lang="en-US" sz="2400" dirty="0">
                <a:effectLst/>
                <a:ea typeface="Arial" panose="020B0604020202020204" pitchFamily="34" charset="0"/>
              </a:rPr>
              <a:t>them?</a:t>
            </a:r>
            <a:endParaRPr lang="en-GB" sz="2400" dirty="0">
              <a:effectLst/>
              <a:ea typeface="Arial" panose="020B0604020202020204" pitchFamily="34" charset="0"/>
            </a:endParaRPr>
          </a:p>
          <a:p>
            <a:pPr marL="342900" lvl="0" indent="-342900">
              <a:spcBef>
                <a:spcPts val="1305"/>
              </a:spcBef>
              <a:buSzPts val="2000"/>
              <a:buFont typeface="Arial" panose="020B0604020202020204" pitchFamily="34" charset="0"/>
              <a:buAutoNum type="arabicPeriod"/>
              <a:tabLst>
                <a:tab pos="640080" algn="l"/>
                <a:tab pos="640715" algn="l"/>
              </a:tabLst>
            </a:pPr>
            <a:r>
              <a:rPr lang="en-US" sz="2400" dirty="0">
                <a:effectLst/>
                <a:ea typeface="Arial" panose="020B0604020202020204" pitchFamily="34" charset="0"/>
              </a:rPr>
              <a:t>What are my responsibilities and what records must I</a:t>
            </a:r>
            <a:r>
              <a:rPr lang="en-US" sz="2400" spc="-115" dirty="0">
                <a:effectLst/>
                <a:ea typeface="Arial" panose="020B0604020202020204" pitchFamily="34" charset="0"/>
              </a:rPr>
              <a:t> </a:t>
            </a:r>
            <a:r>
              <a:rPr lang="en-US" sz="2400" dirty="0">
                <a:effectLst/>
                <a:ea typeface="Arial" panose="020B0604020202020204" pitchFamily="34" charset="0"/>
              </a:rPr>
              <a:t>keep?</a:t>
            </a:r>
            <a:endParaRPr lang="en-GB" sz="2400" dirty="0">
              <a:effectLst/>
              <a:ea typeface="Arial" panose="020B0604020202020204" pitchFamily="34" charset="0"/>
            </a:endParaRPr>
          </a:p>
          <a:p>
            <a:pPr marL="342900" lvl="0" indent="-342900">
              <a:spcBef>
                <a:spcPts val="1300"/>
              </a:spcBef>
              <a:buSzPts val="2000"/>
              <a:buFont typeface="Arial" panose="020B0604020202020204" pitchFamily="34" charset="0"/>
              <a:buAutoNum type="arabicPeriod"/>
              <a:tabLst>
                <a:tab pos="640080" algn="l"/>
                <a:tab pos="640715" algn="l"/>
              </a:tabLst>
            </a:pPr>
            <a:r>
              <a:rPr lang="en-US" sz="2400" dirty="0">
                <a:effectLst/>
                <a:ea typeface="Arial" panose="020B0604020202020204" pitchFamily="34" charset="0"/>
              </a:rPr>
              <a:t>What are the commodity codes for the goods we buy and</a:t>
            </a:r>
            <a:r>
              <a:rPr lang="en-US" sz="2400" spc="-125" dirty="0">
                <a:effectLst/>
                <a:ea typeface="Arial" panose="020B0604020202020204" pitchFamily="34" charset="0"/>
              </a:rPr>
              <a:t> </a:t>
            </a:r>
            <a:r>
              <a:rPr lang="en-US" sz="2400" dirty="0">
                <a:effectLst/>
                <a:ea typeface="Arial" panose="020B0604020202020204" pitchFamily="34" charset="0"/>
              </a:rPr>
              <a:t>sell?</a:t>
            </a:r>
            <a:endParaRPr lang="en-GB" sz="2400" dirty="0">
              <a:effectLst/>
              <a:ea typeface="Arial" panose="020B0604020202020204" pitchFamily="34" charset="0"/>
            </a:endParaRPr>
          </a:p>
          <a:p>
            <a:pPr marL="342900" lvl="0" indent="-342900">
              <a:spcBef>
                <a:spcPts val="1300"/>
              </a:spcBef>
              <a:buSzPts val="2000"/>
              <a:buFont typeface="Arial" panose="020B0604020202020204" pitchFamily="34" charset="0"/>
              <a:buAutoNum type="arabicPeriod"/>
              <a:tabLst>
                <a:tab pos="640080" algn="l"/>
                <a:tab pos="640715" algn="l"/>
              </a:tabLst>
            </a:pPr>
            <a:r>
              <a:rPr lang="en-US" sz="2400" dirty="0">
                <a:effectLst/>
                <a:ea typeface="Arial" panose="020B0604020202020204" pitchFamily="34" charset="0"/>
              </a:rPr>
              <a:t>What is the Customs </a:t>
            </a:r>
            <a:r>
              <a:rPr lang="en-US" sz="2400" spc="-20" dirty="0">
                <a:effectLst/>
                <a:ea typeface="Arial" panose="020B0604020202020204" pitchFamily="34" charset="0"/>
              </a:rPr>
              <a:t>Valuation </a:t>
            </a:r>
            <a:r>
              <a:rPr lang="en-US" sz="2400" dirty="0">
                <a:effectLst/>
                <a:ea typeface="Arial" panose="020B0604020202020204" pitchFamily="34" charset="0"/>
              </a:rPr>
              <a:t>for our goods (different from invoice</a:t>
            </a:r>
            <a:r>
              <a:rPr lang="en-US" sz="2400" spc="-115" dirty="0">
                <a:effectLst/>
                <a:ea typeface="Arial" panose="020B0604020202020204" pitchFamily="34" charset="0"/>
              </a:rPr>
              <a:t> </a:t>
            </a:r>
            <a:r>
              <a:rPr lang="en-US" sz="2400" dirty="0">
                <a:effectLst/>
                <a:ea typeface="Arial" panose="020B0604020202020204" pitchFamily="34" charset="0"/>
              </a:rPr>
              <a:t>value)?</a:t>
            </a:r>
            <a:endParaRPr lang="en-GB" sz="2400" dirty="0">
              <a:effectLst/>
              <a:ea typeface="Arial" panose="020B0604020202020204" pitchFamily="34" charset="0"/>
            </a:endParaRPr>
          </a:p>
          <a:p>
            <a:pPr marL="342900" lvl="0" indent="-342900">
              <a:spcBef>
                <a:spcPts val="1300"/>
              </a:spcBef>
              <a:buSzPts val="2000"/>
              <a:buFont typeface="Arial" panose="020B0604020202020204" pitchFamily="34" charset="0"/>
              <a:buAutoNum type="arabicPeriod"/>
              <a:tabLst>
                <a:tab pos="640715" algn="l"/>
              </a:tabLst>
            </a:pPr>
            <a:r>
              <a:rPr lang="en-US" sz="2400" dirty="0">
                <a:effectLst/>
                <a:ea typeface="Arial" panose="020B0604020202020204" pitchFamily="34" charset="0"/>
              </a:rPr>
              <a:t>What are the customs rules that apply to the borders I will trade</a:t>
            </a:r>
            <a:r>
              <a:rPr lang="en-US" sz="2400" spc="-155" dirty="0">
                <a:effectLst/>
                <a:ea typeface="Arial" panose="020B0604020202020204" pitchFamily="34" charset="0"/>
              </a:rPr>
              <a:t> </a:t>
            </a:r>
            <a:r>
              <a:rPr lang="en-US" sz="2400" dirty="0">
                <a:effectLst/>
                <a:ea typeface="Arial" panose="020B0604020202020204" pitchFamily="34" charset="0"/>
              </a:rPr>
              <a:t>across?</a:t>
            </a:r>
            <a:endParaRPr lang="en-GB" sz="2400" dirty="0">
              <a:effectLst/>
              <a:ea typeface="Arial" panose="020B0604020202020204" pitchFamily="34" charset="0"/>
            </a:endParaRPr>
          </a:p>
          <a:p>
            <a:pPr marL="0" indent="0" eaLnBrk="1" hangingPunct="1">
              <a:buFont typeface="Arial" panose="020B0604020202020204" pitchFamily="34" charset="0"/>
              <a:buNone/>
              <a:defRPr/>
            </a:pPr>
            <a:endParaRPr lang="en-GB" altLang="en-US" sz="2200" dirty="0"/>
          </a:p>
        </p:txBody>
      </p:sp>
    </p:spTree>
    <p:extLst>
      <p:ext uri="{BB962C8B-B14F-4D97-AF65-F5344CB8AC3E}">
        <p14:creationId xmlns:p14="http://schemas.microsoft.com/office/powerpoint/2010/main" val="287294454"/>
      </p:ext>
    </p:extLst>
  </p:cSld>
  <p:clrMapOvr>
    <a:masterClrMapping/>
  </p:clrMapOvr>
  <p:transition advClick="0" advTm="20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911225" y="274337"/>
            <a:ext cx="10515600" cy="1017673"/>
          </a:xfrm>
        </p:spPr>
        <p:txBody>
          <a:bodyPr/>
          <a:lstStyle/>
          <a:p>
            <a:pPr eaLnBrk="1" hangingPunct="1"/>
            <a:r>
              <a:rPr lang="en-GB" altLang="en-US" sz="3600" dirty="0">
                <a:latin typeface="Gotham Bold" panose="02000803030000020004" pitchFamily="2" charset="0"/>
              </a:rPr>
              <a:t>HMRC Grant Funding – customs </a:t>
            </a:r>
          </a:p>
        </p:txBody>
      </p:sp>
      <p:sp>
        <p:nvSpPr>
          <p:cNvPr id="47107" name="Content Placeholder 2">
            <a:extLst>
              <a:ext uri="{FF2B5EF4-FFF2-40B4-BE49-F238E27FC236}">
                <a16:creationId xmlns:a16="http://schemas.microsoft.com/office/drawing/2014/main" id="{4A34436D-DBBB-47B4-A320-50696E4128B6}"/>
              </a:ext>
            </a:extLst>
          </p:cNvPr>
          <p:cNvSpPr>
            <a:spLocks noGrp="1" noChangeArrowheads="1"/>
          </p:cNvSpPr>
          <p:nvPr>
            <p:ph idx="1"/>
          </p:nvPr>
        </p:nvSpPr>
        <p:spPr>
          <a:xfrm>
            <a:off x="911225" y="1445741"/>
            <a:ext cx="10515600" cy="4120249"/>
          </a:xfrm>
        </p:spPr>
        <p:txBody>
          <a:bodyPr>
            <a:normAutofit/>
          </a:bodyPr>
          <a:lstStyle/>
          <a:p>
            <a:pPr marL="0" indent="0">
              <a:buNone/>
              <a:defRPr/>
            </a:pPr>
            <a:r>
              <a:rPr lang="en-GB" altLang="en-US" sz="2200" dirty="0"/>
              <a:t>HMRC launched the Customs Intermediary Grant Funding and committed a further £50m.</a:t>
            </a:r>
          </a:p>
          <a:p>
            <a:pPr marL="0" indent="0">
              <a:buNone/>
              <a:defRPr/>
            </a:pPr>
            <a:endParaRPr lang="en-GB" altLang="en-US" sz="2200" dirty="0"/>
          </a:p>
          <a:p>
            <a:pPr>
              <a:defRPr/>
            </a:pPr>
            <a:r>
              <a:rPr lang="en-GB" altLang="en-US" sz="2200" dirty="0"/>
              <a:t>Training Grants – up to £1,500 per course/ per delegate</a:t>
            </a:r>
          </a:p>
          <a:p>
            <a:pPr>
              <a:defRPr/>
            </a:pPr>
            <a:r>
              <a:rPr lang="en-GB" altLang="en-US" sz="2200" dirty="0"/>
              <a:t>IT Improvement Grant – 100% of eligible IT costs</a:t>
            </a:r>
          </a:p>
          <a:p>
            <a:pPr>
              <a:defRPr/>
            </a:pPr>
            <a:r>
              <a:rPr lang="en-GB" altLang="en-US" sz="2200" dirty="0"/>
              <a:t>Recruitment Grant – up to £15,000 per recruit</a:t>
            </a:r>
          </a:p>
          <a:p>
            <a:pPr>
              <a:defRPr/>
            </a:pPr>
            <a:endParaRPr lang="en-GB" altLang="en-US" sz="2200" dirty="0"/>
          </a:p>
          <a:p>
            <a:pPr marL="0" indent="0" eaLnBrk="1" hangingPunct="1">
              <a:buFont typeface="Arial" panose="020B0604020202020204" pitchFamily="34" charset="0"/>
              <a:buNone/>
              <a:defRPr/>
            </a:pPr>
            <a:endParaRPr lang="en-GB" altLang="en-US" sz="2200" dirty="0"/>
          </a:p>
        </p:txBody>
      </p:sp>
    </p:spTree>
    <p:extLst>
      <p:ext uri="{BB962C8B-B14F-4D97-AF65-F5344CB8AC3E}">
        <p14:creationId xmlns:p14="http://schemas.microsoft.com/office/powerpoint/2010/main" val="1406611919"/>
      </p:ext>
    </p:extLst>
  </p:cSld>
  <p:clrMapOvr>
    <a:masterClrMapping/>
  </p:clrMapOvr>
  <p:transition advClick="0" advTm="20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911225" y="274337"/>
            <a:ext cx="10515600" cy="1017673"/>
          </a:xfrm>
        </p:spPr>
        <p:txBody>
          <a:bodyPr/>
          <a:lstStyle/>
          <a:p>
            <a:pPr eaLnBrk="1" hangingPunct="1"/>
            <a:r>
              <a:rPr lang="en-GB" altLang="en-US" sz="3600" dirty="0">
                <a:latin typeface="Gotham Bold" panose="02000803030000020004" pitchFamily="2" charset="0"/>
              </a:rPr>
              <a:t>Training – Customs Declarations</a:t>
            </a:r>
          </a:p>
        </p:txBody>
      </p:sp>
      <p:sp>
        <p:nvSpPr>
          <p:cNvPr id="47107" name="Content Placeholder 2">
            <a:extLst>
              <a:ext uri="{FF2B5EF4-FFF2-40B4-BE49-F238E27FC236}">
                <a16:creationId xmlns:a16="http://schemas.microsoft.com/office/drawing/2014/main" id="{4A34436D-DBBB-47B4-A320-50696E4128B6}"/>
              </a:ext>
            </a:extLst>
          </p:cNvPr>
          <p:cNvSpPr>
            <a:spLocks noGrp="1" noChangeArrowheads="1"/>
          </p:cNvSpPr>
          <p:nvPr>
            <p:ph idx="1"/>
          </p:nvPr>
        </p:nvSpPr>
        <p:spPr>
          <a:xfrm>
            <a:off x="911225" y="1445741"/>
            <a:ext cx="10515600" cy="4120249"/>
          </a:xfrm>
        </p:spPr>
        <p:txBody>
          <a:bodyPr>
            <a:normAutofit/>
          </a:bodyPr>
          <a:lstStyle/>
          <a:p>
            <a:pPr>
              <a:defRPr/>
            </a:pPr>
            <a:endParaRPr lang="en-GB" altLang="en-US" sz="2200" dirty="0"/>
          </a:p>
          <a:p>
            <a:pPr marL="0" indent="0" eaLnBrk="1" hangingPunct="1">
              <a:buFont typeface="Arial" panose="020B0604020202020204" pitchFamily="34" charset="0"/>
              <a:buNone/>
              <a:defRPr/>
            </a:pPr>
            <a:endParaRPr lang="en-GB" altLang="en-US" sz="2200" dirty="0"/>
          </a:p>
        </p:txBody>
      </p:sp>
      <p:sp>
        <p:nvSpPr>
          <p:cNvPr id="2" name="TextBox 1">
            <a:extLst>
              <a:ext uri="{FF2B5EF4-FFF2-40B4-BE49-F238E27FC236}">
                <a16:creationId xmlns:a16="http://schemas.microsoft.com/office/drawing/2014/main" id="{68DE2ED4-D479-4F0E-9F9E-061A7DA6E283}"/>
              </a:ext>
            </a:extLst>
          </p:cNvPr>
          <p:cNvSpPr txBox="1"/>
          <p:nvPr/>
        </p:nvSpPr>
        <p:spPr>
          <a:xfrm>
            <a:off x="1149178" y="1445741"/>
            <a:ext cx="9082217" cy="1938992"/>
          </a:xfrm>
          <a:prstGeom prst="rect">
            <a:avLst/>
          </a:prstGeom>
          <a:noFill/>
        </p:spPr>
        <p:txBody>
          <a:bodyPr wrap="square" rtlCol="0">
            <a:spAutoFit/>
          </a:bodyPr>
          <a:lstStyle/>
          <a:p>
            <a:pPr marL="342900" indent="-342900">
              <a:buFont typeface="Arial" panose="020B0604020202020204" pitchFamily="34" charset="0"/>
              <a:buChar char="•"/>
            </a:pPr>
            <a:r>
              <a:rPr lang="en-GB" sz="2400" b="1" dirty="0"/>
              <a:t>Overview training</a:t>
            </a:r>
          </a:p>
          <a:p>
            <a:pPr marL="800100" lvl="1" indent="-342900">
              <a:buFont typeface="Arial" panose="020B0604020202020204" pitchFamily="34" charset="0"/>
              <a:buChar char="•"/>
            </a:pPr>
            <a:r>
              <a:rPr lang="en-GB" sz="2400" dirty="0"/>
              <a:t>Live 1 day training (delivered remotely)</a:t>
            </a:r>
          </a:p>
          <a:p>
            <a:pPr marL="800100" lvl="1" indent="-342900">
              <a:buFont typeface="Arial" panose="020B0604020202020204" pitchFamily="34" charset="0"/>
              <a:buChar char="•"/>
            </a:pPr>
            <a:r>
              <a:rPr lang="en-GB" sz="2400" dirty="0"/>
              <a:t>E-learning</a:t>
            </a:r>
          </a:p>
          <a:p>
            <a:pPr marL="800100" lvl="1"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b="1" dirty="0"/>
              <a:t>Readiness package </a:t>
            </a:r>
            <a:r>
              <a:rPr lang="en-GB" sz="2400" dirty="0"/>
              <a:t>– intensive 4 day training</a:t>
            </a:r>
          </a:p>
        </p:txBody>
      </p:sp>
    </p:spTree>
    <p:extLst>
      <p:ext uri="{BB962C8B-B14F-4D97-AF65-F5344CB8AC3E}">
        <p14:creationId xmlns:p14="http://schemas.microsoft.com/office/powerpoint/2010/main" val="525450394"/>
      </p:ext>
    </p:extLst>
  </p:cSld>
  <p:clrMapOvr>
    <a:masterClrMapping/>
  </p:clrMapOvr>
  <p:transition advClick="0" advTm="20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357"/>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911225" y="274337"/>
            <a:ext cx="10515600" cy="1017673"/>
          </a:xfrm>
        </p:spPr>
        <p:txBody>
          <a:bodyPr/>
          <a:lstStyle/>
          <a:p>
            <a:pPr eaLnBrk="1" hangingPunct="1"/>
            <a:r>
              <a:rPr lang="en-GB" altLang="en-US" sz="3600" dirty="0">
                <a:latin typeface="Gotham Bold" panose="02000803030000020004" pitchFamily="2" charset="0"/>
              </a:rPr>
              <a:t>UK Global Tariffs (UKGT)</a:t>
            </a:r>
          </a:p>
        </p:txBody>
      </p:sp>
      <p:sp>
        <p:nvSpPr>
          <p:cNvPr id="47107" name="Content Placeholder 2">
            <a:extLst>
              <a:ext uri="{FF2B5EF4-FFF2-40B4-BE49-F238E27FC236}">
                <a16:creationId xmlns:a16="http://schemas.microsoft.com/office/drawing/2014/main" id="{4A34436D-DBBB-47B4-A320-50696E4128B6}"/>
              </a:ext>
            </a:extLst>
          </p:cNvPr>
          <p:cNvSpPr>
            <a:spLocks noGrp="1" noChangeArrowheads="1"/>
          </p:cNvSpPr>
          <p:nvPr>
            <p:ph idx="1"/>
          </p:nvPr>
        </p:nvSpPr>
        <p:spPr>
          <a:xfrm>
            <a:off x="911225" y="1445741"/>
            <a:ext cx="10515600" cy="4120249"/>
          </a:xfrm>
        </p:spPr>
        <p:txBody>
          <a:bodyPr>
            <a:normAutofit/>
          </a:bodyPr>
          <a:lstStyle/>
          <a:p>
            <a:pPr>
              <a:defRPr/>
            </a:pPr>
            <a:r>
              <a:rPr lang="en-GB" altLang="en-US" sz="2200" dirty="0"/>
              <a:t>This will replace the EU’s Common External Tariff – it’s a lower tariff regime.</a:t>
            </a:r>
          </a:p>
          <a:p>
            <a:pPr>
              <a:defRPr/>
            </a:pPr>
            <a:r>
              <a:rPr lang="en-GB" altLang="en-US" sz="2200" dirty="0"/>
              <a:t>Support the economy – make it easier and cheaper for businesses to import goods from overseas and allow business to compete on fair terms.</a:t>
            </a:r>
          </a:p>
          <a:p>
            <a:pPr>
              <a:defRPr/>
            </a:pPr>
            <a:r>
              <a:rPr lang="en-GB" altLang="en-US" sz="2200" dirty="0"/>
              <a:t>60% trade will come in tariff free on WTO terms or through existing preferential access (following successful Free Trade Agreements).</a:t>
            </a:r>
          </a:p>
          <a:p>
            <a:pPr>
              <a:defRPr/>
            </a:pPr>
            <a:endParaRPr lang="en-GB" altLang="en-US" sz="2200" dirty="0"/>
          </a:p>
          <a:p>
            <a:pPr>
              <a:defRPr/>
            </a:pPr>
            <a:endParaRPr lang="en-GB" altLang="en-US" sz="2200" dirty="0"/>
          </a:p>
          <a:p>
            <a:pPr marL="0" indent="0" eaLnBrk="1" hangingPunct="1">
              <a:buFont typeface="Arial" panose="020B0604020202020204" pitchFamily="34" charset="0"/>
              <a:buNone/>
              <a:defRPr/>
            </a:pPr>
            <a:endParaRPr lang="en-GB" altLang="en-US" sz="2200" dirty="0"/>
          </a:p>
        </p:txBody>
      </p:sp>
    </p:spTree>
    <p:extLst>
      <p:ext uri="{BB962C8B-B14F-4D97-AF65-F5344CB8AC3E}">
        <p14:creationId xmlns:p14="http://schemas.microsoft.com/office/powerpoint/2010/main" val="875715259"/>
      </p:ext>
    </p:extLst>
  </p:cSld>
  <p:clrMapOvr>
    <a:masterClrMapping/>
  </p:clrMapOvr>
  <p:transition advClick="0" advTm="20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911225" y="274337"/>
            <a:ext cx="10515600" cy="1017673"/>
          </a:xfrm>
        </p:spPr>
        <p:txBody>
          <a:bodyPr/>
          <a:lstStyle/>
          <a:p>
            <a:pPr eaLnBrk="1" hangingPunct="1"/>
            <a:r>
              <a:rPr lang="en-GB" altLang="en-US" sz="3600" dirty="0">
                <a:latin typeface="Gotham Bold" panose="02000803030000020004" pitchFamily="2" charset="0"/>
              </a:rPr>
              <a:t>UKGT</a:t>
            </a:r>
          </a:p>
        </p:txBody>
      </p:sp>
      <p:sp>
        <p:nvSpPr>
          <p:cNvPr id="47107" name="Content Placeholder 2">
            <a:extLst>
              <a:ext uri="{FF2B5EF4-FFF2-40B4-BE49-F238E27FC236}">
                <a16:creationId xmlns:a16="http://schemas.microsoft.com/office/drawing/2014/main" id="{4A34436D-DBBB-47B4-A320-50696E4128B6}"/>
              </a:ext>
            </a:extLst>
          </p:cNvPr>
          <p:cNvSpPr>
            <a:spLocks noGrp="1" noChangeArrowheads="1"/>
          </p:cNvSpPr>
          <p:nvPr>
            <p:ph idx="1"/>
          </p:nvPr>
        </p:nvSpPr>
        <p:spPr>
          <a:xfrm>
            <a:off x="911225" y="1445741"/>
            <a:ext cx="10515600" cy="4120249"/>
          </a:xfrm>
        </p:spPr>
        <p:txBody>
          <a:bodyPr/>
          <a:lstStyle/>
          <a:p>
            <a:pPr>
              <a:defRPr/>
            </a:pPr>
            <a:r>
              <a:rPr lang="en-GB" altLang="en-US" sz="2400" dirty="0"/>
              <a:t>Maintaining tariffs on agriculture, automotive and fishing.</a:t>
            </a:r>
          </a:p>
          <a:p>
            <a:pPr>
              <a:defRPr/>
            </a:pPr>
            <a:r>
              <a:rPr lang="en-GB" altLang="en-US" sz="2400" dirty="0"/>
              <a:t>Support imports from world’s poorest countries.</a:t>
            </a:r>
          </a:p>
          <a:p>
            <a:pPr algn="l">
              <a:buFont typeface="Arial" panose="020B0604020202020204" pitchFamily="34" charset="0"/>
              <a:buChar char="•"/>
            </a:pPr>
            <a:r>
              <a:rPr lang="en-GB" sz="2400" b="0" i="0" dirty="0">
                <a:solidFill>
                  <a:srgbClr val="0B0C0C"/>
                </a:solidFill>
                <a:effectLst/>
              </a:rPr>
              <a:t>Maintaining tariffs on agricultural products such as lamb, beef, and poultry.</a:t>
            </a:r>
          </a:p>
          <a:p>
            <a:pPr algn="l">
              <a:buFont typeface="Arial" panose="020B0604020202020204" pitchFamily="34" charset="0"/>
              <a:buChar char="•"/>
            </a:pPr>
            <a:r>
              <a:rPr lang="en-GB" sz="2400" b="0" i="0" dirty="0">
                <a:solidFill>
                  <a:srgbClr val="0B0C0C"/>
                </a:solidFill>
                <a:effectLst/>
              </a:rPr>
              <a:t>Maintaining a 10% tariff on cars.</a:t>
            </a:r>
          </a:p>
          <a:p>
            <a:pPr algn="l">
              <a:buFont typeface="Arial" panose="020B0604020202020204" pitchFamily="34" charset="0"/>
              <a:buChar char="•"/>
            </a:pPr>
            <a:r>
              <a:rPr lang="en-GB" sz="2400" b="0" i="0" dirty="0">
                <a:solidFill>
                  <a:srgbClr val="0B0C0C"/>
                </a:solidFill>
                <a:effectLst/>
              </a:rPr>
              <a:t>Maintaining tariffs for the vast majority of ceramic products.</a:t>
            </a:r>
          </a:p>
          <a:p>
            <a:pPr algn="l">
              <a:buFont typeface="Arial" panose="020B0604020202020204" pitchFamily="34" charset="0"/>
              <a:buChar char="•"/>
            </a:pPr>
            <a:r>
              <a:rPr lang="en-GB" sz="2400" b="0" i="0" dirty="0">
                <a:solidFill>
                  <a:srgbClr val="0B0C0C"/>
                </a:solidFill>
                <a:effectLst/>
              </a:rPr>
              <a:t>Removing tariffs on £30 billion worth of imports entering UK supply chains. 0% tariffs on products used in UK production, including copper alloy tubes (down from 5.2%) and screws and bolts (down from 3.7%).</a:t>
            </a:r>
          </a:p>
          <a:p>
            <a:pPr marL="0" indent="0" eaLnBrk="1" hangingPunct="1">
              <a:buFont typeface="Arial" panose="020B0604020202020204" pitchFamily="34" charset="0"/>
              <a:buNone/>
              <a:defRPr/>
            </a:pPr>
            <a:endParaRPr lang="en-GB" altLang="en-US" sz="2200" dirty="0"/>
          </a:p>
        </p:txBody>
      </p:sp>
    </p:spTree>
    <p:extLst>
      <p:ext uri="{BB962C8B-B14F-4D97-AF65-F5344CB8AC3E}">
        <p14:creationId xmlns:p14="http://schemas.microsoft.com/office/powerpoint/2010/main" val="964571511"/>
      </p:ext>
    </p:extLst>
  </p:cSld>
  <p:clrMapOvr>
    <a:masterClrMapping/>
  </p:clrMapOvr>
  <p:transition advClick="0" advTm="20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6BF3B6D-EE65-4771-AE01-FB4023CEED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017"/>
            <a:ext cx="12192000" cy="6858000"/>
          </a:xfrm>
          <a:prstGeom prst="rect">
            <a:avLst/>
          </a:prstGeom>
        </p:spPr>
      </p:pic>
      <p:sp>
        <p:nvSpPr>
          <p:cNvPr id="8195" name="Content Placeholder 2">
            <a:extLst>
              <a:ext uri="{FF2B5EF4-FFF2-40B4-BE49-F238E27FC236}">
                <a16:creationId xmlns:a16="http://schemas.microsoft.com/office/drawing/2014/main" id="{CBD58E15-DE36-407A-9DC1-5DF8F40FF494}"/>
              </a:ext>
            </a:extLst>
          </p:cNvPr>
          <p:cNvSpPr>
            <a:spLocks noGrp="1" noChangeArrowheads="1"/>
          </p:cNvSpPr>
          <p:nvPr>
            <p:ph idx="1"/>
          </p:nvPr>
        </p:nvSpPr>
        <p:spPr>
          <a:xfrm>
            <a:off x="839788" y="1944772"/>
            <a:ext cx="10515600" cy="2404806"/>
          </a:xfrm>
        </p:spPr>
        <p:txBody>
          <a:bodyPr>
            <a:normAutofit/>
          </a:bodyPr>
          <a:lstStyle/>
          <a:p>
            <a:r>
              <a:rPr lang="en-GB" altLang="en-US" sz="2400" dirty="0"/>
              <a:t>The BCC is a strong campaigning voice for the interests of over 80,000 businesses and 6,000,000 staff in the UK.</a:t>
            </a:r>
          </a:p>
          <a:p>
            <a:pPr marL="0" indent="0">
              <a:buNone/>
            </a:pPr>
            <a:endParaRPr lang="en-GB" altLang="en-US" sz="2400" dirty="0"/>
          </a:p>
          <a:p>
            <a:pPr eaLnBrk="1" hangingPunct="1"/>
            <a:r>
              <a:rPr lang="en-GB" altLang="en-US" sz="2400" dirty="0"/>
              <a:t>A nationwide network of 53 local Accredited Chambers of Commerce in the UK and 56 Accredited British Chambers around the World.</a:t>
            </a:r>
          </a:p>
        </p:txBody>
      </p:sp>
      <p:pic>
        <p:nvPicPr>
          <p:cNvPr id="3" name="Picture 2" descr="A picture containing drawing&#10;&#10;Description automatically generated">
            <a:extLst>
              <a:ext uri="{FF2B5EF4-FFF2-40B4-BE49-F238E27FC236}">
                <a16:creationId xmlns:a16="http://schemas.microsoft.com/office/drawing/2014/main" id="{5762EDDC-A064-4AA0-9925-2FB520C271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467" y="432636"/>
            <a:ext cx="3462673" cy="1123950"/>
          </a:xfrm>
          <a:prstGeom prst="rect">
            <a:avLst/>
          </a:prstGeom>
        </p:spPr>
      </p:pic>
      <p:pic>
        <p:nvPicPr>
          <p:cNvPr id="5" name="Picture 4" descr="A person wearing a suit and tie&#10;&#10;Description automatically generated">
            <a:extLst>
              <a:ext uri="{FF2B5EF4-FFF2-40B4-BE49-F238E27FC236}">
                <a16:creationId xmlns:a16="http://schemas.microsoft.com/office/drawing/2014/main" id="{3497DAA5-A480-4965-991C-06309DC90DDE}"/>
              </a:ext>
            </a:extLst>
          </p:cNvPr>
          <p:cNvPicPr>
            <a:picLocks noChangeAspect="1"/>
          </p:cNvPicPr>
          <p:nvPr/>
        </p:nvPicPr>
        <p:blipFill rotWithShape="1">
          <a:blip r:embed="rId5">
            <a:extLst>
              <a:ext uri="{28A0092B-C50C-407E-A947-70E740481C1C}">
                <a14:useLocalDpi xmlns:a14="http://schemas.microsoft.com/office/drawing/2010/main" val="0"/>
              </a:ext>
            </a:extLst>
          </a:blip>
          <a:srcRect r="34796"/>
          <a:stretch/>
        </p:blipFill>
        <p:spPr>
          <a:xfrm>
            <a:off x="9182092" y="260583"/>
            <a:ext cx="1857876" cy="1408820"/>
          </a:xfrm>
          <a:prstGeom prst="rect">
            <a:avLst/>
          </a:prstGeom>
        </p:spPr>
      </p:pic>
    </p:spTree>
    <p:extLst>
      <p:ext uri="{BB962C8B-B14F-4D97-AF65-F5344CB8AC3E}">
        <p14:creationId xmlns:p14="http://schemas.microsoft.com/office/powerpoint/2010/main" val="9643342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911225" y="274337"/>
            <a:ext cx="10515600" cy="1017673"/>
          </a:xfrm>
        </p:spPr>
        <p:txBody>
          <a:bodyPr/>
          <a:lstStyle/>
          <a:p>
            <a:pPr eaLnBrk="1" hangingPunct="1"/>
            <a:r>
              <a:rPr lang="en-GB" altLang="en-US" sz="3600" dirty="0">
                <a:latin typeface="Gotham Bold" panose="02000803030000020004" pitchFamily="2" charset="0"/>
              </a:rPr>
              <a:t>UKGT</a:t>
            </a:r>
          </a:p>
        </p:txBody>
      </p:sp>
      <p:sp>
        <p:nvSpPr>
          <p:cNvPr id="47107" name="Content Placeholder 2">
            <a:extLst>
              <a:ext uri="{FF2B5EF4-FFF2-40B4-BE49-F238E27FC236}">
                <a16:creationId xmlns:a16="http://schemas.microsoft.com/office/drawing/2014/main" id="{4A34436D-DBBB-47B4-A320-50696E4128B6}"/>
              </a:ext>
            </a:extLst>
          </p:cNvPr>
          <p:cNvSpPr>
            <a:spLocks noGrp="1" noChangeArrowheads="1"/>
          </p:cNvSpPr>
          <p:nvPr>
            <p:ph idx="1"/>
          </p:nvPr>
        </p:nvSpPr>
        <p:spPr>
          <a:xfrm>
            <a:off x="911225" y="1445741"/>
            <a:ext cx="10515600" cy="4120249"/>
          </a:xfrm>
        </p:spPr>
        <p:txBody>
          <a:bodyPr/>
          <a:lstStyle/>
          <a:p>
            <a:pPr marL="0" indent="0" algn="l">
              <a:buNone/>
            </a:pPr>
            <a:r>
              <a:rPr lang="en-GB" sz="2400" b="0" i="0" dirty="0">
                <a:effectLst/>
              </a:rPr>
              <a:t>Here are some </a:t>
            </a:r>
            <a:r>
              <a:rPr lang="en-GB" sz="2400" b="0" i="0" u="sng" dirty="0">
                <a:effectLst/>
              </a:rPr>
              <a:t>examples</a:t>
            </a:r>
            <a:r>
              <a:rPr lang="en-GB" sz="2400" b="0" i="0" dirty="0">
                <a:effectLst/>
              </a:rPr>
              <a:t> of sectors that will see a positive impact:</a:t>
            </a:r>
            <a:br>
              <a:rPr lang="en-GB" sz="2400" b="0" i="0" dirty="0">
                <a:effectLst/>
              </a:rPr>
            </a:br>
            <a:endParaRPr lang="en-GB" sz="2400" b="0" i="0" dirty="0">
              <a:effectLst/>
            </a:endParaRPr>
          </a:p>
          <a:p>
            <a:pPr algn="l">
              <a:buFont typeface="Arial" panose="020B0604020202020204" pitchFamily="34" charset="0"/>
              <a:buChar char="•"/>
            </a:pPr>
            <a:r>
              <a:rPr lang="en-GB" sz="2400" b="0" i="0" dirty="0">
                <a:effectLst/>
              </a:rPr>
              <a:t>Articles of stone and plaster</a:t>
            </a:r>
          </a:p>
          <a:p>
            <a:pPr algn="l">
              <a:buFont typeface="Arial" panose="020B0604020202020204" pitchFamily="34" charset="0"/>
              <a:buChar char="•"/>
            </a:pPr>
            <a:r>
              <a:rPr lang="en-GB" sz="2400" b="0" i="0" dirty="0">
                <a:effectLst/>
              </a:rPr>
              <a:t>Base metals and articles made of base metals</a:t>
            </a:r>
          </a:p>
          <a:p>
            <a:pPr algn="l">
              <a:buFont typeface="Arial" panose="020B0604020202020204" pitchFamily="34" charset="0"/>
              <a:buChar char="•"/>
            </a:pPr>
            <a:r>
              <a:rPr lang="en-GB" sz="2400" b="0" i="0" dirty="0">
                <a:effectLst/>
              </a:rPr>
              <a:t>Machinery and mechanical appliances</a:t>
            </a:r>
          </a:p>
          <a:p>
            <a:pPr algn="l">
              <a:buFont typeface="Arial" panose="020B0604020202020204" pitchFamily="34" charset="0"/>
              <a:buChar char="•"/>
            </a:pPr>
            <a:r>
              <a:rPr lang="en-GB" sz="2400" b="0" i="0" dirty="0">
                <a:effectLst/>
              </a:rPr>
              <a:t>Optical and photographic equipment</a:t>
            </a:r>
          </a:p>
          <a:p>
            <a:pPr algn="l">
              <a:buFont typeface="Arial" panose="020B0604020202020204" pitchFamily="34" charset="0"/>
              <a:buChar char="•"/>
            </a:pPr>
            <a:r>
              <a:rPr lang="en-GB" sz="2400" b="0" i="0" dirty="0">
                <a:effectLst/>
              </a:rPr>
              <a:t>Vegetable products</a:t>
            </a:r>
          </a:p>
          <a:p>
            <a:pPr algn="l">
              <a:buFont typeface="Arial" panose="020B0604020202020204" pitchFamily="34" charset="0"/>
              <a:buChar char="•"/>
            </a:pPr>
            <a:r>
              <a:rPr lang="en-GB" sz="2400" b="0" i="0" dirty="0">
                <a:effectLst/>
              </a:rPr>
              <a:t>Wood and articles made of wood</a:t>
            </a:r>
          </a:p>
          <a:p>
            <a:pPr marL="0" indent="0" eaLnBrk="1" hangingPunct="1">
              <a:buFont typeface="Arial" panose="020B0604020202020204" pitchFamily="34" charset="0"/>
              <a:buNone/>
              <a:defRPr/>
            </a:pPr>
            <a:endParaRPr lang="en-GB" altLang="en-US" sz="2200" dirty="0"/>
          </a:p>
        </p:txBody>
      </p:sp>
    </p:spTree>
    <p:extLst>
      <p:ext uri="{BB962C8B-B14F-4D97-AF65-F5344CB8AC3E}">
        <p14:creationId xmlns:p14="http://schemas.microsoft.com/office/powerpoint/2010/main" val="1817791079"/>
      </p:ext>
    </p:extLst>
  </p:cSld>
  <p:clrMapOvr>
    <a:masterClrMapping/>
  </p:clrMapOvr>
  <p:transition advClick="0" advTm="20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911225" y="274337"/>
            <a:ext cx="10515600" cy="1017673"/>
          </a:xfrm>
        </p:spPr>
        <p:txBody>
          <a:bodyPr/>
          <a:lstStyle/>
          <a:p>
            <a:pPr eaLnBrk="1" hangingPunct="1"/>
            <a:r>
              <a:rPr lang="en-GB" altLang="en-US" sz="3600" dirty="0">
                <a:latin typeface="Gotham Bold" panose="02000803030000020004" pitchFamily="2" charset="0"/>
              </a:rPr>
              <a:t>UKGT supporting renewable energy</a:t>
            </a:r>
          </a:p>
        </p:txBody>
      </p:sp>
      <p:sp>
        <p:nvSpPr>
          <p:cNvPr id="47107" name="Content Placeholder 2">
            <a:extLst>
              <a:ext uri="{FF2B5EF4-FFF2-40B4-BE49-F238E27FC236}">
                <a16:creationId xmlns:a16="http://schemas.microsoft.com/office/drawing/2014/main" id="{4A34436D-DBBB-47B4-A320-50696E4128B6}"/>
              </a:ext>
            </a:extLst>
          </p:cNvPr>
          <p:cNvSpPr>
            <a:spLocks noGrp="1" noChangeArrowheads="1"/>
          </p:cNvSpPr>
          <p:nvPr>
            <p:ph idx="1"/>
          </p:nvPr>
        </p:nvSpPr>
        <p:spPr>
          <a:xfrm>
            <a:off x="911225" y="1445741"/>
            <a:ext cx="10515600" cy="4120249"/>
          </a:xfrm>
        </p:spPr>
        <p:txBody>
          <a:bodyPr/>
          <a:lstStyle/>
          <a:p>
            <a:pPr algn="l"/>
            <a:r>
              <a:rPr lang="en-GB" sz="2400" b="0" i="0" dirty="0">
                <a:solidFill>
                  <a:srgbClr val="0B0C0C"/>
                </a:solidFill>
                <a:effectLst/>
              </a:rPr>
              <a:t>We will promote a sustainable economy by cutting tariffs on over 100 products to back renewable energy, energy efficiency, carbon capture, and the circular economy. The following are all dropping to zero tariffs:</a:t>
            </a:r>
          </a:p>
          <a:p>
            <a:pPr algn="l">
              <a:buFont typeface="Arial" panose="020B0604020202020204" pitchFamily="34" charset="0"/>
              <a:buChar char="•"/>
            </a:pPr>
            <a:r>
              <a:rPr lang="en-GB" sz="2400" b="0" i="0" dirty="0">
                <a:solidFill>
                  <a:srgbClr val="0B0C0C"/>
                </a:solidFill>
                <a:effectLst/>
              </a:rPr>
              <a:t>Thermostats (down from 2.1%).</a:t>
            </a:r>
          </a:p>
          <a:p>
            <a:pPr algn="l">
              <a:buFont typeface="Arial" panose="020B0604020202020204" pitchFamily="34" charset="0"/>
              <a:buChar char="•"/>
            </a:pPr>
            <a:r>
              <a:rPr lang="en-GB" sz="2400" b="0" i="0" dirty="0">
                <a:solidFill>
                  <a:srgbClr val="0B0C0C"/>
                </a:solidFill>
                <a:effectLst/>
              </a:rPr>
              <a:t>Vacuum flasks (down from 6.7%).</a:t>
            </a:r>
          </a:p>
          <a:p>
            <a:pPr algn="l">
              <a:buFont typeface="Arial" panose="020B0604020202020204" pitchFamily="34" charset="0"/>
              <a:buChar char="•"/>
            </a:pPr>
            <a:r>
              <a:rPr lang="en-GB" sz="2400" b="0" i="0" dirty="0">
                <a:solidFill>
                  <a:srgbClr val="0B0C0C"/>
                </a:solidFill>
                <a:effectLst/>
              </a:rPr>
              <a:t>LED lamps (down from 3.7%).</a:t>
            </a:r>
          </a:p>
          <a:p>
            <a:pPr algn="l">
              <a:buFont typeface="Arial" panose="020B0604020202020204" pitchFamily="34" charset="0"/>
              <a:buChar char="•"/>
            </a:pPr>
            <a:r>
              <a:rPr lang="en-GB" sz="2400" b="0" i="0" dirty="0">
                <a:solidFill>
                  <a:srgbClr val="0B0C0C"/>
                </a:solidFill>
                <a:effectLst/>
              </a:rPr>
              <a:t>Bike inner tubes (down from 4%).</a:t>
            </a:r>
          </a:p>
          <a:p>
            <a:pPr marL="0" indent="0" eaLnBrk="1" hangingPunct="1">
              <a:buFont typeface="Arial" panose="020B0604020202020204" pitchFamily="34" charset="0"/>
              <a:buNone/>
              <a:defRPr/>
            </a:pPr>
            <a:endParaRPr lang="en-GB" altLang="en-US" sz="2200" dirty="0"/>
          </a:p>
        </p:txBody>
      </p:sp>
    </p:spTree>
    <p:extLst>
      <p:ext uri="{BB962C8B-B14F-4D97-AF65-F5344CB8AC3E}">
        <p14:creationId xmlns:p14="http://schemas.microsoft.com/office/powerpoint/2010/main" val="3423196659"/>
      </p:ext>
    </p:extLst>
  </p:cSld>
  <p:clrMapOvr>
    <a:masterClrMapping/>
  </p:clrMapOvr>
  <p:transition advClick="0" advTm="20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911225" y="274337"/>
            <a:ext cx="10515600" cy="1017673"/>
          </a:xfrm>
        </p:spPr>
        <p:txBody>
          <a:bodyPr/>
          <a:lstStyle/>
          <a:p>
            <a:pPr eaLnBrk="1" hangingPunct="1"/>
            <a:r>
              <a:rPr lang="en-GB" altLang="en-US" sz="3600" dirty="0">
                <a:latin typeface="Gotham Bold" panose="02000803030000020004" pitchFamily="2" charset="0"/>
              </a:rPr>
              <a:t>UKGT – Covid-19</a:t>
            </a:r>
          </a:p>
        </p:txBody>
      </p:sp>
      <p:sp>
        <p:nvSpPr>
          <p:cNvPr id="47107" name="Content Placeholder 2">
            <a:extLst>
              <a:ext uri="{FF2B5EF4-FFF2-40B4-BE49-F238E27FC236}">
                <a16:creationId xmlns:a16="http://schemas.microsoft.com/office/drawing/2014/main" id="{4A34436D-DBBB-47B4-A320-50696E4128B6}"/>
              </a:ext>
            </a:extLst>
          </p:cNvPr>
          <p:cNvSpPr>
            <a:spLocks noGrp="1" noChangeArrowheads="1"/>
          </p:cNvSpPr>
          <p:nvPr>
            <p:ph idx="1"/>
          </p:nvPr>
        </p:nvSpPr>
        <p:spPr>
          <a:xfrm>
            <a:off x="911225" y="1445741"/>
            <a:ext cx="10515600" cy="4120249"/>
          </a:xfrm>
        </p:spPr>
        <p:txBody>
          <a:bodyPr>
            <a:normAutofit/>
          </a:bodyPr>
          <a:lstStyle/>
          <a:p>
            <a:pPr algn="l"/>
            <a:r>
              <a:rPr lang="en-GB" sz="2400" b="0" i="0" dirty="0">
                <a:solidFill>
                  <a:srgbClr val="0B0C0C"/>
                </a:solidFill>
                <a:effectLst/>
              </a:rPr>
              <a:t>Almost all pharmaceuticals and most medical devices (including ventilators) are tariff free in the UKGT. </a:t>
            </a:r>
          </a:p>
          <a:p>
            <a:pPr algn="l"/>
            <a:r>
              <a:rPr lang="en-GB" sz="2400" b="0" i="0" dirty="0">
                <a:solidFill>
                  <a:srgbClr val="0B0C0C"/>
                </a:solidFill>
                <a:effectLst/>
              </a:rPr>
              <a:t>Some products used to fight COVID-19 maintain a tariff. </a:t>
            </a:r>
          </a:p>
          <a:p>
            <a:pPr algn="l"/>
            <a:r>
              <a:rPr lang="en-GB" sz="2400" b="0" i="0" dirty="0">
                <a:solidFill>
                  <a:srgbClr val="0B0C0C"/>
                </a:solidFill>
                <a:effectLst/>
              </a:rPr>
              <a:t>To ensure those working on the frontline can access vital equipment easily, the UK has introduced a temporary zero tariff rate on these products. This relief waives the tariff and VAT for personal protective equipment (PPE), medical devices, disinfectant and medical supplies from non-EU countries. </a:t>
            </a:r>
            <a:endParaRPr lang="en-GB" altLang="en-US" sz="2400" dirty="0"/>
          </a:p>
        </p:txBody>
      </p:sp>
    </p:spTree>
    <p:extLst>
      <p:ext uri="{BB962C8B-B14F-4D97-AF65-F5344CB8AC3E}">
        <p14:creationId xmlns:p14="http://schemas.microsoft.com/office/powerpoint/2010/main" val="2538484977"/>
      </p:ext>
    </p:extLst>
  </p:cSld>
  <p:clrMapOvr>
    <a:masterClrMapping/>
  </p:clrMapOvr>
  <p:transition advClick="0" advTm="20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839788" y="352338"/>
            <a:ext cx="10515600" cy="951000"/>
          </a:xfrm>
        </p:spPr>
        <p:txBody>
          <a:bodyPr/>
          <a:lstStyle/>
          <a:p>
            <a:pPr eaLnBrk="1" hangingPunct="1"/>
            <a:r>
              <a:rPr lang="en-GB" altLang="en-US" sz="3600" dirty="0">
                <a:latin typeface="Gotham Bold" panose="02000803030000020004" pitchFamily="2" charset="0"/>
              </a:rPr>
              <a:t>National Webinars to inform business</a:t>
            </a:r>
          </a:p>
        </p:txBody>
      </p:sp>
      <p:sp>
        <p:nvSpPr>
          <p:cNvPr id="47107" name="Content Placeholder 2">
            <a:extLst>
              <a:ext uri="{FF2B5EF4-FFF2-40B4-BE49-F238E27FC236}">
                <a16:creationId xmlns:a16="http://schemas.microsoft.com/office/drawing/2014/main" id="{4A34436D-DBBB-47B4-A320-50696E4128B6}"/>
              </a:ext>
            </a:extLst>
          </p:cNvPr>
          <p:cNvSpPr>
            <a:spLocks noGrp="1" noChangeArrowheads="1"/>
          </p:cNvSpPr>
          <p:nvPr>
            <p:ph idx="1"/>
          </p:nvPr>
        </p:nvSpPr>
        <p:spPr>
          <a:xfrm>
            <a:off x="839788" y="1655676"/>
            <a:ext cx="4831170" cy="3855891"/>
          </a:xfrm>
        </p:spPr>
        <p:txBody>
          <a:bodyPr>
            <a:normAutofit/>
          </a:bodyPr>
          <a:lstStyle/>
          <a:p>
            <a:pPr>
              <a:defRPr/>
            </a:pPr>
            <a:r>
              <a:rPr lang="en-GB" altLang="en-US" sz="2200" dirty="0"/>
              <a:t>National webinars leading to the end of the EU Transition period (50 days to and 30 days)</a:t>
            </a:r>
          </a:p>
          <a:p>
            <a:pPr>
              <a:defRPr/>
            </a:pPr>
            <a:r>
              <a:rPr lang="en-GB" altLang="en-US" sz="2200" dirty="0"/>
              <a:t>11November: </a:t>
            </a:r>
            <a:r>
              <a:rPr lang="en-GB" altLang="en-US" sz="1400" dirty="0">
                <a:hlinkClick r:id="rId4"/>
              </a:rPr>
              <a:t>https://www.sussexchamberofcommerce.co.uk/events/chamber-events/countdown-to-change-chambercustoms-series-webinar-3-50-days-to-go</a:t>
            </a:r>
            <a:endParaRPr lang="en-GB" altLang="en-US" sz="1400" dirty="0"/>
          </a:p>
          <a:p>
            <a:pPr>
              <a:defRPr/>
            </a:pPr>
            <a:r>
              <a:rPr lang="en-GB" altLang="en-US" sz="2200" dirty="0"/>
              <a:t>1December:</a:t>
            </a:r>
          </a:p>
          <a:p>
            <a:pPr>
              <a:defRPr/>
            </a:pPr>
            <a:r>
              <a:rPr lang="en-GB" altLang="en-US" sz="1400" dirty="0">
                <a:hlinkClick r:id="rId5"/>
              </a:rPr>
              <a:t>https://www.sussexchamberofcommerce.co.uk/events/chamber-events/countdown-to-change-chambercustoms-series-webinar-4-30-days-to-go</a:t>
            </a:r>
            <a:r>
              <a:rPr lang="en-GB" altLang="en-US" sz="1400" dirty="0"/>
              <a:t> </a:t>
            </a:r>
          </a:p>
        </p:txBody>
      </p:sp>
      <p:pic>
        <p:nvPicPr>
          <p:cNvPr id="3" name="Picture 2" descr="A picture containing website&#10;&#10;Description automatically generated">
            <a:extLst>
              <a:ext uri="{FF2B5EF4-FFF2-40B4-BE49-F238E27FC236}">
                <a16:creationId xmlns:a16="http://schemas.microsoft.com/office/drawing/2014/main" id="{1C1BC226-3539-4674-9BE9-67D05145B14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96000" y="1655676"/>
            <a:ext cx="5855165" cy="2702384"/>
          </a:xfrm>
          <a:prstGeom prst="rect">
            <a:avLst/>
          </a:prstGeom>
        </p:spPr>
      </p:pic>
    </p:spTree>
    <p:extLst>
      <p:ext uri="{BB962C8B-B14F-4D97-AF65-F5344CB8AC3E}">
        <p14:creationId xmlns:p14="http://schemas.microsoft.com/office/powerpoint/2010/main" val="654759896"/>
      </p:ext>
    </p:extLst>
  </p:cSld>
  <p:clrMapOvr>
    <a:masterClrMapping/>
  </p:clrMapOvr>
  <p:transition advClick="0" advTm="20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90BB71-5FC5-4273-A1D8-62E5CF61CA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8370" name="Title 1">
            <a:extLst>
              <a:ext uri="{FF2B5EF4-FFF2-40B4-BE49-F238E27FC236}">
                <a16:creationId xmlns:a16="http://schemas.microsoft.com/office/drawing/2014/main" id="{F6C12797-2964-4F7E-AE55-CB0BE9D719BA}"/>
              </a:ext>
            </a:extLst>
          </p:cNvPr>
          <p:cNvSpPr>
            <a:spLocks noGrp="1" noChangeArrowheads="1"/>
          </p:cNvSpPr>
          <p:nvPr>
            <p:ph type="title"/>
          </p:nvPr>
        </p:nvSpPr>
        <p:spPr>
          <a:xfrm>
            <a:off x="839788" y="-22225"/>
            <a:ext cx="10515600" cy="1325563"/>
          </a:xfrm>
        </p:spPr>
        <p:txBody>
          <a:bodyPr/>
          <a:lstStyle/>
          <a:p>
            <a:pPr eaLnBrk="1" hangingPunct="1"/>
            <a:r>
              <a:rPr lang="en-GB" altLang="en-US" sz="3600" dirty="0">
                <a:latin typeface="Gotham Bold" panose="02000803030000020004" pitchFamily="2" charset="0"/>
              </a:rPr>
              <a:t>Policy and Representation</a:t>
            </a:r>
          </a:p>
        </p:txBody>
      </p:sp>
      <p:sp>
        <p:nvSpPr>
          <p:cNvPr id="58371" name="Content Placeholder 2">
            <a:extLst>
              <a:ext uri="{FF2B5EF4-FFF2-40B4-BE49-F238E27FC236}">
                <a16:creationId xmlns:a16="http://schemas.microsoft.com/office/drawing/2014/main" id="{55F8D266-3E39-466C-A09A-6301890CCAD6}"/>
              </a:ext>
            </a:extLst>
          </p:cNvPr>
          <p:cNvSpPr>
            <a:spLocks noGrp="1" noChangeArrowheads="1"/>
          </p:cNvSpPr>
          <p:nvPr>
            <p:ph idx="1"/>
          </p:nvPr>
        </p:nvSpPr>
        <p:spPr>
          <a:xfrm>
            <a:off x="839788" y="2169144"/>
            <a:ext cx="10009444" cy="3720041"/>
          </a:xfrm>
        </p:spPr>
        <p:txBody>
          <a:bodyPr>
            <a:normAutofit fontScale="92500" lnSpcReduction="20000"/>
          </a:bodyPr>
          <a:lstStyle/>
          <a:p>
            <a:pPr marL="0" indent="0" eaLnBrk="1" hangingPunct="1">
              <a:buNone/>
            </a:pPr>
            <a:r>
              <a:rPr lang="en-GB" altLang="en-US" sz="2400" b="1" dirty="0"/>
              <a:t>Guidance Dashboard – unanswered questions</a:t>
            </a:r>
          </a:p>
          <a:p>
            <a:r>
              <a:rPr lang="en-GB" altLang="en-US" sz="2400" dirty="0"/>
              <a:t>People		</a:t>
            </a:r>
          </a:p>
          <a:p>
            <a:r>
              <a:rPr lang="en-GB" altLang="en-US" sz="2400" dirty="0"/>
              <a:t>Funding</a:t>
            </a:r>
          </a:p>
          <a:p>
            <a:r>
              <a:rPr lang="en-GB" altLang="en-US" sz="2400" dirty="0"/>
              <a:t>Tax</a:t>
            </a:r>
          </a:p>
          <a:p>
            <a:r>
              <a:rPr lang="en-GB" altLang="en-US" sz="2400" dirty="0"/>
              <a:t>Regulation</a:t>
            </a:r>
          </a:p>
          <a:p>
            <a:r>
              <a:rPr lang="en-GB" altLang="en-US" sz="2400" dirty="0"/>
              <a:t>Digital</a:t>
            </a:r>
          </a:p>
          <a:p>
            <a:r>
              <a:rPr lang="en-GB" altLang="en-US" sz="2400" dirty="0"/>
              <a:t>Borders</a:t>
            </a:r>
          </a:p>
          <a:p>
            <a:r>
              <a:rPr lang="en-GB" altLang="en-US" sz="2400" dirty="0"/>
              <a:t>Customs</a:t>
            </a:r>
          </a:p>
          <a:p>
            <a:pPr marL="0" indent="0">
              <a:buNone/>
            </a:pPr>
            <a:r>
              <a:rPr lang="en-GB" altLang="en-US" sz="2400" dirty="0">
                <a:hlinkClick r:id="rId4"/>
              </a:rPr>
              <a:t>https://admin.britishchambers.org.uk/admin/media-manager/get/End%20of%20Transition%20Period%20Guidance%20Dashboard.pdf</a:t>
            </a:r>
            <a:r>
              <a:rPr lang="en-GB" altLang="en-US" sz="2400" dirty="0"/>
              <a:t> </a:t>
            </a:r>
          </a:p>
          <a:p>
            <a:pPr marL="0" indent="0" eaLnBrk="1" hangingPunct="1">
              <a:buNone/>
            </a:pPr>
            <a:endParaRPr lang="en-GB" altLang="en-US" sz="2400" dirty="0"/>
          </a:p>
        </p:txBody>
      </p:sp>
      <p:sp>
        <p:nvSpPr>
          <p:cNvPr id="8" name="TextBox 7">
            <a:extLst>
              <a:ext uri="{FF2B5EF4-FFF2-40B4-BE49-F238E27FC236}">
                <a16:creationId xmlns:a16="http://schemas.microsoft.com/office/drawing/2014/main" id="{2E797FE0-B7F7-4FE1-910E-B8A90227B1B9}"/>
              </a:ext>
            </a:extLst>
          </p:cNvPr>
          <p:cNvSpPr txBox="1"/>
          <p:nvPr/>
        </p:nvSpPr>
        <p:spPr>
          <a:xfrm>
            <a:off x="836612" y="968815"/>
            <a:ext cx="6596034" cy="1200329"/>
          </a:xfrm>
          <a:prstGeom prst="rect">
            <a:avLst/>
          </a:prstGeom>
          <a:noFill/>
        </p:spPr>
        <p:txBody>
          <a:bodyPr wrap="square" rtlCol="0">
            <a:spAutoFit/>
          </a:bodyPr>
          <a:lstStyle/>
          <a:p>
            <a:r>
              <a:rPr lang="en-GB" sz="1800" dirty="0">
                <a:latin typeface="+mn-lt"/>
              </a:rPr>
              <a:t>Our relationships with decision makers at local, regional and national levels allow the voices of our members to be heard in the right place at the right time.</a:t>
            </a:r>
            <a:endParaRPr lang="en-GB" altLang="en-US" sz="1800" dirty="0">
              <a:latin typeface="+mn-lt"/>
            </a:endParaRPr>
          </a:p>
          <a:p>
            <a:endParaRPr lang="en-GB" dirty="0"/>
          </a:p>
        </p:txBody>
      </p:sp>
      <p:pic>
        <p:nvPicPr>
          <p:cNvPr id="9" name="Picture 8" descr="A large building towers over a city&#10;&#10;Description automatically generated">
            <a:extLst>
              <a:ext uri="{FF2B5EF4-FFF2-40B4-BE49-F238E27FC236}">
                <a16:creationId xmlns:a16="http://schemas.microsoft.com/office/drawing/2014/main" id="{1AFE7965-2C9A-4990-B555-547ACB0F43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65252" y="387385"/>
            <a:ext cx="3193312" cy="2110580"/>
          </a:xfrm>
          <a:prstGeom prst="rect">
            <a:avLst/>
          </a:prstGeom>
        </p:spPr>
      </p:pic>
    </p:spTree>
    <p:extLst>
      <p:ext uri="{BB962C8B-B14F-4D97-AF65-F5344CB8AC3E}">
        <p14:creationId xmlns:p14="http://schemas.microsoft.com/office/powerpoint/2010/main" val="169141635"/>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90BB71-5FC5-4273-A1D8-62E5CF61CA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ontent Placeholder 5">
            <a:extLst>
              <a:ext uri="{FF2B5EF4-FFF2-40B4-BE49-F238E27FC236}">
                <a16:creationId xmlns:a16="http://schemas.microsoft.com/office/drawing/2014/main" id="{968781DF-5367-4656-B0BC-CE9A28672EC8}"/>
              </a:ext>
            </a:extLst>
          </p:cNvPr>
          <p:cNvSpPr>
            <a:spLocks noGrp="1"/>
          </p:cNvSpPr>
          <p:nvPr>
            <p:ph idx="1"/>
          </p:nvPr>
        </p:nvSpPr>
        <p:spPr>
          <a:xfrm>
            <a:off x="838200" y="1825625"/>
            <a:ext cx="10515600" cy="4462880"/>
          </a:xfrm>
        </p:spPr>
        <p:txBody>
          <a:bodyPr>
            <a:normAutofit/>
          </a:bodyPr>
          <a:lstStyle/>
          <a:p>
            <a:pPr marL="0" indent="0" algn="ctr">
              <a:buNone/>
            </a:pPr>
            <a:r>
              <a:rPr lang="en-GB" sz="4800" dirty="0"/>
              <a:t>Any questions?</a:t>
            </a:r>
          </a:p>
          <a:p>
            <a:pPr marL="0" indent="0" algn="ctr">
              <a:buNone/>
            </a:pPr>
            <a:r>
              <a:rPr lang="en-GB" sz="2400" dirty="0">
                <a:hlinkClick r:id="rId4"/>
              </a:rPr>
              <a:t>customs@sussexchamberofcommerce.co.uk</a:t>
            </a:r>
            <a:endParaRPr lang="en-GB" sz="2400" dirty="0"/>
          </a:p>
          <a:p>
            <a:pPr marL="0" indent="0" algn="ctr">
              <a:buNone/>
            </a:pPr>
            <a:endParaRPr lang="en-GB" sz="2400" dirty="0"/>
          </a:p>
          <a:p>
            <a:pPr marL="0" indent="0" algn="ctr">
              <a:buNone/>
            </a:pPr>
            <a:endParaRPr lang="en-GB" sz="2400" dirty="0"/>
          </a:p>
          <a:p>
            <a:pPr marL="0" indent="0" algn="ctr">
              <a:buNone/>
            </a:pPr>
            <a:r>
              <a:rPr lang="en-GB" sz="2400" b="1" i="0" dirty="0">
                <a:solidFill>
                  <a:srgbClr val="332D2D"/>
                </a:solidFill>
                <a:effectLst/>
              </a:rPr>
              <a:t>Review the government transition questionnaire to highlight any potential issues for your business</a:t>
            </a:r>
            <a:endParaRPr lang="en-GB" sz="2400" b="0" i="0" dirty="0">
              <a:solidFill>
                <a:srgbClr val="332D2D"/>
              </a:solidFill>
              <a:effectLst/>
            </a:endParaRPr>
          </a:p>
          <a:p>
            <a:pPr marL="0" indent="0" algn="ctr">
              <a:buNone/>
            </a:pPr>
            <a:r>
              <a:rPr lang="en-GB" sz="2400" b="0" i="0" u="none" strike="noStrike" dirty="0">
                <a:solidFill>
                  <a:srgbClr val="337AB7"/>
                </a:solidFill>
                <a:effectLst/>
                <a:hlinkClick r:id="rId5"/>
              </a:rPr>
              <a:t>https://www.gov.uk/transition-check/questions</a:t>
            </a:r>
            <a:endParaRPr lang="en-GB" sz="2400" b="0" i="0" dirty="0">
              <a:solidFill>
                <a:srgbClr val="332D2D"/>
              </a:solidFill>
              <a:effectLst/>
            </a:endParaRPr>
          </a:p>
          <a:p>
            <a:pPr marL="0" indent="0" algn="ctr">
              <a:buNone/>
            </a:pPr>
            <a:r>
              <a:rPr lang="en-GB" sz="4000" dirty="0"/>
              <a:t> </a:t>
            </a:r>
          </a:p>
          <a:p>
            <a:pPr marL="0" indent="0" algn="ctr">
              <a:buNone/>
            </a:pPr>
            <a:endParaRPr lang="en-GB" sz="4800" dirty="0"/>
          </a:p>
          <a:p>
            <a:pPr marL="0" indent="0" algn="ctr">
              <a:buNone/>
            </a:pPr>
            <a:endParaRPr lang="en-GB" sz="4800" dirty="0"/>
          </a:p>
        </p:txBody>
      </p:sp>
    </p:spTree>
    <p:extLst>
      <p:ext uri="{BB962C8B-B14F-4D97-AF65-F5344CB8AC3E}">
        <p14:creationId xmlns:p14="http://schemas.microsoft.com/office/powerpoint/2010/main" val="3292073169"/>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6">
            <a:extLst>
              <a:ext uri="{FF2B5EF4-FFF2-40B4-BE49-F238E27FC236}">
                <a16:creationId xmlns:a16="http://schemas.microsoft.com/office/drawing/2014/main" id="{0E8F1A36-9932-4C8B-BA59-651AC77A03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911225" y="274337"/>
            <a:ext cx="10515600" cy="1017673"/>
          </a:xfrm>
        </p:spPr>
        <p:txBody>
          <a:bodyPr/>
          <a:lstStyle/>
          <a:p>
            <a:pPr eaLnBrk="1" hangingPunct="1"/>
            <a:r>
              <a:rPr lang="en-GB" altLang="en-US" sz="3600" dirty="0">
                <a:latin typeface="Gotham Bold" panose="02000803030000020004" pitchFamily="2" charset="0"/>
              </a:rPr>
              <a:t>Outline of the EU Transition</a:t>
            </a:r>
          </a:p>
        </p:txBody>
      </p:sp>
      <p:sp>
        <p:nvSpPr>
          <p:cNvPr id="47107" name="Content Placeholder 2">
            <a:extLst>
              <a:ext uri="{FF2B5EF4-FFF2-40B4-BE49-F238E27FC236}">
                <a16:creationId xmlns:a16="http://schemas.microsoft.com/office/drawing/2014/main" id="{4A34436D-DBBB-47B4-A320-50696E4128B6}"/>
              </a:ext>
            </a:extLst>
          </p:cNvPr>
          <p:cNvSpPr>
            <a:spLocks noGrp="1" noChangeArrowheads="1"/>
          </p:cNvSpPr>
          <p:nvPr>
            <p:ph idx="1"/>
          </p:nvPr>
        </p:nvSpPr>
        <p:spPr>
          <a:xfrm>
            <a:off x="911225" y="1445741"/>
            <a:ext cx="10515600" cy="4120249"/>
          </a:xfrm>
        </p:spPr>
        <p:txBody>
          <a:bodyPr>
            <a:normAutofit fontScale="92500" lnSpcReduction="10000"/>
          </a:bodyPr>
          <a:lstStyle/>
          <a:p>
            <a:pPr>
              <a:defRPr/>
            </a:pPr>
            <a:r>
              <a:rPr lang="en-GB" altLang="en-US" sz="2400" dirty="0"/>
              <a:t>Timeline</a:t>
            </a:r>
          </a:p>
          <a:p>
            <a:pPr>
              <a:defRPr/>
            </a:pPr>
            <a:r>
              <a:rPr lang="en-GB" altLang="en-US" sz="2400" dirty="0"/>
              <a:t>Impact EU Deal or No Deal</a:t>
            </a:r>
          </a:p>
          <a:p>
            <a:pPr>
              <a:defRPr/>
            </a:pPr>
            <a:r>
              <a:rPr lang="en-GB" altLang="en-US" sz="2400" dirty="0"/>
              <a:t>Free Trade Agreements</a:t>
            </a:r>
          </a:p>
          <a:p>
            <a:pPr>
              <a:defRPr/>
            </a:pPr>
            <a:r>
              <a:rPr lang="en-GB" altLang="en-US" sz="2400" dirty="0"/>
              <a:t>Changes</a:t>
            </a:r>
          </a:p>
          <a:p>
            <a:pPr>
              <a:defRPr/>
            </a:pPr>
            <a:r>
              <a:rPr lang="en-GB" altLang="en-US" sz="2400" dirty="0"/>
              <a:t>Export documentation</a:t>
            </a:r>
          </a:p>
          <a:p>
            <a:pPr>
              <a:defRPr/>
            </a:pPr>
            <a:r>
              <a:rPr lang="en-GB" altLang="en-US" sz="2400" dirty="0"/>
              <a:t>Customs declarations</a:t>
            </a:r>
          </a:p>
          <a:p>
            <a:pPr>
              <a:defRPr/>
            </a:pPr>
            <a:r>
              <a:rPr lang="en-GB" altLang="en-US" sz="2400" dirty="0"/>
              <a:t>Grant funding</a:t>
            </a:r>
          </a:p>
          <a:p>
            <a:pPr>
              <a:defRPr/>
            </a:pPr>
            <a:r>
              <a:rPr lang="en-GB" altLang="en-US" sz="2400" dirty="0"/>
              <a:t>UK Global Tariffs</a:t>
            </a:r>
          </a:p>
          <a:p>
            <a:pPr>
              <a:defRPr/>
            </a:pPr>
            <a:r>
              <a:rPr lang="en-GB" altLang="en-US" sz="2400" dirty="0"/>
              <a:t>Webinars – Countdown to Change</a:t>
            </a:r>
          </a:p>
          <a:p>
            <a:pPr>
              <a:defRPr/>
            </a:pPr>
            <a:r>
              <a:rPr lang="en-GB" altLang="en-US" sz="2400" dirty="0"/>
              <a:t>Brexit Guidance Dashboard</a:t>
            </a:r>
          </a:p>
          <a:p>
            <a:pPr marL="0" indent="0" eaLnBrk="1" hangingPunct="1">
              <a:buFont typeface="Arial" panose="020B0604020202020204" pitchFamily="34" charset="0"/>
              <a:buNone/>
              <a:defRPr/>
            </a:pPr>
            <a:endParaRPr lang="en-GB" altLang="en-US" sz="2200" dirty="0"/>
          </a:p>
          <a:p>
            <a:pPr marL="0" indent="0" eaLnBrk="1" hangingPunct="1">
              <a:buFont typeface="Arial" panose="020B0604020202020204" pitchFamily="34" charset="0"/>
              <a:buNone/>
              <a:defRPr/>
            </a:pPr>
            <a:endParaRPr lang="en-GB" altLang="en-US" sz="2200" dirty="0"/>
          </a:p>
          <a:p>
            <a:pPr marL="0" indent="0" eaLnBrk="1" hangingPunct="1">
              <a:buFont typeface="Arial" panose="020B0604020202020204" pitchFamily="34" charset="0"/>
              <a:buNone/>
              <a:defRPr/>
            </a:pPr>
            <a:endParaRPr lang="en-GB" altLang="en-US" sz="2200" dirty="0"/>
          </a:p>
        </p:txBody>
      </p:sp>
    </p:spTree>
    <p:extLst>
      <p:ext uri="{BB962C8B-B14F-4D97-AF65-F5344CB8AC3E}">
        <p14:creationId xmlns:p14="http://schemas.microsoft.com/office/powerpoint/2010/main" val="741195583"/>
      </p:ext>
    </p:extLst>
  </p:cSld>
  <p:clrMapOvr>
    <a:masterClrMapping/>
  </p:clrMapOvr>
  <p:transition advClick="0" advTm="20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911225" y="274337"/>
            <a:ext cx="10515600" cy="1017673"/>
          </a:xfrm>
        </p:spPr>
        <p:txBody>
          <a:bodyPr/>
          <a:lstStyle/>
          <a:p>
            <a:pPr eaLnBrk="1" hangingPunct="1"/>
            <a:r>
              <a:rPr lang="en-GB" altLang="en-US" sz="3600" dirty="0">
                <a:latin typeface="Gotham Bold" panose="02000803030000020004" pitchFamily="2" charset="0"/>
              </a:rPr>
              <a:t>Timeline</a:t>
            </a:r>
          </a:p>
        </p:txBody>
      </p:sp>
      <p:sp>
        <p:nvSpPr>
          <p:cNvPr id="47107" name="Content Placeholder 2">
            <a:extLst>
              <a:ext uri="{FF2B5EF4-FFF2-40B4-BE49-F238E27FC236}">
                <a16:creationId xmlns:a16="http://schemas.microsoft.com/office/drawing/2014/main" id="{4A34436D-DBBB-47B4-A320-50696E4128B6}"/>
              </a:ext>
            </a:extLst>
          </p:cNvPr>
          <p:cNvSpPr>
            <a:spLocks noGrp="1" noChangeArrowheads="1"/>
          </p:cNvSpPr>
          <p:nvPr>
            <p:ph idx="1"/>
          </p:nvPr>
        </p:nvSpPr>
        <p:spPr>
          <a:xfrm>
            <a:off x="911225" y="1445741"/>
            <a:ext cx="10515600" cy="4120249"/>
          </a:xfrm>
        </p:spPr>
        <p:txBody>
          <a:bodyPr/>
          <a:lstStyle/>
          <a:p>
            <a:pPr>
              <a:defRPr/>
            </a:pPr>
            <a:r>
              <a:rPr lang="en-GB" altLang="en-US" sz="2200" dirty="0"/>
              <a:t>Intensified talks</a:t>
            </a:r>
          </a:p>
          <a:p>
            <a:pPr>
              <a:defRPr/>
            </a:pPr>
            <a:r>
              <a:rPr lang="en-GB" altLang="en-US" sz="2200" dirty="0"/>
              <a:t>Drafting legal texts</a:t>
            </a:r>
          </a:p>
          <a:p>
            <a:pPr>
              <a:defRPr/>
            </a:pPr>
            <a:r>
              <a:rPr lang="en-GB" altLang="en-US" sz="2200" dirty="0"/>
              <a:t>Early November – European Parliament</a:t>
            </a:r>
          </a:p>
          <a:p>
            <a:pPr>
              <a:defRPr/>
            </a:pPr>
            <a:r>
              <a:rPr lang="en-GB" altLang="en-US" sz="2200" dirty="0"/>
              <a:t>Mid November – Out of time</a:t>
            </a:r>
          </a:p>
        </p:txBody>
      </p:sp>
    </p:spTree>
    <p:extLst>
      <p:ext uri="{BB962C8B-B14F-4D97-AF65-F5344CB8AC3E}">
        <p14:creationId xmlns:p14="http://schemas.microsoft.com/office/powerpoint/2010/main" val="4093284660"/>
      </p:ext>
    </p:extLst>
  </p:cSld>
  <p:clrMapOvr>
    <a:masterClrMapping/>
  </p:clrMapOvr>
  <p:transition advClick="0" advTm="20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839788" y="352338"/>
            <a:ext cx="10515600" cy="951000"/>
          </a:xfrm>
        </p:spPr>
        <p:txBody>
          <a:bodyPr/>
          <a:lstStyle/>
          <a:p>
            <a:pPr eaLnBrk="1" hangingPunct="1"/>
            <a:r>
              <a:rPr lang="en-GB" altLang="en-US" sz="3600" dirty="0">
                <a:latin typeface="Gotham Bold" panose="02000803030000020004" pitchFamily="2" charset="0"/>
              </a:rPr>
              <a:t>Impact of No Deal or EU Free Trade Agreement</a:t>
            </a:r>
          </a:p>
        </p:txBody>
      </p:sp>
      <p:sp>
        <p:nvSpPr>
          <p:cNvPr id="47107" name="Content Placeholder 2">
            <a:extLst>
              <a:ext uri="{FF2B5EF4-FFF2-40B4-BE49-F238E27FC236}">
                <a16:creationId xmlns:a16="http://schemas.microsoft.com/office/drawing/2014/main" id="{4A34436D-DBBB-47B4-A320-50696E4128B6}"/>
              </a:ext>
            </a:extLst>
          </p:cNvPr>
          <p:cNvSpPr>
            <a:spLocks noGrp="1" noChangeArrowheads="1"/>
          </p:cNvSpPr>
          <p:nvPr>
            <p:ph idx="1"/>
          </p:nvPr>
        </p:nvSpPr>
        <p:spPr>
          <a:xfrm>
            <a:off x="839788" y="1493239"/>
            <a:ext cx="4990561" cy="4023323"/>
          </a:xfrm>
        </p:spPr>
        <p:txBody>
          <a:bodyPr/>
          <a:lstStyle/>
          <a:p>
            <a:pPr marL="0" indent="0" eaLnBrk="1" hangingPunct="1">
              <a:buFont typeface="Arial" panose="020B0604020202020204" pitchFamily="34" charset="0"/>
              <a:buNone/>
              <a:defRPr/>
            </a:pPr>
            <a:r>
              <a:rPr lang="en-GB" altLang="en-US" sz="2200" b="1" dirty="0"/>
              <a:t>Impact of No Deal</a:t>
            </a:r>
          </a:p>
          <a:p>
            <a:pPr algn="l"/>
            <a:r>
              <a:rPr lang="en-GB" sz="1800" b="0" i="0" u="none" strike="noStrike" baseline="0" dirty="0">
                <a:latin typeface="ArialMT"/>
              </a:rPr>
              <a:t>WTO Rules apply to EU</a:t>
            </a:r>
          </a:p>
          <a:p>
            <a:pPr algn="l"/>
            <a:r>
              <a:rPr lang="en-GB" sz="1800" b="0" i="0" u="none" strike="noStrike" baseline="0" dirty="0">
                <a:latin typeface="ArialMT"/>
              </a:rPr>
              <a:t>Tariffs payable on some goods</a:t>
            </a:r>
          </a:p>
          <a:p>
            <a:pPr algn="l"/>
            <a:r>
              <a:rPr lang="en-GB" sz="1800" b="0" i="0" u="none" strike="noStrike" baseline="0" dirty="0">
                <a:latin typeface="ArialMT"/>
              </a:rPr>
              <a:t>Rules of Origin and loss of cumulation</a:t>
            </a:r>
          </a:p>
          <a:p>
            <a:pPr algn="l"/>
            <a:r>
              <a:rPr lang="en-GB" sz="1800" b="0" i="0" u="none" strike="noStrike" baseline="0" dirty="0">
                <a:latin typeface="ArialMT"/>
              </a:rPr>
              <a:t>220m more customs declarations</a:t>
            </a:r>
          </a:p>
          <a:p>
            <a:pPr algn="l"/>
            <a:r>
              <a:rPr lang="en-GB" sz="1800" b="0" i="0" u="none" strike="noStrike" baseline="0" dirty="0">
                <a:latin typeface="ArialMT"/>
              </a:rPr>
              <a:t>Export Health Certificates</a:t>
            </a:r>
          </a:p>
          <a:p>
            <a:pPr algn="l"/>
            <a:r>
              <a:rPr lang="en-GB" sz="1800" b="0" i="0" u="none" strike="noStrike" baseline="0" dirty="0">
                <a:latin typeface="ArialMT"/>
              </a:rPr>
              <a:t>Loss of some Continuity Trade Deals</a:t>
            </a:r>
            <a:endParaRPr lang="en-GB" altLang="en-US" sz="2200" dirty="0"/>
          </a:p>
        </p:txBody>
      </p:sp>
      <p:sp>
        <p:nvSpPr>
          <p:cNvPr id="2" name="TextBox 1">
            <a:extLst>
              <a:ext uri="{FF2B5EF4-FFF2-40B4-BE49-F238E27FC236}">
                <a16:creationId xmlns:a16="http://schemas.microsoft.com/office/drawing/2014/main" id="{FA566820-BEFC-4E00-9C1D-783ED824D5F0}"/>
              </a:ext>
            </a:extLst>
          </p:cNvPr>
          <p:cNvSpPr txBox="1"/>
          <p:nvPr/>
        </p:nvSpPr>
        <p:spPr>
          <a:xfrm>
            <a:off x="6096000" y="1493239"/>
            <a:ext cx="5136292" cy="2862322"/>
          </a:xfrm>
          <a:prstGeom prst="rect">
            <a:avLst/>
          </a:prstGeom>
          <a:noFill/>
        </p:spPr>
        <p:txBody>
          <a:bodyPr wrap="square" rtlCol="0">
            <a:spAutoFit/>
          </a:bodyPr>
          <a:lstStyle/>
          <a:p>
            <a:r>
              <a:rPr lang="en-GB" sz="2200" b="1" dirty="0"/>
              <a:t>Impact of a UK:EU Free Trade Agreement</a:t>
            </a:r>
          </a:p>
          <a:p>
            <a:pPr marL="230400" indent="-285750" algn="l">
              <a:spcBef>
                <a:spcPts val="1000"/>
              </a:spcBef>
              <a:buFont typeface="Arial" panose="020B0604020202020204" pitchFamily="34" charset="0"/>
              <a:buChar char="•"/>
            </a:pPr>
            <a:r>
              <a:rPr lang="en-GB" sz="1800" b="0" i="0" u="none" strike="noStrike" baseline="0" dirty="0">
                <a:latin typeface="ArialMT"/>
              </a:rPr>
              <a:t>Tariffs free trade for most goods</a:t>
            </a:r>
          </a:p>
          <a:p>
            <a:pPr marL="230400" indent="-285750" algn="l">
              <a:spcBef>
                <a:spcPts val="1000"/>
              </a:spcBef>
              <a:buFont typeface="Arial" panose="020B0604020202020204" pitchFamily="34" charset="0"/>
              <a:buChar char="•"/>
            </a:pPr>
            <a:r>
              <a:rPr lang="en-GB" sz="1800" b="0" i="0" u="none" strike="noStrike" baseline="0" dirty="0">
                <a:latin typeface="ArialMT"/>
              </a:rPr>
              <a:t>Rules of Origin and cumulation</a:t>
            </a:r>
          </a:p>
          <a:p>
            <a:pPr marL="230400" indent="-285750" algn="l">
              <a:spcBef>
                <a:spcPts val="1000"/>
              </a:spcBef>
              <a:buFont typeface="Arial" panose="020B0604020202020204" pitchFamily="34" charset="0"/>
              <a:buChar char="•"/>
            </a:pPr>
            <a:r>
              <a:rPr lang="en-GB" sz="1800" b="0" i="0" u="none" strike="noStrike" baseline="0" dirty="0">
                <a:latin typeface="ArialMT"/>
              </a:rPr>
              <a:t>220m more customs declarations</a:t>
            </a:r>
          </a:p>
          <a:p>
            <a:pPr marL="230400" indent="-285750" algn="l">
              <a:spcBef>
                <a:spcPts val="1000"/>
              </a:spcBef>
              <a:buFont typeface="Arial" panose="020B0604020202020204" pitchFamily="34" charset="0"/>
              <a:buChar char="•"/>
            </a:pPr>
            <a:r>
              <a:rPr lang="en-GB" sz="1800" b="0" i="0" u="none" strike="noStrike" baseline="0" dirty="0">
                <a:latin typeface="ArialMT"/>
              </a:rPr>
              <a:t>Export Health Certificates</a:t>
            </a:r>
          </a:p>
          <a:p>
            <a:pPr marL="230400" indent="-285750" algn="l">
              <a:spcBef>
                <a:spcPts val="1000"/>
              </a:spcBef>
              <a:buFont typeface="Arial" panose="020B0604020202020204" pitchFamily="34" charset="0"/>
              <a:buChar char="•"/>
            </a:pPr>
            <a:r>
              <a:rPr lang="en-GB" sz="1800" b="0" i="0" u="none" strike="noStrike" baseline="0" dirty="0">
                <a:latin typeface="ArialMT"/>
              </a:rPr>
              <a:t>Continuity &amp; New Trade Deal</a:t>
            </a:r>
          </a:p>
          <a:p>
            <a:pPr marL="230400" indent="-285750" algn="l">
              <a:spcBef>
                <a:spcPts val="1000"/>
              </a:spcBef>
              <a:buFont typeface="Arial" panose="020B0604020202020204" pitchFamily="34" charset="0"/>
              <a:buChar char="•"/>
            </a:pPr>
            <a:r>
              <a:rPr lang="en-GB" sz="1800" b="0" i="0" u="none" strike="noStrike" baseline="0" dirty="0">
                <a:latin typeface="ArialMT"/>
              </a:rPr>
              <a:t>Regulations &amp; standards</a:t>
            </a:r>
            <a:endParaRPr lang="en-GB" dirty="0"/>
          </a:p>
        </p:txBody>
      </p:sp>
    </p:spTree>
    <p:extLst>
      <p:ext uri="{BB962C8B-B14F-4D97-AF65-F5344CB8AC3E}">
        <p14:creationId xmlns:p14="http://schemas.microsoft.com/office/powerpoint/2010/main" val="3709346607"/>
      </p:ext>
    </p:extLst>
  </p:cSld>
  <p:clrMapOvr>
    <a:masterClrMapping/>
  </p:clrMapOvr>
  <p:transition advClick="0" advTm="20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839788" y="352338"/>
            <a:ext cx="10515600" cy="951000"/>
          </a:xfrm>
        </p:spPr>
        <p:txBody>
          <a:bodyPr/>
          <a:lstStyle/>
          <a:p>
            <a:pPr eaLnBrk="1" hangingPunct="1"/>
            <a:r>
              <a:rPr lang="en-GB" altLang="en-US" sz="3600" dirty="0">
                <a:latin typeface="Gotham Bold" panose="02000803030000020004" pitchFamily="2" charset="0"/>
              </a:rPr>
              <a:t>Free Trade Agreements</a:t>
            </a:r>
          </a:p>
        </p:txBody>
      </p:sp>
      <p:sp>
        <p:nvSpPr>
          <p:cNvPr id="47107" name="Content Placeholder 2">
            <a:extLst>
              <a:ext uri="{FF2B5EF4-FFF2-40B4-BE49-F238E27FC236}">
                <a16:creationId xmlns:a16="http://schemas.microsoft.com/office/drawing/2014/main" id="{4A34436D-DBBB-47B4-A320-50696E4128B6}"/>
              </a:ext>
            </a:extLst>
          </p:cNvPr>
          <p:cNvSpPr>
            <a:spLocks noGrp="1" noChangeArrowheads="1"/>
          </p:cNvSpPr>
          <p:nvPr>
            <p:ph idx="1"/>
          </p:nvPr>
        </p:nvSpPr>
        <p:spPr>
          <a:xfrm>
            <a:off x="839788" y="1493239"/>
            <a:ext cx="10515600" cy="4023323"/>
          </a:xfrm>
        </p:spPr>
        <p:txBody>
          <a:bodyPr/>
          <a:lstStyle/>
          <a:p>
            <a:pPr marL="0" indent="0" algn="l">
              <a:buNone/>
            </a:pPr>
            <a:r>
              <a:rPr lang="en-GB" sz="1800" b="1" i="0" u="none" strike="noStrike" baseline="0" dirty="0">
                <a:latin typeface="Arial-BoldMT"/>
              </a:rPr>
              <a:t>Typically Cover</a:t>
            </a:r>
          </a:p>
          <a:p>
            <a:pPr algn="l"/>
            <a:r>
              <a:rPr lang="en-GB" sz="1800" b="0" i="0" u="none" strike="noStrike" baseline="0" dirty="0">
                <a:latin typeface="ArialMT"/>
              </a:rPr>
              <a:t>Security</a:t>
            </a:r>
          </a:p>
          <a:p>
            <a:pPr algn="l"/>
            <a:r>
              <a:rPr lang="en-GB" sz="1800" b="0" i="0" u="none" strike="noStrike" baseline="0" dirty="0">
                <a:latin typeface="ArialMT"/>
              </a:rPr>
              <a:t>Politics &amp; Prosperity</a:t>
            </a:r>
          </a:p>
          <a:p>
            <a:pPr algn="l"/>
            <a:r>
              <a:rPr lang="en-GB" sz="1800" b="0" i="0" u="none" strike="noStrike" baseline="0" dirty="0">
                <a:latin typeface="ArialMT"/>
              </a:rPr>
              <a:t>Build Trust</a:t>
            </a:r>
          </a:p>
          <a:p>
            <a:pPr algn="l"/>
            <a:r>
              <a:rPr lang="en-GB" sz="1800" b="0" i="0" u="none" strike="noStrike" baseline="0" dirty="0">
                <a:latin typeface="ArialMT"/>
              </a:rPr>
              <a:t>Aid + Trade</a:t>
            </a:r>
          </a:p>
          <a:p>
            <a:pPr marL="0" indent="0" algn="l">
              <a:buNone/>
            </a:pPr>
            <a:r>
              <a:rPr lang="en-GB" sz="1800" b="1" i="0" u="none" strike="noStrike" baseline="0" dirty="0">
                <a:latin typeface="Arial-BoldMT"/>
              </a:rPr>
              <a:t>Good for Traders</a:t>
            </a:r>
          </a:p>
          <a:p>
            <a:pPr algn="l"/>
            <a:r>
              <a:rPr lang="en-GB" sz="1800" b="0" i="0" u="none" strike="noStrike" baseline="0" dirty="0">
                <a:latin typeface="ArialMT"/>
              </a:rPr>
              <a:t>Preferential Tariffs</a:t>
            </a:r>
          </a:p>
          <a:p>
            <a:pPr algn="l"/>
            <a:r>
              <a:rPr lang="en-GB" sz="1800" b="0" i="0" u="none" strike="noStrike" baseline="0" dirty="0">
                <a:latin typeface="ArialMT"/>
              </a:rPr>
              <a:t>Easier Borders</a:t>
            </a:r>
          </a:p>
          <a:p>
            <a:pPr algn="l"/>
            <a:r>
              <a:rPr lang="en-GB" sz="1800" b="0" i="0" u="none" strike="noStrike" baseline="0" dirty="0">
                <a:latin typeface="ArialMT"/>
              </a:rPr>
              <a:t>People &amp; Goods</a:t>
            </a:r>
          </a:p>
          <a:p>
            <a:pPr algn="l"/>
            <a:r>
              <a:rPr lang="en-GB" sz="1800" b="0" i="0" u="none" strike="noStrike" baseline="0" dirty="0">
                <a:latin typeface="ArialMT"/>
              </a:rPr>
              <a:t>Data &amp; Cash</a:t>
            </a:r>
            <a:endParaRPr lang="en-GB" altLang="en-US" sz="2200" dirty="0"/>
          </a:p>
        </p:txBody>
      </p:sp>
      <p:sp>
        <p:nvSpPr>
          <p:cNvPr id="2" name="TextBox 1">
            <a:extLst>
              <a:ext uri="{FF2B5EF4-FFF2-40B4-BE49-F238E27FC236}">
                <a16:creationId xmlns:a16="http://schemas.microsoft.com/office/drawing/2014/main" id="{DDE4A33A-C4C8-4C06-874C-0E130125FD1D}"/>
              </a:ext>
            </a:extLst>
          </p:cNvPr>
          <p:cNvSpPr txBox="1"/>
          <p:nvPr/>
        </p:nvSpPr>
        <p:spPr>
          <a:xfrm>
            <a:off x="5152768" y="1493239"/>
            <a:ext cx="5894173" cy="3693319"/>
          </a:xfrm>
          <a:prstGeom prst="rect">
            <a:avLst/>
          </a:prstGeom>
          <a:noFill/>
        </p:spPr>
        <p:txBody>
          <a:bodyPr wrap="square" rtlCol="0">
            <a:spAutoFit/>
          </a:bodyPr>
          <a:lstStyle/>
          <a:p>
            <a:pPr algn="l"/>
            <a:r>
              <a:rPr lang="en-GB" sz="1800" b="1" i="0" u="none" strike="noStrike" baseline="0" dirty="0">
                <a:solidFill>
                  <a:srgbClr val="000000"/>
                </a:solidFill>
                <a:latin typeface="Arial-BoldMT"/>
              </a:rPr>
              <a:t>Continuity Agreements</a:t>
            </a:r>
          </a:p>
          <a:p>
            <a:pPr algn="l"/>
            <a:endParaRPr lang="en-GB" sz="1800" b="1" i="0" u="none" strike="noStrike" baseline="0" dirty="0">
              <a:solidFill>
                <a:srgbClr val="000000"/>
              </a:solidFill>
              <a:latin typeface="Arial-BoldMT"/>
            </a:endParaRPr>
          </a:p>
          <a:p>
            <a:pPr marL="285750" indent="-285750" algn="l">
              <a:buFont typeface="Arial" panose="020B0604020202020204" pitchFamily="34" charset="0"/>
              <a:buChar char="•"/>
            </a:pPr>
            <a:r>
              <a:rPr lang="en-GB" sz="1800" b="0" i="0" u="none" strike="noStrike" baseline="0" dirty="0">
                <a:latin typeface="ArialMT"/>
              </a:rPr>
              <a:t>c. £125bn / 48 countries / c. 18% of UK Exports</a:t>
            </a:r>
          </a:p>
          <a:p>
            <a:pPr algn="l"/>
            <a:endParaRPr lang="en-GB" sz="1800" b="0" i="0" u="none" strike="noStrike" baseline="0" dirty="0">
              <a:solidFill>
                <a:srgbClr val="C10000"/>
              </a:solidFill>
              <a:latin typeface="ArialMT"/>
            </a:endParaRPr>
          </a:p>
          <a:p>
            <a:pPr algn="l"/>
            <a:endParaRPr lang="en-GB" sz="1800" b="1" i="0" u="none" strike="noStrike" baseline="0" dirty="0">
              <a:solidFill>
                <a:srgbClr val="000000"/>
              </a:solidFill>
              <a:latin typeface="ArialMT"/>
            </a:endParaRPr>
          </a:p>
          <a:p>
            <a:pPr algn="l"/>
            <a:endParaRPr lang="en-GB" b="1" dirty="0">
              <a:solidFill>
                <a:srgbClr val="000000"/>
              </a:solidFill>
              <a:latin typeface="ArialMT"/>
            </a:endParaRPr>
          </a:p>
          <a:p>
            <a:pPr algn="l"/>
            <a:endParaRPr lang="en-GB" sz="1800" b="1" i="0" u="none" strike="noStrike" baseline="0" dirty="0">
              <a:solidFill>
                <a:srgbClr val="000000"/>
              </a:solidFill>
              <a:latin typeface="ArialMT"/>
            </a:endParaRPr>
          </a:p>
          <a:p>
            <a:pPr algn="l"/>
            <a:endParaRPr lang="en-GB" b="1" dirty="0">
              <a:solidFill>
                <a:srgbClr val="000000"/>
              </a:solidFill>
              <a:latin typeface="ArialMT"/>
            </a:endParaRPr>
          </a:p>
          <a:p>
            <a:pPr algn="l"/>
            <a:endParaRPr lang="en-GB" sz="1800" b="1" i="0" u="none" strike="noStrike" baseline="0" dirty="0">
              <a:solidFill>
                <a:srgbClr val="000000"/>
              </a:solidFill>
              <a:latin typeface="ArialMT"/>
            </a:endParaRPr>
          </a:p>
          <a:p>
            <a:pPr algn="l"/>
            <a:r>
              <a:rPr lang="en-GB" sz="1800" b="1" i="0" u="none" strike="noStrike" baseline="0" dirty="0">
                <a:solidFill>
                  <a:srgbClr val="000000"/>
                </a:solidFill>
                <a:latin typeface="ArialMT"/>
              </a:rPr>
              <a:t>EU27 Trade</a:t>
            </a:r>
          </a:p>
          <a:p>
            <a:pPr algn="l"/>
            <a:endParaRPr lang="en-GB" sz="1800" b="1" i="0" u="none" strike="noStrike" baseline="0" dirty="0">
              <a:solidFill>
                <a:srgbClr val="000000"/>
              </a:solidFill>
              <a:latin typeface="ArialMT"/>
            </a:endParaRPr>
          </a:p>
          <a:p>
            <a:pPr marL="285750" indent="-285750" algn="l">
              <a:buFont typeface="Arial" panose="020B0604020202020204" pitchFamily="34" charset="0"/>
              <a:buChar char="•"/>
            </a:pPr>
            <a:r>
              <a:rPr lang="en-GB" sz="1800" b="0" i="0" u="none" strike="noStrike" baseline="0" dirty="0">
                <a:latin typeface="ArialMT"/>
              </a:rPr>
              <a:t>£300bn / 27 countries / 43% of UK Exports</a:t>
            </a:r>
          </a:p>
          <a:p>
            <a:pPr marL="285750" indent="-285750" algn="l">
              <a:buFont typeface="Arial" panose="020B0604020202020204" pitchFamily="34" charset="0"/>
              <a:buChar char="•"/>
            </a:pPr>
            <a:r>
              <a:rPr lang="en-GB" sz="1800" b="0" i="0" u="none" strike="noStrike" baseline="0" dirty="0">
                <a:latin typeface="ArialMT"/>
              </a:rPr>
              <a:t>£372bn / 27 countries / 51% of UK Imports</a:t>
            </a:r>
            <a:endParaRPr lang="en-GB" dirty="0"/>
          </a:p>
        </p:txBody>
      </p:sp>
    </p:spTree>
    <p:extLst>
      <p:ext uri="{BB962C8B-B14F-4D97-AF65-F5344CB8AC3E}">
        <p14:creationId xmlns:p14="http://schemas.microsoft.com/office/powerpoint/2010/main" val="3533393308"/>
      </p:ext>
    </p:extLst>
  </p:cSld>
  <p:clrMapOvr>
    <a:masterClrMapping/>
  </p:clrMapOvr>
  <p:transition advClick="0" advTm="20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911225" y="274337"/>
            <a:ext cx="10515600" cy="1017673"/>
          </a:xfrm>
        </p:spPr>
        <p:txBody>
          <a:bodyPr/>
          <a:lstStyle/>
          <a:p>
            <a:pPr eaLnBrk="1" hangingPunct="1"/>
            <a:r>
              <a:rPr lang="en-GB" altLang="en-US" sz="3600" dirty="0">
                <a:latin typeface="Gotham Bold" panose="02000803030000020004" pitchFamily="2" charset="0"/>
              </a:rPr>
              <a:t>Trade Agreements in place</a:t>
            </a:r>
          </a:p>
        </p:txBody>
      </p:sp>
      <p:pic>
        <p:nvPicPr>
          <p:cNvPr id="2" name="Content Placeholder 1">
            <a:extLst>
              <a:ext uri="{FF2B5EF4-FFF2-40B4-BE49-F238E27FC236}">
                <a16:creationId xmlns:a16="http://schemas.microsoft.com/office/drawing/2014/main" id="{838AEF21-20AF-4751-9A3D-FA1302789744}"/>
              </a:ext>
            </a:extLst>
          </p:cNvPr>
          <p:cNvPicPr>
            <a:picLocks noGrp="1" noChangeAspect="1"/>
          </p:cNvPicPr>
          <p:nvPr>
            <p:ph idx="1"/>
          </p:nvPr>
        </p:nvPicPr>
        <p:blipFill>
          <a:blip r:embed="rId4"/>
          <a:stretch>
            <a:fillRect/>
          </a:stretch>
        </p:blipFill>
        <p:spPr>
          <a:xfrm>
            <a:off x="1112107" y="1506024"/>
            <a:ext cx="10095615" cy="3992733"/>
          </a:xfrm>
          <a:prstGeom prst="rect">
            <a:avLst/>
          </a:prstGeom>
        </p:spPr>
      </p:pic>
    </p:spTree>
    <p:extLst>
      <p:ext uri="{BB962C8B-B14F-4D97-AF65-F5344CB8AC3E}">
        <p14:creationId xmlns:p14="http://schemas.microsoft.com/office/powerpoint/2010/main" val="1334018374"/>
      </p:ext>
    </p:extLst>
  </p:cSld>
  <p:clrMapOvr>
    <a:masterClrMapping/>
  </p:clrMapOvr>
  <p:transition advClick="0" advTm="20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911225" y="274337"/>
            <a:ext cx="10515600" cy="1017673"/>
          </a:xfrm>
        </p:spPr>
        <p:txBody>
          <a:bodyPr/>
          <a:lstStyle/>
          <a:p>
            <a:pPr eaLnBrk="1" hangingPunct="1"/>
            <a:r>
              <a:rPr lang="en-GB" altLang="en-US" sz="3600" dirty="0">
                <a:latin typeface="Gotham Bold" panose="02000803030000020004" pitchFamily="2" charset="0"/>
              </a:rPr>
              <a:t>Trade Agreements yet to be finalised</a:t>
            </a:r>
          </a:p>
        </p:txBody>
      </p:sp>
      <p:grpSp>
        <p:nvGrpSpPr>
          <p:cNvPr id="9" name="Group 1">
            <a:extLst>
              <a:ext uri="{FF2B5EF4-FFF2-40B4-BE49-F238E27FC236}">
                <a16:creationId xmlns:a16="http://schemas.microsoft.com/office/drawing/2014/main" id="{A894D61D-5B68-4D05-BF98-4F6F442E3297}"/>
              </a:ext>
            </a:extLst>
          </p:cNvPr>
          <p:cNvGrpSpPr>
            <a:grpSpLocks/>
          </p:cNvGrpSpPr>
          <p:nvPr/>
        </p:nvGrpSpPr>
        <p:grpSpPr bwMode="auto">
          <a:xfrm>
            <a:off x="701497" y="1661342"/>
            <a:ext cx="10156502" cy="3981966"/>
            <a:chOff x="672" y="558"/>
            <a:chExt cx="16269" cy="7219"/>
          </a:xfrm>
        </p:grpSpPr>
        <p:pic>
          <p:nvPicPr>
            <p:cNvPr id="2056" name="Picture 8">
              <a:extLst>
                <a:ext uri="{FF2B5EF4-FFF2-40B4-BE49-F238E27FC236}">
                  <a16:creationId xmlns:a16="http://schemas.microsoft.com/office/drawing/2014/main" id="{5A6260A3-21D6-4BD3-8404-BE17C4A71D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558"/>
              <a:ext cx="5174" cy="721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69C7608C-EE1A-4BD8-8C72-D5DE6B2FE7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18" y="558"/>
              <a:ext cx="5174" cy="3970"/>
            </a:xfrm>
            <a:prstGeom prst="rect">
              <a:avLst/>
            </a:prstGeom>
            <a:noFill/>
            <a:extLst>
              <a:ext uri="{909E8E84-426E-40DD-AFC4-6F175D3DCCD1}">
                <a14:hiddenFill xmlns:a14="http://schemas.microsoft.com/office/drawing/2010/main">
                  <a:solidFill>
                    <a:srgbClr val="FFFFFF"/>
                  </a:solidFill>
                </a14:hiddenFill>
              </a:ext>
            </a:extLst>
          </p:spPr>
        </p:pic>
        <p:sp>
          <p:nvSpPr>
            <p:cNvPr id="12" name="Freeform 4">
              <a:extLst>
                <a:ext uri="{FF2B5EF4-FFF2-40B4-BE49-F238E27FC236}">
                  <a16:creationId xmlns:a16="http://schemas.microsoft.com/office/drawing/2014/main" id="{B97F858B-6B76-4531-AB7A-E22FB7C4197F}"/>
                </a:ext>
              </a:extLst>
            </p:cNvPr>
            <p:cNvSpPr>
              <a:spLocks/>
            </p:cNvSpPr>
            <p:nvPr/>
          </p:nvSpPr>
          <p:spPr bwMode="auto">
            <a:xfrm>
              <a:off x="11761" y="558"/>
              <a:ext cx="5180" cy="1100"/>
            </a:xfrm>
            <a:custGeom>
              <a:avLst/>
              <a:gdLst>
                <a:gd name="T0" fmla="+- 0 16941 11761"/>
                <a:gd name="T1" fmla="*/ T0 w 5180"/>
                <a:gd name="T2" fmla="+- 0 558 558"/>
                <a:gd name="T3" fmla="*/ 558 h 1100"/>
                <a:gd name="T4" fmla="+- 0 11781 11761"/>
                <a:gd name="T5" fmla="*/ T4 w 5180"/>
                <a:gd name="T6" fmla="+- 0 558 558"/>
                <a:gd name="T7" fmla="*/ 558 h 1100"/>
                <a:gd name="T8" fmla="+- 0 11761 11761"/>
                <a:gd name="T9" fmla="*/ T8 w 5180"/>
                <a:gd name="T10" fmla="+- 0 558 558"/>
                <a:gd name="T11" fmla="*/ 558 h 1100"/>
                <a:gd name="T12" fmla="+- 0 11761 11761"/>
                <a:gd name="T13" fmla="*/ T12 w 5180"/>
                <a:gd name="T14" fmla="+- 0 578 558"/>
                <a:gd name="T15" fmla="*/ 578 h 1100"/>
                <a:gd name="T16" fmla="+- 0 11761 11761"/>
                <a:gd name="T17" fmla="*/ T16 w 5180"/>
                <a:gd name="T18" fmla="+- 0 1658 558"/>
                <a:gd name="T19" fmla="*/ 1658 h 1100"/>
                <a:gd name="T20" fmla="+- 0 11781 11761"/>
                <a:gd name="T21" fmla="*/ T20 w 5180"/>
                <a:gd name="T22" fmla="+- 0 1658 558"/>
                <a:gd name="T23" fmla="*/ 1658 h 1100"/>
                <a:gd name="T24" fmla="+- 0 11781 11761"/>
                <a:gd name="T25" fmla="*/ T24 w 5180"/>
                <a:gd name="T26" fmla="+- 0 578 558"/>
                <a:gd name="T27" fmla="*/ 578 h 1100"/>
                <a:gd name="T28" fmla="+- 0 16941 11761"/>
                <a:gd name="T29" fmla="*/ T28 w 5180"/>
                <a:gd name="T30" fmla="+- 0 578 558"/>
                <a:gd name="T31" fmla="*/ 578 h 1100"/>
                <a:gd name="T32" fmla="+- 0 16941 11761"/>
                <a:gd name="T33" fmla="*/ T32 w 5180"/>
                <a:gd name="T34" fmla="+- 0 558 558"/>
                <a:gd name="T35" fmla="*/ 558 h 110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5180" h="1100">
                  <a:moveTo>
                    <a:pt x="5180" y="0"/>
                  </a:moveTo>
                  <a:lnTo>
                    <a:pt x="20" y="0"/>
                  </a:lnTo>
                  <a:lnTo>
                    <a:pt x="0" y="0"/>
                  </a:lnTo>
                  <a:lnTo>
                    <a:pt x="0" y="20"/>
                  </a:lnTo>
                  <a:lnTo>
                    <a:pt x="0" y="1100"/>
                  </a:lnTo>
                  <a:lnTo>
                    <a:pt x="20" y="1100"/>
                  </a:lnTo>
                  <a:lnTo>
                    <a:pt x="20" y="20"/>
                  </a:lnTo>
                  <a:lnTo>
                    <a:pt x="5180" y="20"/>
                  </a:lnTo>
                  <a:lnTo>
                    <a:pt x="5180" y="0"/>
                  </a:lnTo>
                  <a:close/>
                </a:path>
              </a:pathLst>
            </a:custGeom>
            <a:solidFill>
              <a:srgbClr val="D4D4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Rectangle 3">
              <a:extLst>
                <a:ext uri="{FF2B5EF4-FFF2-40B4-BE49-F238E27FC236}">
                  <a16:creationId xmlns:a16="http://schemas.microsoft.com/office/drawing/2014/main" id="{30BA3327-BE13-43D9-BE1A-D2D6F4CE36F0}"/>
                </a:ext>
              </a:extLst>
            </p:cNvPr>
            <p:cNvSpPr>
              <a:spLocks noChangeArrowheads="1"/>
            </p:cNvSpPr>
            <p:nvPr/>
          </p:nvSpPr>
          <p:spPr bwMode="auto">
            <a:xfrm>
              <a:off x="11781" y="578"/>
              <a:ext cx="5160" cy="1080"/>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5" name="Text Box 9">
            <a:extLst>
              <a:ext uri="{FF2B5EF4-FFF2-40B4-BE49-F238E27FC236}">
                <a16:creationId xmlns:a16="http://schemas.microsoft.com/office/drawing/2014/main" id="{8D59CAF2-E03C-43DD-9541-D4BEBF0B2B41}"/>
              </a:ext>
            </a:extLst>
          </p:cNvPr>
          <p:cNvSpPr txBox="1">
            <a:spLocks noChangeArrowheads="1"/>
          </p:cNvSpPr>
          <p:nvPr/>
        </p:nvSpPr>
        <p:spPr bwMode="auto">
          <a:xfrm>
            <a:off x="7638559" y="1628177"/>
            <a:ext cx="3221313" cy="651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B0C0C"/>
                </a:solidFill>
                <a:effectLst/>
                <a:latin typeface="Arial" panose="020B0604020202020204" pitchFamily="34" charset="0"/>
                <a:ea typeface="Calibri" panose="020F0502020204030204" pitchFamily="34" charset="0"/>
                <a:cs typeface="Arial" panose="020B0604020202020204" pitchFamily="34" charset="0"/>
              </a:rPr>
              <a:t>United States of America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B0C0C"/>
                </a:solidFill>
                <a:effectLst/>
                <a:latin typeface="Arial" panose="020B0604020202020204" pitchFamily="34" charset="0"/>
                <a:ea typeface="Calibri" panose="020F0502020204030204" pitchFamily="34" charset="0"/>
                <a:cs typeface="Arial" panose="020B0604020202020204" pitchFamily="34" charset="0"/>
              </a:rPr>
              <a:t>Australia</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B0C0C"/>
                </a:solidFill>
                <a:effectLst/>
                <a:latin typeface="Arial" panose="020B0604020202020204" pitchFamily="34" charset="0"/>
                <a:ea typeface="Calibri" panose="020F0502020204030204" pitchFamily="34" charset="0"/>
                <a:cs typeface="Arial" panose="020B0604020202020204" pitchFamily="34" charset="0"/>
              </a:rPr>
              <a:t>New Zealand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6143241A-79CD-4269-ABFF-3A26766879AD}"/>
              </a:ext>
            </a:extLst>
          </p:cNvPr>
          <p:cNvSpPr>
            <a:spLocks noChangeArrowheads="1"/>
          </p:cNvSpPr>
          <p:nvPr/>
        </p:nvSpPr>
        <p:spPr bwMode="auto">
          <a:xfrm>
            <a:off x="308689" y="274337"/>
            <a:ext cx="11986283" cy="397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7" name="Rectangle 12">
            <a:extLst>
              <a:ext uri="{FF2B5EF4-FFF2-40B4-BE49-F238E27FC236}">
                <a16:creationId xmlns:a16="http://schemas.microsoft.com/office/drawing/2014/main" id="{686DA3B4-F32A-4BE3-8DD6-C8BC8595A518}"/>
              </a:ext>
            </a:extLst>
          </p:cNvPr>
          <p:cNvSpPr>
            <a:spLocks noChangeArrowheads="1"/>
          </p:cNvSpPr>
          <p:nvPr/>
        </p:nvSpPr>
        <p:spPr bwMode="auto">
          <a:xfrm flipV="1">
            <a:off x="492839" y="403847"/>
            <a:ext cx="1198628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9" name="Table 18">
            <a:extLst>
              <a:ext uri="{FF2B5EF4-FFF2-40B4-BE49-F238E27FC236}">
                <a16:creationId xmlns:a16="http://schemas.microsoft.com/office/drawing/2014/main" id="{1D5AD9F9-B1B1-4AB6-B4E1-D250D7E96C5C}"/>
              </a:ext>
            </a:extLst>
          </p:cNvPr>
          <p:cNvGraphicFramePr>
            <a:graphicFrameLocks noGrp="1"/>
          </p:cNvGraphicFramePr>
          <p:nvPr>
            <p:extLst>
              <p:ext uri="{D42A27DB-BD31-4B8C-83A1-F6EECF244321}">
                <p14:modId xmlns:p14="http://schemas.microsoft.com/office/powerpoint/2010/main" val="2005839376"/>
              </p:ext>
            </p:extLst>
          </p:nvPr>
        </p:nvGraphicFramePr>
        <p:xfrm>
          <a:off x="8118389" y="3818011"/>
          <a:ext cx="2908798" cy="1855526"/>
        </p:xfrm>
        <a:graphic>
          <a:graphicData uri="http://schemas.openxmlformats.org/drawingml/2006/table">
            <a:tbl>
              <a:tblPr firstRow="1" firstCol="1" lastRow="1" lastCol="1" bandRow="1" bandCol="1">
                <a:tableStyleId>{5C22544A-7EE6-4342-B048-85BDC9FD1C3A}</a:tableStyleId>
              </a:tblPr>
              <a:tblGrid>
                <a:gridCol w="2908798">
                  <a:extLst>
                    <a:ext uri="{9D8B030D-6E8A-4147-A177-3AD203B41FA5}">
                      <a16:colId xmlns:a16="http://schemas.microsoft.com/office/drawing/2014/main" val="1950169295"/>
                    </a:ext>
                  </a:extLst>
                </a:gridCol>
              </a:tblGrid>
              <a:tr h="246182">
                <a:tc>
                  <a:txBody>
                    <a:bodyPr/>
                    <a:lstStyle/>
                    <a:p>
                      <a:pPr marL="24765">
                        <a:spcBef>
                          <a:spcPts val="65"/>
                        </a:spcBef>
                        <a:spcAft>
                          <a:spcPts val="0"/>
                        </a:spcAft>
                      </a:pPr>
                      <a:r>
                        <a:rPr lang="en-US" sz="1600" dirty="0">
                          <a:solidFill>
                            <a:schemeClr val="tx1"/>
                          </a:solidFill>
                          <a:effectLst/>
                        </a:rPr>
                        <a:t>RED - Stalled / Low Progress</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FF0066"/>
                    </a:solidFill>
                  </a:tcPr>
                </a:tc>
                <a:extLst>
                  <a:ext uri="{0D108BD9-81ED-4DB2-BD59-A6C34878D82A}">
                    <a16:rowId xmlns:a16="http://schemas.microsoft.com/office/drawing/2014/main" val="801111124"/>
                  </a:ext>
                </a:extLst>
              </a:tr>
              <a:tr h="634889">
                <a:tc>
                  <a:txBody>
                    <a:bodyPr/>
                    <a:lstStyle/>
                    <a:p>
                      <a:pPr marL="24765">
                        <a:lnSpc>
                          <a:spcPct val="112000"/>
                        </a:lnSpc>
                        <a:spcBef>
                          <a:spcPts val="155"/>
                        </a:spcBef>
                        <a:spcAft>
                          <a:spcPts val="0"/>
                        </a:spcAft>
                      </a:pPr>
                      <a:r>
                        <a:rPr lang="en-US" sz="1600" dirty="0">
                          <a:solidFill>
                            <a:schemeClr val="tx1"/>
                          </a:solidFill>
                          <a:effectLst/>
                        </a:rPr>
                        <a:t>AMBER - Progressing but not likely to be agreed by end Dec 2020</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60000"/>
                        <a:lumOff val="40000"/>
                      </a:schemeClr>
                    </a:solidFill>
                  </a:tcPr>
                </a:tc>
                <a:extLst>
                  <a:ext uri="{0D108BD9-81ED-4DB2-BD59-A6C34878D82A}">
                    <a16:rowId xmlns:a16="http://schemas.microsoft.com/office/drawing/2014/main" val="2074172574"/>
                  </a:ext>
                </a:extLst>
              </a:tr>
              <a:tr h="652165">
                <a:tc>
                  <a:txBody>
                    <a:bodyPr/>
                    <a:lstStyle/>
                    <a:p>
                      <a:pPr marL="24765" marR="61595">
                        <a:lnSpc>
                          <a:spcPct val="112000"/>
                        </a:lnSpc>
                        <a:spcBef>
                          <a:spcPts val="155"/>
                        </a:spcBef>
                        <a:spcAft>
                          <a:spcPts val="0"/>
                        </a:spcAft>
                      </a:pPr>
                      <a:r>
                        <a:rPr lang="en-US" sz="1600" dirty="0">
                          <a:solidFill>
                            <a:schemeClr val="tx1"/>
                          </a:solidFill>
                          <a:effectLst/>
                        </a:rPr>
                        <a:t>GREEN - Agreed by end Dec 2020, and approved by UK Parliament</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1748871218"/>
                  </a:ext>
                </a:extLst>
              </a:tr>
            </a:tbl>
          </a:graphicData>
        </a:graphic>
      </p:graphicFrame>
      <p:sp>
        <p:nvSpPr>
          <p:cNvPr id="20" name="TextBox 19">
            <a:extLst>
              <a:ext uri="{FF2B5EF4-FFF2-40B4-BE49-F238E27FC236}">
                <a16:creationId xmlns:a16="http://schemas.microsoft.com/office/drawing/2014/main" id="{6C2BA902-8E0D-4ECF-ACC7-36B516D432E9}"/>
              </a:ext>
            </a:extLst>
          </p:cNvPr>
          <p:cNvSpPr txBox="1"/>
          <p:nvPr/>
        </p:nvSpPr>
        <p:spPr>
          <a:xfrm>
            <a:off x="765175" y="1292010"/>
            <a:ext cx="3169213" cy="369332"/>
          </a:xfrm>
          <a:prstGeom prst="rect">
            <a:avLst/>
          </a:prstGeom>
          <a:noFill/>
        </p:spPr>
        <p:txBody>
          <a:bodyPr wrap="square" rtlCol="0">
            <a:spAutoFit/>
          </a:bodyPr>
          <a:lstStyle/>
          <a:p>
            <a:r>
              <a:rPr lang="en-GB" dirty="0"/>
              <a:t>EU Rollover</a:t>
            </a:r>
          </a:p>
        </p:txBody>
      </p:sp>
      <p:sp>
        <p:nvSpPr>
          <p:cNvPr id="21" name="TextBox 20">
            <a:extLst>
              <a:ext uri="{FF2B5EF4-FFF2-40B4-BE49-F238E27FC236}">
                <a16:creationId xmlns:a16="http://schemas.microsoft.com/office/drawing/2014/main" id="{6C6034C8-350E-441A-B9EB-F299E9614050}"/>
              </a:ext>
            </a:extLst>
          </p:cNvPr>
          <p:cNvSpPr txBox="1"/>
          <p:nvPr/>
        </p:nvSpPr>
        <p:spPr>
          <a:xfrm>
            <a:off x="4164750" y="1292010"/>
            <a:ext cx="3230053" cy="369332"/>
          </a:xfrm>
          <a:prstGeom prst="rect">
            <a:avLst/>
          </a:prstGeom>
          <a:noFill/>
        </p:spPr>
        <p:txBody>
          <a:bodyPr wrap="square" rtlCol="0">
            <a:spAutoFit/>
          </a:bodyPr>
          <a:lstStyle/>
          <a:p>
            <a:r>
              <a:rPr lang="en-GB" dirty="0"/>
              <a:t>CP-TPP</a:t>
            </a:r>
          </a:p>
        </p:txBody>
      </p:sp>
      <p:sp>
        <p:nvSpPr>
          <p:cNvPr id="22" name="TextBox 21">
            <a:extLst>
              <a:ext uri="{FF2B5EF4-FFF2-40B4-BE49-F238E27FC236}">
                <a16:creationId xmlns:a16="http://schemas.microsoft.com/office/drawing/2014/main" id="{645EBED4-5405-427A-A19E-34B58149E3EC}"/>
              </a:ext>
            </a:extLst>
          </p:cNvPr>
          <p:cNvSpPr txBox="1"/>
          <p:nvPr/>
        </p:nvSpPr>
        <p:spPr>
          <a:xfrm>
            <a:off x="7636686" y="1292010"/>
            <a:ext cx="3221313" cy="369332"/>
          </a:xfrm>
          <a:prstGeom prst="rect">
            <a:avLst/>
          </a:prstGeom>
          <a:noFill/>
        </p:spPr>
        <p:txBody>
          <a:bodyPr wrap="square" rtlCol="0">
            <a:spAutoFit/>
          </a:bodyPr>
          <a:lstStyle/>
          <a:p>
            <a:r>
              <a:rPr lang="en-GB" dirty="0"/>
              <a:t>Bi-lateral</a:t>
            </a:r>
          </a:p>
        </p:txBody>
      </p:sp>
    </p:spTree>
    <p:extLst>
      <p:ext uri="{BB962C8B-B14F-4D97-AF65-F5344CB8AC3E}">
        <p14:creationId xmlns:p14="http://schemas.microsoft.com/office/powerpoint/2010/main" val="1818218316"/>
      </p:ext>
    </p:extLst>
  </p:cSld>
  <p:clrMapOvr>
    <a:masterClrMapping/>
  </p:clrMapOvr>
  <p:transition advClick="0" advTm="20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494D6C-27C8-4499-AE1D-B0365BB31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226" name="Title 1">
            <a:extLst>
              <a:ext uri="{FF2B5EF4-FFF2-40B4-BE49-F238E27FC236}">
                <a16:creationId xmlns:a16="http://schemas.microsoft.com/office/drawing/2014/main" id="{F268B96D-752C-4BDA-89F8-44BE6E8FCF5B}"/>
              </a:ext>
            </a:extLst>
          </p:cNvPr>
          <p:cNvSpPr>
            <a:spLocks noGrp="1" noChangeArrowheads="1"/>
          </p:cNvSpPr>
          <p:nvPr>
            <p:ph type="title"/>
          </p:nvPr>
        </p:nvSpPr>
        <p:spPr>
          <a:xfrm>
            <a:off x="839788" y="352338"/>
            <a:ext cx="10515600" cy="951000"/>
          </a:xfrm>
        </p:spPr>
        <p:txBody>
          <a:bodyPr/>
          <a:lstStyle/>
          <a:p>
            <a:pPr eaLnBrk="1" hangingPunct="1"/>
            <a:r>
              <a:rPr lang="en-GB" altLang="en-US" sz="3600" dirty="0">
                <a:latin typeface="Gotham Bold" panose="02000803030000020004" pitchFamily="2" charset="0"/>
              </a:rPr>
              <a:t>Changes</a:t>
            </a:r>
          </a:p>
        </p:txBody>
      </p:sp>
      <p:sp>
        <p:nvSpPr>
          <p:cNvPr id="47107" name="Content Placeholder 2">
            <a:extLst>
              <a:ext uri="{FF2B5EF4-FFF2-40B4-BE49-F238E27FC236}">
                <a16:creationId xmlns:a16="http://schemas.microsoft.com/office/drawing/2014/main" id="{4A34436D-DBBB-47B4-A320-50696E4128B6}"/>
              </a:ext>
            </a:extLst>
          </p:cNvPr>
          <p:cNvSpPr>
            <a:spLocks noGrp="1" noChangeArrowheads="1"/>
          </p:cNvSpPr>
          <p:nvPr>
            <p:ph idx="1"/>
          </p:nvPr>
        </p:nvSpPr>
        <p:spPr>
          <a:xfrm>
            <a:off x="839788" y="1493239"/>
            <a:ext cx="10515600" cy="4023323"/>
          </a:xfrm>
        </p:spPr>
        <p:txBody>
          <a:bodyPr/>
          <a:lstStyle/>
          <a:p>
            <a:pPr algn="l"/>
            <a:r>
              <a:rPr lang="en-GB" sz="1800" b="0" i="0" u="none" strike="noStrike" baseline="0" dirty="0">
                <a:latin typeface="ArialMT"/>
              </a:rPr>
              <a:t>GB-EU Border Operating Model</a:t>
            </a:r>
          </a:p>
          <a:p>
            <a:pPr algn="l"/>
            <a:r>
              <a:rPr lang="en-GB" sz="1800" b="0" i="0" u="none" strike="noStrike" baseline="0" dirty="0">
                <a:latin typeface="ArialMT"/>
              </a:rPr>
              <a:t>GB/Northern Ireland Border &amp; Trader Support Service</a:t>
            </a:r>
          </a:p>
          <a:p>
            <a:pPr algn="l"/>
            <a:r>
              <a:rPr lang="en-GB" sz="1800" b="0" i="0" u="none" strike="noStrike" baseline="0" dirty="0">
                <a:latin typeface="ArialMT"/>
              </a:rPr>
              <a:t>Customs Declarations Service deployment by stealth</a:t>
            </a:r>
          </a:p>
          <a:p>
            <a:pPr algn="l"/>
            <a:r>
              <a:rPr lang="en-GB" sz="1800" b="0" i="0" u="none" strike="noStrike" baseline="0" dirty="0">
                <a:latin typeface="ArialMT"/>
              </a:rPr>
              <a:t>Goods Vehicle Movement System / Smart Freight </a:t>
            </a:r>
            <a:endParaRPr lang="en-GB" sz="1800" b="0" i="0" u="none" strike="noStrike" baseline="0" dirty="0">
              <a:latin typeface="Calibri" panose="020F0502020204030204" pitchFamily="34" charset="0"/>
            </a:endParaRPr>
          </a:p>
          <a:p>
            <a:pPr algn="l"/>
            <a:r>
              <a:rPr lang="en-GB" sz="1800" b="0" i="0" u="none" strike="noStrike" baseline="0" dirty="0">
                <a:latin typeface="ArialMT"/>
              </a:rPr>
              <a:t>Border Inspection Posts</a:t>
            </a:r>
          </a:p>
          <a:p>
            <a:pPr algn="l"/>
            <a:r>
              <a:rPr lang="en-GB" sz="1800" b="0" i="0" u="none" strike="noStrike" baseline="0" dirty="0">
                <a:latin typeface="ArialMT"/>
              </a:rPr>
              <a:t>£200m Port Infrastructure Fund</a:t>
            </a:r>
            <a:endParaRPr lang="en-GB" altLang="en-US" sz="2200" dirty="0"/>
          </a:p>
        </p:txBody>
      </p:sp>
    </p:spTree>
    <p:extLst>
      <p:ext uri="{BB962C8B-B14F-4D97-AF65-F5344CB8AC3E}">
        <p14:creationId xmlns:p14="http://schemas.microsoft.com/office/powerpoint/2010/main" val="4190104738"/>
      </p:ext>
    </p:extLst>
  </p:cSld>
  <p:clrMapOvr>
    <a:masterClrMapping/>
  </p:clrMapOvr>
  <p:transition advClick="0" advTm="20000"/>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A20C1C6B546A4193989EE41FE751A8" ma:contentTypeVersion="2" ma:contentTypeDescription="Create a new document." ma:contentTypeScope="" ma:versionID="fe2eb4e07aa507e7d7cb71338b2ba4b7">
  <xsd:schema xmlns:xsd="http://www.w3.org/2001/XMLSchema" xmlns:xs="http://www.w3.org/2001/XMLSchema" xmlns:p="http://schemas.microsoft.com/office/2006/metadata/properties" targetNamespace="http://schemas.microsoft.com/office/2006/metadata/properties" ma:root="true" ma:fieldsID="d7aa7bdb8b38a1357bc4de722c870d1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691f71b9-b64f-4844-8bf8-0e85b55a74e6"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BA9A3A2-B123-444F-98C7-9F11F2C288A4}"/>
</file>

<file path=customXml/itemProps2.xml><?xml version="1.0" encoding="utf-8"?>
<ds:datastoreItem xmlns:ds="http://schemas.openxmlformats.org/officeDocument/2006/customXml" ds:itemID="{B497E53B-3391-41A6-B67E-48A943569047}"/>
</file>

<file path=customXml/itemProps3.xml><?xml version="1.0" encoding="utf-8"?>
<ds:datastoreItem xmlns:ds="http://schemas.openxmlformats.org/officeDocument/2006/customXml" ds:itemID="{D1F0C6F8-D214-4BE1-8DFA-84A92CC22C63}"/>
</file>

<file path=customXml/itemProps4.xml><?xml version="1.0" encoding="utf-8"?>
<ds:datastoreItem xmlns:ds="http://schemas.openxmlformats.org/officeDocument/2006/customXml" ds:itemID="{AA82939C-5FC9-4E7F-82EC-F6E76C3C6BB2}"/>
</file>

<file path=docProps/app.xml><?xml version="1.0" encoding="utf-8"?>
<Properties xmlns="http://schemas.openxmlformats.org/officeDocument/2006/extended-properties" xmlns:vt="http://schemas.openxmlformats.org/officeDocument/2006/docPropsVTypes">
  <TotalTime>860</TotalTime>
  <Words>2820</Words>
  <Application>Microsoft Office PowerPoint</Application>
  <PresentationFormat>Widescreen</PresentationFormat>
  <Paragraphs>289</Paragraphs>
  <Slides>26</Slides>
  <Notes>26</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26</vt:i4>
      </vt:variant>
    </vt:vector>
  </HeadingPairs>
  <TitlesOfParts>
    <vt:vector size="41" baseType="lpstr">
      <vt:lpstr>Arial</vt:lpstr>
      <vt:lpstr>Arial</vt:lpstr>
      <vt:lpstr>Arial-BoldMT</vt:lpstr>
      <vt:lpstr>ArialMT</vt:lpstr>
      <vt:lpstr>Calibri</vt:lpstr>
      <vt:lpstr>Calibri Light</vt:lpstr>
      <vt:lpstr>canada-type-gibson</vt:lpstr>
      <vt:lpstr>Google Sans</vt:lpstr>
      <vt:lpstr>Gotham Bold</vt:lpstr>
      <vt:lpstr>LatoWeb</vt:lpstr>
      <vt:lpstr>nta</vt:lpstr>
      <vt:lpstr>Times</vt:lpstr>
      <vt:lpstr>Times New Roman</vt:lpstr>
      <vt:lpstr>Office Theme</vt:lpstr>
      <vt:lpstr>1_Office Theme</vt:lpstr>
      <vt:lpstr>EU Transition Impacts on East Sussex  </vt:lpstr>
      <vt:lpstr>PowerPoint Presentation</vt:lpstr>
      <vt:lpstr>Outline of the EU Transition</vt:lpstr>
      <vt:lpstr>Timeline</vt:lpstr>
      <vt:lpstr>Impact of No Deal or EU Free Trade Agreement</vt:lpstr>
      <vt:lpstr>Free Trade Agreements</vt:lpstr>
      <vt:lpstr>Trade Agreements in place</vt:lpstr>
      <vt:lpstr>Trade Agreements yet to be finalised</vt:lpstr>
      <vt:lpstr>Changes</vt:lpstr>
      <vt:lpstr>Export Documentation – changes</vt:lpstr>
      <vt:lpstr>Trader Readiness</vt:lpstr>
      <vt:lpstr>Customs Declarations will impact imports and exports</vt:lpstr>
      <vt:lpstr>What are Customs Declarations?</vt:lpstr>
      <vt:lpstr>Making Customs Declarations </vt:lpstr>
      <vt:lpstr>Business Readiness – the basics</vt:lpstr>
      <vt:lpstr>HMRC Grant Funding – customs </vt:lpstr>
      <vt:lpstr>Training – Customs Declarations</vt:lpstr>
      <vt:lpstr>UK Global Tariffs (UKGT)</vt:lpstr>
      <vt:lpstr>UKGT</vt:lpstr>
      <vt:lpstr>UKGT</vt:lpstr>
      <vt:lpstr>UKGT supporting renewable energy</vt:lpstr>
      <vt:lpstr>UKGT – Covid-19</vt:lpstr>
      <vt:lpstr>National Webinars to inform business</vt:lpstr>
      <vt:lpstr>Policy and Representation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Grundy</dc:creator>
  <cp:lastModifiedBy>Ana Christie</cp:lastModifiedBy>
  <cp:revision>77</cp:revision>
  <cp:lastPrinted>2020-11-02T14:07:59Z</cp:lastPrinted>
  <dcterms:created xsi:type="dcterms:W3CDTF">2019-05-15T13:54:29Z</dcterms:created>
  <dcterms:modified xsi:type="dcterms:W3CDTF">2020-11-03T10:39:17Z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bool>true</vt:bool>
  </property>
  <property fmtid="{D5CDD505-2E9C-101B-9397-08002B2CF9AE}" pid="3" name="ContentTypeId">
    <vt:lpwstr>0x010100EAA20C1C6B546A4193989EE41FE751A8</vt:lpwstr>
  </property>
</Properties>
</file>