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 id="2147483659" r:id="rId2"/>
  </p:sldMasterIdLst>
  <p:notesMasterIdLst>
    <p:notesMasterId r:id="rId21"/>
  </p:notesMasterIdLst>
  <p:sldIdLst>
    <p:sldId id="256" r:id="rId3"/>
    <p:sldId id="917" r:id="rId4"/>
    <p:sldId id="277" r:id="rId5"/>
    <p:sldId id="257" r:id="rId6"/>
    <p:sldId id="258" r:id="rId7"/>
    <p:sldId id="265" r:id="rId8"/>
    <p:sldId id="915" r:id="rId9"/>
    <p:sldId id="260" r:id="rId10"/>
    <p:sldId id="271" r:id="rId11"/>
    <p:sldId id="272" r:id="rId12"/>
    <p:sldId id="270" r:id="rId13"/>
    <p:sldId id="274" r:id="rId14"/>
    <p:sldId id="275" r:id="rId15"/>
    <p:sldId id="276" r:id="rId16"/>
    <p:sldId id="914" r:id="rId17"/>
    <p:sldId id="273" r:id="rId18"/>
    <p:sldId id="278" r:id="rId19"/>
    <p:sldId id="26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402020202020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bjQYWOsxkxVIszyvFfZ7Iv7G1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FC"/>
    <a:srgbClr val="FBFDFF"/>
    <a:srgbClr val="DFF4F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0D647-470C-4300-A4B5-2DBF6976DBC9}" v="7" dt="2020-10-12T09:23:52.624"/>
  </p1510:revLst>
</p1510:revInfo>
</file>

<file path=ppt/tableStyles.xml><?xml version="1.0" encoding="utf-8"?>
<a:tblStyleLst xmlns:a="http://schemas.openxmlformats.org/drawingml/2006/main" def="{93533552-039E-4CEB-8478-F2E9D7BE414A}">
  <a:tblStyle styleId="{93533552-039E-4CEB-8478-F2E9D7BE41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27" autoAdjust="0"/>
  </p:normalViewPr>
  <p:slideViewPr>
    <p:cSldViewPr snapToGrid="0">
      <p:cViewPr varScale="1">
        <p:scale>
          <a:sx n="62" d="100"/>
          <a:sy n="62" d="100"/>
        </p:scale>
        <p:origin x="16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031FF-9A7B-4A85-A47A-C43F1664D9F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29E07161-EC9C-4E98-BD10-E65E1916A519}">
      <dgm:prSet phldrT="[Text]"/>
      <dgm:spPr/>
      <dgm:t>
        <a:bodyPr/>
        <a:lstStyle/>
        <a:p>
          <a:r>
            <a:rPr lang="en-GB" b="1" dirty="0">
              <a:latin typeface="Calibri" panose="020F0502020204030204" pitchFamily="34" charset="0"/>
              <a:cs typeface="Calibri" panose="020F0502020204030204" pitchFamily="34" charset="0"/>
            </a:rPr>
            <a:t>Preventing Digital exclusion</a:t>
          </a:r>
        </a:p>
      </dgm:t>
    </dgm:pt>
    <dgm:pt modelId="{65825456-1D65-46FE-8C2E-38C546B3C68C}" type="parTrans" cxnId="{82E0B700-1580-4A38-83E9-F24FA97B3FBE}">
      <dgm:prSet/>
      <dgm:spPr/>
      <dgm:t>
        <a:bodyPr/>
        <a:lstStyle/>
        <a:p>
          <a:endParaRPr lang="en-GB"/>
        </a:p>
      </dgm:t>
    </dgm:pt>
    <dgm:pt modelId="{FA7E0A46-64E2-400C-AAA8-900F55F63198}" type="sibTrans" cxnId="{82E0B700-1580-4A38-83E9-F24FA97B3FBE}">
      <dgm:prSet/>
      <dgm:spPr/>
      <dgm:t>
        <a:bodyPr/>
        <a:lstStyle/>
        <a:p>
          <a:endParaRPr lang="en-GB"/>
        </a:p>
      </dgm:t>
    </dgm:pt>
    <dgm:pt modelId="{E2378260-F311-4913-A03B-C42D12179C36}">
      <dgm:prSet phldrT="[Text]" custT="1"/>
      <dgm:spPr>
        <a:ln>
          <a:solidFill>
            <a:srgbClr val="C00000">
              <a:alpha val="90000"/>
            </a:srgbClr>
          </a:solidFill>
        </a:ln>
      </dgm:spPr>
      <dgm:t>
        <a:bodyPr/>
        <a:lstStyle/>
        <a:p>
          <a:r>
            <a:rPr lang="en-GB" sz="1600" b="1" dirty="0">
              <a:latin typeface="Calibri" panose="020F0502020204030204" pitchFamily="34" charset="0"/>
              <a:cs typeface="Calibri" panose="020F0502020204030204" pitchFamily="34" charset="0"/>
            </a:rPr>
            <a:t>Access for all: </a:t>
          </a:r>
          <a:r>
            <a:rPr lang="en-GB" sz="1600" dirty="0">
              <a:latin typeface="Calibri" panose="020F0502020204030204" pitchFamily="34" charset="0"/>
              <a:cs typeface="Calibri" panose="020F0502020204030204" pitchFamily="34" charset="0"/>
            </a:rPr>
            <a:t>Achieve 0% digital exclusion</a:t>
          </a:r>
        </a:p>
      </dgm:t>
    </dgm:pt>
    <dgm:pt modelId="{ACBE5983-F917-442C-BA07-3C02E2859DCF}" type="parTrans" cxnId="{4653CEFA-A571-4457-8B44-03E9B4CAF9B8}">
      <dgm:prSet/>
      <dgm:spPr/>
      <dgm:t>
        <a:bodyPr/>
        <a:lstStyle/>
        <a:p>
          <a:endParaRPr lang="en-GB"/>
        </a:p>
      </dgm:t>
    </dgm:pt>
    <dgm:pt modelId="{7087E816-84D9-4AF3-9691-145DA2FD31FE}" type="sibTrans" cxnId="{4653CEFA-A571-4457-8B44-03E9B4CAF9B8}">
      <dgm:prSet/>
      <dgm:spPr/>
      <dgm:t>
        <a:bodyPr/>
        <a:lstStyle/>
        <a:p>
          <a:endParaRPr lang="en-GB"/>
        </a:p>
      </dgm:t>
    </dgm:pt>
    <dgm:pt modelId="{B4684F88-F214-4CDD-9211-32632BE97AC0}">
      <dgm:prSet phldrT="[Text]" custT="1"/>
      <dgm:spPr/>
      <dgm:t>
        <a:bodyPr/>
        <a:lstStyle/>
        <a:p>
          <a:r>
            <a:rPr lang="en-GB" sz="1000" b="1" dirty="0">
              <a:latin typeface="Calibri" panose="020F0502020204030204" pitchFamily="34" charset="0"/>
              <a:cs typeface="Calibri" panose="020F0502020204030204" pitchFamily="34" charset="0"/>
            </a:rPr>
            <a:t>Charities</a:t>
          </a:r>
          <a:r>
            <a:rPr lang="en-GB" sz="1000" dirty="0">
              <a:latin typeface="Calibri" panose="020F0502020204030204" pitchFamily="34" charset="0"/>
              <a:cs typeface="Calibri" panose="020F0502020204030204" pitchFamily="34" charset="0"/>
            </a:rPr>
            <a:t>: </a:t>
          </a:r>
          <a:r>
            <a:rPr lang="en-GB" sz="1000" b="0" i="0" dirty="0">
              <a:latin typeface="Calibri" panose="020F0502020204030204" pitchFamily="34" charset="0"/>
              <a:cs typeface="Calibri" panose="020F0502020204030204" pitchFamily="34" charset="0"/>
            </a:rPr>
            <a:t>Support to charities supporting vulnerable residents</a:t>
          </a:r>
          <a:endParaRPr lang="en-GB" sz="1000" dirty="0">
            <a:latin typeface="Calibri" panose="020F0502020204030204" pitchFamily="34" charset="0"/>
            <a:cs typeface="Calibri" panose="020F0502020204030204" pitchFamily="34" charset="0"/>
          </a:endParaRPr>
        </a:p>
      </dgm:t>
    </dgm:pt>
    <dgm:pt modelId="{254C9805-EB65-4368-B18B-B6D8EC2B092B}" type="parTrans" cxnId="{FD08F955-EA98-4129-A72F-CE6F829142A9}">
      <dgm:prSet/>
      <dgm:spPr/>
      <dgm:t>
        <a:bodyPr/>
        <a:lstStyle/>
        <a:p>
          <a:endParaRPr lang="en-GB"/>
        </a:p>
      </dgm:t>
    </dgm:pt>
    <dgm:pt modelId="{90EB2C29-4A62-4982-8EA2-4A04CB6E5E16}" type="sibTrans" cxnId="{FD08F955-EA98-4129-A72F-CE6F829142A9}">
      <dgm:prSet/>
      <dgm:spPr/>
      <dgm:t>
        <a:bodyPr/>
        <a:lstStyle/>
        <a:p>
          <a:endParaRPr lang="en-GB"/>
        </a:p>
      </dgm:t>
    </dgm:pt>
    <dgm:pt modelId="{27ECCF47-DE89-40D7-9EFA-A4032DDF3D13}">
      <dgm:prSet phldrT="[Text]" custT="1"/>
      <dgm:spPr/>
      <dgm:t>
        <a:bodyPr/>
        <a:lstStyle/>
        <a:p>
          <a:r>
            <a:rPr lang="en-GB" sz="1000" b="1" dirty="0">
              <a:latin typeface="Calibri" panose="020F0502020204030204" pitchFamily="34" charset="0"/>
              <a:cs typeface="Calibri" panose="020F0502020204030204" pitchFamily="34" charset="0"/>
            </a:rPr>
            <a:t>Employment</a:t>
          </a:r>
          <a:r>
            <a:rPr lang="en-GB" sz="1000" dirty="0">
              <a:latin typeface="Calibri" panose="020F0502020204030204" pitchFamily="34" charset="0"/>
              <a:cs typeface="Calibri" panose="020F0502020204030204" pitchFamily="34" charset="0"/>
            </a:rPr>
            <a:t>: </a:t>
          </a:r>
          <a:r>
            <a:rPr lang="en-GB" sz="1000" b="0" i="0" dirty="0">
              <a:latin typeface="Calibri" panose="020F0502020204030204" pitchFamily="34" charset="0"/>
              <a:cs typeface="Calibri" panose="020F0502020204030204" pitchFamily="34" charset="0"/>
            </a:rPr>
            <a:t>Improving training, education, careers advice and information for the unemployed across the South East </a:t>
          </a:r>
          <a:endParaRPr lang="en-GB" sz="1000" dirty="0">
            <a:latin typeface="Calibri" panose="020F0502020204030204" pitchFamily="34" charset="0"/>
            <a:cs typeface="Calibri" panose="020F0502020204030204" pitchFamily="34" charset="0"/>
          </a:endParaRPr>
        </a:p>
      </dgm:t>
    </dgm:pt>
    <dgm:pt modelId="{7BEA6E83-627A-4D5E-8FD1-ED242DBEE866}" type="parTrans" cxnId="{53B57CE3-1504-4B01-B81E-D021AAA96A20}">
      <dgm:prSet/>
      <dgm:spPr/>
      <dgm:t>
        <a:bodyPr/>
        <a:lstStyle/>
        <a:p>
          <a:endParaRPr lang="en-GB"/>
        </a:p>
      </dgm:t>
    </dgm:pt>
    <dgm:pt modelId="{28E6CFD3-F1BA-451F-BBC0-65FA0F78BB13}" type="sibTrans" cxnId="{53B57CE3-1504-4B01-B81E-D021AAA96A20}">
      <dgm:prSet/>
      <dgm:spPr/>
      <dgm:t>
        <a:bodyPr/>
        <a:lstStyle/>
        <a:p>
          <a:endParaRPr lang="en-GB"/>
        </a:p>
      </dgm:t>
    </dgm:pt>
    <dgm:pt modelId="{B338736A-95CE-46E4-8B5E-DC68258FAD39}" type="pres">
      <dgm:prSet presAssocID="{72F031FF-9A7B-4A85-A47A-C43F1664D9FC}" presName="Name0" presStyleCnt="0">
        <dgm:presLayoutVars>
          <dgm:chPref val="3"/>
          <dgm:dir/>
          <dgm:animLvl val="lvl"/>
          <dgm:resizeHandles/>
        </dgm:presLayoutVars>
      </dgm:prSet>
      <dgm:spPr/>
    </dgm:pt>
    <dgm:pt modelId="{F660CC33-57DE-409E-AEEF-8CA11E4BBC6B}" type="pres">
      <dgm:prSet presAssocID="{29E07161-EC9C-4E98-BD10-E65E1916A519}" presName="horFlow" presStyleCnt="0"/>
      <dgm:spPr/>
    </dgm:pt>
    <dgm:pt modelId="{D7AB3512-2E26-4FA4-A8BB-825B43AA247E}" type="pres">
      <dgm:prSet presAssocID="{29E07161-EC9C-4E98-BD10-E65E1916A519}" presName="bigChev" presStyleLbl="node1" presStyleIdx="0" presStyleCnt="1"/>
      <dgm:spPr/>
    </dgm:pt>
    <dgm:pt modelId="{FE4FA416-3307-44D4-8877-CA1F0E9E6630}" type="pres">
      <dgm:prSet presAssocID="{ACBE5983-F917-442C-BA07-3C02E2859DCF}" presName="parTrans" presStyleCnt="0"/>
      <dgm:spPr/>
    </dgm:pt>
    <dgm:pt modelId="{B9AF6CE4-254A-424D-A772-0123FD651F27}" type="pres">
      <dgm:prSet presAssocID="{E2378260-F311-4913-A03B-C42D12179C36}" presName="node" presStyleLbl="alignAccFollowNode1" presStyleIdx="0" presStyleCnt="3">
        <dgm:presLayoutVars>
          <dgm:bulletEnabled val="1"/>
        </dgm:presLayoutVars>
      </dgm:prSet>
      <dgm:spPr/>
    </dgm:pt>
    <dgm:pt modelId="{D9F301CF-1630-4D4D-92DA-BE298DA865E0}" type="pres">
      <dgm:prSet presAssocID="{7087E816-84D9-4AF3-9691-145DA2FD31FE}" presName="sibTrans" presStyleCnt="0"/>
      <dgm:spPr/>
    </dgm:pt>
    <dgm:pt modelId="{E34A52B8-5B15-4821-B34F-FEB41173C313}" type="pres">
      <dgm:prSet presAssocID="{B4684F88-F214-4CDD-9211-32632BE97AC0}" presName="node" presStyleLbl="alignAccFollowNode1" presStyleIdx="1" presStyleCnt="3">
        <dgm:presLayoutVars>
          <dgm:bulletEnabled val="1"/>
        </dgm:presLayoutVars>
      </dgm:prSet>
      <dgm:spPr/>
    </dgm:pt>
    <dgm:pt modelId="{C933E61E-0DB2-43D8-845A-831585C52F24}" type="pres">
      <dgm:prSet presAssocID="{90EB2C29-4A62-4982-8EA2-4A04CB6E5E16}" presName="sibTrans" presStyleCnt="0"/>
      <dgm:spPr/>
    </dgm:pt>
    <dgm:pt modelId="{0BCD5254-C468-4CF2-B20E-B601D0002459}" type="pres">
      <dgm:prSet presAssocID="{27ECCF47-DE89-40D7-9EFA-A4032DDF3D13}" presName="node" presStyleLbl="alignAccFollowNode1" presStyleIdx="2" presStyleCnt="3">
        <dgm:presLayoutVars>
          <dgm:bulletEnabled val="1"/>
        </dgm:presLayoutVars>
      </dgm:prSet>
      <dgm:spPr/>
    </dgm:pt>
  </dgm:ptLst>
  <dgm:cxnLst>
    <dgm:cxn modelId="{82E0B700-1580-4A38-83E9-F24FA97B3FBE}" srcId="{72F031FF-9A7B-4A85-A47A-C43F1664D9FC}" destId="{29E07161-EC9C-4E98-BD10-E65E1916A519}" srcOrd="0" destOrd="0" parTransId="{65825456-1D65-46FE-8C2E-38C546B3C68C}" sibTransId="{FA7E0A46-64E2-400C-AAA8-900F55F63198}"/>
    <dgm:cxn modelId="{FD08F955-EA98-4129-A72F-CE6F829142A9}" srcId="{29E07161-EC9C-4E98-BD10-E65E1916A519}" destId="{B4684F88-F214-4CDD-9211-32632BE97AC0}" srcOrd="1" destOrd="0" parTransId="{254C9805-EB65-4368-B18B-B6D8EC2B092B}" sibTransId="{90EB2C29-4A62-4982-8EA2-4A04CB6E5E16}"/>
    <dgm:cxn modelId="{2F94D088-3CB0-4580-88BD-FD6EB0B1E9C5}" type="presOf" srcId="{29E07161-EC9C-4E98-BD10-E65E1916A519}" destId="{D7AB3512-2E26-4FA4-A8BB-825B43AA247E}" srcOrd="0" destOrd="0" presId="urn:microsoft.com/office/officeart/2005/8/layout/lProcess3"/>
    <dgm:cxn modelId="{93703895-4797-4768-9CCC-1DFAC179319C}" type="presOf" srcId="{B4684F88-F214-4CDD-9211-32632BE97AC0}" destId="{E34A52B8-5B15-4821-B34F-FEB41173C313}" srcOrd="0" destOrd="0" presId="urn:microsoft.com/office/officeart/2005/8/layout/lProcess3"/>
    <dgm:cxn modelId="{7361F6C6-73D4-4DA9-9676-21E151CF63EB}" type="presOf" srcId="{27ECCF47-DE89-40D7-9EFA-A4032DDF3D13}" destId="{0BCD5254-C468-4CF2-B20E-B601D0002459}" srcOrd="0" destOrd="0" presId="urn:microsoft.com/office/officeart/2005/8/layout/lProcess3"/>
    <dgm:cxn modelId="{EC241CC7-5EEF-4A2A-BFD5-085FE9DE160A}" type="presOf" srcId="{E2378260-F311-4913-A03B-C42D12179C36}" destId="{B9AF6CE4-254A-424D-A772-0123FD651F27}" srcOrd="0" destOrd="0" presId="urn:microsoft.com/office/officeart/2005/8/layout/lProcess3"/>
    <dgm:cxn modelId="{53B57CE3-1504-4B01-B81E-D021AAA96A20}" srcId="{29E07161-EC9C-4E98-BD10-E65E1916A519}" destId="{27ECCF47-DE89-40D7-9EFA-A4032DDF3D13}" srcOrd="2" destOrd="0" parTransId="{7BEA6E83-627A-4D5E-8FD1-ED242DBEE866}" sibTransId="{28E6CFD3-F1BA-451F-BBC0-65FA0F78BB13}"/>
    <dgm:cxn modelId="{2D825AEF-0004-441B-A77C-395E4980B989}" type="presOf" srcId="{72F031FF-9A7B-4A85-A47A-C43F1664D9FC}" destId="{B338736A-95CE-46E4-8B5E-DC68258FAD39}" srcOrd="0" destOrd="0" presId="urn:microsoft.com/office/officeart/2005/8/layout/lProcess3"/>
    <dgm:cxn modelId="{4653CEFA-A571-4457-8B44-03E9B4CAF9B8}" srcId="{29E07161-EC9C-4E98-BD10-E65E1916A519}" destId="{E2378260-F311-4913-A03B-C42D12179C36}" srcOrd="0" destOrd="0" parTransId="{ACBE5983-F917-442C-BA07-3C02E2859DCF}" sibTransId="{7087E816-84D9-4AF3-9691-145DA2FD31FE}"/>
    <dgm:cxn modelId="{35BEEBEC-E2D6-4F3A-8175-AAD93478227C}" type="presParOf" srcId="{B338736A-95CE-46E4-8B5E-DC68258FAD39}" destId="{F660CC33-57DE-409E-AEEF-8CA11E4BBC6B}" srcOrd="0" destOrd="0" presId="urn:microsoft.com/office/officeart/2005/8/layout/lProcess3"/>
    <dgm:cxn modelId="{27EBD66D-C41A-44E2-A62D-569179BC89F6}" type="presParOf" srcId="{F660CC33-57DE-409E-AEEF-8CA11E4BBC6B}" destId="{D7AB3512-2E26-4FA4-A8BB-825B43AA247E}" srcOrd="0" destOrd="0" presId="urn:microsoft.com/office/officeart/2005/8/layout/lProcess3"/>
    <dgm:cxn modelId="{B3719C57-237A-420D-91EC-79004840405E}" type="presParOf" srcId="{F660CC33-57DE-409E-AEEF-8CA11E4BBC6B}" destId="{FE4FA416-3307-44D4-8877-CA1F0E9E6630}" srcOrd="1" destOrd="0" presId="urn:microsoft.com/office/officeart/2005/8/layout/lProcess3"/>
    <dgm:cxn modelId="{C60E3E64-5C17-4865-8E67-3109B1D7A79B}" type="presParOf" srcId="{F660CC33-57DE-409E-AEEF-8CA11E4BBC6B}" destId="{B9AF6CE4-254A-424D-A772-0123FD651F27}" srcOrd="2" destOrd="0" presId="urn:microsoft.com/office/officeart/2005/8/layout/lProcess3"/>
    <dgm:cxn modelId="{802B9DB6-1A1D-426B-910B-4E1DD62301EE}" type="presParOf" srcId="{F660CC33-57DE-409E-AEEF-8CA11E4BBC6B}" destId="{D9F301CF-1630-4D4D-92DA-BE298DA865E0}" srcOrd="3" destOrd="0" presId="urn:microsoft.com/office/officeart/2005/8/layout/lProcess3"/>
    <dgm:cxn modelId="{1C22F6E1-3030-4BAC-90E9-BDAFE072BFA4}" type="presParOf" srcId="{F660CC33-57DE-409E-AEEF-8CA11E4BBC6B}" destId="{E34A52B8-5B15-4821-B34F-FEB41173C313}" srcOrd="4" destOrd="0" presId="urn:microsoft.com/office/officeart/2005/8/layout/lProcess3"/>
    <dgm:cxn modelId="{E67141E9-34AD-4C06-9CD7-E7A7334E1EAB}" type="presParOf" srcId="{F660CC33-57DE-409E-AEEF-8CA11E4BBC6B}" destId="{C933E61E-0DB2-43D8-845A-831585C52F24}" srcOrd="5" destOrd="0" presId="urn:microsoft.com/office/officeart/2005/8/layout/lProcess3"/>
    <dgm:cxn modelId="{B7CD0F0F-B0FD-4129-A73E-9E432E9B5607}" type="presParOf" srcId="{F660CC33-57DE-409E-AEEF-8CA11E4BBC6B}" destId="{0BCD5254-C468-4CF2-B20E-B601D000245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B3512-2E26-4FA4-A8BB-825B43AA247E}">
      <dsp:nvSpPr>
        <dsp:cNvPr id="0" name=""/>
        <dsp:cNvSpPr/>
      </dsp:nvSpPr>
      <dsp:spPr>
        <a:xfrm>
          <a:off x="5059" y="2190221"/>
          <a:ext cx="2595562" cy="10382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Calibri" panose="020F0502020204030204" pitchFamily="34" charset="0"/>
              <a:cs typeface="Calibri" panose="020F0502020204030204" pitchFamily="34" charset="0"/>
            </a:rPr>
            <a:t>Preventing Digital exclusion</a:t>
          </a:r>
        </a:p>
      </dsp:txBody>
      <dsp:txXfrm>
        <a:off x="524172" y="2190221"/>
        <a:ext cx="1557337" cy="1038225"/>
      </dsp:txXfrm>
    </dsp:sp>
    <dsp:sp modelId="{B9AF6CE4-254A-424D-A772-0123FD651F27}">
      <dsp:nvSpPr>
        <dsp:cNvPr id="0" name=""/>
        <dsp:cNvSpPr/>
      </dsp:nvSpPr>
      <dsp:spPr>
        <a:xfrm>
          <a:off x="2263198" y="2278470"/>
          <a:ext cx="2154316" cy="861726"/>
        </a:xfrm>
        <a:prstGeom prst="chevron">
          <a:avLst/>
        </a:prstGeom>
        <a:solidFill>
          <a:schemeClr val="accent1">
            <a:alpha val="90000"/>
            <a:tint val="40000"/>
            <a:hueOff val="0"/>
            <a:satOff val="0"/>
            <a:lumOff val="0"/>
            <a:alphaOff val="0"/>
          </a:schemeClr>
        </a:solid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anose="020F0502020204030204" pitchFamily="34" charset="0"/>
              <a:cs typeface="Calibri" panose="020F0502020204030204" pitchFamily="34" charset="0"/>
            </a:rPr>
            <a:t>Access for all: </a:t>
          </a:r>
          <a:r>
            <a:rPr lang="en-GB" sz="1600" kern="1200" dirty="0">
              <a:latin typeface="Calibri" panose="020F0502020204030204" pitchFamily="34" charset="0"/>
              <a:cs typeface="Calibri" panose="020F0502020204030204" pitchFamily="34" charset="0"/>
            </a:rPr>
            <a:t>Achieve 0% digital exclusion</a:t>
          </a:r>
        </a:p>
      </dsp:txBody>
      <dsp:txXfrm>
        <a:off x="2694061" y="2278470"/>
        <a:ext cx="1292590" cy="861726"/>
      </dsp:txXfrm>
    </dsp:sp>
    <dsp:sp modelId="{E34A52B8-5B15-4821-B34F-FEB41173C313}">
      <dsp:nvSpPr>
        <dsp:cNvPr id="0" name=""/>
        <dsp:cNvSpPr/>
      </dsp:nvSpPr>
      <dsp:spPr>
        <a:xfrm>
          <a:off x="4115911" y="2278470"/>
          <a:ext cx="2154316" cy="8617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Charities</a:t>
          </a:r>
          <a:r>
            <a:rPr lang="en-GB" sz="1000" kern="1200" dirty="0">
              <a:latin typeface="Calibri" panose="020F0502020204030204" pitchFamily="34" charset="0"/>
              <a:cs typeface="Calibri" panose="020F0502020204030204" pitchFamily="34" charset="0"/>
            </a:rPr>
            <a:t>: </a:t>
          </a:r>
          <a:r>
            <a:rPr lang="en-GB" sz="1000" b="0" i="0" kern="1200" dirty="0">
              <a:latin typeface="Calibri" panose="020F0502020204030204" pitchFamily="34" charset="0"/>
              <a:cs typeface="Calibri" panose="020F0502020204030204" pitchFamily="34" charset="0"/>
            </a:rPr>
            <a:t>Support to charities supporting vulnerable residents</a:t>
          </a:r>
          <a:endParaRPr lang="en-GB" sz="1000" kern="1200" dirty="0">
            <a:latin typeface="Calibri" panose="020F0502020204030204" pitchFamily="34" charset="0"/>
            <a:cs typeface="Calibri" panose="020F0502020204030204" pitchFamily="34" charset="0"/>
          </a:endParaRPr>
        </a:p>
      </dsp:txBody>
      <dsp:txXfrm>
        <a:off x="4546774" y="2278470"/>
        <a:ext cx="1292590" cy="861726"/>
      </dsp:txXfrm>
    </dsp:sp>
    <dsp:sp modelId="{0BCD5254-C468-4CF2-B20E-B601D0002459}">
      <dsp:nvSpPr>
        <dsp:cNvPr id="0" name=""/>
        <dsp:cNvSpPr/>
      </dsp:nvSpPr>
      <dsp:spPr>
        <a:xfrm>
          <a:off x="5968623" y="2278470"/>
          <a:ext cx="2154316" cy="8617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Employment</a:t>
          </a:r>
          <a:r>
            <a:rPr lang="en-GB" sz="1000" kern="1200" dirty="0">
              <a:latin typeface="Calibri" panose="020F0502020204030204" pitchFamily="34" charset="0"/>
              <a:cs typeface="Calibri" panose="020F0502020204030204" pitchFamily="34" charset="0"/>
            </a:rPr>
            <a:t>: </a:t>
          </a:r>
          <a:r>
            <a:rPr lang="en-GB" sz="1000" b="0" i="0" kern="1200" dirty="0">
              <a:latin typeface="Calibri" panose="020F0502020204030204" pitchFamily="34" charset="0"/>
              <a:cs typeface="Calibri" panose="020F0502020204030204" pitchFamily="34" charset="0"/>
            </a:rPr>
            <a:t>Improving training, education, careers advice and information for the unemployed across the South East </a:t>
          </a:r>
          <a:endParaRPr lang="en-GB" sz="1000" kern="1200" dirty="0">
            <a:latin typeface="Calibri" panose="020F0502020204030204" pitchFamily="34" charset="0"/>
            <a:cs typeface="Calibri" panose="020F0502020204030204" pitchFamily="34" charset="0"/>
          </a:endParaRPr>
        </a:p>
      </dsp:txBody>
      <dsp:txXfrm>
        <a:off x="6399486" y="2278470"/>
        <a:ext cx="1292590" cy="8617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Introduction…</a:t>
            </a:r>
          </a:p>
          <a:p>
            <a:pPr marL="0" lvl="0" indent="0" algn="l" rtl="0">
              <a:lnSpc>
                <a:spcPct val="100000"/>
              </a:lnSpc>
              <a:spcBef>
                <a:spcPts val="0"/>
              </a:spcBef>
              <a:spcAft>
                <a:spcPts val="0"/>
              </a:spcAft>
              <a:buSzPts val="1100"/>
              <a:buNone/>
            </a:pPr>
            <a:r>
              <a:rPr lang="en-GB" dirty="0"/>
              <a:t>My personal experience/anecdote of how this affects the community…including an outreach Sunday school, now online, highlighting digital access issues</a:t>
            </a:r>
            <a:endParaRPr dirty="0"/>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Louise will talk later on in the agenda about the fund but, from the point of view of the DSP’s Inclusion Working Group, we’re excited not only by the strong digital flavour to upcoming tenders but particularly a portion of the fund that has been specifically targeted at improving digital access and basic digital skills. As I say Louise is going to talk in more detail later in the day, but we should make the point that discussions in the inclusion working group and the wider DSP have led to this being an important element of the fund, and one that could have significant impact around digital inclusion.</a:t>
            </a:r>
          </a:p>
          <a:p>
            <a:pPr marL="158750" indent="0">
              <a:buNone/>
            </a:pPr>
            <a:endParaRPr lang="en-GB" dirty="0"/>
          </a:p>
        </p:txBody>
      </p:sp>
    </p:spTree>
    <p:extLst>
      <p:ext uri="{BB962C8B-B14F-4D97-AF65-F5344CB8AC3E}">
        <p14:creationId xmlns:p14="http://schemas.microsoft.com/office/powerpoint/2010/main" val="286228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GB" sz="1100" b="0" i="0" dirty="0">
                <a:solidFill>
                  <a:srgbClr val="212529"/>
                </a:solidFill>
                <a:effectLst/>
                <a:latin typeface="Calibri" panose="020F0502020204030204" pitchFamily="34" charset="0"/>
              </a:rPr>
              <a:t>They’re working now to curate courses, according to key sectors and knowledge of shortage occupations in the region, meaning learners will be guided towards particular courses depending on the career pathway they’re thinking of taking. </a:t>
            </a:r>
            <a:endParaRPr lang="en-GB" sz="1100" b="0" i="0" dirty="0">
              <a:solidFill>
                <a:srgbClr val="000000"/>
              </a:solidFill>
              <a:effectLst/>
              <a:latin typeface="Segoe UI" panose="020B0502040204020203" pitchFamily="34" charset="0"/>
            </a:endParaRPr>
          </a:p>
          <a:p>
            <a:pPr algn="l" rtl="0" fontAlgn="base"/>
            <a:r>
              <a:rPr lang="en-GB" sz="1100" b="0" i="0" dirty="0">
                <a:solidFill>
                  <a:srgbClr val="212529"/>
                </a:solidFill>
                <a:effectLst/>
                <a:latin typeface="Calibri" panose="020F0502020204030204" pitchFamily="34" charset="0"/>
              </a:rPr>
              <a:t>There are more than 4,300 courses available to those facing redundancy, on furlough, or those looking to reskill to enter a new industry. </a:t>
            </a:r>
            <a:endParaRPr lang="en-GB" sz="1100" b="0" i="0" dirty="0">
              <a:solidFill>
                <a:srgbClr val="000000"/>
              </a:solidFill>
              <a:effectLst/>
              <a:latin typeface="Segoe UI" panose="020B0502040204020203" pitchFamily="34" charset="0"/>
            </a:endParaRPr>
          </a:p>
          <a:p>
            <a:endParaRPr lang="en-GB" sz="1100" dirty="0"/>
          </a:p>
          <a:p>
            <a:endParaRPr lang="en-GB" dirty="0"/>
          </a:p>
        </p:txBody>
      </p:sp>
    </p:spTree>
    <p:extLst>
      <p:ext uri="{BB962C8B-B14F-4D97-AF65-F5344CB8AC3E}">
        <p14:creationId xmlns:p14="http://schemas.microsoft.com/office/powerpoint/2010/main" val="40061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3200" b="1" i="0" dirty="0">
                <a:solidFill>
                  <a:srgbClr val="4D5156"/>
                </a:solidFill>
                <a:effectLst/>
                <a:latin typeface="arial" panose="020B0604020202020204" pitchFamily="34" charset="0"/>
              </a:rPr>
              <a:t>Good Things Foundation </a:t>
            </a:r>
            <a:r>
              <a:rPr lang="en-GB" sz="3200" b="0" i="0" dirty="0">
                <a:solidFill>
                  <a:srgbClr val="4D5156"/>
                </a:solidFill>
                <a:effectLst/>
                <a:latin typeface="arial" panose="020B0604020202020204" pitchFamily="34" charset="0"/>
              </a:rPr>
              <a:t>are UK-based registered charity, the objective of which is to make the benefits of digital technology more accessible. It is responsible for managing the Online Centres Network and the Learn My Way learning platform</a:t>
            </a:r>
            <a:endParaRPr lang="en-GB" sz="1800" dirty="0">
              <a:effectLst/>
              <a:latin typeface="Calibri" panose="020F0502020204030204" pitchFamily="34" charset="0"/>
              <a:ea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We’ve made a donation of £10,000 to the Good Things Foundation, in order to secure laptops/tablets and connectivity for individuals in Hastings, Tendring and Swanscombe/Northfleet. GTF are currently working with their ‘Online Centres’ in those areas to identify beneficiaries and secure the relevant kit and connectivity. The Good Things Foundation’s Online Centre network will be responsible for distributing and providing support to individuals, including helping them access learning, using GTF’s Make it Click and Learn My Way platforms. Off the back of our donation, Pfizer and Discovery Park have also agreed to make a donation to GTF, this time to focus on beneficiaries in Thanet and Dover. Perhaps you could use the presentation to encourage other organisations to consider making their own donation to GTF, to support their local community? Or at least encourage organisations to work closely with their local Online Centre?</a:t>
            </a:r>
          </a:p>
          <a:p>
            <a:pPr marL="158750" indent="0">
              <a:buNone/>
            </a:pPr>
            <a:endParaRPr lang="en-GB" dirty="0"/>
          </a:p>
        </p:txBody>
      </p:sp>
    </p:spTree>
    <p:extLst>
      <p:ext uri="{BB962C8B-B14F-4D97-AF65-F5344CB8AC3E}">
        <p14:creationId xmlns:p14="http://schemas.microsoft.com/office/powerpoint/2010/main" val="238709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1" i="0" dirty="0" err="1">
                <a:solidFill>
                  <a:srgbClr val="222222"/>
                </a:solidFill>
                <a:effectLst/>
                <a:latin typeface="arial" panose="020B0604020202020204" pitchFamily="34" charset="0"/>
              </a:rPr>
              <a:t>FutureFit</a:t>
            </a:r>
            <a:r>
              <a:rPr lang="en-GB" sz="1800" b="1" i="0" dirty="0">
                <a:solidFill>
                  <a:srgbClr val="222222"/>
                </a:solidFill>
                <a:effectLst/>
                <a:latin typeface="arial" panose="020B0604020202020204" pitchFamily="34" charset="0"/>
              </a:rPr>
              <a:t> AI</a:t>
            </a:r>
            <a:r>
              <a:rPr lang="en-GB" sz="1800" b="0" i="0" dirty="0">
                <a:solidFill>
                  <a:srgbClr val="222222"/>
                </a:solidFill>
                <a:effectLst/>
                <a:latin typeface="arial" panose="020B0604020202020204" pitchFamily="34" charset="0"/>
              </a:rPr>
              <a:t> is an </a:t>
            </a:r>
            <a:r>
              <a:rPr lang="en-GB" sz="1800" b="1" i="0" dirty="0">
                <a:solidFill>
                  <a:srgbClr val="222222"/>
                </a:solidFill>
                <a:effectLst/>
                <a:latin typeface="arial" panose="020B0604020202020204" pitchFamily="34" charset="0"/>
              </a:rPr>
              <a:t>AI</a:t>
            </a:r>
            <a:r>
              <a:rPr lang="en-GB" sz="1800" b="0" i="0" dirty="0">
                <a:solidFill>
                  <a:srgbClr val="222222"/>
                </a:solidFill>
                <a:effectLst/>
                <a:latin typeface="arial" panose="020B0604020202020204" pitchFamily="34" charset="0"/>
              </a:rPr>
              <a:t>-powered intelligence platform for the future of work. Described as the 'Google Maps for your Career'​, it draws on over a billion data points to identify future skills, assess current capabilities, and map upskilling &amp; reskilling pathways for individuals, enterprises, and governments.</a:t>
            </a:r>
            <a:endParaRPr lang="en-GB" sz="1100" dirty="0">
              <a:effectLst/>
              <a:latin typeface="Calibri" panose="020F0502020204030204" pitchFamily="34" charset="0"/>
              <a:ea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We’ve agreed a partnership with </a:t>
            </a:r>
            <a:r>
              <a:rPr lang="en-GB" sz="1800" dirty="0" err="1">
                <a:effectLst/>
                <a:latin typeface="Calibri" panose="020F0502020204030204" pitchFamily="34" charset="0"/>
                <a:ea typeface="Calibri" panose="020F0502020204030204" pitchFamily="34" charset="0"/>
              </a:rPr>
              <a:t>Futurefit</a:t>
            </a:r>
            <a:r>
              <a:rPr lang="en-GB" sz="1800" dirty="0">
                <a:effectLst/>
                <a:latin typeface="Calibri" panose="020F0502020204030204" pitchFamily="34" charset="0"/>
                <a:ea typeface="Calibri" panose="020F0502020204030204" pitchFamily="34" charset="0"/>
              </a:rPr>
              <a:t> that will see 100 residents get free access to their platform over the next couple of months. Individuals will be encouraged to sign up to take part in the programme, and they’ll benefit from support from careers professionals, access to CV and interview skills support, access to the latest labour market information, benefit from skills gap analysis and recommendations for learning. We hope to offer this opportunity to residents in the very near future.</a:t>
            </a:r>
          </a:p>
        </p:txBody>
      </p:sp>
    </p:spTree>
    <p:extLst>
      <p:ext uri="{BB962C8B-B14F-4D97-AF65-F5344CB8AC3E}">
        <p14:creationId xmlns:p14="http://schemas.microsoft.com/office/powerpoint/2010/main" val="208098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sz="1800" dirty="0">
                <a:effectLst/>
                <a:latin typeface="Calibri" panose="020F0502020204030204" pitchFamily="34" charset="0"/>
                <a:ea typeface="Calibri" panose="020F0502020204030204" pitchFamily="34" charset="0"/>
              </a:rPr>
              <a:t>At the beginning of the COVID outbreak we moved quickly to post lists of online tools and resources for individuals on the DSP website, broken down into resources for educators and students, SME’s and charities and those for residents. Those lists remain in place but, as part of the new SELEP Skills website (that’s launched on the same day as this conference), we’ve now compiled a broader list of online tools, resources and learning opportunities, split into various classifications to enable individuals to navigate the abundance of information that’s out there.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sz="1800" dirty="0">
                <a:effectLst/>
                <a:latin typeface="Calibri" panose="020F0502020204030204" pitchFamily="34" charset="0"/>
                <a:ea typeface="Calibri" panose="020F0502020204030204" pitchFamily="34" charset="0"/>
              </a:rPr>
              <a:t>The DSP’s Inclusion Working Group are excited not only by the strong digital flavour to upcoming tenders, but particularly a portion of the fund that has been specifically targeted at improving digital access and basic digital skills.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GB" sz="1800" dirty="0">
              <a:effectLst/>
              <a:latin typeface="Calibri" panose="020F0502020204030204" pitchFamily="34" charset="0"/>
            </a:endParaRPr>
          </a:p>
        </p:txBody>
      </p:sp>
    </p:spTree>
    <p:extLst>
      <p:ext uri="{BB962C8B-B14F-4D97-AF65-F5344CB8AC3E}">
        <p14:creationId xmlns:p14="http://schemas.microsoft.com/office/powerpoint/2010/main" val="385813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Slide and spiel</a:t>
            </a:r>
          </a:p>
        </p:txBody>
      </p:sp>
      <p:sp>
        <p:nvSpPr>
          <p:cNvPr id="4" name="Slide Number Placeholder 3"/>
          <p:cNvSpPr>
            <a:spLocks noGrp="1"/>
          </p:cNvSpPr>
          <p:nvPr>
            <p:ph type="sldNum" sz="quarter" idx="10"/>
          </p:nvPr>
        </p:nvSpPr>
        <p:spPr/>
        <p:txBody>
          <a:bodyPr/>
          <a:lstStyle/>
          <a:p>
            <a:fld id="{9EEC84FD-7D2D-4464-878A-F2A6719FBFE4}" type="slidenum">
              <a:rPr lang="en-GB" smtClean="0"/>
              <a:t>14</a:t>
            </a:fld>
            <a:endParaRPr lang="en-GB"/>
          </a:p>
        </p:txBody>
      </p:sp>
    </p:spTree>
    <p:extLst>
      <p:ext uri="{BB962C8B-B14F-4D97-AF65-F5344CB8AC3E}">
        <p14:creationId xmlns:p14="http://schemas.microsoft.com/office/powerpoint/2010/main" val="426221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Kit has agreed to take up a lead post around diversity and inclusion across the DSP, w</a:t>
            </a:r>
            <a:r>
              <a:rPr lang="en-GB" dirty="0"/>
              <a:t>e welcome this and look forward to working with Kit in the future! Kit will also be on the panel later!</a:t>
            </a:r>
          </a:p>
        </p:txBody>
      </p:sp>
    </p:spTree>
    <p:extLst>
      <p:ext uri="{BB962C8B-B14F-4D97-AF65-F5344CB8AC3E}">
        <p14:creationId xmlns:p14="http://schemas.microsoft.com/office/powerpoint/2010/main" val="1827701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Any blind spots? Please get in touch with us to share any resources, insights and ideas that might help us further the cause</a:t>
            </a:r>
          </a:p>
        </p:txBody>
      </p:sp>
    </p:spTree>
    <p:extLst>
      <p:ext uri="{BB962C8B-B14F-4D97-AF65-F5344CB8AC3E}">
        <p14:creationId xmlns:p14="http://schemas.microsoft.com/office/powerpoint/2010/main" val="29984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Covid-19 has changed everything about the way we live, work, trade, sell and consume. Universities and schools have had to start teaching online, GPs are doing online consultations, musicians have been performing remotely, and high street businesses have become digital to stay in </a:t>
            </a:r>
            <a:r>
              <a:rPr lang="en-GB" sz="1800">
                <a:effectLst/>
                <a:latin typeface="Calibri" panose="020F0502020204030204" pitchFamily="34" charset="0"/>
                <a:ea typeface="Calibri" panose="020F0502020204030204" pitchFamily="34" charset="0"/>
              </a:rPr>
              <a:t>business and…parents </a:t>
            </a:r>
            <a:r>
              <a:rPr lang="en-GB" sz="1800" dirty="0">
                <a:effectLst/>
                <a:latin typeface="Calibri" panose="020F0502020204030204" pitchFamily="34" charset="0"/>
                <a:ea typeface="Calibri" panose="020F0502020204030204" pitchFamily="34" charset="0"/>
              </a:rPr>
              <a:t>are bringing their families to work.</a:t>
            </a:r>
          </a:p>
          <a:p>
            <a:pPr marL="158750" indent="0">
              <a:buNone/>
            </a:pPr>
            <a:endParaRPr lang="en-GB" dirty="0"/>
          </a:p>
        </p:txBody>
      </p:sp>
    </p:spTree>
    <p:extLst>
      <p:ext uri="{BB962C8B-B14F-4D97-AF65-F5344CB8AC3E}">
        <p14:creationId xmlns:p14="http://schemas.microsoft.com/office/powerpoint/2010/main" val="414730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solidFill>
                  <a:srgbClr val="850029"/>
                </a:solidFill>
                <a:effectLst/>
                <a:latin typeface="TimesModern-Regular"/>
                <a:ea typeface="Calibri" panose="020F0502020204030204" pitchFamily="34" charset="0"/>
              </a:rPr>
              <a:t>C</a:t>
            </a:r>
            <a:r>
              <a:rPr lang="en-GB" sz="1100" dirty="0">
                <a:effectLst/>
                <a:latin typeface="Calibri" panose="020F0502020204030204" pitchFamily="34" charset="0"/>
                <a:ea typeface="Calibri" panose="020F0502020204030204" pitchFamily="34" charset="0"/>
              </a:rPr>
              <a:t>ovid-19 has changed everything about the way we live, work, trade, sell and consume. Universities and schools have had to start teaching online, GPs are doing online consultations, musicians have been performing remotely, and high street businesses have become digital to stay in business.</a:t>
            </a:r>
          </a:p>
          <a:p>
            <a:pPr>
              <a:lnSpc>
                <a:spcPts val="1950"/>
              </a:lnSpc>
              <a:spcAft>
                <a:spcPts val="1875"/>
              </a:spcAft>
            </a:pPr>
            <a:r>
              <a:rPr lang="en-GB" sz="1100" dirty="0">
                <a:effectLst/>
                <a:latin typeface="Calibri" panose="020F0502020204030204" pitchFamily="34" charset="0"/>
                <a:ea typeface="Calibri" panose="020F0502020204030204" pitchFamily="34" charset="0"/>
              </a:rPr>
              <a:t>Getting online and having basic digital skills are now as important in getting a job as English and maths. And given the new reality where many of us are being asked to work from home, if you can’t get online, you won’t be able to survive. Yet according to research by the Good Things Foundation, nine million people who struggle to use the internet independently have been locked out of this digital economy and are being left behind.</a:t>
            </a:r>
          </a:p>
          <a:p>
            <a:pPr marL="101600" indent="0">
              <a:lnSpc>
                <a:spcPct val="115000"/>
              </a:lnSpc>
              <a:spcBef>
                <a:spcPts val="0"/>
              </a:spcBef>
              <a:buClr>
                <a:srgbClr val="000000"/>
              </a:buClr>
              <a:buSzPts val="2000"/>
              <a:buFont typeface="Arial"/>
              <a:buNone/>
            </a:pPr>
            <a:endParaRPr lang="en-GB" sz="1100" dirty="0">
              <a:solidFill>
                <a:srgbClr val="000000"/>
              </a:solidFill>
              <a:latin typeface="+mn-lt"/>
              <a:ea typeface="Arial"/>
              <a:cs typeface="Arial"/>
              <a:sym typeface="Arial"/>
            </a:endParaRPr>
          </a:p>
          <a:p>
            <a:pPr marL="101600" indent="0">
              <a:lnSpc>
                <a:spcPct val="115000"/>
              </a:lnSpc>
              <a:spcBef>
                <a:spcPts val="0"/>
              </a:spcBef>
              <a:buClr>
                <a:srgbClr val="000000"/>
              </a:buClr>
              <a:buSzPts val="2000"/>
              <a:buFont typeface="Arial"/>
              <a:buNone/>
            </a:pPr>
            <a:r>
              <a:rPr lang="en-GB" sz="1100" dirty="0">
                <a:solidFill>
                  <a:srgbClr val="000000"/>
                </a:solidFill>
                <a:latin typeface="+mn-lt"/>
                <a:ea typeface="Arial"/>
                <a:cs typeface="Arial"/>
                <a:sym typeface="Arial"/>
              </a:rPr>
              <a:t>“This is a complex societal issue and not completely understood, it’s dynamic, not static and requires listening and partnership working in order for the right problems to be addressed in the right way and at the right time.</a:t>
            </a:r>
          </a:p>
          <a:p>
            <a:pPr marL="101600" indent="0">
              <a:lnSpc>
                <a:spcPct val="115000"/>
              </a:lnSpc>
              <a:spcBef>
                <a:spcPts val="0"/>
              </a:spcBef>
              <a:buClr>
                <a:srgbClr val="000000"/>
              </a:buClr>
              <a:buSzPts val="2000"/>
              <a:buFont typeface="Arial"/>
              <a:buNone/>
            </a:pPr>
            <a:endParaRPr lang="en-GB" sz="1100" dirty="0">
              <a:solidFill>
                <a:srgbClr val="000000"/>
              </a:solidFill>
              <a:latin typeface="+mn-lt"/>
              <a:ea typeface="Arial"/>
              <a:cs typeface="Arial"/>
              <a:sym typeface="Arial"/>
            </a:endParaRPr>
          </a:p>
          <a:p>
            <a:pPr marL="0" lvl="0" indent="0" algn="l" rtl="0">
              <a:spcBef>
                <a:spcPts val="0"/>
              </a:spcBef>
              <a:spcAft>
                <a:spcPts val="0"/>
              </a:spcAft>
              <a:buNone/>
            </a:pPr>
            <a:r>
              <a:rPr lang="en-GB" dirty="0"/>
              <a:t>The Essential Digital Skills Framework defines the skills needed to safely benefit from, participate in and contribute to the digital world of today and the future. </a:t>
            </a:r>
            <a:endParaRPr lang="en-GB" sz="1100" dirty="0">
              <a:solidFill>
                <a:schemeClr val="dk1"/>
              </a:solidFill>
              <a:latin typeface="Calibri"/>
              <a:cs typeface="Calibri"/>
              <a:sym typeface="Calibri"/>
            </a:endParaRPr>
          </a:p>
          <a:p>
            <a:pPr marL="0" lvl="0" indent="0" algn="l" rtl="0">
              <a:spcBef>
                <a:spcPts val="0"/>
              </a:spcBef>
              <a:spcAft>
                <a:spcPts val="0"/>
              </a:spcAft>
              <a:buNone/>
            </a:pPr>
            <a:endParaRPr lang="en-GB"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dirty="0"/>
              <a:t>There are five categories of Essential Digital Skills for life and work:</a:t>
            </a:r>
          </a:p>
          <a:p>
            <a:pPr marL="228600" lvl="0" indent="-228600" algn="l" rtl="0">
              <a:spcBef>
                <a:spcPts val="0"/>
              </a:spcBef>
              <a:spcAft>
                <a:spcPts val="0"/>
              </a:spcAft>
              <a:buFont typeface="+mj-lt"/>
              <a:buAutoNum type="arabicPeriod"/>
            </a:pPr>
            <a:r>
              <a:rPr lang="en-GB" dirty="0"/>
              <a:t>Communicating</a:t>
            </a:r>
          </a:p>
          <a:p>
            <a:pPr marL="228600" lvl="0" indent="-228600" algn="l" rtl="0">
              <a:spcBef>
                <a:spcPts val="0"/>
              </a:spcBef>
              <a:spcAft>
                <a:spcPts val="0"/>
              </a:spcAft>
              <a:buFont typeface="+mj-lt"/>
              <a:buAutoNum type="arabicPeriod"/>
            </a:pPr>
            <a:r>
              <a:rPr lang="en-GB" dirty="0"/>
              <a:t>Handling information and content</a:t>
            </a:r>
          </a:p>
          <a:p>
            <a:pPr marL="228600" lvl="0" indent="-228600" algn="l" rtl="0">
              <a:spcBef>
                <a:spcPts val="0"/>
              </a:spcBef>
              <a:spcAft>
                <a:spcPts val="0"/>
              </a:spcAft>
              <a:buFont typeface="+mj-lt"/>
              <a:buAutoNum type="arabicPeriod"/>
            </a:pPr>
            <a:r>
              <a:rPr lang="en-GB" dirty="0"/>
              <a:t>Transacting</a:t>
            </a:r>
          </a:p>
          <a:p>
            <a:pPr marL="228600" lvl="0" indent="-228600" algn="l" rtl="0">
              <a:spcBef>
                <a:spcPts val="0"/>
              </a:spcBef>
              <a:spcAft>
                <a:spcPts val="0"/>
              </a:spcAft>
              <a:buFont typeface="+mj-lt"/>
              <a:buAutoNum type="arabicPeriod"/>
            </a:pPr>
            <a:r>
              <a:rPr lang="en-GB" dirty="0"/>
              <a:t>Problem Solving</a:t>
            </a:r>
          </a:p>
          <a:p>
            <a:pPr marL="228600" lvl="0" indent="-228600" algn="l" rtl="0">
              <a:spcBef>
                <a:spcPts val="0"/>
              </a:spcBef>
              <a:spcAft>
                <a:spcPts val="0"/>
              </a:spcAft>
              <a:buFont typeface="+mj-lt"/>
              <a:buAutoNum type="arabicPeriod"/>
            </a:pPr>
            <a:r>
              <a:rPr lang="en-GB" dirty="0"/>
              <a:t>Being safe and legal online</a:t>
            </a:r>
            <a:endParaRPr lang="en-GB" sz="1100" dirty="0">
              <a:solidFill>
                <a:schemeClr val="dk1"/>
              </a:solidFill>
              <a:latin typeface="Calibri"/>
              <a:ea typeface="Calibri"/>
              <a:cs typeface="Calibri"/>
              <a:sym typeface="Calibri"/>
            </a:endParaRPr>
          </a:p>
          <a:p>
            <a:pPr marL="101600" indent="0">
              <a:lnSpc>
                <a:spcPct val="115000"/>
              </a:lnSpc>
              <a:spcBef>
                <a:spcPts val="0"/>
              </a:spcBef>
              <a:buClr>
                <a:srgbClr val="000000"/>
              </a:buClr>
              <a:buSzPts val="2000"/>
              <a:buFont typeface="Arial"/>
              <a:buNone/>
            </a:pPr>
            <a:endParaRPr lang="en-GB" sz="1100" dirty="0">
              <a:solidFill>
                <a:srgbClr val="000000"/>
              </a:solidFill>
              <a:latin typeface="+mn-lt"/>
              <a:ea typeface="Arial"/>
              <a:cs typeface="Arial"/>
              <a:sym typeface="Arial"/>
            </a:endParaRPr>
          </a:p>
          <a:p>
            <a:pPr marL="101600" indent="0">
              <a:lnSpc>
                <a:spcPct val="115000"/>
              </a:lnSpc>
              <a:spcBef>
                <a:spcPts val="0"/>
              </a:spcBef>
              <a:buClr>
                <a:srgbClr val="000000"/>
              </a:buClr>
              <a:buSzPts val="2000"/>
              <a:buFont typeface="Arial"/>
              <a:buNone/>
            </a:pPr>
            <a:r>
              <a:rPr lang="en-GB" sz="1100" dirty="0">
                <a:solidFill>
                  <a:srgbClr val="000000"/>
                </a:solidFill>
                <a:latin typeface="+mn-lt"/>
                <a:ea typeface="Arial"/>
                <a:cs typeface="Arial"/>
                <a:sym typeface="Arial"/>
              </a:rPr>
              <a:t>In an ever evolving Digital world, societies/communities that thrive digitally, can experience:</a:t>
            </a:r>
          </a:p>
          <a:p>
            <a:pPr indent="-355600">
              <a:lnSpc>
                <a:spcPct val="115000"/>
              </a:lnSpc>
              <a:spcBef>
                <a:spcPts val="0"/>
              </a:spcBef>
              <a:buClr>
                <a:srgbClr val="000000"/>
              </a:buClr>
              <a:buSzPts val="2000"/>
              <a:buFont typeface="Arial"/>
              <a:buAutoNum type="arabicPeriod"/>
            </a:pPr>
            <a:r>
              <a:rPr lang="en-GB" sz="1100" dirty="0">
                <a:solidFill>
                  <a:srgbClr val="000000"/>
                </a:solidFill>
                <a:latin typeface="+mn-lt"/>
                <a:ea typeface="Arial"/>
                <a:cs typeface="Arial"/>
                <a:sym typeface="Arial"/>
              </a:rPr>
              <a:t>Employability benefits and earning benefits</a:t>
            </a:r>
          </a:p>
          <a:p>
            <a:pPr marL="457200" lvl="0" indent="-355600" algn="l" rtl="0">
              <a:lnSpc>
                <a:spcPct val="115000"/>
              </a:lnSpc>
              <a:spcBef>
                <a:spcPts val="0"/>
              </a:spcBef>
              <a:spcAft>
                <a:spcPts val="0"/>
              </a:spcAft>
              <a:buClr>
                <a:srgbClr val="000000"/>
              </a:buClr>
              <a:buSzPts val="2000"/>
              <a:buAutoNum type="arabicPeriod"/>
            </a:pPr>
            <a:r>
              <a:rPr lang="en-GB" sz="1100" dirty="0">
                <a:solidFill>
                  <a:srgbClr val="000000"/>
                </a:solidFill>
                <a:latin typeface="+mn-lt"/>
                <a:ea typeface="Arial"/>
                <a:cs typeface="Arial"/>
                <a:sym typeface="Arial"/>
              </a:rPr>
              <a:t>Education attainment</a:t>
            </a:r>
          </a:p>
          <a:p>
            <a:pPr marL="457200" lvl="0" indent="-355600" algn="l" rtl="0">
              <a:lnSpc>
                <a:spcPct val="115000"/>
              </a:lnSpc>
              <a:spcBef>
                <a:spcPts val="0"/>
              </a:spcBef>
              <a:spcAft>
                <a:spcPts val="0"/>
              </a:spcAft>
              <a:buClr>
                <a:srgbClr val="000000"/>
              </a:buClr>
              <a:buSzPts val="2000"/>
              <a:buAutoNum type="arabicPeriod"/>
            </a:pPr>
            <a:r>
              <a:rPr lang="en-GB" sz="1100" dirty="0">
                <a:solidFill>
                  <a:srgbClr val="000000"/>
                </a:solidFill>
                <a:latin typeface="+mn-lt"/>
                <a:ea typeface="Arial"/>
                <a:cs typeface="Arial"/>
                <a:sym typeface="Arial"/>
              </a:rPr>
              <a:t>Better outcomes and experience related to access to essential services</a:t>
            </a:r>
          </a:p>
          <a:p>
            <a:pPr marL="457200" lvl="0" indent="-355600" algn="l" rtl="0">
              <a:lnSpc>
                <a:spcPct val="115000"/>
              </a:lnSpc>
              <a:spcBef>
                <a:spcPts val="0"/>
              </a:spcBef>
              <a:spcAft>
                <a:spcPts val="0"/>
              </a:spcAft>
              <a:buClr>
                <a:srgbClr val="000000"/>
              </a:buClr>
              <a:buSzPts val="2000"/>
              <a:buAutoNum type="arabicPeriod"/>
            </a:pPr>
            <a:r>
              <a:rPr lang="en-GB" sz="1100" dirty="0">
                <a:solidFill>
                  <a:srgbClr val="000000"/>
                </a:solidFill>
                <a:latin typeface="+mn-lt"/>
                <a:ea typeface="Arial"/>
                <a:cs typeface="Arial"/>
                <a:sym typeface="Arial"/>
              </a:rPr>
              <a:t>Retail transaction benefits</a:t>
            </a:r>
          </a:p>
          <a:p>
            <a:pPr marL="457200" lvl="0" indent="-355600" algn="l" rtl="0">
              <a:lnSpc>
                <a:spcPct val="115000"/>
              </a:lnSpc>
              <a:spcBef>
                <a:spcPts val="0"/>
              </a:spcBef>
              <a:spcAft>
                <a:spcPts val="0"/>
              </a:spcAft>
              <a:buClr>
                <a:srgbClr val="000000"/>
              </a:buClr>
              <a:buSzPts val="2000"/>
              <a:buFont typeface="Arial"/>
              <a:buAutoNum type="arabicPeriod"/>
            </a:pPr>
            <a:r>
              <a:rPr lang="en-GB" sz="1100" dirty="0">
                <a:solidFill>
                  <a:srgbClr val="000000"/>
                </a:solidFill>
                <a:latin typeface="+mn-lt"/>
                <a:ea typeface="Arial"/>
                <a:cs typeface="Arial"/>
                <a:sym typeface="Arial"/>
              </a:rPr>
              <a:t>Communication benefits i.e. reducing social isolation</a:t>
            </a:r>
          </a:p>
          <a:p>
            <a:pPr marL="457200" lvl="0" indent="-355600" algn="l" rtl="0">
              <a:lnSpc>
                <a:spcPct val="115000"/>
              </a:lnSpc>
              <a:spcBef>
                <a:spcPts val="0"/>
              </a:spcBef>
              <a:spcAft>
                <a:spcPts val="0"/>
              </a:spcAft>
              <a:buClr>
                <a:srgbClr val="000000"/>
              </a:buClr>
              <a:buSzPts val="2000"/>
              <a:buAutoNum type="arabicPeriod"/>
            </a:pPr>
            <a:r>
              <a:rPr lang="en-GB" sz="1100" dirty="0">
                <a:solidFill>
                  <a:srgbClr val="000000"/>
                </a:solidFill>
                <a:latin typeface="+mn-lt"/>
                <a:ea typeface="Arial"/>
                <a:cs typeface="Arial"/>
                <a:sym typeface="Arial"/>
              </a:rPr>
              <a:t>Time and efficiency savings</a:t>
            </a:r>
          </a:p>
          <a:p>
            <a:pPr marL="457200" lvl="0" indent="-355600" algn="l" rtl="0">
              <a:lnSpc>
                <a:spcPct val="115000"/>
              </a:lnSpc>
              <a:spcBef>
                <a:spcPts val="0"/>
              </a:spcBef>
              <a:spcAft>
                <a:spcPts val="0"/>
              </a:spcAft>
              <a:buClr>
                <a:srgbClr val="000000"/>
              </a:buClr>
              <a:buSzPts val="2000"/>
              <a:buAutoNum type="arabicPeriod"/>
            </a:pPr>
            <a:endParaRPr lang="en-GB" sz="1100" b="0" i="0" dirty="0">
              <a:solidFill>
                <a:srgbClr val="000000"/>
              </a:solidFill>
              <a:effectLst/>
              <a:latin typeface="+mn-lt"/>
              <a:ea typeface="Calibri" panose="020F0502020204030204" pitchFamily="34" charset="0"/>
              <a:cs typeface="Arial"/>
              <a:sym typeface="Arial"/>
            </a:endParaRPr>
          </a:p>
          <a:p>
            <a:pPr marL="15875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In 2015, UK signed up along with all the other UN countries to help achieve the ‘Sustainable development goals’ which include: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End poverty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protect the planet;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Improve lives and prospects of everyone everywhere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global context UK still lags behind many other G20 countries in terms of inequality i.e. access to fast broadband and digital skills of citizens. Though one of the more prosperous regions in the country, it is true of SE LEP region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Risk of people being left behind in an increasingly Digital 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Digital divide between the ‘haves’ and ‘have nots’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01600" lvl="0" indent="0" algn="l" rtl="0">
              <a:lnSpc>
                <a:spcPct val="115000"/>
              </a:lnSpc>
              <a:spcBef>
                <a:spcPts val="0"/>
              </a:spcBef>
              <a:spcAft>
                <a:spcPts val="0"/>
              </a:spcAft>
              <a:buClr>
                <a:srgbClr val="000000"/>
              </a:buClr>
              <a:buSzPts val="2000"/>
              <a:buNone/>
            </a:pPr>
            <a:endParaRPr lang="en-GB" b="0" i="0" dirty="0">
              <a:solidFill>
                <a:srgbClr val="22372E"/>
              </a:solidFill>
              <a:effectLst/>
              <a:latin typeface="Corporate S W01"/>
            </a:endParaRPr>
          </a:p>
          <a:p>
            <a:pPr marL="101600" lvl="0" indent="0" algn="l" rtl="0">
              <a:lnSpc>
                <a:spcPct val="115000"/>
              </a:lnSpc>
              <a:spcBef>
                <a:spcPts val="0"/>
              </a:spcBef>
              <a:spcAft>
                <a:spcPts val="0"/>
              </a:spcAft>
              <a:buClr>
                <a:srgbClr val="000000"/>
              </a:buClr>
              <a:buSzPts val="2000"/>
              <a:buNone/>
            </a:pPr>
            <a:endParaRPr lang="en-GB" sz="1100" b="0" i="0" dirty="0">
              <a:solidFill>
                <a:srgbClr val="22372E"/>
              </a:solidFill>
              <a:effectLst/>
              <a:latin typeface="Corporate S W01"/>
              <a:ea typeface="Calibri" panose="020F0502020204030204" pitchFamily="34" charset="0"/>
              <a:cs typeface="Arial"/>
            </a:endParaRPr>
          </a:p>
        </p:txBody>
      </p:sp>
    </p:spTree>
    <p:extLst>
      <p:ext uri="{BB962C8B-B14F-4D97-AF65-F5344CB8AC3E}">
        <p14:creationId xmlns:p14="http://schemas.microsoft.com/office/powerpoint/2010/main" val="242846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dirty="0"/>
              <a:t>A multiplicity of issues and regional challenges…</a:t>
            </a: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af2c2962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dirty="0">
                <a:solidFill>
                  <a:srgbClr val="22372E"/>
                </a:solidFill>
                <a:effectLst/>
                <a:latin typeface="Corporate S W01"/>
              </a:rPr>
              <a:t>Whilst our nation’s leaders are trying to follow-up on their intention to address this inequality and ‘level up’ underperforming and left-behind parts of the UK (through a programme of infrastructure development, investing in education, skills and scientific R&amp;D)…the spirit of </a:t>
            </a:r>
            <a:r>
              <a:rPr lang="en-GB" b="0" i="0" dirty="0" err="1">
                <a:solidFill>
                  <a:srgbClr val="22372E"/>
                </a:solidFill>
                <a:effectLst/>
                <a:latin typeface="Corporate S W01"/>
              </a:rPr>
              <a:t>Covid</a:t>
            </a:r>
            <a:r>
              <a:rPr lang="en-GB" b="0" i="0" dirty="0">
                <a:solidFill>
                  <a:srgbClr val="22372E"/>
                </a:solidFill>
                <a:effectLst/>
                <a:latin typeface="Corporate S W01"/>
              </a:rPr>
              <a:t> response (mucking in) </a:t>
            </a:r>
            <a:r>
              <a:rPr lang="en-GB" b="0" i="0" dirty="0" err="1">
                <a:solidFill>
                  <a:srgbClr val="22372E"/>
                </a:solidFill>
                <a:effectLst/>
                <a:latin typeface="Corporate S W01"/>
              </a:rPr>
              <a:t>continuesto</a:t>
            </a:r>
            <a:r>
              <a:rPr lang="en-GB" b="0" i="0" dirty="0">
                <a:solidFill>
                  <a:srgbClr val="22372E"/>
                </a:solidFill>
                <a:effectLst/>
                <a:latin typeface="Corporate S W01"/>
              </a:rPr>
              <a:t> prevail particularly at local levels in addressing specific population needs, of which access to digital is one</a:t>
            </a:r>
            <a:endParaRPr lang="en-GB" sz="1100" dirty="0">
              <a:latin typeface="+mn-lt"/>
            </a:endParaRP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Our manifesto: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solidFill>
                  <a:srgbClr val="000000"/>
                </a:solidFill>
                <a:effectLst/>
                <a:latin typeface="Arial" panose="020B0604020202020204" pitchFamily="34" charset="0"/>
                <a:ea typeface="Calibri" panose="020F0502020204030204" pitchFamily="34" charset="0"/>
              </a:rPr>
              <a:t>Our ambition should be to make sure no-one in the south east is excluded because they don't have the skills or can't afford the equipment or connection.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solidFill>
                  <a:srgbClr val="000000"/>
                </a:solidFill>
                <a:effectLst/>
                <a:latin typeface="Arial" panose="020B0604020202020204" pitchFamily="34" charset="0"/>
                <a:ea typeface="Calibri" panose="020F0502020204030204" pitchFamily="34" charset="0"/>
              </a:rPr>
              <a:t>Resonates with KSS AHSN strapline of ‘Transforming lives through  innovation’. Particularly the lives of those with most need, who for socio-economic or other issues are unable to get access to basic and sometimes more ground-breaking but potentially impactful solutions to their pressing problems</a:t>
            </a:r>
            <a:endParaRPr lang="en-GB"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01" name="Google Shape;101;g8af2c2962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Preventing Digital exclusion working group, with three subgroups:</a:t>
            </a:r>
          </a:p>
          <a:p>
            <a:pPr marL="0" lvl="0" indent="0" algn="l" rtl="0">
              <a:spcBef>
                <a:spcPts val="0"/>
              </a:spcBef>
              <a:spcAft>
                <a:spcPts val="0"/>
              </a:spcAft>
              <a:buNone/>
            </a:pPr>
            <a:r>
              <a:rPr lang="en-GB" sz="1100" dirty="0">
                <a:solidFill>
                  <a:schemeClr val="dk1"/>
                </a:solidFill>
                <a:latin typeface="Calibri"/>
                <a:ea typeface="Calibri"/>
                <a:cs typeface="Calibri"/>
                <a:sym typeface="Calibri"/>
              </a:rPr>
              <a:t>1. Access for all</a:t>
            </a:r>
          </a:p>
          <a:p>
            <a:pPr marL="0" lvl="0" indent="0" algn="l" rtl="0">
              <a:spcBef>
                <a:spcPts val="0"/>
              </a:spcBef>
              <a:spcAft>
                <a:spcPts val="0"/>
              </a:spcAft>
              <a:buNone/>
            </a:pPr>
            <a:r>
              <a:rPr lang="en-GB" sz="1100" dirty="0">
                <a:solidFill>
                  <a:schemeClr val="dk1"/>
                </a:solidFill>
                <a:latin typeface="Calibri"/>
                <a:ea typeface="Calibri"/>
                <a:cs typeface="Calibri"/>
                <a:sym typeface="Calibri"/>
              </a:rPr>
              <a:t>2. Support to charities supporting vulnerable residents (Upskilling charity staff and leadership, linking support with training and education)</a:t>
            </a:r>
          </a:p>
          <a:p>
            <a:pPr marL="0" lvl="0" indent="0" algn="l" rtl="0">
              <a:spcBef>
                <a:spcPts val="0"/>
              </a:spcBef>
              <a:spcAft>
                <a:spcPts val="0"/>
              </a:spcAft>
              <a:buNone/>
            </a:pPr>
            <a:r>
              <a:rPr lang="en-GB" sz="1100" dirty="0">
                <a:solidFill>
                  <a:schemeClr val="dk1"/>
                </a:solidFill>
                <a:latin typeface="Calibri"/>
                <a:ea typeface="Calibri"/>
                <a:cs typeface="Calibri"/>
                <a:sym typeface="Calibri"/>
              </a:rPr>
              <a:t>3. Improving training, education, careers advice and information for the unemployed across the South East</a:t>
            </a:r>
          </a:p>
        </p:txBody>
      </p:sp>
    </p:spTree>
    <p:extLst>
      <p:ext uri="{BB962C8B-B14F-4D97-AF65-F5344CB8AC3E}">
        <p14:creationId xmlns:p14="http://schemas.microsoft.com/office/powerpoint/2010/main" val="153298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dirty="0"/>
              <a:t>Launched in August</a:t>
            </a:r>
          </a:p>
          <a:p>
            <a:pPr marL="0" lvl="0" indent="0" algn="l" rtl="0">
              <a:lnSpc>
                <a:spcPct val="100000"/>
              </a:lnSpc>
              <a:spcBef>
                <a:spcPts val="0"/>
              </a:spcBef>
              <a:spcAft>
                <a:spcPts val="0"/>
              </a:spcAft>
              <a:buSzPts val="1100"/>
              <a:buNone/>
            </a:pPr>
            <a:r>
              <a:rPr lang="en-GB" dirty="0"/>
              <a:t>A collective of individuals representing a number of sectors and organisations across Kent, Essex and Sussex…all with skin in the game and a shared purpose and ambition to make a difference</a:t>
            </a:r>
          </a:p>
          <a:p>
            <a:pPr marL="0" lvl="0" indent="0" algn="l" rtl="0">
              <a:spcBef>
                <a:spcPts val="0"/>
              </a:spcBef>
              <a:spcAft>
                <a:spcPts val="0"/>
              </a:spcAft>
              <a:buNone/>
            </a:pPr>
            <a:endParaRPr lang="en-GB" sz="1100"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100"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100" dirty="0">
              <a:solidFill>
                <a:schemeClr val="dk1"/>
              </a:solidFill>
              <a:latin typeface="Calibri"/>
              <a:ea typeface="Calibri"/>
              <a:cs typeface="Calibri"/>
              <a:sym typeface="Calibri"/>
            </a:endParaRPr>
          </a:p>
          <a:p>
            <a:pPr marL="0" lvl="0" indent="0" algn="l" rtl="0">
              <a:spcBef>
                <a:spcPts val="0"/>
              </a:spcBef>
              <a:spcAft>
                <a:spcPts val="0"/>
              </a:spcAft>
              <a:buNone/>
            </a:pPr>
            <a:endParaRPr lang="en-GB" sz="2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GB" sz="2400" b="1" dirty="0">
              <a:solidFill>
                <a:schemeClr val="dk1"/>
              </a:solidFill>
              <a:latin typeface="Calibri"/>
              <a:ea typeface="Calibri"/>
              <a:cs typeface="Calibri"/>
              <a:sym typeface="Calibri"/>
            </a:endParaRPr>
          </a:p>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63976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af2c2962a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dirty="0"/>
              <a:t>With the three themes in mind (</a:t>
            </a:r>
            <a:r>
              <a:rPr lang="en-GB" sz="1100" dirty="0">
                <a:latin typeface="Calibri" panose="020F0502020204030204" pitchFamily="34" charset="0"/>
                <a:cs typeface="Calibri" panose="020F0502020204030204" pitchFamily="34" charset="0"/>
              </a:rPr>
              <a:t>Sharing stories, ensuring representation, identifying and Accessing Funding Opportunities</a:t>
            </a:r>
            <a:r>
              <a:rPr lang="en-GB" dirty="0"/>
              <a:t>) we’ve agreed to hone in on three Is</a:t>
            </a:r>
            <a:endParaRPr dirty="0"/>
          </a:p>
        </p:txBody>
      </p:sp>
      <p:sp>
        <p:nvSpPr>
          <p:cNvPr id="112" name="Google Shape;112;g8af2c2962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 fundamental improvement question is: Once we’ve identified the problem and have also identified potential interventions, how will we know we’ve made a difference.</a:t>
            </a:r>
          </a:p>
        </p:txBody>
      </p:sp>
    </p:spTree>
    <p:extLst>
      <p:ext uri="{BB962C8B-B14F-4D97-AF65-F5344CB8AC3E}">
        <p14:creationId xmlns:p14="http://schemas.microsoft.com/office/powerpoint/2010/main" val="406947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6"/>
          <p:cNvSpPr txBox="1">
            <a:spLocks noGrp="1"/>
          </p:cNvSpPr>
          <p:nvPr>
            <p:ph type="ctrTitle"/>
          </p:nvPr>
        </p:nvSpPr>
        <p:spPr>
          <a:xfrm>
            <a:off x="838200" y="2757193"/>
            <a:ext cx="8390860" cy="7880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Arial"/>
              <a:buNone/>
              <a:defRPr sz="4400"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subTitle" idx="1"/>
          </p:nvPr>
        </p:nvSpPr>
        <p:spPr>
          <a:xfrm>
            <a:off x="838200" y="3637296"/>
            <a:ext cx="8390860" cy="56172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5"/>
              </a:buClr>
              <a:buSzPts val="2400"/>
              <a:buFont typeface="Arial"/>
              <a:buNone/>
              <a:defRPr sz="2400" b="0" i="0" u="none" strike="noStrike" cap="none">
                <a:solidFill>
                  <a:schemeClr val="accent5"/>
                </a:solidFill>
                <a:latin typeface="Open Sans"/>
                <a:ea typeface="Open Sans"/>
                <a:cs typeface="Open Sans"/>
                <a:sym typeface="Open Sans"/>
              </a:defRPr>
            </a:lvl1pPr>
            <a:lvl2pPr marR="0" lvl="1" algn="ctr" rtl="0">
              <a:lnSpc>
                <a:spcPct val="90000"/>
              </a:lnSpc>
              <a:spcBef>
                <a:spcPts val="5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9pPr>
          </a:lstStyle>
          <a:p>
            <a:endParaRPr/>
          </a:p>
        </p:txBody>
      </p:sp>
      <p:sp>
        <p:nvSpPr>
          <p:cNvPr id="15" name="Google Shape;15;p6"/>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cxnSp>
        <p:nvCxnSpPr>
          <p:cNvPr id="17" name="Google Shape;17;p6"/>
          <p:cNvCxnSpPr/>
          <p:nvPr/>
        </p:nvCxnSpPr>
        <p:spPr>
          <a:xfrm>
            <a:off x="838200" y="2384168"/>
            <a:ext cx="1433966" cy="0"/>
          </a:xfrm>
          <a:prstGeom prst="straightConnector1">
            <a:avLst/>
          </a:prstGeom>
          <a:noFill/>
          <a:ln w="63500" cap="flat" cmpd="sng">
            <a:solidFill>
              <a:schemeClr val="accent2"/>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6C24-DE24-4A7D-A35F-802B79C4C0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E74CC0-F33E-4588-B8E5-CEEB4D3B6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26C7B5-1944-433B-B7D1-BA6AB9713905}"/>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93120C39-8E93-434C-88FE-197D03F61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00E42-1D99-4EEC-B251-84E5335A80A8}"/>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264403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6D6F-8607-413D-A0E8-E87EBDF83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0497B0-2E24-4B53-99D3-88556DF7D9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DB1B5-E81D-4781-A6BB-1BDDA765B8F1}"/>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B0D619CD-FB08-4EF4-A711-997C05755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A80C48-9483-4EE4-99C9-0ED5AABCE858}"/>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373451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523C-411E-4924-A541-B87D7222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02E1BF-D22F-4158-993B-3AAD331F5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02CD6-986F-49EE-990D-6BF5B4D2ACAE}"/>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BA31BDA6-EA8E-4051-8BDF-224860953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C1C10-1542-4882-B659-33A9CE5478E4}"/>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29690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8C66-FA45-4379-AE49-F8CC4C4D9E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2EEF6-1983-4028-B4D8-479DD07969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B14419-8DB1-4946-8A0B-28F65BEC8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92256D-C60B-4512-9952-0D9EBFEE8C78}"/>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6" name="Footer Placeholder 5">
            <a:extLst>
              <a:ext uri="{FF2B5EF4-FFF2-40B4-BE49-F238E27FC236}">
                <a16:creationId xmlns:a16="http://schemas.microsoft.com/office/drawing/2014/main" id="{448CE938-891D-4B7B-98E4-CC13EC1C61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FF437-46AD-4D25-8AA9-3431580A819A}"/>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410614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7844-723C-407A-BEB3-2F6D652A60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5EE1CD-BAF6-4B50-983C-512CB7FA0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A35F6-D553-46F6-9DC1-469141D887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8C88CE-A65D-48A2-BE8C-A9C99A538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EEB39-3ABB-44BF-870B-1C25B7B92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952A9B-C393-4A15-83BE-AEC2B2950B55}"/>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8" name="Footer Placeholder 7">
            <a:extLst>
              <a:ext uri="{FF2B5EF4-FFF2-40B4-BE49-F238E27FC236}">
                <a16:creationId xmlns:a16="http://schemas.microsoft.com/office/drawing/2014/main" id="{8B227621-8B17-494A-9603-21902DA144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5C2DC-9853-489F-9CDA-CA27168EA273}"/>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212156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8A81-B6BD-4A53-8239-1B6CEEA8BC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D46C9D-61EC-4138-A39C-287399098B05}"/>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4" name="Footer Placeholder 3">
            <a:extLst>
              <a:ext uri="{FF2B5EF4-FFF2-40B4-BE49-F238E27FC236}">
                <a16:creationId xmlns:a16="http://schemas.microsoft.com/office/drawing/2014/main" id="{E53C000F-C17C-41F5-9BE0-BDBAC48225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04646D-E563-4DB3-96EA-4F521C6FA720}"/>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240634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79A2BD-8FBC-401B-AB8D-34985C00167E}"/>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3" name="Footer Placeholder 2">
            <a:extLst>
              <a:ext uri="{FF2B5EF4-FFF2-40B4-BE49-F238E27FC236}">
                <a16:creationId xmlns:a16="http://schemas.microsoft.com/office/drawing/2014/main" id="{2DFA6203-C501-4DD0-9D04-F3807A560A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51CF41-2518-4A47-A1BD-6D3C386380D4}"/>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62414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C11F-EF59-4CDB-BEFB-0CC4224F4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71CC81-EFEE-46EA-A8E3-CD07A3A49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7C4AF3-27F4-4576-A81A-FC5C429B7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18E2E-BE11-488B-880A-64787B5E512A}"/>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6" name="Footer Placeholder 5">
            <a:extLst>
              <a:ext uri="{FF2B5EF4-FFF2-40B4-BE49-F238E27FC236}">
                <a16:creationId xmlns:a16="http://schemas.microsoft.com/office/drawing/2014/main" id="{FBA1FE77-46D2-441B-B196-EDAD9428CF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7808B4-C2CF-4F7F-85C7-036C8DC8D845}"/>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2463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6B7E-25AA-4C8D-B108-39F7E59D7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DAFB95-251A-4E47-9E25-AEFE8944D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191087-00FD-41C2-88F3-90AA1B217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02976-AF5A-4657-9D5F-79279F309D73}"/>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6" name="Footer Placeholder 5">
            <a:extLst>
              <a:ext uri="{FF2B5EF4-FFF2-40B4-BE49-F238E27FC236}">
                <a16:creationId xmlns:a16="http://schemas.microsoft.com/office/drawing/2014/main" id="{D8FA454E-50EF-41EC-9A8A-BB46580498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B047E-20EF-4EC3-8AB1-25811DD5E04D}"/>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148187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751F-F36F-4EB0-AD6B-51C24E45EB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7063A-598F-4C4D-B0B9-9B191699A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FCF89-8D50-4F59-9E6D-369B55A5EF48}"/>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64056875-18B8-4132-8160-6223AF4D0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BA3E5-1F52-408C-9E1F-FA9BDB67998B}"/>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400959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7"/>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7"/>
          <p:cNvSpPr txBox="1">
            <a:spLocks noGrp="1"/>
          </p:cNvSpPr>
          <p:nvPr>
            <p:ph type="body" idx="1"/>
          </p:nvPr>
        </p:nvSpPr>
        <p:spPr>
          <a:xfrm>
            <a:off x="334280" y="2720466"/>
            <a:ext cx="7773988" cy="520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4400"/>
              <a:buFont typeface="Arial"/>
              <a:buNone/>
              <a:defRPr sz="4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dirty="0"/>
          </a:p>
        </p:txBody>
      </p:sp>
      <p:sp>
        <p:nvSpPr>
          <p:cNvPr id="23" name="Google Shape;23;p7"/>
          <p:cNvSpPr txBox="1">
            <a:spLocks noGrp="1"/>
          </p:cNvSpPr>
          <p:nvPr>
            <p:ph type="body" idx="2"/>
          </p:nvPr>
        </p:nvSpPr>
        <p:spPr>
          <a:xfrm>
            <a:off x="334280" y="3439305"/>
            <a:ext cx="7773988" cy="26844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56606-4FC4-4EF2-A331-D497B65F14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29FD2C-5669-4F93-8FCA-38C6E9AB5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854E8-9195-4764-9727-660840F882C0}"/>
              </a:ext>
            </a:extLst>
          </p:cNvPr>
          <p:cNvSpPr>
            <a:spLocks noGrp="1"/>
          </p:cNvSpPr>
          <p:nvPr>
            <p:ph type="dt" sz="half" idx="10"/>
          </p:nvPr>
        </p:nvSpPr>
        <p:spPr/>
        <p:txBody>
          <a:body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B5E18B50-17DB-440A-9816-E0C95D7E5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E9526-F229-4014-A082-3E167C1A58C6}"/>
              </a:ext>
            </a:extLst>
          </p:cNvPr>
          <p:cNvSpPr>
            <a:spLocks noGrp="1"/>
          </p:cNvSpPr>
          <p:nvPr>
            <p:ph type="sldNum" sz="quarter" idx="12"/>
          </p:nvPr>
        </p:nvSpPr>
        <p:spPr/>
        <p:txBody>
          <a:bodyPr/>
          <a:lstStyle/>
          <a:p>
            <a:fld id="{92B5FA75-9405-4FEE-8614-A6B981E6A9BF}" type="slidenum">
              <a:rPr lang="en-GB" smtClean="0"/>
              <a:t>‹#›</a:t>
            </a:fld>
            <a:endParaRPr lang="en-GB"/>
          </a:p>
        </p:txBody>
      </p:sp>
    </p:spTree>
    <p:extLst>
      <p:ext uri="{BB962C8B-B14F-4D97-AF65-F5344CB8AC3E}">
        <p14:creationId xmlns:p14="http://schemas.microsoft.com/office/powerpoint/2010/main" val="17836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titleOnly">
  <p:cSld name="TITLE_ONLY">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4"/>
        <p:cNvGrpSpPr/>
        <p:nvPr/>
      </p:nvGrpSpPr>
      <p:grpSpPr>
        <a:xfrm>
          <a:off x="0" y="0"/>
          <a:ext cx="0" cy="0"/>
          <a:chOff x="0" y="0"/>
          <a:chExt cx="0" cy="0"/>
        </a:xfrm>
      </p:grpSpPr>
      <p:sp>
        <p:nvSpPr>
          <p:cNvPr id="35" name="Google Shape;35;p9"/>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9"/>
          <p:cNvSpPr txBox="1">
            <a:spLocks noGrp="1"/>
          </p:cNvSpPr>
          <p:nvPr>
            <p:ph type="title"/>
          </p:nvPr>
        </p:nvSpPr>
        <p:spPr>
          <a:xfrm>
            <a:off x="838200" y="1848469"/>
            <a:ext cx="7579242" cy="674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8200" y="2808315"/>
            <a:ext cx="5437188" cy="6543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1C1C22"/>
              </a:buClr>
              <a:buSzPts val="3600"/>
              <a:buFont typeface="Arial"/>
              <a:buNone/>
              <a:defRPr sz="3600" b="0" i="0" u="none" strike="noStrike" cap="none">
                <a:solidFill>
                  <a:srgbClr val="1C1C22"/>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39" name="Google Shape;39;p9"/>
          <p:cNvSpPr txBox="1">
            <a:spLocks noGrp="1"/>
          </p:cNvSpPr>
          <p:nvPr>
            <p:ph type="body" idx="2"/>
          </p:nvPr>
        </p:nvSpPr>
        <p:spPr>
          <a:xfrm>
            <a:off x="838200" y="3661599"/>
            <a:ext cx="5437188" cy="211143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00"/>
              </a:spcBef>
              <a:spcAft>
                <a:spcPts val="0"/>
              </a:spcAft>
              <a:buClr>
                <a:srgbClr val="1C1C22"/>
              </a:buClr>
              <a:buSzPts val="1400"/>
              <a:buFont typeface="Arial"/>
              <a:buNone/>
              <a:defRPr sz="1400" b="0" i="0" u="none" strike="noStrike" cap="none">
                <a:solidFill>
                  <a:srgbClr val="1C1C2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838200" y="6341878"/>
            <a:ext cx="522177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a:spLocks noGrp="1"/>
          </p:cNvSpPr>
          <p:nvPr>
            <p:ph type="pic" idx="2"/>
          </p:nvPr>
        </p:nvSpPr>
        <p:spPr>
          <a:xfrm>
            <a:off x="334280" y="2621490"/>
            <a:ext cx="5950688" cy="36054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44" name="Google Shape;44;p10"/>
          <p:cNvSpPr txBox="1">
            <a:spLocks noGrp="1"/>
          </p:cNvSpPr>
          <p:nvPr>
            <p:ph type="body" idx="1"/>
          </p:nvPr>
        </p:nvSpPr>
        <p:spPr>
          <a:xfrm>
            <a:off x="6635942" y="2621490"/>
            <a:ext cx="5221778" cy="520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4400"/>
              <a:buFont typeface="Arial"/>
              <a:buNone/>
              <a:defRPr sz="44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45" name="Google Shape;45;p10"/>
          <p:cNvSpPr txBox="1">
            <a:spLocks noGrp="1"/>
          </p:cNvSpPr>
          <p:nvPr>
            <p:ph type="body" idx="3"/>
          </p:nvPr>
        </p:nvSpPr>
        <p:spPr>
          <a:xfrm>
            <a:off x="6635942" y="3276188"/>
            <a:ext cx="5221778" cy="250881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 name="Google Shape;49;p11"/>
          <p:cNvCxnSpPr/>
          <p:nvPr/>
        </p:nvCxnSpPr>
        <p:spPr>
          <a:xfrm>
            <a:off x="419333" y="2772622"/>
            <a:ext cx="1433966" cy="0"/>
          </a:xfrm>
          <a:prstGeom prst="straightConnector1">
            <a:avLst/>
          </a:prstGeom>
          <a:noFill/>
          <a:ln w="50800" cap="flat" cmpd="sng">
            <a:solidFill>
              <a:schemeClr val="accent2"/>
            </a:solidFill>
            <a:prstDash val="solid"/>
            <a:miter lim="800000"/>
            <a:headEnd type="none" w="sm" len="sm"/>
            <a:tailEnd type="none" w="sm" len="sm"/>
          </a:ln>
        </p:spPr>
      </p:cxnSp>
      <p:cxnSp>
        <p:nvCxnSpPr>
          <p:cNvPr id="50" name="Google Shape;50;p11"/>
          <p:cNvCxnSpPr/>
          <p:nvPr/>
        </p:nvCxnSpPr>
        <p:spPr>
          <a:xfrm>
            <a:off x="4319182" y="2761047"/>
            <a:ext cx="1433966" cy="0"/>
          </a:xfrm>
          <a:prstGeom prst="straightConnector1">
            <a:avLst/>
          </a:prstGeom>
          <a:noFill/>
          <a:ln w="50800" cap="flat" cmpd="sng">
            <a:solidFill>
              <a:schemeClr val="accent2"/>
            </a:solidFill>
            <a:prstDash val="solid"/>
            <a:miter lim="800000"/>
            <a:headEnd type="none" w="sm" len="sm"/>
            <a:tailEnd type="none" w="sm" len="sm"/>
          </a:ln>
        </p:spPr>
      </p:cxnSp>
      <p:cxnSp>
        <p:nvCxnSpPr>
          <p:cNvPr id="51" name="Google Shape;51;p11"/>
          <p:cNvCxnSpPr/>
          <p:nvPr/>
        </p:nvCxnSpPr>
        <p:spPr>
          <a:xfrm>
            <a:off x="419333" y="4655538"/>
            <a:ext cx="1433966" cy="0"/>
          </a:xfrm>
          <a:prstGeom prst="straightConnector1">
            <a:avLst/>
          </a:prstGeom>
          <a:noFill/>
          <a:ln w="50800" cap="flat" cmpd="sng">
            <a:solidFill>
              <a:schemeClr val="accent2"/>
            </a:solidFill>
            <a:prstDash val="solid"/>
            <a:miter lim="800000"/>
            <a:headEnd type="none" w="sm" len="sm"/>
            <a:tailEnd type="none" w="sm" len="sm"/>
          </a:ln>
        </p:spPr>
      </p:cxnSp>
      <p:cxnSp>
        <p:nvCxnSpPr>
          <p:cNvPr id="52" name="Google Shape;52;p11"/>
          <p:cNvCxnSpPr/>
          <p:nvPr/>
        </p:nvCxnSpPr>
        <p:spPr>
          <a:xfrm>
            <a:off x="4319182" y="4655538"/>
            <a:ext cx="1433966" cy="0"/>
          </a:xfrm>
          <a:prstGeom prst="straightConnector1">
            <a:avLst/>
          </a:prstGeom>
          <a:noFill/>
          <a:ln w="50800" cap="flat" cmpd="sng">
            <a:solidFill>
              <a:schemeClr val="accent2"/>
            </a:solidFill>
            <a:prstDash val="solid"/>
            <a:miter lim="800000"/>
            <a:headEnd type="none" w="sm" len="sm"/>
            <a:tailEnd type="none" w="sm" len="sm"/>
          </a:ln>
        </p:spPr>
      </p:cxnSp>
      <p:sp>
        <p:nvSpPr>
          <p:cNvPr id="53" name="Google Shape;53;p11"/>
          <p:cNvSpPr txBox="1">
            <a:spLocks noGrp="1"/>
          </p:cNvSpPr>
          <p:nvPr>
            <p:ph type="body" idx="1"/>
          </p:nvPr>
        </p:nvSpPr>
        <p:spPr>
          <a:xfrm>
            <a:off x="334280" y="3285238"/>
            <a:ext cx="3517669" cy="10772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4" name="Google Shape;54;p11"/>
          <p:cNvSpPr txBox="1">
            <a:spLocks noGrp="1"/>
          </p:cNvSpPr>
          <p:nvPr>
            <p:ph type="body" idx="2"/>
          </p:nvPr>
        </p:nvSpPr>
        <p:spPr>
          <a:xfrm>
            <a:off x="334280" y="2868774"/>
            <a:ext cx="3517669" cy="2857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1700"/>
              <a:buFont typeface="Arial"/>
              <a:buNone/>
              <a:defRPr sz="1700" b="0" i="0" u="none" strike="noStrike" cap="none">
                <a:solidFill>
                  <a:schemeClr val="accen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5" name="Google Shape;55;p11"/>
          <p:cNvSpPr txBox="1">
            <a:spLocks noGrp="1"/>
          </p:cNvSpPr>
          <p:nvPr>
            <p:ph type="body" idx="3"/>
          </p:nvPr>
        </p:nvSpPr>
        <p:spPr>
          <a:xfrm>
            <a:off x="4219095" y="3285238"/>
            <a:ext cx="3517669" cy="10772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6" name="Google Shape;56;p11"/>
          <p:cNvSpPr txBox="1">
            <a:spLocks noGrp="1"/>
          </p:cNvSpPr>
          <p:nvPr>
            <p:ph type="body" idx="4"/>
          </p:nvPr>
        </p:nvSpPr>
        <p:spPr>
          <a:xfrm>
            <a:off x="4219094" y="2868774"/>
            <a:ext cx="3517669" cy="2857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1700"/>
              <a:buFont typeface="Arial"/>
              <a:buNone/>
              <a:defRPr sz="1700" b="0" i="0" u="none" strike="noStrike" cap="none">
                <a:solidFill>
                  <a:schemeClr val="accen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7" name="Google Shape;57;p11"/>
          <p:cNvSpPr txBox="1">
            <a:spLocks noGrp="1"/>
          </p:cNvSpPr>
          <p:nvPr>
            <p:ph type="body" idx="5"/>
          </p:nvPr>
        </p:nvSpPr>
        <p:spPr>
          <a:xfrm>
            <a:off x="4219095" y="5133934"/>
            <a:ext cx="3517669" cy="10772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8" name="Google Shape;58;p11"/>
          <p:cNvSpPr txBox="1">
            <a:spLocks noGrp="1"/>
          </p:cNvSpPr>
          <p:nvPr>
            <p:ph type="body" idx="6"/>
          </p:nvPr>
        </p:nvSpPr>
        <p:spPr>
          <a:xfrm>
            <a:off x="4219095" y="4746984"/>
            <a:ext cx="3517669" cy="2857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1700"/>
              <a:buFont typeface="Arial"/>
              <a:buNone/>
              <a:defRPr sz="1700" b="0" i="0" u="none" strike="noStrike" cap="none">
                <a:solidFill>
                  <a:schemeClr val="accen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59" name="Google Shape;59;p11"/>
          <p:cNvSpPr txBox="1">
            <a:spLocks noGrp="1"/>
          </p:cNvSpPr>
          <p:nvPr>
            <p:ph type="body" idx="7"/>
          </p:nvPr>
        </p:nvSpPr>
        <p:spPr>
          <a:xfrm>
            <a:off x="350906" y="5133934"/>
            <a:ext cx="3517669" cy="10772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60" name="Google Shape;60;p11"/>
          <p:cNvSpPr txBox="1">
            <a:spLocks noGrp="1"/>
          </p:cNvSpPr>
          <p:nvPr>
            <p:ph type="body" idx="8"/>
          </p:nvPr>
        </p:nvSpPr>
        <p:spPr>
          <a:xfrm>
            <a:off x="350906" y="4746984"/>
            <a:ext cx="3517669" cy="2857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1700"/>
              <a:buFont typeface="Arial"/>
              <a:buNone/>
              <a:defRPr sz="1700" b="0" i="0" u="none" strike="noStrike" cap="none">
                <a:solidFill>
                  <a:schemeClr val="accen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61"/>
        <p:cNvGrpSpPr/>
        <p:nvPr/>
      </p:nvGrpSpPr>
      <p:grpSpPr>
        <a:xfrm>
          <a:off x="0" y="0"/>
          <a:ext cx="0" cy="0"/>
          <a:chOff x="0" y="0"/>
          <a:chExt cx="0" cy="0"/>
        </a:xfrm>
      </p:grpSpPr>
      <p:sp>
        <p:nvSpPr>
          <p:cNvPr id="62" name="Google Shape;62;p12"/>
          <p:cNvSpPr>
            <a:spLocks noGrp="1"/>
          </p:cNvSpPr>
          <p:nvPr>
            <p:ph type="pic" idx="2"/>
          </p:nvPr>
        </p:nvSpPr>
        <p:spPr>
          <a:xfrm>
            <a:off x="479379" y="2061508"/>
            <a:ext cx="1736571" cy="15033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1200"/>
              <a:buFont typeface="Arial"/>
              <a:buNone/>
              <a:defRPr sz="1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63" name="Google Shape;63;p12"/>
          <p:cNvSpPr txBox="1">
            <a:spLocks noGrp="1"/>
          </p:cNvSpPr>
          <p:nvPr>
            <p:ph type="ftr" idx="11"/>
          </p:nvPr>
        </p:nvSpPr>
        <p:spPr>
          <a:xfrm>
            <a:off x="838200" y="6341879"/>
            <a:ext cx="5062869" cy="2498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6091597" y="6343799"/>
            <a:ext cx="2743200" cy="2498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65" name="Google Shape;65;p12"/>
          <p:cNvSpPr txBox="1">
            <a:spLocks noGrp="1"/>
          </p:cNvSpPr>
          <p:nvPr>
            <p:ph type="body" idx="1"/>
          </p:nvPr>
        </p:nvSpPr>
        <p:spPr>
          <a:xfrm>
            <a:off x="479379" y="3564846"/>
            <a:ext cx="1736571" cy="414506"/>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10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66" name="Google Shape;66;p12"/>
          <p:cNvSpPr txBox="1">
            <a:spLocks noGrp="1"/>
          </p:cNvSpPr>
          <p:nvPr>
            <p:ph type="title"/>
          </p:nvPr>
        </p:nvSpPr>
        <p:spPr>
          <a:xfrm>
            <a:off x="5732560" y="1410839"/>
            <a:ext cx="6204473" cy="544414"/>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2"/>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a:spLocks noGrp="1"/>
          </p:cNvSpPr>
          <p:nvPr>
            <p:ph type="pic" idx="3"/>
          </p:nvPr>
        </p:nvSpPr>
        <p:spPr>
          <a:xfrm>
            <a:off x="4995051" y="2061508"/>
            <a:ext cx="1736571" cy="15033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1200"/>
              <a:buFont typeface="Arial"/>
              <a:buNone/>
              <a:defRPr sz="1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68" name="Google Shape;68;p12"/>
          <p:cNvSpPr txBox="1">
            <a:spLocks noGrp="1"/>
          </p:cNvSpPr>
          <p:nvPr>
            <p:ph type="body" idx="4"/>
          </p:nvPr>
        </p:nvSpPr>
        <p:spPr>
          <a:xfrm>
            <a:off x="4995051" y="3564846"/>
            <a:ext cx="1736571" cy="414506"/>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10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69" name="Google Shape;69;p12"/>
          <p:cNvSpPr>
            <a:spLocks noGrp="1"/>
          </p:cNvSpPr>
          <p:nvPr>
            <p:ph type="pic" idx="5"/>
          </p:nvPr>
        </p:nvSpPr>
        <p:spPr>
          <a:xfrm>
            <a:off x="479379" y="4218631"/>
            <a:ext cx="1736571" cy="15033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1200"/>
              <a:buFont typeface="Arial"/>
              <a:buNone/>
              <a:defRPr sz="1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70" name="Google Shape;70;p12"/>
          <p:cNvSpPr txBox="1">
            <a:spLocks noGrp="1"/>
          </p:cNvSpPr>
          <p:nvPr>
            <p:ph type="body" idx="6"/>
          </p:nvPr>
        </p:nvSpPr>
        <p:spPr>
          <a:xfrm>
            <a:off x="479379" y="5721969"/>
            <a:ext cx="1736571" cy="414506"/>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10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71" name="Google Shape;71;p12"/>
          <p:cNvSpPr>
            <a:spLocks noGrp="1"/>
          </p:cNvSpPr>
          <p:nvPr>
            <p:ph type="pic" idx="7"/>
          </p:nvPr>
        </p:nvSpPr>
        <p:spPr>
          <a:xfrm>
            <a:off x="4995051" y="4218631"/>
            <a:ext cx="1736571" cy="15033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1200"/>
              <a:buFont typeface="Arial"/>
              <a:buNone/>
              <a:defRPr sz="1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72" name="Google Shape;72;p12"/>
          <p:cNvSpPr txBox="1">
            <a:spLocks noGrp="1"/>
          </p:cNvSpPr>
          <p:nvPr>
            <p:ph type="body" idx="8"/>
          </p:nvPr>
        </p:nvSpPr>
        <p:spPr>
          <a:xfrm>
            <a:off x="4995051" y="5721969"/>
            <a:ext cx="1736571" cy="414506"/>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10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73" name="Google Shape;73;p12"/>
          <p:cNvSpPr txBox="1">
            <a:spLocks noGrp="1"/>
          </p:cNvSpPr>
          <p:nvPr>
            <p:ph type="body" idx="9"/>
          </p:nvPr>
        </p:nvSpPr>
        <p:spPr>
          <a:xfrm>
            <a:off x="2487459" y="2097552"/>
            <a:ext cx="2236083" cy="1881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74" name="Google Shape;74;p12"/>
          <p:cNvSpPr txBox="1">
            <a:spLocks noGrp="1"/>
          </p:cNvSpPr>
          <p:nvPr>
            <p:ph type="body" idx="13"/>
          </p:nvPr>
        </p:nvSpPr>
        <p:spPr>
          <a:xfrm>
            <a:off x="2487459" y="4254674"/>
            <a:ext cx="2236083" cy="1881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75" name="Google Shape;75;p12"/>
          <p:cNvSpPr txBox="1">
            <a:spLocks noGrp="1"/>
          </p:cNvSpPr>
          <p:nvPr>
            <p:ph type="body" idx="14"/>
          </p:nvPr>
        </p:nvSpPr>
        <p:spPr>
          <a:xfrm>
            <a:off x="7003131" y="2097552"/>
            <a:ext cx="2236083" cy="1881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76" name="Google Shape;76;p12"/>
          <p:cNvSpPr txBox="1">
            <a:spLocks noGrp="1"/>
          </p:cNvSpPr>
          <p:nvPr>
            <p:ph type="body" idx="15"/>
          </p:nvPr>
        </p:nvSpPr>
        <p:spPr>
          <a:xfrm>
            <a:off x="7003130" y="4218631"/>
            <a:ext cx="2236083" cy="1881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5"/>
              </a:buClr>
              <a:buSzPts val="1200"/>
              <a:buFont typeface="Arial"/>
              <a:buNone/>
              <a:defRPr sz="12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
        <p:cNvGrpSpPr/>
        <p:nvPr/>
      </p:nvGrpSpPr>
      <p:grpSpPr>
        <a:xfrm>
          <a:off x="0" y="0"/>
          <a:ext cx="0" cy="0"/>
          <a:chOff x="0" y="0"/>
          <a:chExt cx="0" cy="0"/>
        </a:xfrm>
      </p:grpSpPr>
      <p:sp>
        <p:nvSpPr>
          <p:cNvPr id="78" name="Google Shape;78;p13"/>
          <p:cNvSpPr>
            <a:spLocks noGrp="1"/>
          </p:cNvSpPr>
          <p:nvPr>
            <p:ph type="pic" idx="2"/>
          </p:nvPr>
        </p:nvSpPr>
        <p:spPr>
          <a:xfrm>
            <a:off x="838200" y="2466755"/>
            <a:ext cx="2623677" cy="240960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79" name="Google Shape;79;p13"/>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13"/>
          <p:cNvSpPr txBox="1">
            <a:spLocks noGrp="1"/>
          </p:cNvSpPr>
          <p:nvPr>
            <p:ph type="body" idx="1"/>
          </p:nvPr>
        </p:nvSpPr>
        <p:spPr>
          <a:xfrm>
            <a:off x="838200" y="4876362"/>
            <a:ext cx="2623677" cy="450550"/>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82" name="Google Shape;82;p13"/>
          <p:cNvSpPr txBox="1">
            <a:spLocks noGrp="1"/>
          </p:cNvSpPr>
          <p:nvPr>
            <p:ph type="title"/>
          </p:nvPr>
        </p:nvSpPr>
        <p:spPr>
          <a:xfrm>
            <a:off x="5739050" y="1399618"/>
            <a:ext cx="6191493" cy="556506"/>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2"/>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a:spLocks noGrp="1"/>
          </p:cNvSpPr>
          <p:nvPr>
            <p:ph type="pic" idx="3"/>
          </p:nvPr>
        </p:nvSpPr>
        <p:spPr>
          <a:xfrm>
            <a:off x="3670005" y="2466755"/>
            <a:ext cx="2623677" cy="240960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84" name="Google Shape;84;p13"/>
          <p:cNvSpPr txBox="1">
            <a:spLocks noGrp="1"/>
          </p:cNvSpPr>
          <p:nvPr>
            <p:ph type="body" idx="4"/>
          </p:nvPr>
        </p:nvSpPr>
        <p:spPr>
          <a:xfrm>
            <a:off x="3670005" y="4876362"/>
            <a:ext cx="2623677" cy="450550"/>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
        <p:nvSpPr>
          <p:cNvPr id="85" name="Google Shape;85;p13"/>
          <p:cNvSpPr>
            <a:spLocks noGrp="1"/>
          </p:cNvSpPr>
          <p:nvPr>
            <p:ph type="pic" idx="5"/>
          </p:nvPr>
        </p:nvSpPr>
        <p:spPr>
          <a:xfrm>
            <a:off x="6501810" y="2466754"/>
            <a:ext cx="2623677" cy="240960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9pPr>
          </a:lstStyle>
          <a:p>
            <a:endParaRPr/>
          </a:p>
        </p:txBody>
      </p:sp>
      <p:sp>
        <p:nvSpPr>
          <p:cNvPr id="86" name="Google Shape;86;p13"/>
          <p:cNvSpPr txBox="1">
            <a:spLocks noGrp="1"/>
          </p:cNvSpPr>
          <p:nvPr>
            <p:ph type="body" idx="6"/>
          </p:nvPr>
        </p:nvSpPr>
        <p:spPr>
          <a:xfrm>
            <a:off x="6501810" y="4876361"/>
            <a:ext cx="2623677" cy="450550"/>
          </a:xfrm>
          <a:prstGeom prst="rect">
            <a:avLst/>
          </a:prstGeom>
          <a:solidFill>
            <a:schemeClr val="accent3"/>
          </a:solid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1400"/>
              <a:buFont typeface="Arial"/>
              <a:buNone/>
              <a:defRPr sz="1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529167" y="1125537"/>
            <a:ext cx="5470824" cy="5184776"/>
          </a:xfrm>
        </p:spPr>
        <p:txBody>
          <a:bodyPr>
            <a:normAutofit/>
          </a:bodyPr>
          <a:lstStyle>
            <a:lvl1pPr marL="177800" indent="-177800">
              <a:defRPr sz="1200">
                <a:latin typeface="Arial"/>
                <a:cs typeface="Arial"/>
              </a:defRPr>
            </a:lvl1pPr>
            <a:lvl2pPr marL="355600" indent="-177800">
              <a:defRPr sz="1200">
                <a:latin typeface="Arial"/>
                <a:cs typeface="Arial"/>
              </a:defRPr>
            </a:lvl2pPr>
            <a:lvl3pPr marL="533400" indent="-177800">
              <a:defRPr sz="1200">
                <a:latin typeface="Arial"/>
                <a:cs typeface="Arial"/>
              </a:defRPr>
            </a:lvl3pPr>
            <a:lvl4pPr marL="723900" indent="-190500">
              <a:defRPr sz="1200">
                <a:latin typeface="Arial"/>
                <a:cs typeface="Arial"/>
              </a:defRPr>
            </a:lvl4pPr>
            <a:lvl5pPr marL="901700" indent="-177800">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1"/>
          </p:nvPr>
        </p:nvSpPr>
        <p:spPr>
          <a:xfrm>
            <a:off x="6192010" y="1125537"/>
            <a:ext cx="5470823" cy="5184776"/>
          </a:xfrm>
        </p:spPr>
        <p:txBody>
          <a:bodyPr>
            <a:normAutofit/>
          </a:bodyPr>
          <a:lstStyle>
            <a:lvl1pPr marL="177800" indent="-177800">
              <a:defRPr sz="1200">
                <a:latin typeface="Arial"/>
                <a:cs typeface="Arial"/>
              </a:defRPr>
            </a:lvl1pPr>
            <a:lvl2pPr marL="355600" indent="-177800">
              <a:defRPr sz="1200">
                <a:latin typeface="Arial"/>
                <a:cs typeface="Arial"/>
              </a:defRPr>
            </a:lvl2pPr>
            <a:lvl3pPr marL="533400" indent="-177800">
              <a:defRPr sz="1200">
                <a:latin typeface="Arial"/>
                <a:cs typeface="Arial"/>
              </a:defRPr>
            </a:lvl3pPr>
            <a:lvl4pPr marL="723900" indent="-190500">
              <a:defRPr sz="1200">
                <a:latin typeface="Arial"/>
                <a:cs typeface="Arial"/>
              </a:defRPr>
            </a:lvl4pPr>
            <a:lvl5pPr marL="901700" indent="-177800">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p:cNvSpPr>
            <a:spLocks noGrp="1"/>
          </p:cNvSpPr>
          <p:nvPr>
            <p:ph type="title"/>
          </p:nvPr>
        </p:nvSpPr>
        <p:spPr>
          <a:xfrm>
            <a:off x="529167" y="283749"/>
            <a:ext cx="11133667" cy="565175"/>
          </a:xfrm>
        </p:spPr>
        <p:txBody>
          <a:bodyPr bIns="54000" anchor="b">
            <a:normAutofit/>
          </a:bodyPr>
          <a:lstStyle>
            <a:lvl1pPr algn="l">
              <a:defRPr sz="2200" b="1">
                <a:solidFill>
                  <a:srgbClr val="F05900"/>
                </a:solidFill>
                <a:latin typeface="Arial"/>
                <a:cs typeface="Arial"/>
              </a:defRPr>
            </a:lvl1pPr>
          </a:lstStyle>
          <a:p>
            <a:r>
              <a:rPr lang="en-US" dirty="0"/>
              <a:t>Click to edit Master title style</a:t>
            </a:r>
            <a:endParaRPr lang="en-GB" dirty="0"/>
          </a:p>
        </p:txBody>
      </p:sp>
      <p:sp>
        <p:nvSpPr>
          <p:cNvPr id="8" name="Slide Number Placeholder 2"/>
          <p:cNvSpPr>
            <a:spLocks noGrp="1"/>
          </p:cNvSpPr>
          <p:nvPr>
            <p:ph type="sldNum" sz="quarter" idx="4"/>
          </p:nvPr>
        </p:nvSpPr>
        <p:spPr>
          <a:xfrm>
            <a:off x="9338499" y="6494149"/>
            <a:ext cx="2844800" cy="365125"/>
          </a:xfrm>
          <a:prstGeom prst="rect">
            <a:avLst/>
          </a:prstGeom>
        </p:spPr>
        <p:txBody>
          <a:bodyPr/>
          <a:lstStyle>
            <a:lvl1pPr>
              <a:defRPr>
                <a:latin typeface="Arial"/>
                <a:cs typeface="Arial"/>
              </a:defRPr>
            </a:lvl1pPr>
          </a:lstStyle>
          <a:p>
            <a:pPr algn="r"/>
            <a:fld id="{16E34520-EE09-4F17-8F64-E2FE449213C3}" type="slidenum">
              <a:rPr lang="en-GB" sz="1400" smtClean="0">
                <a:solidFill>
                  <a:schemeClr val="tx1">
                    <a:lumMod val="50000"/>
                    <a:lumOff val="50000"/>
                  </a:schemeClr>
                </a:solidFill>
              </a:rPr>
              <a:pPr algn="r"/>
              <a:t>‹#›</a:t>
            </a:fld>
            <a:endParaRPr lang="en-GB" sz="1400" dirty="0">
              <a:solidFill>
                <a:schemeClr val="tx1">
                  <a:lumMod val="50000"/>
                  <a:lumOff val="50000"/>
                </a:schemeClr>
              </a:solidFill>
            </a:endParaRPr>
          </a:p>
        </p:txBody>
      </p:sp>
    </p:spTree>
    <p:extLst>
      <p:ext uri="{BB962C8B-B14F-4D97-AF65-F5344CB8AC3E}">
        <p14:creationId xmlns:p14="http://schemas.microsoft.com/office/powerpoint/2010/main" val="24336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ftr" idx="11"/>
          </p:nvPr>
        </p:nvSpPr>
        <p:spPr>
          <a:xfrm>
            <a:off x="838200" y="6341878"/>
            <a:ext cx="506286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4"/>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7" name="Google Shape;7;p5"/>
          <p:cNvSpPr txBox="1">
            <a:spLocks noGrp="1"/>
          </p:cNvSpPr>
          <p:nvPr>
            <p:ph type="sldNum" idx="12"/>
          </p:nvPr>
        </p:nvSpPr>
        <p:spPr>
          <a:xfrm>
            <a:off x="6091597" y="6343798"/>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8" name="Google Shape;8;p5"/>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 name="Google Shape;9;p5"/>
          <p:cNvPicPr preferRelativeResize="0"/>
          <p:nvPr/>
        </p:nvPicPr>
        <p:blipFill rotWithShape="1">
          <a:blip r:embed="rId11">
            <a:alphaModFix/>
          </a:blip>
          <a:srcRect r="70150" b="17597"/>
          <a:stretch/>
        </p:blipFill>
        <p:spPr>
          <a:xfrm>
            <a:off x="9560194" y="4901880"/>
            <a:ext cx="2631806" cy="1956120"/>
          </a:xfrm>
          <a:prstGeom prst="rect">
            <a:avLst/>
          </a:prstGeom>
          <a:noFill/>
          <a:ln>
            <a:noFill/>
          </a:ln>
        </p:spPr>
      </p:pic>
      <p:pic>
        <p:nvPicPr>
          <p:cNvPr id="10" name="Google Shape;10;p5"/>
          <p:cNvPicPr preferRelativeResize="0"/>
          <p:nvPr/>
        </p:nvPicPr>
        <p:blipFill rotWithShape="1">
          <a:blip r:embed="rId12">
            <a:alphaModFix/>
          </a:blip>
          <a:srcRect/>
          <a:stretch/>
        </p:blipFill>
        <p:spPr>
          <a:xfrm>
            <a:off x="8834797" y="0"/>
            <a:ext cx="3379614" cy="1498179"/>
          </a:xfrm>
          <a:prstGeom prst="rect">
            <a:avLst/>
          </a:prstGeom>
          <a:noFill/>
          <a:ln>
            <a:noFill/>
          </a:ln>
        </p:spPr>
      </p:pic>
      <p:pic>
        <p:nvPicPr>
          <p:cNvPr id="11" name="Google Shape;11;p5" descr="A picture containing computer, clock&#10;&#10;Description automatically generated"/>
          <p:cNvPicPr preferRelativeResize="0"/>
          <p:nvPr/>
        </p:nvPicPr>
        <p:blipFill rotWithShape="1">
          <a:blip r:embed="rId13">
            <a:alphaModFix/>
          </a:blip>
          <a:srcRect/>
          <a:stretch/>
        </p:blipFill>
        <p:spPr>
          <a:xfrm>
            <a:off x="150470" y="150997"/>
            <a:ext cx="5548623" cy="14939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0CA36-65A9-4797-A171-04A20B365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F3E31-9D98-4564-B12F-5797725C4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04A69-0D45-44E9-B49C-609BE0227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F305B-CC26-4281-9F28-149A9DF67968}" type="datetimeFigureOut">
              <a:rPr lang="en-GB" smtClean="0"/>
              <a:t>12/10/2020</a:t>
            </a:fld>
            <a:endParaRPr lang="en-GB"/>
          </a:p>
        </p:txBody>
      </p:sp>
      <p:sp>
        <p:nvSpPr>
          <p:cNvPr id="5" name="Footer Placeholder 4">
            <a:extLst>
              <a:ext uri="{FF2B5EF4-FFF2-40B4-BE49-F238E27FC236}">
                <a16:creationId xmlns:a16="http://schemas.microsoft.com/office/drawing/2014/main" id="{7E446AC6-9963-4B9F-BF98-23FDA21C6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909CC9-887F-46F6-9AD1-017D4115A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5FA75-9405-4FEE-8614-A6B981E6A9BF}" type="slidenum">
              <a:rPr lang="en-GB" smtClean="0"/>
              <a:t>‹#›</a:t>
            </a:fld>
            <a:endParaRPr lang="en-GB"/>
          </a:p>
        </p:txBody>
      </p:sp>
    </p:spTree>
    <p:extLst>
      <p:ext uri="{BB962C8B-B14F-4D97-AF65-F5344CB8AC3E}">
        <p14:creationId xmlns:p14="http://schemas.microsoft.com/office/powerpoint/2010/main" val="59876575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outheastlep.com/our-delivery/skills/digital-skills-partnership/free-online-lear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hyperlink" Target="https://hexitim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mindweaver.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738922/Essential_digital_skills_framework.pdf" TargetMode="External"/><Relationship Id="rId13" Type="http://schemas.openxmlformats.org/officeDocument/2006/relationships/hyperlink" Target="https://enhance.etfoundation.co.uk/eds" TargetMode="External"/><Relationship Id="rId3" Type="http://schemas.openxmlformats.org/officeDocument/2006/relationships/hyperlink" Target="https://www.youtube.com/watch?v=ReiGZYp0QyM" TargetMode="External"/><Relationship Id="rId7" Type="http://schemas.openxmlformats.org/officeDocument/2006/relationships/hyperlink" Target="https://www.ons.gov.uk/peoplepopulationandcommunity/householdcharacteristics/homeinternetandsocialmediausage/articles/exploringtheuksdigitaldivide/2019-03-04" TargetMode="External"/><Relationship Id="rId12" Type="http://schemas.openxmlformats.org/officeDocument/2006/relationships/hyperlink" Target="https://idea.org.uk/"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docs.google.com/document/d/1zzSq0JwzLDGoKA7y92yLN6PDmi9jOVjbajjnoMVpTM8/edit?usp=sharing" TargetMode="External"/><Relationship Id="rId11" Type="http://schemas.openxmlformats.org/officeDocument/2006/relationships/hyperlink" Target="https://www.learnmyway.com/?utm_source=skillstoolkit&amp;utm_medium=website&amp;utm_campaign=gov.uk" TargetMode="External"/><Relationship Id="rId5" Type="http://schemas.openxmlformats.org/officeDocument/2006/relationships/hyperlink" Target="https://www.goodthingsfoundation.org/areas-of-work/digital-inclusion" TargetMode="External"/><Relationship Id="rId15" Type="http://schemas.openxmlformats.org/officeDocument/2006/relationships/hyperlink" Target="https://futuredotnow.uk/devicesdotnow/" TargetMode="External"/><Relationship Id="rId10" Type="http://schemas.openxmlformats.org/officeDocument/2006/relationships/hyperlink" Target="https://www.lloydsbank.com/assets/media/pdfs/banking_with_us/whats-happening/lb-consumer-digital-index-2019-report.pdf" TargetMode="External"/><Relationship Id="rId4" Type="http://schemas.openxmlformats.org/officeDocument/2006/relationships/hyperlink" Target="https://www.gov.uk/government/publications/digital-inclusion-and-skills-policy/digital-skills-and-inclusion-policy" TargetMode="External"/><Relationship Id="rId9" Type="http://schemas.openxmlformats.org/officeDocument/2006/relationships/hyperlink" Target="https://theskillstoolkit.campaign.gov.uk/" TargetMode="External"/><Relationship Id="rId14" Type="http://schemas.openxmlformats.org/officeDocument/2006/relationships/hyperlink" Target="https://www.edge.co.uk/news/edge-news/launching-a-digital-divide-fund-to-tackle-digital-disadvantage-in-the-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838200" y="2757193"/>
            <a:ext cx="8390860" cy="78802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3"/>
              </a:buClr>
              <a:buSzPts val="4800"/>
              <a:buFont typeface="Calibri"/>
              <a:buNone/>
            </a:pPr>
            <a:r>
              <a:rPr lang="en-GB" sz="4800" b="1" dirty="0">
                <a:latin typeface="Calibri"/>
                <a:ea typeface="Calibri"/>
                <a:cs typeface="Calibri"/>
                <a:sym typeface="Calibri"/>
              </a:rPr>
              <a:t>Preventing Digital </a:t>
            </a:r>
            <a:r>
              <a:rPr lang="en-GB" sz="4800" b="1">
                <a:latin typeface="Calibri"/>
                <a:ea typeface="Calibri"/>
                <a:cs typeface="Calibri"/>
                <a:sym typeface="Calibri"/>
              </a:rPr>
              <a:t>Exclusion:</a:t>
            </a:r>
            <a:br>
              <a:rPr lang="en-GB" sz="4800" b="1">
                <a:latin typeface="Calibri"/>
                <a:ea typeface="Calibri"/>
                <a:cs typeface="Calibri"/>
                <a:sym typeface="Calibri"/>
              </a:rPr>
            </a:br>
            <a:r>
              <a:rPr lang="en-GB" sz="4800" b="1">
                <a:latin typeface="Calibri"/>
                <a:ea typeface="Calibri"/>
                <a:cs typeface="Calibri"/>
                <a:sym typeface="Calibri"/>
              </a:rPr>
              <a:t>Access </a:t>
            </a:r>
            <a:r>
              <a:rPr lang="en-GB" sz="4800" b="1" dirty="0">
                <a:latin typeface="Calibri"/>
                <a:ea typeface="Calibri"/>
                <a:cs typeface="Calibri"/>
                <a:sym typeface="Calibri"/>
              </a:rPr>
              <a:t>for All</a:t>
            </a:r>
            <a:endParaRPr dirty="0"/>
          </a:p>
        </p:txBody>
      </p:sp>
      <p:sp>
        <p:nvSpPr>
          <p:cNvPr id="92" name="Google Shape;92;p1"/>
          <p:cNvSpPr txBox="1">
            <a:spLocks noGrp="1"/>
          </p:cNvSpPr>
          <p:nvPr>
            <p:ph type="subTitle" idx="1"/>
          </p:nvPr>
        </p:nvSpPr>
        <p:spPr>
          <a:xfrm>
            <a:off x="838199" y="4034856"/>
            <a:ext cx="9631017" cy="19683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5"/>
              </a:buClr>
              <a:buSzPts val="2400"/>
              <a:buNone/>
            </a:pPr>
            <a:r>
              <a:rPr lang="en-GB" b="1" dirty="0">
                <a:latin typeface="Calibri"/>
                <a:ea typeface="Calibri"/>
                <a:cs typeface="Calibri"/>
                <a:sym typeface="Calibri"/>
              </a:rPr>
              <a:t>George Anibaba, Kent Surrey Sussex Academic Health Science Network (KSS AHSN)</a:t>
            </a:r>
            <a:endParaRPr dirty="0"/>
          </a:p>
          <a:p>
            <a:pPr marL="0" lvl="0" indent="0" algn="l" rtl="0">
              <a:lnSpc>
                <a:spcPct val="90000"/>
              </a:lnSpc>
              <a:spcBef>
                <a:spcPts val="1000"/>
              </a:spcBef>
              <a:spcAft>
                <a:spcPts val="0"/>
              </a:spcAft>
              <a:buClr>
                <a:schemeClr val="accent5"/>
              </a:buClr>
              <a:buSzPts val="2400"/>
              <a:buNone/>
            </a:pPr>
            <a:endParaRPr b="1" dirty="0">
              <a:latin typeface="Calibri"/>
              <a:ea typeface="Calibri"/>
              <a:cs typeface="Calibri"/>
              <a:sym typeface="Calibri"/>
            </a:endParaRPr>
          </a:p>
          <a:p>
            <a:pPr marL="0" lvl="0" indent="0" algn="l" rtl="0">
              <a:lnSpc>
                <a:spcPct val="90000"/>
              </a:lnSpc>
              <a:spcBef>
                <a:spcPts val="1000"/>
              </a:spcBef>
              <a:spcAft>
                <a:spcPts val="0"/>
              </a:spcAft>
              <a:buClr>
                <a:schemeClr val="accent5"/>
              </a:buClr>
              <a:buSzPts val="2400"/>
              <a:buNone/>
            </a:pPr>
            <a:r>
              <a:rPr lang="en-GB" b="1" dirty="0">
                <a:latin typeface="Calibri"/>
                <a:ea typeface="Calibri"/>
                <a:cs typeface="Calibri"/>
                <a:sym typeface="Calibri"/>
              </a:rPr>
              <a:t>Digital + Skills = Industry 4.0</a:t>
            </a:r>
          </a:p>
          <a:p>
            <a:pPr marL="0" lvl="0" indent="0" algn="l" rtl="0">
              <a:lnSpc>
                <a:spcPct val="90000"/>
              </a:lnSpc>
              <a:spcBef>
                <a:spcPts val="1000"/>
              </a:spcBef>
              <a:spcAft>
                <a:spcPts val="0"/>
              </a:spcAft>
              <a:buClr>
                <a:schemeClr val="accent5"/>
              </a:buClr>
              <a:buSzPts val="2400"/>
              <a:buNone/>
            </a:pPr>
            <a:r>
              <a:rPr lang="en-GB" b="1" dirty="0">
                <a:latin typeface="Calibri"/>
                <a:ea typeface="Calibri"/>
                <a:cs typeface="Calibri"/>
                <a:sym typeface="Calibri"/>
              </a:rPr>
              <a:t>8th October 2020</a:t>
            </a:r>
            <a:endParaRPr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96712-32A9-4864-9EA4-F99C821F7E01}"/>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571B1978-D560-46A4-9F42-00109ECA35BF}"/>
              </a:ext>
            </a:extLst>
          </p:cNvPr>
          <p:cNvSpPr>
            <a:spLocks noGrp="1"/>
          </p:cNvSpPr>
          <p:nvPr>
            <p:ph type="title"/>
          </p:nvPr>
        </p:nvSpPr>
        <p:spPr>
          <a:xfrm>
            <a:off x="334279" y="1766312"/>
            <a:ext cx="11523441" cy="674463"/>
          </a:xfrm>
        </p:spPr>
        <p:txBody>
          <a:bodyPr>
            <a:normAutofit/>
          </a:bodyPr>
          <a:lstStyle/>
          <a:p>
            <a:r>
              <a:rPr lang="en-GB" dirty="0">
                <a:latin typeface="Calibri" panose="020F0502020204030204" pitchFamily="34" charset="0"/>
                <a:cs typeface="Calibri" panose="020F0502020204030204" pitchFamily="34" charset="0"/>
              </a:rPr>
              <a:t>Making a difference…A work in progress…</a:t>
            </a:r>
          </a:p>
        </p:txBody>
      </p:sp>
      <p:sp>
        <p:nvSpPr>
          <p:cNvPr id="4" name="Google Shape;114;g8af2c2962a_0_118">
            <a:extLst>
              <a:ext uri="{FF2B5EF4-FFF2-40B4-BE49-F238E27FC236}">
                <a16:creationId xmlns:a16="http://schemas.microsoft.com/office/drawing/2014/main" id="{6C28E823-A25A-4D0C-9415-06E1AE3C7942}"/>
              </a:ext>
            </a:extLst>
          </p:cNvPr>
          <p:cNvSpPr txBox="1">
            <a:spLocks/>
          </p:cNvSpPr>
          <p:nvPr/>
        </p:nvSpPr>
        <p:spPr>
          <a:xfrm>
            <a:off x="334280" y="2504212"/>
            <a:ext cx="7773900" cy="342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pPr marL="558800" indent="-457200">
              <a:spcBef>
                <a:spcPts val="0"/>
              </a:spcBef>
              <a:buClr>
                <a:srgbClr val="000000"/>
              </a:buClr>
              <a:buSzPts val="2000"/>
              <a:buFont typeface="Wingdings" panose="05000000000000000000" pitchFamily="2" charset="2"/>
              <a:buChar char="ü"/>
            </a:pPr>
            <a:r>
              <a:rPr lang="en-GB" sz="2800" dirty="0">
                <a:solidFill>
                  <a:srgbClr val="000000"/>
                </a:solidFill>
                <a:latin typeface="Calibri" panose="020F0502020204030204" pitchFamily="34" charset="0"/>
                <a:cs typeface="Calibri" panose="020F0502020204030204" pitchFamily="34" charset="0"/>
              </a:rPr>
              <a:t>Partnership with Coursera</a:t>
            </a:r>
          </a:p>
          <a:p>
            <a:pPr marL="558800" indent="-457200">
              <a:spcBef>
                <a:spcPts val="0"/>
              </a:spcBef>
              <a:buClr>
                <a:srgbClr val="000000"/>
              </a:buClr>
              <a:buSzPts val="2000"/>
              <a:buFont typeface="Wingdings" panose="05000000000000000000" pitchFamily="2" charset="2"/>
              <a:buChar char="ü"/>
            </a:pPr>
            <a:r>
              <a:rPr lang="en-GB" sz="2800" dirty="0" err="1">
                <a:solidFill>
                  <a:srgbClr val="000000"/>
                </a:solidFill>
                <a:latin typeface="Calibri" panose="020F0502020204030204" pitchFamily="34" charset="0"/>
                <a:cs typeface="Calibri" panose="020F0502020204030204" pitchFamily="34" charset="0"/>
              </a:rPr>
              <a:t>DevicesDotNow</a:t>
            </a:r>
            <a:r>
              <a:rPr lang="en-GB" sz="2800" dirty="0">
                <a:solidFill>
                  <a:srgbClr val="000000"/>
                </a:solidFill>
                <a:latin typeface="Calibri" panose="020F0502020204030204" pitchFamily="34" charset="0"/>
                <a:cs typeface="Calibri" panose="020F0502020204030204" pitchFamily="34" charset="0"/>
              </a:rPr>
              <a:t> initiative</a:t>
            </a:r>
          </a:p>
          <a:p>
            <a:pPr marL="558800" indent="-457200">
              <a:spcBef>
                <a:spcPts val="0"/>
              </a:spcBef>
              <a:buClr>
                <a:srgbClr val="000000"/>
              </a:buClr>
              <a:buSzPts val="2000"/>
              <a:buFont typeface="Wingdings" panose="05000000000000000000" pitchFamily="2" charset="2"/>
              <a:buChar char="ü"/>
            </a:pPr>
            <a:r>
              <a:rPr lang="en-GB" sz="2800" dirty="0">
                <a:solidFill>
                  <a:srgbClr val="000000"/>
                </a:solidFill>
                <a:latin typeface="Calibri" panose="020F0502020204030204" pitchFamily="34" charset="0"/>
                <a:cs typeface="Calibri" panose="020F0502020204030204" pitchFamily="34" charset="0"/>
              </a:rPr>
              <a:t>Partnership with </a:t>
            </a:r>
            <a:r>
              <a:rPr lang="en-GB" sz="2800" dirty="0" err="1">
                <a:solidFill>
                  <a:srgbClr val="000000"/>
                </a:solidFill>
                <a:latin typeface="Calibri" panose="020F0502020204030204" pitchFamily="34" charset="0"/>
                <a:cs typeface="Calibri" panose="020F0502020204030204" pitchFamily="34" charset="0"/>
              </a:rPr>
              <a:t>Futurefit</a:t>
            </a:r>
            <a:r>
              <a:rPr lang="en-GB" sz="2800" dirty="0">
                <a:solidFill>
                  <a:srgbClr val="000000"/>
                </a:solidFill>
                <a:latin typeface="Calibri" panose="020F0502020204030204" pitchFamily="34" charset="0"/>
                <a:cs typeface="Calibri" panose="020F0502020204030204" pitchFamily="34" charset="0"/>
              </a:rPr>
              <a:t> AI</a:t>
            </a:r>
          </a:p>
          <a:p>
            <a:pPr marL="558800" indent="-457200">
              <a:spcBef>
                <a:spcPts val="0"/>
              </a:spcBef>
              <a:buClr>
                <a:srgbClr val="000000"/>
              </a:buClr>
              <a:buSzPts val="2000"/>
              <a:buFont typeface="Wingdings" panose="05000000000000000000" pitchFamily="2" charset="2"/>
              <a:buChar char="ü"/>
            </a:pPr>
            <a:r>
              <a:rPr lang="en-GB" sz="2800" dirty="0">
                <a:solidFill>
                  <a:srgbClr val="000000"/>
                </a:solidFill>
                <a:latin typeface="Calibri" panose="020F0502020204030204" pitchFamily="34" charset="0"/>
                <a:cs typeface="Calibri" panose="020F0502020204030204" pitchFamily="34" charset="0"/>
              </a:rPr>
              <a:t>Digital skills prospectus</a:t>
            </a:r>
          </a:p>
          <a:p>
            <a:pPr marL="101600" indent="0">
              <a:spcBef>
                <a:spcPts val="0"/>
              </a:spcBef>
              <a:buClr>
                <a:srgbClr val="000000"/>
              </a:buClr>
              <a:buSzPts val="2000"/>
            </a:pPr>
            <a:endParaRPr lang="en-GB" sz="2800" dirty="0">
              <a:solidFill>
                <a:srgbClr val="000000"/>
              </a:solidFill>
              <a:latin typeface="Calibri" panose="020F0502020204030204" pitchFamily="34" charset="0"/>
              <a:cs typeface="Calibri" panose="020F0502020204030204" pitchFamily="34" charset="0"/>
            </a:endParaRPr>
          </a:p>
          <a:p>
            <a:pPr marL="101600" indent="0">
              <a:spcBef>
                <a:spcPts val="0"/>
              </a:spcBef>
              <a:buClr>
                <a:srgbClr val="000000"/>
              </a:buClr>
              <a:buSzPts val="2000"/>
            </a:pPr>
            <a:r>
              <a:rPr lang="en-GB" sz="2800" b="1" dirty="0">
                <a:solidFill>
                  <a:schemeClr val="accent3"/>
                </a:solidFill>
                <a:latin typeface="Calibri" panose="020F0502020204030204" pitchFamily="34" charset="0"/>
                <a:cs typeface="Calibri" panose="020F0502020204030204" pitchFamily="34" charset="0"/>
              </a:rPr>
              <a:t>Coming soon…</a:t>
            </a:r>
          </a:p>
          <a:p>
            <a:pPr marL="558800" indent="-457200">
              <a:spcBef>
                <a:spcPts val="0"/>
              </a:spcBef>
              <a:buClr>
                <a:srgbClr val="000000"/>
              </a:buClr>
              <a:buSzPts val="2000"/>
              <a:buFont typeface="Wingdings" panose="05000000000000000000" pitchFamily="2" charset="2"/>
              <a:buChar char="q"/>
            </a:pPr>
            <a:r>
              <a:rPr lang="en-GB" sz="2800" dirty="0">
                <a:solidFill>
                  <a:srgbClr val="000000"/>
                </a:solidFill>
                <a:latin typeface="Calibri" panose="020F0502020204030204" pitchFamily="34" charset="0"/>
                <a:cs typeface="Calibri" panose="020F0502020204030204" pitchFamily="34" charset="0"/>
              </a:rPr>
              <a:t>£2m SELEP Skills Fund</a:t>
            </a:r>
          </a:p>
          <a:p>
            <a:pPr indent="-355600">
              <a:spcBef>
                <a:spcPts val="0"/>
              </a:spcBef>
              <a:buClr>
                <a:srgbClr val="000000"/>
              </a:buClr>
              <a:buSzPts val="2000"/>
              <a:buFont typeface="Arial"/>
              <a:buChar char="●"/>
            </a:pPr>
            <a:endParaRPr lang="en-GB"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25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7A550-7014-4B2A-88DA-A0D1D2639889}"/>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3" name="Text Placeholder 2">
            <a:extLst>
              <a:ext uri="{FF2B5EF4-FFF2-40B4-BE49-F238E27FC236}">
                <a16:creationId xmlns:a16="http://schemas.microsoft.com/office/drawing/2014/main" id="{92D4F4DF-1BB9-4A13-850F-5DF22B2FD17F}"/>
              </a:ext>
            </a:extLst>
          </p:cNvPr>
          <p:cNvSpPr>
            <a:spLocks noGrp="1"/>
          </p:cNvSpPr>
          <p:nvPr>
            <p:ph type="body" idx="1"/>
          </p:nvPr>
        </p:nvSpPr>
        <p:spPr>
          <a:xfrm>
            <a:off x="334279" y="2504275"/>
            <a:ext cx="7773988" cy="520700"/>
          </a:xfrm>
        </p:spPr>
        <p:txBody>
          <a:bodyPr/>
          <a:lstStyle/>
          <a:p>
            <a:r>
              <a:rPr lang="en-GB" sz="1800" b="1" dirty="0">
                <a:latin typeface="Calibri" panose="020F0502020204030204" pitchFamily="34" charset="0"/>
                <a:cs typeface="Calibri" panose="020F0502020204030204" pitchFamily="34" charset="0"/>
              </a:rPr>
              <a:t>FREE COURSERA courses</a:t>
            </a:r>
          </a:p>
        </p:txBody>
      </p:sp>
      <p:sp>
        <p:nvSpPr>
          <p:cNvPr id="4" name="Text Placeholder 3">
            <a:extLst>
              <a:ext uri="{FF2B5EF4-FFF2-40B4-BE49-F238E27FC236}">
                <a16:creationId xmlns:a16="http://schemas.microsoft.com/office/drawing/2014/main" id="{CB4C8AA1-C075-4531-8B14-50D9995A40F5}"/>
              </a:ext>
            </a:extLst>
          </p:cNvPr>
          <p:cNvSpPr>
            <a:spLocks noGrp="1"/>
          </p:cNvSpPr>
          <p:nvPr>
            <p:ph type="body" idx="2"/>
          </p:nvPr>
        </p:nvSpPr>
        <p:spPr>
          <a:xfrm>
            <a:off x="334279" y="2800551"/>
            <a:ext cx="9266921" cy="3677111"/>
          </a:xfrm>
        </p:spPr>
        <p:txBody>
          <a:bodyPr>
            <a:noAutofit/>
          </a:bodyPr>
          <a:lstStyle/>
          <a:p>
            <a:pPr algn="l" rtl="0" fontAlgn="base"/>
            <a:r>
              <a:rPr lang="en-GB" sz="1800" b="0" i="0" dirty="0">
                <a:solidFill>
                  <a:srgbClr val="212529"/>
                </a:solidFill>
                <a:effectLst/>
                <a:latin typeface="Calibri" panose="020F0502020204030204" pitchFamily="34" charset="0"/>
                <a:cs typeface="Calibri" panose="020F0502020204030204" pitchFamily="34" charset="0"/>
              </a:rPr>
              <a:t>Coursera offering access to their online courses for those facing the threat of redundancy, furloughed staff and the unemployed, at no cost.</a:t>
            </a:r>
          </a:p>
          <a:p>
            <a:pPr algn="l" rtl="0" fontAlgn="base"/>
            <a:r>
              <a:rPr lang="en-GB" sz="1800" b="0" i="0" dirty="0">
                <a:solidFill>
                  <a:srgbClr val="212529"/>
                </a:solidFill>
                <a:effectLst/>
                <a:latin typeface="Calibri" panose="020F0502020204030204" pitchFamily="34" charset="0"/>
                <a:cs typeface="Calibri" panose="020F0502020204030204" pitchFamily="34" charset="0"/>
              </a:rPr>
              <a:t>The courses are </a:t>
            </a:r>
            <a:r>
              <a:rPr lang="en-GB" sz="1800" b="1" i="0" dirty="0">
                <a:solidFill>
                  <a:srgbClr val="212529"/>
                </a:solidFill>
                <a:effectLst/>
                <a:latin typeface="Calibri" panose="020F0502020204030204" pitchFamily="34" charset="0"/>
                <a:cs typeface="Calibri" panose="020F0502020204030204" pitchFamily="34" charset="0"/>
              </a:rPr>
              <a:t>free </a:t>
            </a:r>
            <a:r>
              <a:rPr lang="en-GB" sz="1800" b="0" i="0" dirty="0">
                <a:solidFill>
                  <a:srgbClr val="212529"/>
                </a:solidFill>
                <a:effectLst/>
                <a:latin typeface="Calibri" panose="020F0502020204030204" pitchFamily="34" charset="0"/>
                <a:cs typeface="Calibri" panose="020F0502020204030204" pitchFamily="34" charset="0"/>
              </a:rPr>
              <a:t>to sign up to until the end of October 2020, and must be completed by the end of December 2020.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r>
              <a:rPr lang="en-GB" sz="1800" b="0" i="0" dirty="0">
                <a:solidFill>
                  <a:srgbClr val="212529"/>
                </a:solidFill>
                <a:effectLst/>
                <a:latin typeface="Calibri" panose="020F0502020204030204" pitchFamily="34" charset="0"/>
                <a:cs typeface="Calibri" panose="020F0502020204030204" pitchFamily="34" charset="0"/>
              </a:rPr>
              <a:t>You can access SELEP’s Coursera portal via the SELEP DSP’s </a:t>
            </a:r>
            <a:r>
              <a:rPr lang="en-GB" sz="1800" b="0" i="0" u="none" strike="noStrike" dirty="0">
                <a:solidFill>
                  <a:srgbClr val="44BCCD"/>
                </a:solidFill>
                <a:effectLst/>
                <a:latin typeface="Calibri" panose="020F0502020204030204" pitchFamily="34" charset="0"/>
                <a:cs typeface="Calibri" panose="020F0502020204030204" pitchFamily="34" charset="0"/>
                <a:hlinkClick r:id="rId4"/>
              </a:rPr>
              <a:t>website</a:t>
            </a:r>
            <a:r>
              <a:rPr lang="en-GB" sz="1800" b="0" i="0" dirty="0">
                <a:solidFill>
                  <a:srgbClr val="212529"/>
                </a:solidFill>
                <a:effectLst/>
                <a:latin typeface="Calibri" panose="020F0502020204030204" pitchFamily="34" charset="0"/>
                <a:cs typeface="Calibri" panose="020F0502020204030204" pitchFamily="34" charset="0"/>
              </a:rPr>
              <a:t> and begin completing courses now.</a:t>
            </a:r>
          </a:p>
          <a:p>
            <a:pPr algn="l" rtl="0" fontAlgn="base"/>
            <a:r>
              <a:rPr lang="en-GB" sz="1800" b="0" i="0" dirty="0">
                <a:solidFill>
                  <a:srgbClr val="212529"/>
                </a:solidFill>
                <a:effectLst/>
                <a:latin typeface="Calibri" panose="020F0502020204030204" pitchFamily="34" charset="0"/>
                <a:cs typeface="Calibri" panose="020F0502020204030204" pitchFamily="34" charset="0"/>
              </a:rPr>
              <a:t>Courses on offer:</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Business entrepreneur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Cyber security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Digital marketing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Web development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Health and Social care </a:t>
            </a:r>
            <a:endParaRPr lang="en-GB" sz="1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GB" sz="1800" b="0" i="0" dirty="0">
                <a:solidFill>
                  <a:srgbClr val="212529"/>
                </a:solidFill>
                <a:effectLst/>
                <a:latin typeface="Calibri" panose="020F0502020204030204" pitchFamily="34" charset="0"/>
                <a:cs typeface="Calibri" panose="020F0502020204030204" pitchFamily="34" charset="0"/>
              </a:rPr>
              <a:t>Business skills </a:t>
            </a:r>
            <a:endParaRPr lang="en-GB" sz="1800" b="0" i="0" dirty="0">
              <a:solidFill>
                <a:srgbClr val="000000"/>
              </a:solidFill>
              <a:effectLst/>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A2DF3D4B-51E3-4F04-9289-3DDE5F65DD6E}"/>
              </a:ext>
            </a:extLst>
          </p:cNvPr>
          <p:cNvSpPr>
            <a:spLocks noGrp="1"/>
          </p:cNvSpPr>
          <p:nvPr>
            <p:ph type="title"/>
          </p:nvPr>
        </p:nvSpPr>
        <p:spPr>
          <a:xfrm>
            <a:off x="334280" y="1829812"/>
            <a:ext cx="9937480" cy="674463"/>
          </a:xfrm>
        </p:spPr>
        <p:txBody>
          <a:bodyPr>
            <a:normAutofit/>
          </a:bodyPr>
          <a:lstStyle/>
          <a:p>
            <a:r>
              <a:rPr lang="en-GB" dirty="0">
                <a:latin typeface="Calibri" panose="020F0502020204030204" pitchFamily="34" charset="0"/>
                <a:cs typeface="Calibri" panose="020F0502020204030204" pitchFamily="34" charset="0"/>
              </a:rPr>
              <a:t>Making a difference…</a:t>
            </a:r>
          </a:p>
        </p:txBody>
      </p:sp>
      <p:pic>
        <p:nvPicPr>
          <p:cNvPr id="4100" name="Picture 4">
            <a:extLst>
              <a:ext uri="{FF2B5EF4-FFF2-40B4-BE49-F238E27FC236}">
                <a16:creationId xmlns:a16="http://schemas.microsoft.com/office/drawing/2014/main" id="{5010ECCC-A6E0-4381-9E7A-66B100986AE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4219" t="2118"/>
          <a:stretch/>
        </p:blipFill>
        <p:spPr bwMode="auto">
          <a:xfrm>
            <a:off x="7071360" y="1829812"/>
            <a:ext cx="4465320" cy="127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82470-174F-4E20-A4AD-8623E557A028}"/>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3" name="Text Placeholder 2">
            <a:extLst>
              <a:ext uri="{FF2B5EF4-FFF2-40B4-BE49-F238E27FC236}">
                <a16:creationId xmlns:a16="http://schemas.microsoft.com/office/drawing/2014/main" id="{92D4F4DF-1BB9-4A13-850F-5DF22B2FD17F}"/>
              </a:ext>
            </a:extLst>
          </p:cNvPr>
          <p:cNvSpPr>
            <a:spLocks noGrp="1"/>
          </p:cNvSpPr>
          <p:nvPr>
            <p:ph type="body" idx="1"/>
          </p:nvPr>
        </p:nvSpPr>
        <p:spPr>
          <a:xfrm>
            <a:off x="334279" y="2504275"/>
            <a:ext cx="7773988" cy="520700"/>
          </a:xfrm>
        </p:spPr>
        <p:txBody>
          <a:bodyPr/>
          <a:lstStyle/>
          <a:p>
            <a:r>
              <a:rPr lang="en-GB" sz="1800" b="1" dirty="0" err="1">
                <a:latin typeface="Calibri" panose="020F0502020204030204" pitchFamily="34" charset="0"/>
                <a:cs typeface="Calibri" panose="020F0502020204030204" pitchFamily="34" charset="0"/>
              </a:rPr>
              <a:t>DevicesDotNow</a:t>
            </a:r>
            <a:r>
              <a:rPr lang="en-GB" sz="1800" b="1" dirty="0">
                <a:latin typeface="Calibri" panose="020F0502020204030204" pitchFamily="34" charset="0"/>
                <a:cs typeface="Calibri" panose="020F0502020204030204" pitchFamily="34" charset="0"/>
              </a:rPr>
              <a:t> initiative – Good Things Foundation (GTF)</a:t>
            </a:r>
          </a:p>
        </p:txBody>
      </p:sp>
      <p:sp>
        <p:nvSpPr>
          <p:cNvPr id="6" name="Title 5">
            <a:extLst>
              <a:ext uri="{FF2B5EF4-FFF2-40B4-BE49-F238E27FC236}">
                <a16:creationId xmlns:a16="http://schemas.microsoft.com/office/drawing/2014/main" id="{A2DF3D4B-51E3-4F04-9289-3DDE5F65DD6E}"/>
              </a:ext>
            </a:extLst>
          </p:cNvPr>
          <p:cNvSpPr>
            <a:spLocks noGrp="1"/>
          </p:cNvSpPr>
          <p:nvPr>
            <p:ph type="title"/>
          </p:nvPr>
        </p:nvSpPr>
        <p:spPr>
          <a:xfrm>
            <a:off x="334280" y="1829812"/>
            <a:ext cx="9937480" cy="674463"/>
          </a:xfrm>
        </p:spPr>
        <p:txBody>
          <a:bodyPr>
            <a:normAutofit/>
          </a:bodyPr>
          <a:lstStyle/>
          <a:p>
            <a:r>
              <a:rPr lang="en-GB" dirty="0">
                <a:latin typeface="Calibri" panose="020F0502020204030204" pitchFamily="34" charset="0"/>
                <a:cs typeface="Calibri" panose="020F0502020204030204" pitchFamily="34" charset="0"/>
              </a:rPr>
              <a:t>Making a difference…</a:t>
            </a:r>
          </a:p>
        </p:txBody>
      </p:sp>
      <p:sp>
        <p:nvSpPr>
          <p:cNvPr id="2" name="Google Shape;114;g8af2c2962a_0_118">
            <a:extLst>
              <a:ext uri="{FF2B5EF4-FFF2-40B4-BE49-F238E27FC236}">
                <a16:creationId xmlns:a16="http://schemas.microsoft.com/office/drawing/2014/main" id="{7FDCF1D1-BBC4-4D40-BE71-0B9AB601D54F}"/>
              </a:ext>
            </a:extLst>
          </p:cNvPr>
          <p:cNvSpPr txBox="1">
            <a:spLocks/>
          </p:cNvSpPr>
          <p:nvPr/>
        </p:nvSpPr>
        <p:spPr>
          <a:xfrm>
            <a:off x="334366" y="3045130"/>
            <a:ext cx="7773901" cy="342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Secured laptops/tablets and connectivity for individuals in Hastings, Tendring and Swanscombe/Northfleet</a:t>
            </a:r>
          </a:p>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Pfizer and Discovery Park also making donations to GTF to focus on people in Thanet and Dover</a:t>
            </a:r>
          </a:p>
        </p:txBody>
      </p:sp>
      <p:pic>
        <p:nvPicPr>
          <p:cNvPr id="3074" name="Picture 2" descr="Tinder Foundation becomes Good Things Foundation | Good Things Foundation">
            <a:extLst>
              <a:ext uri="{FF2B5EF4-FFF2-40B4-BE49-F238E27FC236}">
                <a16:creationId xmlns:a16="http://schemas.microsoft.com/office/drawing/2014/main" id="{483BFD97-4811-490E-93AF-D22C2A059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069" y="1367638"/>
            <a:ext cx="5513931" cy="206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3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3062B-7E0D-4838-9F85-6D367CE4E953}"/>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3" name="Text Placeholder 2">
            <a:extLst>
              <a:ext uri="{FF2B5EF4-FFF2-40B4-BE49-F238E27FC236}">
                <a16:creationId xmlns:a16="http://schemas.microsoft.com/office/drawing/2014/main" id="{92D4F4DF-1BB9-4A13-850F-5DF22B2FD17F}"/>
              </a:ext>
            </a:extLst>
          </p:cNvPr>
          <p:cNvSpPr>
            <a:spLocks noGrp="1"/>
          </p:cNvSpPr>
          <p:nvPr>
            <p:ph type="body" idx="1"/>
          </p:nvPr>
        </p:nvSpPr>
        <p:spPr>
          <a:xfrm>
            <a:off x="334279" y="2504275"/>
            <a:ext cx="7773988" cy="520700"/>
          </a:xfrm>
        </p:spPr>
        <p:txBody>
          <a:bodyPr/>
          <a:lstStyle/>
          <a:p>
            <a:r>
              <a:rPr lang="en-GB" sz="1800" b="1" dirty="0">
                <a:latin typeface="Calibri" panose="020F0502020204030204" pitchFamily="34" charset="0"/>
                <a:cs typeface="Calibri" panose="020F0502020204030204" pitchFamily="34" charset="0"/>
              </a:rPr>
              <a:t>Partnership with </a:t>
            </a:r>
            <a:r>
              <a:rPr lang="en-GB" sz="1800" b="1" dirty="0" err="1">
                <a:latin typeface="Calibri" panose="020F0502020204030204" pitchFamily="34" charset="0"/>
                <a:cs typeface="Calibri" panose="020F0502020204030204" pitchFamily="34" charset="0"/>
              </a:rPr>
              <a:t>Futurefit</a:t>
            </a:r>
            <a:r>
              <a:rPr lang="en-GB" sz="1800" b="1" dirty="0">
                <a:latin typeface="Calibri" panose="020F0502020204030204" pitchFamily="34" charset="0"/>
                <a:cs typeface="Calibri" panose="020F0502020204030204" pitchFamily="34" charset="0"/>
              </a:rPr>
              <a:t> AI</a:t>
            </a:r>
          </a:p>
        </p:txBody>
      </p:sp>
      <p:sp>
        <p:nvSpPr>
          <p:cNvPr id="6" name="Title 5">
            <a:extLst>
              <a:ext uri="{FF2B5EF4-FFF2-40B4-BE49-F238E27FC236}">
                <a16:creationId xmlns:a16="http://schemas.microsoft.com/office/drawing/2014/main" id="{A2DF3D4B-51E3-4F04-9289-3DDE5F65DD6E}"/>
              </a:ext>
            </a:extLst>
          </p:cNvPr>
          <p:cNvSpPr>
            <a:spLocks noGrp="1"/>
          </p:cNvSpPr>
          <p:nvPr>
            <p:ph type="title"/>
          </p:nvPr>
        </p:nvSpPr>
        <p:spPr>
          <a:xfrm>
            <a:off x="334280" y="1829812"/>
            <a:ext cx="9937480" cy="674463"/>
          </a:xfrm>
        </p:spPr>
        <p:txBody>
          <a:bodyPr>
            <a:normAutofit/>
          </a:bodyPr>
          <a:lstStyle/>
          <a:p>
            <a:r>
              <a:rPr lang="en-GB" dirty="0"/>
              <a:t>Making a difference…coming soon</a:t>
            </a:r>
          </a:p>
        </p:txBody>
      </p:sp>
      <p:sp>
        <p:nvSpPr>
          <p:cNvPr id="2" name="Google Shape;114;g8af2c2962a_0_118">
            <a:extLst>
              <a:ext uri="{FF2B5EF4-FFF2-40B4-BE49-F238E27FC236}">
                <a16:creationId xmlns:a16="http://schemas.microsoft.com/office/drawing/2014/main" id="{7FDCF1D1-BBC4-4D40-BE71-0B9AB601D54F}"/>
              </a:ext>
            </a:extLst>
          </p:cNvPr>
          <p:cNvSpPr txBox="1">
            <a:spLocks/>
          </p:cNvSpPr>
          <p:nvPr/>
        </p:nvSpPr>
        <p:spPr>
          <a:xfrm>
            <a:off x="334366" y="3045130"/>
            <a:ext cx="8809633" cy="342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100 residents to get free access to their platform over the next couple of months</a:t>
            </a:r>
          </a:p>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Benefits include:</a:t>
            </a:r>
          </a:p>
          <a:p>
            <a:pPr marL="1016000" lvl="1" indent="-457200">
              <a:spcBef>
                <a:spcPts val="0"/>
              </a:spcBef>
              <a:buClr>
                <a:srgbClr val="000000"/>
              </a:buClr>
              <a:buSzPts val="2000"/>
              <a:buFont typeface="Courier New" panose="02070309020205020404" pitchFamily="49" charset="0"/>
              <a:buChar char="o"/>
            </a:pPr>
            <a:r>
              <a:rPr lang="en-GB" sz="2800" dirty="0">
                <a:solidFill>
                  <a:schemeClr val="tx1"/>
                </a:solidFill>
                <a:latin typeface="Calibri" panose="020F0502020204030204" pitchFamily="34" charset="0"/>
                <a:cs typeface="Calibri" panose="020F0502020204030204" pitchFamily="34" charset="0"/>
              </a:rPr>
              <a:t>support from careers professionals,</a:t>
            </a:r>
          </a:p>
          <a:p>
            <a:pPr marL="1016000" lvl="1" indent="-457200">
              <a:spcBef>
                <a:spcPts val="0"/>
              </a:spcBef>
              <a:buClr>
                <a:srgbClr val="000000"/>
              </a:buClr>
              <a:buSzPts val="2000"/>
              <a:buFont typeface="Courier New" panose="02070309020205020404" pitchFamily="49" charset="0"/>
              <a:buChar char="o"/>
            </a:pPr>
            <a:r>
              <a:rPr lang="en-GB" sz="2800" dirty="0">
                <a:solidFill>
                  <a:schemeClr val="tx1"/>
                </a:solidFill>
                <a:latin typeface="Calibri" panose="020F0502020204030204" pitchFamily="34" charset="0"/>
                <a:cs typeface="Calibri" panose="020F0502020204030204" pitchFamily="34" charset="0"/>
              </a:rPr>
              <a:t>access to CV and interview skills support,</a:t>
            </a:r>
          </a:p>
          <a:p>
            <a:pPr marL="1016000" lvl="1" indent="-457200">
              <a:spcBef>
                <a:spcPts val="0"/>
              </a:spcBef>
              <a:buClr>
                <a:srgbClr val="000000"/>
              </a:buClr>
              <a:buSzPts val="2000"/>
              <a:buFont typeface="Courier New" panose="02070309020205020404" pitchFamily="49" charset="0"/>
              <a:buChar char="o"/>
            </a:pPr>
            <a:r>
              <a:rPr lang="en-GB" sz="2800" dirty="0">
                <a:solidFill>
                  <a:schemeClr val="tx1"/>
                </a:solidFill>
                <a:latin typeface="Calibri" panose="020F0502020204030204" pitchFamily="34" charset="0"/>
                <a:cs typeface="Calibri" panose="020F0502020204030204" pitchFamily="34" charset="0"/>
              </a:rPr>
              <a:t>access to the latest labour market information</a:t>
            </a:r>
          </a:p>
          <a:p>
            <a:pPr marL="1016000" lvl="1" indent="-457200">
              <a:spcBef>
                <a:spcPts val="0"/>
              </a:spcBef>
              <a:buClr>
                <a:srgbClr val="000000"/>
              </a:buClr>
              <a:buSzPts val="2000"/>
              <a:buFont typeface="Courier New" panose="02070309020205020404" pitchFamily="49" charset="0"/>
              <a:buChar char="o"/>
            </a:pPr>
            <a:r>
              <a:rPr lang="en-GB" sz="2800" dirty="0">
                <a:solidFill>
                  <a:schemeClr val="tx1"/>
                </a:solidFill>
                <a:latin typeface="Calibri" panose="020F0502020204030204" pitchFamily="34" charset="0"/>
                <a:cs typeface="Calibri" panose="020F0502020204030204" pitchFamily="34" charset="0"/>
              </a:rPr>
              <a:t>benefit from skills gap analysis and recommendations for learning</a:t>
            </a:r>
          </a:p>
        </p:txBody>
      </p:sp>
      <p:pic>
        <p:nvPicPr>
          <p:cNvPr id="2050" name="Picture 2" descr="AI-powered Career GPS for your Workforce - FutureFit AI">
            <a:extLst>
              <a:ext uri="{FF2B5EF4-FFF2-40B4-BE49-F238E27FC236}">
                <a16:creationId xmlns:a16="http://schemas.microsoft.com/office/drawing/2014/main" id="{C7B93442-E9D1-49E4-8776-273F6F3AA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438" y="2270912"/>
            <a:ext cx="3048001" cy="7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51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4F4DF-1BB9-4A13-850F-5DF22B2FD17F}"/>
              </a:ext>
            </a:extLst>
          </p:cNvPr>
          <p:cNvSpPr>
            <a:spLocks noGrp="1"/>
          </p:cNvSpPr>
          <p:nvPr>
            <p:ph type="body" idx="1"/>
          </p:nvPr>
        </p:nvSpPr>
        <p:spPr>
          <a:xfrm>
            <a:off x="334279" y="2504275"/>
            <a:ext cx="7773988" cy="520700"/>
          </a:xfrm>
        </p:spPr>
        <p:txBody>
          <a:bodyPr/>
          <a:lstStyle/>
          <a:p>
            <a:r>
              <a:rPr lang="en-GB" sz="1800" b="1" dirty="0">
                <a:latin typeface="Calibri" panose="020F0502020204030204" pitchFamily="34" charset="0"/>
                <a:cs typeface="Calibri" panose="020F0502020204030204" pitchFamily="34" charset="0"/>
              </a:rPr>
              <a:t>Digital Skills prospectus &amp; SELEP skills fund</a:t>
            </a:r>
          </a:p>
        </p:txBody>
      </p:sp>
      <p:sp>
        <p:nvSpPr>
          <p:cNvPr id="6" name="Title 5">
            <a:extLst>
              <a:ext uri="{FF2B5EF4-FFF2-40B4-BE49-F238E27FC236}">
                <a16:creationId xmlns:a16="http://schemas.microsoft.com/office/drawing/2014/main" id="{A2DF3D4B-51E3-4F04-9289-3DDE5F65DD6E}"/>
              </a:ext>
            </a:extLst>
          </p:cNvPr>
          <p:cNvSpPr>
            <a:spLocks noGrp="1"/>
          </p:cNvSpPr>
          <p:nvPr>
            <p:ph type="title"/>
          </p:nvPr>
        </p:nvSpPr>
        <p:spPr>
          <a:xfrm>
            <a:off x="334280" y="1829812"/>
            <a:ext cx="9937480" cy="674463"/>
          </a:xfrm>
        </p:spPr>
        <p:txBody>
          <a:bodyPr>
            <a:normAutofit/>
          </a:bodyPr>
          <a:lstStyle/>
          <a:p>
            <a:r>
              <a:rPr lang="en-GB" dirty="0">
                <a:latin typeface="Calibri" panose="020F0502020204030204" pitchFamily="34" charset="0"/>
                <a:cs typeface="Calibri" panose="020F0502020204030204" pitchFamily="34" charset="0"/>
              </a:rPr>
              <a:t>Coming soon…</a:t>
            </a:r>
          </a:p>
        </p:txBody>
      </p:sp>
      <p:sp>
        <p:nvSpPr>
          <p:cNvPr id="2" name="Google Shape;114;g8af2c2962a_0_118">
            <a:extLst>
              <a:ext uri="{FF2B5EF4-FFF2-40B4-BE49-F238E27FC236}">
                <a16:creationId xmlns:a16="http://schemas.microsoft.com/office/drawing/2014/main" id="{7FDCF1D1-BBC4-4D40-BE71-0B9AB601D54F}"/>
              </a:ext>
            </a:extLst>
          </p:cNvPr>
          <p:cNvSpPr txBox="1">
            <a:spLocks/>
          </p:cNvSpPr>
          <p:nvPr/>
        </p:nvSpPr>
        <p:spPr>
          <a:xfrm>
            <a:off x="334366" y="3045130"/>
            <a:ext cx="8809633" cy="342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Online tools, resources and learning opportunities</a:t>
            </a:r>
          </a:p>
          <a:p>
            <a:pPr marL="558800" indent="-457200">
              <a:spcBef>
                <a:spcPts val="0"/>
              </a:spcBef>
              <a:buClr>
                <a:srgbClr val="000000"/>
              </a:buClr>
              <a:buSzPts val="20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Fund targeted at improving digital access and basic digital skills</a:t>
            </a:r>
          </a:p>
        </p:txBody>
      </p:sp>
      <p:pic>
        <p:nvPicPr>
          <p:cNvPr id="4" name="Picture 3">
            <a:extLst>
              <a:ext uri="{FF2B5EF4-FFF2-40B4-BE49-F238E27FC236}">
                <a16:creationId xmlns:a16="http://schemas.microsoft.com/office/drawing/2014/main" id="{73DA530E-9FE1-4101-B46D-6BF1518F129C}"/>
              </a:ext>
            </a:extLst>
          </p:cNvPr>
          <p:cNvPicPr>
            <a:picLocks noChangeAspect="1"/>
          </p:cNvPicPr>
          <p:nvPr/>
        </p:nvPicPr>
        <p:blipFill>
          <a:blip r:embed="rId3"/>
          <a:stretch>
            <a:fillRect/>
          </a:stretch>
        </p:blipFill>
        <p:spPr>
          <a:xfrm>
            <a:off x="9107962" y="4452565"/>
            <a:ext cx="3065750" cy="2405435"/>
          </a:xfrm>
          <a:prstGeom prst="rect">
            <a:avLst/>
          </a:prstGeom>
        </p:spPr>
      </p:pic>
      <p:pic>
        <p:nvPicPr>
          <p:cNvPr id="8" name="Picture 7">
            <a:extLst>
              <a:ext uri="{FF2B5EF4-FFF2-40B4-BE49-F238E27FC236}">
                <a16:creationId xmlns:a16="http://schemas.microsoft.com/office/drawing/2014/main" id="{F6B5C3BD-0F7C-4AB1-89FB-D6E9EA799C52}"/>
              </a:ext>
            </a:extLst>
          </p:cNvPr>
          <p:cNvPicPr>
            <a:picLocks noChangeAspect="1"/>
          </p:cNvPicPr>
          <p:nvPr/>
        </p:nvPicPr>
        <p:blipFill>
          <a:blip r:embed="rId3"/>
          <a:stretch>
            <a:fillRect/>
          </a:stretch>
        </p:blipFill>
        <p:spPr>
          <a:xfrm>
            <a:off x="9114058" y="4476949"/>
            <a:ext cx="3065750" cy="2405435"/>
          </a:xfrm>
          <a:prstGeom prst="rect">
            <a:avLst/>
          </a:prstGeom>
        </p:spPr>
      </p:pic>
    </p:spTree>
    <p:extLst>
      <p:ext uri="{BB962C8B-B14F-4D97-AF65-F5344CB8AC3E}">
        <p14:creationId xmlns:p14="http://schemas.microsoft.com/office/powerpoint/2010/main" val="243128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D763FD-8C90-48F4-B926-E6CAFE0A6DF5}"/>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Content Placeholder 1">
            <a:extLst>
              <a:ext uri="{FF2B5EF4-FFF2-40B4-BE49-F238E27FC236}">
                <a16:creationId xmlns:a16="http://schemas.microsoft.com/office/drawing/2014/main" id="{1F5A2672-C550-4B6F-96F4-D0E6C20D7742}"/>
              </a:ext>
            </a:extLst>
          </p:cNvPr>
          <p:cNvSpPr>
            <a:spLocks noGrp="1"/>
          </p:cNvSpPr>
          <p:nvPr>
            <p:ph idx="10"/>
          </p:nvPr>
        </p:nvSpPr>
        <p:spPr>
          <a:xfrm>
            <a:off x="437303" y="2438812"/>
            <a:ext cx="6533841" cy="3754439"/>
          </a:xfrm>
        </p:spPr>
        <p:txBody>
          <a:bodyPr>
            <a:normAutofit fontScale="92500"/>
          </a:bodyPr>
          <a:lstStyle/>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National skills exchange timebank for the health and social care system</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Allows staff to share improvement ideas and exchange their skills to deliver service improvements</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Members do not exchange money, but instead earn credits which they can use for further improvement activity</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The health and social care sector in Kent, Surrey and Sussex is the first part of the country to have a formal partnership with </a:t>
            </a:r>
            <a:r>
              <a:rPr lang="en-GB" sz="2000" dirty="0" err="1">
                <a:latin typeface="Calibri" panose="020F0502020204030204" pitchFamily="34" charset="0"/>
                <a:cs typeface="Calibri" panose="020F0502020204030204" pitchFamily="34" charset="0"/>
              </a:rPr>
              <a:t>Hexitime</a:t>
            </a:r>
            <a:r>
              <a:rPr lang="en-GB" sz="2000" dirty="0">
                <a:latin typeface="Calibri" panose="020F0502020204030204" pitchFamily="34" charset="0"/>
                <a:cs typeface="Calibri" panose="020F0502020204030204" pitchFamily="34" charset="0"/>
              </a:rPr>
              <a:t> – making it easier to share skills and expertise across the region.</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Find out more and </a:t>
            </a:r>
            <a:r>
              <a:rPr lang="en-GB" sz="2000" b="1" dirty="0">
                <a:latin typeface="Calibri" panose="020F0502020204030204" pitchFamily="34" charset="0"/>
                <a:cs typeface="Calibri" panose="020F0502020204030204" pitchFamily="34" charset="0"/>
              </a:rPr>
              <a:t>SIGN UP FOR FREE</a:t>
            </a:r>
            <a:r>
              <a:rPr lang="en-GB" sz="2000" dirty="0">
                <a:latin typeface="Calibri" panose="020F0502020204030204" pitchFamily="34" charset="0"/>
                <a:cs typeface="Calibri" panose="020F0502020204030204" pitchFamily="34" charset="0"/>
              </a:rPr>
              <a:t> at </a:t>
            </a:r>
            <a:r>
              <a:rPr lang="en-GB" sz="2000" dirty="0">
                <a:latin typeface="Calibri" panose="020F0502020204030204" pitchFamily="34" charset="0"/>
                <a:cs typeface="Calibri" panose="020F0502020204030204" pitchFamily="34" charset="0"/>
                <a:hlinkClick r:id="rId4"/>
              </a:rPr>
              <a:t>https://hexitime.com/</a:t>
            </a:r>
            <a:r>
              <a:rPr lang="en-GB" sz="2000" dirty="0">
                <a:latin typeface="Calibri" panose="020F0502020204030204" pitchFamily="34" charset="0"/>
                <a:cs typeface="Calibri" panose="020F0502020204030204" pitchFamily="34" charset="0"/>
              </a:rPr>
              <a:t> </a:t>
            </a:r>
          </a:p>
          <a:p>
            <a:pPr marL="0" indent="0">
              <a:buNone/>
            </a:pPr>
            <a:endParaRPr lang="en-GB" sz="1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422" y="1945177"/>
            <a:ext cx="3681971" cy="2765569"/>
          </a:xfrm>
          <a:prstGeom prst="rect">
            <a:avLst/>
          </a:prstGeom>
        </p:spPr>
      </p:pic>
      <p:sp>
        <p:nvSpPr>
          <p:cNvPr id="6" name="Title 5">
            <a:extLst>
              <a:ext uri="{FF2B5EF4-FFF2-40B4-BE49-F238E27FC236}">
                <a16:creationId xmlns:a16="http://schemas.microsoft.com/office/drawing/2014/main" id="{DA18D6EE-27B4-4EB1-B3FC-66DAB164AD20}"/>
              </a:ext>
            </a:extLst>
          </p:cNvPr>
          <p:cNvSpPr>
            <a:spLocks noGrp="1"/>
          </p:cNvSpPr>
          <p:nvPr>
            <p:ph type="title"/>
          </p:nvPr>
        </p:nvSpPr>
        <p:spPr>
          <a:xfrm>
            <a:off x="437302" y="1662651"/>
            <a:ext cx="6365833" cy="641637"/>
          </a:xfrm>
        </p:spPr>
        <p:txBody>
          <a:bodyPr>
            <a:normAutofit fontScale="90000"/>
          </a:bodyPr>
          <a:lstStyle/>
          <a:p>
            <a:r>
              <a:rPr lang="en-GB" sz="4000" b="0" dirty="0" err="1">
                <a:latin typeface="Calibri" panose="020F0502020204030204" pitchFamily="34" charset="0"/>
                <a:cs typeface="Calibri" panose="020F0502020204030204" pitchFamily="34" charset="0"/>
              </a:rPr>
              <a:t>Hexitime</a:t>
            </a:r>
            <a:endParaRPr lang="en-GB"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0549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932362-94E4-493F-888B-DFA1A7299942}"/>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571B1978-D560-46A4-9F42-00109ECA35BF}"/>
              </a:ext>
            </a:extLst>
          </p:cNvPr>
          <p:cNvSpPr>
            <a:spLocks noGrp="1"/>
          </p:cNvSpPr>
          <p:nvPr>
            <p:ph type="title"/>
          </p:nvPr>
        </p:nvSpPr>
        <p:spPr>
          <a:xfrm>
            <a:off x="334279" y="1766312"/>
            <a:ext cx="11523441" cy="674463"/>
          </a:xfrm>
        </p:spPr>
        <p:txBody>
          <a:bodyPr>
            <a:normAutofit/>
          </a:bodyPr>
          <a:lstStyle/>
          <a:p>
            <a:r>
              <a:rPr lang="en-GB" sz="3200"/>
              <a:t>BIG NEWS!</a:t>
            </a:r>
            <a:endParaRPr lang="en-GB" sz="3200" dirty="0"/>
          </a:p>
        </p:txBody>
      </p:sp>
      <p:sp>
        <p:nvSpPr>
          <p:cNvPr id="4" name="Google Shape;114;g8af2c2962a_0_118">
            <a:extLst>
              <a:ext uri="{FF2B5EF4-FFF2-40B4-BE49-F238E27FC236}">
                <a16:creationId xmlns:a16="http://schemas.microsoft.com/office/drawing/2014/main" id="{6C28E823-A25A-4D0C-9415-06E1AE3C7942}"/>
              </a:ext>
            </a:extLst>
          </p:cNvPr>
          <p:cNvSpPr txBox="1">
            <a:spLocks/>
          </p:cNvSpPr>
          <p:nvPr/>
        </p:nvSpPr>
        <p:spPr>
          <a:xfrm>
            <a:off x="334280" y="2504212"/>
            <a:ext cx="9248632" cy="342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accent5"/>
              </a:buClr>
              <a:buSzPts val="1600"/>
              <a:buFont typeface="Arial"/>
              <a:buNone/>
              <a:defRPr sz="1600" b="0" i="0" u="none" strike="noStrike" cap="none">
                <a:solidFill>
                  <a:schemeClr val="accent5"/>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pPr marL="101600" indent="0">
              <a:spcBef>
                <a:spcPts val="0"/>
              </a:spcBef>
              <a:buClr>
                <a:srgbClr val="000000"/>
              </a:buClr>
              <a:buSzPts val="2000"/>
            </a:pPr>
            <a:r>
              <a:rPr lang="en-GB" sz="3200" dirty="0">
                <a:solidFill>
                  <a:srgbClr val="000000"/>
                </a:solidFill>
                <a:latin typeface="Calibri" panose="020F0502020204030204" pitchFamily="34" charset="0"/>
                <a:cs typeface="Calibri" panose="020F0502020204030204" pitchFamily="34" charset="0"/>
              </a:rPr>
              <a:t>New Diversity and Inclusion lead for DSP!</a:t>
            </a:r>
          </a:p>
          <a:p>
            <a:pPr marL="101600" indent="0">
              <a:spcBef>
                <a:spcPts val="0"/>
              </a:spcBef>
              <a:buClr>
                <a:srgbClr val="000000"/>
              </a:buClr>
              <a:buSzPts val="2000"/>
            </a:pPr>
            <a:endParaRPr lang="en-GB" sz="3200" dirty="0">
              <a:solidFill>
                <a:srgbClr val="000000"/>
              </a:solidFill>
              <a:latin typeface="Calibri" panose="020F0502020204030204" pitchFamily="34" charset="0"/>
              <a:cs typeface="Calibri" panose="020F0502020204030204" pitchFamily="34" charset="0"/>
            </a:endParaRPr>
          </a:p>
          <a:p>
            <a:pPr marL="101600" indent="0">
              <a:spcBef>
                <a:spcPts val="0"/>
              </a:spcBef>
              <a:buClr>
                <a:srgbClr val="000000"/>
              </a:buClr>
              <a:buSzPts val="2000"/>
            </a:pPr>
            <a:r>
              <a:rPr lang="en-GB" sz="3200" dirty="0">
                <a:solidFill>
                  <a:srgbClr val="000000"/>
                </a:solidFill>
                <a:latin typeface="Calibri" panose="020F0502020204030204" pitchFamily="34" charset="0"/>
                <a:cs typeface="Calibri" panose="020F0502020204030204" pitchFamily="34" charset="0"/>
              </a:rPr>
              <a:t>Congratulations </a:t>
            </a:r>
            <a:r>
              <a:rPr lang="en-GB" sz="3200" b="1" dirty="0">
                <a:solidFill>
                  <a:srgbClr val="000000"/>
                </a:solidFill>
                <a:latin typeface="Calibri" panose="020F0502020204030204" pitchFamily="34" charset="0"/>
                <a:cs typeface="Calibri" panose="020F0502020204030204" pitchFamily="34" charset="0"/>
              </a:rPr>
              <a:t>Kit Ahweyevu, (CEO </a:t>
            </a:r>
            <a:r>
              <a:rPr lang="en-GB" sz="3200" b="1" dirty="0">
                <a:solidFill>
                  <a:srgbClr val="000000"/>
                </a:solidFill>
                <a:latin typeface="Calibri" panose="020F0502020204030204" pitchFamily="34" charset="0"/>
                <a:cs typeface="Calibri" panose="020F0502020204030204" pitchFamily="34" charset="0"/>
                <a:hlinkClick r:id="rId4"/>
              </a:rPr>
              <a:t>Mindweaver</a:t>
            </a:r>
            <a:r>
              <a:rPr lang="en-GB" sz="3200" b="1" dirty="0">
                <a:solidFill>
                  <a:srgbClr val="000000"/>
                </a:solidFill>
                <a:latin typeface="Calibri" panose="020F0502020204030204" pitchFamily="34" charset="0"/>
                <a:cs typeface="Calibri" panose="020F0502020204030204" pitchFamily="34" charset="0"/>
              </a:rPr>
              <a:t>)!</a:t>
            </a:r>
            <a:endParaRPr lang="en-GB" sz="3200" dirty="0">
              <a:solidFill>
                <a:srgbClr val="000000"/>
              </a:solidFill>
              <a:latin typeface="Calibri" panose="020F0502020204030204" pitchFamily="34" charset="0"/>
              <a:cs typeface="Calibri" panose="020F0502020204030204" pitchFamily="34" charset="0"/>
            </a:endParaRPr>
          </a:p>
        </p:txBody>
      </p:sp>
      <p:pic>
        <p:nvPicPr>
          <p:cNvPr id="3" name="Picture 4" descr="SELEP's Digital Skills Partnership welcomes Kit Ahweyevu as Diversity Lead  - The South East Local Enterprise Partnership">
            <a:extLst>
              <a:ext uri="{FF2B5EF4-FFF2-40B4-BE49-F238E27FC236}">
                <a16:creationId xmlns:a16="http://schemas.microsoft.com/office/drawing/2014/main" id="{EE4EB76D-FAC9-442B-A6D0-9A6B79609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5978" y="2405435"/>
            <a:ext cx="2489093" cy="2582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5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83069E-1FB1-4DB6-BE8B-8FA34C6F5561}"/>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B0270D1E-90EB-4DF2-B2D9-A9F49D8D2B18}"/>
              </a:ext>
            </a:extLst>
          </p:cNvPr>
          <p:cNvSpPr>
            <a:spLocks noGrp="1"/>
          </p:cNvSpPr>
          <p:nvPr>
            <p:ph type="title"/>
          </p:nvPr>
        </p:nvSpPr>
        <p:spPr/>
        <p:txBody>
          <a:bodyPr/>
          <a:lstStyle/>
          <a:p>
            <a:r>
              <a:rPr lang="en-GB" dirty="0"/>
              <a:t>How you can help?</a:t>
            </a:r>
          </a:p>
        </p:txBody>
      </p:sp>
      <p:sp>
        <p:nvSpPr>
          <p:cNvPr id="4" name="Text Placeholder 3">
            <a:extLst>
              <a:ext uri="{FF2B5EF4-FFF2-40B4-BE49-F238E27FC236}">
                <a16:creationId xmlns:a16="http://schemas.microsoft.com/office/drawing/2014/main" id="{75B20449-BAB5-40ED-B3B8-442FA9C12729}"/>
              </a:ext>
            </a:extLst>
          </p:cNvPr>
          <p:cNvSpPr>
            <a:spLocks noGrp="1"/>
          </p:cNvSpPr>
          <p:nvPr>
            <p:ph type="body" idx="2"/>
          </p:nvPr>
        </p:nvSpPr>
        <p:spPr>
          <a:xfrm>
            <a:off x="3767242" y="2755989"/>
            <a:ext cx="6064056" cy="2684462"/>
          </a:xfrm>
        </p:spPr>
        <p:txBody>
          <a:bodyPr>
            <a:normAutofit/>
          </a:bodyPr>
          <a:lstStyle/>
          <a:p>
            <a:pPr marL="685800" indent="-457200">
              <a:buFont typeface="Wingdings" panose="05000000000000000000" pitchFamily="2" charset="2"/>
              <a:buChar char="q"/>
            </a:pPr>
            <a:r>
              <a:rPr lang="en-GB" sz="2800" b="1" dirty="0">
                <a:solidFill>
                  <a:schemeClr val="accent3"/>
                </a:solidFill>
                <a:latin typeface="Calibri" panose="020F0502020204030204" pitchFamily="34" charset="0"/>
                <a:cs typeface="Calibri" panose="020F0502020204030204" pitchFamily="34" charset="0"/>
              </a:rPr>
              <a:t>Raise awareness </a:t>
            </a:r>
            <a:r>
              <a:rPr lang="en-GB" sz="2800" dirty="0">
                <a:solidFill>
                  <a:srgbClr val="000000"/>
                </a:solidFill>
                <a:latin typeface="Calibri" panose="020F0502020204030204" pitchFamily="34" charset="0"/>
                <a:cs typeface="Calibri" panose="020F0502020204030204" pitchFamily="34" charset="0"/>
              </a:rPr>
              <a:t>of the DSP’s function and role in addressing Digital exclusion</a:t>
            </a:r>
          </a:p>
          <a:p>
            <a:pPr marL="685800" indent="-457200">
              <a:buFont typeface="Wingdings" panose="05000000000000000000" pitchFamily="2" charset="2"/>
              <a:buChar char="q"/>
            </a:pPr>
            <a:r>
              <a:rPr lang="en-GB" sz="2800" b="1" dirty="0">
                <a:solidFill>
                  <a:schemeClr val="accent3"/>
                </a:solidFill>
                <a:latin typeface="Calibri" panose="020F0502020204030204" pitchFamily="34" charset="0"/>
                <a:cs typeface="Calibri" panose="020F0502020204030204" pitchFamily="34" charset="0"/>
              </a:rPr>
              <a:t>Share resources,</a:t>
            </a:r>
            <a:r>
              <a:rPr lang="en-GB" sz="2800" dirty="0">
                <a:solidFill>
                  <a:srgbClr val="000000"/>
                </a:solidFill>
                <a:latin typeface="Calibri" panose="020F0502020204030204" pitchFamily="34" charset="0"/>
                <a:cs typeface="Calibri" panose="020F0502020204030204" pitchFamily="34" charset="0"/>
              </a:rPr>
              <a:t> insights and ideas</a:t>
            </a:r>
          </a:p>
          <a:p>
            <a:pPr marL="685800" indent="-457200">
              <a:buFont typeface="Wingdings" panose="05000000000000000000" pitchFamily="2" charset="2"/>
              <a:buChar char="q"/>
            </a:pPr>
            <a:r>
              <a:rPr lang="en-GB" sz="2800" b="1" dirty="0">
                <a:solidFill>
                  <a:schemeClr val="accent3"/>
                </a:solidFill>
                <a:latin typeface="Calibri" panose="020F0502020204030204" pitchFamily="34" charset="0"/>
                <a:cs typeface="Calibri" panose="020F0502020204030204" pitchFamily="34" charset="0"/>
              </a:rPr>
              <a:t>Contribute</a:t>
            </a:r>
            <a:r>
              <a:rPr lang="en-GB" sz="2800" b="1" dirty="0">
                <a:solidFill>
                  <a:srgbClr val="000000"/>
                </a:solidFill>
                <a:latin typeface="Calibri" panose="020F0502020204030204" pitchFamily="34" charset="0"/>
                <a:cs typeface="Calibri" panose="020F0502020204030204" pitchFamily="34" charset="0"/>
              </a:rPr>
              <a:t> </a:t>
            </a:r>
            <a:r>
              <a:rPr lang="en-GB" sz="2800" dirty="0">
                <a:solidFill>
                  <a:srgbClr val="000000"/>
                </a:solidFill>
                <a:latin typeface="Calibri" panose="020F0502020204030204" pitchFamily="34" charset="0"/>
                <a:cs typeface="Calibri" panose="020F0502020204030204" pitchFamily="34" charset="0"/>
              </a:rPr>
              <a:t>to worthy causes</a:t>
            </a:r>
          </a:p>
        </p:txBody>
      </p:sp>
      <p:pic>
        <p:nvPicPr>
          <p:cNvPr id="5124" name="Picture 4" descr="A side view mirror&#10;&#10;Description automatically generated">
            <a:extLst>
              <a:ext uri="{FF2B5EF4-FFF2-40B4-BE49-F238E27FC236}">
                <a16:creationId xmlns:a16="http://schemas.microsoft.com/office/drawing/2014/main" id="{9AA5842B-109F-4E69-BD6C-7F379D1CEB3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0" y="2848610"/>
            <a:ext cx="2940260" cy="1764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2F16EB-36FD-42CE-B81F-B76CDBD0B1A9}"/>
              </a:ext>
            </a:extLst>
          </p:cNvPr>
          <p:cNvSpPr txBox="1"/>
          <p:nvPr/>
        </p:nvSpPr>
        <p:spPr>
          <a:xfrm>
            <a:off x="650748" y="4612766"/>
            <a:ext cx="2421636" cy="400110"/>
          </a:xfrm>
          <a:prstGeom prst="rect">
            <a:avLst/>
          </a:prstGeom>
          <a:noFill/>
        </p:spPr>
        <p:txBody>
          <a:bodyPr wrap="square" rtlCol="0">
            <a:spAutoFit/>
          </a:bodyPr>
          <a:lstStyle/>
          <a:p>
            <a:pPr algn="ctr"/>
            <a:r>
              <a:rPr lang="en-GB" sz="2000" b="1" dirty="0">
                <a:solidFill>
                  <a:schemeClr val="accent3"/>
                </a:solidFill>
                <a:latin typeface="Calibri" panose="020F0502020204030204" pitchFamily="34" charset="0"/>
                <a:cs typeface="Calibri" panose="020F0502020204030204" pitchFamily="34" charset="0"/>
              </a:rPr>
              <a:t>Any blind spots?</a:t>
            </a:r>
          </a:p>
        </p:txBody>
      </p:sp>
    </p:spTree>
    <p:extLst>
      <p:ext uri="{BB962C8B-B14F-4D97-AF65-F5344CB8AC3E}">
        <p14:creationId xmlns:p14="http://schemas.microsoft.com/office/powerpoint/2010/main" val="76933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0056B-015C-4012-91D0-D8EADFC07F98}"/>
              </a:ext>
            </a:extLst>
          </p:cNvPr>
          <p:cNvPicPr>
            <a:picLocks noChangeAspect="1"/>
          </p:cNvPicPr>
          <p:nvPr/>
        </p:nvPicPr>
        <p:blipFill>
          <a:blip r:embed="rId2"/>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1E6F6051-A8A9-4978-BB0C-F6A5F89B2145}"/>
              </a:ext>
            </a:extLst>
          </p:cNvPr>
          <p:cNvSpPr>
            <a:spLocks noGrp="1"/>
          </p:cNvSpPr>
          <p:nvPr>
            <p:ph type="title"/>
          </p:nvPr>
        </p:nvSpPr>
        <p:spPr/>
        <p:txBody>
          <a:bodyPr>
            <a:normAutofit fontScale="90000"/>
          </a:bodyPr>
          <a:lstStyle/>
          <a:p>
            <a:r>
              <a:rPr lang="en-GB" dirty="0"/>
              <a:t>More useful information and resources</a:t>
            </a:r>
          </a:p>
        </p:txBody>
      </p:sp>
      <p:sp>
        <p:nvSpPr>
          <p:cNvPr id="4" name="Text Placeholder 3">
            <a:extLst>
              <a:ext uri="{FF2B5EF4-FFF2-40B4-BE49-F238E27FC236}">
                <a16:creationId xmlns:a16="http://schemas.microsoft.com/office/drawing/2014/main" id="{F3F5740F-828C-4344-8CE1-1F19E2B5EE9F}"/>
              </a:ext>
            </a:extLst>
          </p:cNvPr>
          <p:cNvSpPr>
            <a:spLocks noGrp="1"/>
          </p:cNvSpPr>
          <p:nvPr>
            <p:ph type="body" idx="2"/>
          </p:nvPr>
        </p:nvSpPr>
        <p:spPr>
          <a:xfrm>
            <a:off x="162001" y="2464906"/>
            <a:ext cx="11420400" cy="4081670"/>
          </a:xfrm>
        </p:spPr>
        <p:txBody>
          <a:bodyPr>
            <a:noAutofit/>
          </a:bodyPr>
          <a:lstStyle/>
          <a:p>
            <a:pPr marL="571500" indent="-342900">
              <a:spcBef>
                <a:spcPts val="0"/>
              </a:spcBef>
              <a:buFont typeface="+mj-lt"/>
              <a:buAutoNum type="arabicPeriod"/>
            </a:pPr>
            <a:r>
              <a:rPr lang="en-GB" dirty="0" err="1">
                <a:latin typeface="+mn-lt"/>
                <a:hlinkClick r:id="rId3"/>
              </a:rPr>
              <a:t>accuRx</a:t>
            </a:r>
            <a:r>
              <a:rPr lang="en-GB" dirty="0">
                <a:latin typeface="+mn-lt"/>
                <a:hlinkClick r:id="rId3"/>
              </a:rPr>
              <a:t> webinar recording from 5th August, 6:30pm on 'Accessible Design and Digital Inclusion in Healthcare'</a:t>
            </a:r>
            <a:endParaRPr lang="en-GB" dirty="0">
              <a:latin typeface="+mn-lt"/>
            </a:endParaRPr>
          </a:p>
          <a:p>
            <a:pPr marL="571500" indent="-342900">
              <a:spcBef>
                <a:spcPts val="0"/>
              </a:spcBef>
              <a:buFont typeface="+mj-lt"/>
              <a:buAutoNum type="arabicPeriod"/>
            </a:pPr>
            <a:r>
              <a:rPr lang="en-GB" u="sng" dirty="0">
                <a:solidFill>
                  <a:srgbClr val="0000FF"/>
                </a:solidFill>
                <a:effectLst/>
                <a:latin typeface="+mn-lt"/>
                <a:ea typeface="Calibri" panose="020F0502020204030204" pitchFamily="34" charset="0"/>
                <a:hlinkClick r:id="rId4"/>
              </a:rPr>
              <a:t>Digital Skills and Inclusion Policy</a:t>
            </a:r>
            <a:r>
              <a:rPr lang="en-GB" dirty="0">
                <a:effectLst/>
                <a:latin typeface="+mn-lt"/>
                <a:ea typeface="Calibri" panose="020F0502020204030204" pitchFamily="34" charset="0"/>
              </a:rPr>
              <a:t> – from the DCMS (Department for Digital Culture Media &amp; Sport).</a:t>
            </a:r>
            <a:endParaRPr lang="en-GB" dirty="0">
              <a:latin typeface="+mn-lt"/>
              <a:ea typeface="Calibri" panose="020F0502020204030204" pitchFamily="34" charset="0"/>
            </a:endParaRPr>
          </a:p>
          <a:p>
            <a:pPr marL="571500" indent="-342900">
              <a:spcBef>
                <a:spcPts val="0"/>
              </a:spcBef>
              <a:buFont typeface="+mj-lt"/>
              <a:buAutoNum type="arabicPeriod"/>
            </a:pPr>
            <a:r>
              <a:rPr lang="en-GB" u="sng" dirty="0">
                <a:solidFill>
                  <a:srgbClr val="0000FF"/>
                </a:solidFill>
                <a:effectLst/>
                <a:latin typeface="+mn-lt"/>
                <a:ea typeface="Calibri" panose="020F0502020204030204" pitchFamily="34" charset="0"/>
                <a:hlinkClick r:id="rId5"/>
              </a:rPr>
              <a:t>Digital Inclusion - The Good Things Foundation</a:t>
            </a:r>
            <a:endParaRPr lang="en-GB" u="sng" dirty="0">
              <a:solidFill>
                <a:srgbClr val="0000FF"/>
              </a:solidFill>
              <a:latin typeface="+mn-lt"/>
              <a:ea typeface="Calibri" panose="020F0502020204030204" pitchFamily="34" charset="0"/>
            </a:endParaRPr>
          </a:p>
          <a:p>
            <a:pPr marL="571500" indent="-342900">
              <a:spcBef>
                <a:spcPts val="0"/>
              </a:spcBef>
              <a:buFont typeface="+mj-lt"/>
              <a:buAutoNum type="arabicPeriod"/>
            </a:pPr>
            <a:r>
              <a:rPr lang="en-GB" u="sng" dirty="0">
                <a:solidFill>
                  <a:srgbClr val="0000FF"/>
                </a:solidFill>
                <a:effectLst/>
                <a:latin typeface="+mn-lt"/>
                <a:ea typeface="Calibri" panose="020F0502020204030204" pitchFamily="34" charset="0"/>
                <a:hlinkClick r:id="rId6"/>
              </a:rPr>
              <a:t>Digital Inclusion Policy Starter Kit</a:t>
            </a:r>
            <a:endParaRPr lang="en-GB" dirty="0">
              <a:latin typeface="+mn-lt"/>
              <a:ea typeface="Calibri" panose="020F0502020204030204" pitchFamily="34" charset="0"/>
            </a:endParaRPr>
          </a:p>
          <a:p>
            <a:pPr marL="571500" indent="-342900">
              <a:spcBef>
                <a:spcPts val="0"/>
              </a:spcBef>
              <a:buFont typeface="+mj-lt"/>
              <a:buAutoNum type="arabicPeriod"/>
            </a:pPr>
            <a:r>
              <a:rPr lang="en-GB" u="sng" dirty="0">
                <a:solidFill>
                  <a:srgbClr val="0000FF"/>
                </a:solidFill>
                <a:effectLst/>
                <a:latin typeface="+mn-lt"/>
                <a:ea typeface="Calibri" panose="020F0502020204030204" pitchFamily="34" charset="0"/>
                <a:hlinkClick r:id="rId7"/>
              </a:rPr>
              <a:t>Exploring the UKs Digital Divide</a:t>
            </a:r>
            <a:r>
              <a:rPr lang="en-GB" dirty="0">
                <a:effectLst/>
                <a:latin typeface="+mn-lt"/>
                <a:ea typeface="Calibri" panose="020F0502020204030204" pitchFamily="34" charset="0"/>
              </a:rPr>
              <a:t> </a:t>
            </a:r>
            <a:r>
              <a:rPr lang="en-GB" dirty="0">
                <a:effectLst/>
                <a:latin typeface="+mn-lt"/>
                <a:ea typeface="Calibri" panose="020F0502020204030204" pitchFamily="34" charset="0"/>
                <a:hlinkClick r:id="rId8"/>
              </a:rPr>
              <a:t>–</a:t>
            </a:r>
            <a:r>
              <a:rPr lang="en-GB" dirty="0">
                <a:effectLst/>
                <a:latin typeface="+mn-lt"/>
                <a:ea typeface="Calibri" panose="020F0502020204030204" pitchFamily="34" charset="0"/>
              </a:rPr>
              <a:t> ONS</a:t>
            </a:r>
            <a:endParaRPr lang="en-GB" dirty="0">
              <a:latin typeface="+mn-lt"/>
              <a:ea typeface="Calibri" panose="020F0502020204030204" pitchFamily="34" charset="0"/>
            </a:endParaRPr>
          </a:p>
          <a:p>
            <a:pPr marL="571500" indent="-342900">
              <a:spcBef>
                <a:spcPts val="0"/>
              </a:spcBef>
              <a:buFont typeface="+mj-lt"/>
              <a:buAutoNum type="arabicPeriod"/>
            </a:pPr>
            <a:r>
              <a:rPr lang="en-GB" u="sng" dirty="0">
                <a:solidFill>
                  <a:srgbClr val="0000FF"/>
                </a:solidFill>
                <a:effectLst/>
                <a:latin typeface="+mn-lt"/>
                <a:ea typeface="Calibri" panose="020F0502020204030204" pitchFamily="34" charset="0"/>
                <a:hlinkClick r:id="rId8"/>
              </a:rPr>
              <a:t>Essential Digital Skills Framework </a:t>
            </a:r>
            <a:r>
              <a:rPr lang="en-GB" dirty="0">
                <a:effectLst/>
                <a:latin typeface="+mn-lt"/>
                <a:ea typeface="Calibri" panose="020F0502020204030204" pitchFamily="34" charset="0"/>
              </a:rPr>
              <a:t>– DFE</a:t>
            </a:r>
          </a:p>
          <a:p>
            <a:pPr marL="571500" indent="-342900">
              <a:spcBef>
                <a:spcPts val="0"/>
              </a:spcBef>
              <a:buFont typeface="+mj-lt"/>
              <a:buAutoNum type="arabicPeriod"/>
            </a:pPr>
            <a:r>
              <a:rPr lang="en-GB" dirty="0">
                <a:latin typeface="+mn-lt"/>
                <a:ea typeface="Calibri" panose="020F0502020204030204" pitchFamily="34" charset="0"/>
                <a:cs typeface="Times New Roman" panose="02020603050405020304" pitchFamily="18" charset="0"/>
                <a:hlinkClick r:id="rId9"/>
              </a:rPr>
              <a:t>The Skills toolkit</a:t>
            </a:r>
            <a:endParaRPr lang="en-GB" dirty="0">
              <a:effectLst/>
              <a:latin typeface="+mn-lt"/>
              <a:ea typeface="Calibri" panose="020F0502020204030204" pitchFamily="34" charset="0"/>
              <a:cs typeface="Times New Roman" panose="02020603050405020304" pitchFamily="18" charset="0"/>
            </a:endParaRPr>
          </a:p>
          <a:p>
            <a:pPr marL="571500" indent="-342900">
              <a:spcBef>
                <a:spcPts val="0"/>
              </a:spcBef>
              <a:buFont typeface="+mj-lt"/>
              <a:buAutoNum type="arabicPeriod"/>
            </a:pPr>
            <a:r>
              <a:rPr lang="es-ES" dirty="0" err="1">
                <a:effectLst/>
                <a:latin typeface="+mn-lt"/>
                <a:ea typeface="Calibri" panose="020F0502020204030204" pitchFamily="34" charset="0"/>
                <a:cs typeface="Times New Roman" panose="02020603050405020304" pitchFamily="18" charset="0"/>
                <a:hlinkClick r:id="rId10"/>
              </a:rPr>
              <a:t>Lloyds</a:t>
            </a:r>
            <a:r>
              <a:rPr lang="es-ES" dirty="0">
                <a:effectLst/>
                <a:latin typeface="+mn-lt"/>
                <a:ea typeface="Calibri" panose="020F0502020204030204" pitchFamily="34" charset="0"/>
                <a:cs typeface="Times New Roman" panose="02020603050405020304" pitchFamily="18" charset="0"/>
                <a:hlinkClick r:id="rId10"/>
              </a:rPr>
              <a:t> </a:t>
            </a:r>
            <a:r>
              <a:rPr lang="es-ES" dirty="0" err="1">
                <a:effectLst/>
                <a:latin typeface="+mn-lt"/>
                <a:ea typeface="Calibri" panose="020F0502020204030204" pitchFamily="34" charset="0"/>
                <a:cs typeface="Times New Roman" panose="02020603050405020304" pitchFamily="18" charset="0"/>
                <a:hlinkClick r:id="rId10"/>
              </a:rPr>
              <a:t>Consumer</a:t>
            </a:r>
            <a:r>
              <a:rPr lang="es-ES" dirty="0">
                <a:effectLst/>
                <a:latin typeface="+mn-lt"/>
                <a:ea typeface="Calibri" panose="020F0502020204030204" pitchFamily="34" charset="0"/>
                <a:cs typeface="Times New Roman" panose="02020603050405020304" pitchFamily="18" charset="0"/>
                <a:hlinkClick r:id="rId10"/>
              </a:rPr>
              <a:t> Digital </a:t>
            </a:r>
            <a:r>
              <a:rPr lang="es-ES" dirty="0" err="1">
                <a:effectLst/>
                <a:latin typeface="+mn-lt"/>
                <a:ea typeface="Calibri" panose="020F0502020204030204" pitchFamily="34" charset="0"/>
                <a:cs typeface="Times New Roman" panose="02020603050405020304" pitchFamily="18" charset="0"/>
                <a:hlinkClick r:id="rId10"/>
              </a:rPr>
              <a:t>Index</a:t>
            </a:r>
            <a:r>
              <a:rPr lang="es-ES" dirty="0">
                <a:effectLst/>
                <a:latin typeface="+mn-lt"/>
                <a:ea typeface="Calibri" panose="020F0502020204030204" pitchFamily="34" charset="0"/>
                <a:cs typeface="Times New Roman" panose="02020603050405020304" pitchFamily="18" charset="0"/>
                <a:hlinkClick r:id="rId10"/>
              </a:rPr>
              <a:t> 2019</a:t>
            </a:r>
            <a:endParaRPr lang="en-GB" dirty="0">
              <a:effectLst/>
              <a:latin typeface="+mn-lt"/>
              <a:ea typeface="Calibri" panose="020F0502020204030204" pitchFamily="34" charset="0"/>
              <a:cs typeface="Times New Roman" panose="02020603050405020304" pitchFamily="18" charset="0"/>
            </a:endParaRPr>
          </a:p>
          <a:p>
            <a:pPr marL="571500" indent="-342900">
              <a:spcBef>
                <a:spcPts val="0"/>
              </a:spcBef>
              <a:buFont typeface="+mj-lt"/>
              <a:buAutoNum type="arabicPeriod"/>
            </a:pPr>
            <a:r>
              <a:rPr lang="en-GB" dirty="0">
                <a:effectLst/>
                <a:latin typeface="+mn-lt"/>
                <a:ea typeface="Calibri" panose="020F0502020204030204" pitchFamily="34" charset="0"/>
                <a:cs typeface="Times New Roman" panose="02020603050405020304" pitchFamily="18" charset="0"/>
                <a:hlinkClick r:id="rId11"/>
              </a:rPr>
              <a:t>Learn My Way: Free courses for people to learn digital skills to stay safe and connected</a:t>
            </a:r>
            <a:endParaRPr lang="en-GB" dirty="0">
              <a:latin typeface="+mn-lt"/>
              <a:ea typeface="Calibri" panose="020F0502020204030204" pitchFamily="34" charset="0"/>
              <a:cs typeface="Times New Roman" panose="02020603050405020304" pitchFamily="18" charset="0"/>
            </a:endParaRPr>
          </a:p>
          <a:p>
            <a:pPr marL="571500" indent="-342900">
              <a:spcBef>
                <a:spcPts val="0"/>
              </a:spcBef>
              <a:buFont typeface="+mj-lt"/>
              <a:buAutoNum type="arabicPeriod"/>
            </a:pPr>
            <a:r>
              <a:rPr lang="en-GB" dirty="0">
                <a:effectLst/>
                <a:latin typeface="+mn-lt"/>
                <a:ea typeface="Calibri" panose="020F0502020204030204" pitchFamily="34" charset="0"/>
                <a:cs typeface="Times New Roman" panose="02020603050405020304" pitchFamily="18" charset="0"/>
                <a:hlinkClick r:id="rId12"/>
              </a:rPr>
              <a:t>The Inspiring Digital Enterprise (</a:t>
            </a:r>
            <a:r>
              <a:rPr lang="en-GB" dirty="0" err="1">
                <a:effectLst/>
                <a:latin typeface="+mn-lt"/>
                <a:ea typeface="Calibri" panose="020F0502020204030204" pitchFamily="34" charset="0"/>
                <a:cs typeface="Times New Roman" panose="02020603050405020304" pitchFamily="18" charset="0"/>
                <a:hlinkClick r:id="rId12"/>
              </a:rPr>
              <a:t>iDEA</a:t>
            </a:r>
            <a:r>
              <a:rPr lang="en-GB" dirty="0">
                <a:effectLst/>
                <a:latin typeface="+mn-lt"/>
                <a:ea typeface="Calibri" panose="020F0502020204030204" pitchFamily="34" charset="0"/>
                <a:cs typeface="Times New Roman" panose="02020603050405020304" pitchFamily="18" charset="0"/>
                <a:hlinkClick r:id="rId12"/>
              </a:rPr>
              <a:t>) Award</a:t>
            </a:r>
            <a:endParaRPr lang="en-GB" dirty="0">
              <a:effectLst/>
              <a:latin typeface="+mn-lt"/>
              <a:ea typeface="Calibri" panose="020F0502020204030204" pitchFamily="34" charset="0"/>
              <a:cs typeface="Times New Roman" panose="02020603050405020304" pitchFamily="18" charset="0"/>
            </a:endParaRPr>
          </a:p>
          <a:p>
            <a:pPr marL="571500" indent="-342900">
              <a:spcBef>
                <a:spcPts val="0"/>
              </a:spcBef>
              <a:buFont typeface="+mj-lt"/>
              <a:buAutoNum type="arabicPeriod"/>
            </a:pPr>
            <a:r>
              <a:rPr lang="en-GB" dirty="0">
                <a:effectLst/>
                <a:latin typeface="+mn-lt"/>
                <a:ea typeface="Calibri" panose="020F0502020204030204" pitchFamily="34" charset="0"/>
                <a:cs typeface="Times New Roman" panose="02020603050405020304" pitchFamily="18" charset="0"/>
                <a:hlinkClick r:id="rId13"/>
              </a:rPr>
              <a:t>Enhance Digital Teaching Platform and Essential Digital Skills (EDS) programme</a:t>
            </a:r>
            <a:endParaRPr lang="en-GB" dirty="0">
              <a:effectLst/>
              <a:latin typeface="+mn-lt"/>
              <a:ea typeface="Calibri" panose="020F0502020204030204" pitchFamily="34" charset="0"/>
              <a:cs typeface="Times New Roman" panose="02020603050405020304" pitchFamily="18" charset="0"/>
            </a:endParaRPr>
          </a:p>
          <a:p>
            <a:pPr marL="571500" indent="-342900">
              <a:spcBef>
                <a:spcPts val="0"/>
              </a:spcBef>
              <a:buFont typeface="+mj-lt"/>
              <a:buAutoNum type="arabicPeriod"/>
            </a:pPr>
            <a:r>
              <a:rPr lang="en-GB" dirty="0">
                <a:effectLst/>
                <a:latin typeface="+mn-lt"/>
                <a:ea typeface="Calibri" panose="020F0502020204030204" pitchFamily="34" charset="0"/>
                <a:hlinkClick r:id="rId14"/>
              </a:rPr>
              <a:t>Edge Foundation blog promoting the Digital Divide Fund</a:t>
            </a:r>
            <a:endParaRPr lang="en-GB" dirty="0">
              <a:effectLst/>
              <a:latin typeface="+mn-lt"/>
              <a:ea typeface="Calibri" panose="020F0502020204030204" pitchFamily="34" charset="0"/>
            </a:endParaRPr>
          </a:p>
          <a:p>
            <a:pPr marL="571500" indent="-342900">
              <a:spcBef>
                <a:spcPts val="0"/>
              </a:spcBef>
              <a:buFont typeface="+mj-lt"/>
              <a:buAutoNum type="arabicPeriod"/>
            </a:pPr>
            <a:r>
              <a:rPr lang="en-GB" dirty="0">
                <a:latin typeface="+mn-lt"/>
                <a:hlinkClick r:id="rId15"/>
              </a:rPr>
              <a:t>Donate Devices or funding through the </a:t>
            </a:r>
            <a:r>
              <a:rPr lang="en-GB" dirty="0" err="1">
                <a:latin typeface="+mn-lt"/>
                <a:hlinkClick r:id="rId15"/>
              </a:rPr>
              <a:t>DevicesDotNow</a:t>
            </a:r>
            <a:r>
              <a:rPr lang="en-GB" dirty="0">
                <a:latin typeface="+mn-lt"/>
                <a:hlinkClick r:id="rId15"/>
              </a:rPr>
              <a:t> initiative</a:t>
            </a:r>
            <a:endParaRPr lang="en-GB" dirty="0">
              <a:latin typeface="+mn-lt"/>
            </a:endParaRPr>
          </a:p>
        </p:txBody>
      </p:sp>
    </p:spTree>
    <p:extLst>
      <p:ext uri="{BB962C8B-B14F-4D97-AF65-F5344CB8AC3E}">
        <p14:creationId xmlns:p14="http://schemas.microsoft.com/office/powerpoint/2010/main" val="232713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uple of people posing for the camera&#10;&#10;Description automatically generated">
            <a:extLst>
              <a:ext uri="{FF2B5EF4-FFF2-40B4-BE49-F238E27FC236}">
                <a16:creationId xmlns:a16="http://schemas.microsoft.com/office/drawing/2014/main" id="{3E50D1CE-B9C9-408B-9BC2-757C1BAB2024}"/>
              </a:ext>
            </a:extLst>
          </p:cNvPr>
          <p:cNvPicPr>
            <a:picLocks noGrp="1" noChangeAspect="1"/>
          </p:cNvPicPr>
          <p:nvPr>
            <p:ph idx="1"/>
          </p:nvPr>
        </p:nvPicPr>
        <p:blipFill rotWithShape="1">
          <a:blip r:embed="rId3"/>
          <a:srcRect t="14148" b="3018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73901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FAC1-99F6-4CD1-924E-C13487010A2B}"/>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D734BE1F-E50A-409C-A1FF-BBDC27E48DE1}"/>
              </a:ext>
            </a:extLst>
          </p:cNvPr>
          <p:cNvSpPr>
            <a:spLocks noGrp="1"/>
          </p:cNvSpPr>
          <p:nvPr>
            <p:ph type="title"/>
          </p:nvPr>
        </p:nvSpPr>
        <p:spPr/>
        <p:txBody>
          <a:bodyPr/>
          <a:lstStyle/>
          <a:p>
            <a:r>
              <a:rPr lang="en-GB" dirty="0"/>
              <a:t>A societal issue</a:t>
            </a:r>
          </a:p>
        </p:txBody>
      </p:sp>
      <p:sp>
        <p:nvSpPr>
          <p:cNvPr id="4" name="Text Placeholder 3">
            <a:extLst>
              <a:ext uri="{FF2B5EF4-FFF2-40B4-BE49-F238E27FC236}">
                <a16:creationId xmlns:a16="http://schemas.microsoft.com/office/drawing/2014/main" id="{79D651DC-7086-4471-9B41-628CE5CA373A}"/>
              </a:ext>
            </a:extLst>
          </p:cNvPr>
          <p:cNvSpPr>
            <a:spLocks noGrp="1"/>
          </p:cNvSpPr>
          <p:nvPr>
            <p:ph type="body" idx="2"/>
          </p:nvPr>
        </p:nvSpPr>
        <p:spPr>
          <a:xfrm>
            <a:off x="334279" y="2504275"/>
            <a:ext cx="4658345" cy="2684462"/>
          </a:xfrm>
        </p:spPr>
        <p:txBody>
          <a:bodyPr>
            <a:normAutofit fontScale="92500" lnSpcReduction="10000"/>
          </a:bodyPr>
          <a:lstStyle/>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Employment</a:t>
            </a:r>
          </a:p>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Education</a:t>
            </a:r>
          </a:p>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Communication</a:t>
            </a:r>
          </a:p>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Essential services</a:t>
            </a:r>
          </a:p>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Communication</a:t>
            </a:r>
          </a:p>
          <a:p>
            <a:pPr marL="457200" lvl="0" indent="-355600" algn="l" rtl="0">
              <a:lnSpc>
                <a:spcPct val="115000"/>
              </a:lnSpc>
              <a:spcBef>
                <a:spcPts val="0"/>
              </a:spcBef>
              <a:spcAft>
                <a:spcPts val="0"/>
              </a:spcAft>
              <a:buClr>
                <a:srgbClr val="000000"/>
              </a:buClr>
              <a:buSzPts val="2000"/>
              <a:buAutoNum type="arabicPeriod"/>
            </a:pPr>
            <a:r>
              <a:rPr lang="en-GB" sz="2800" dirty="0">
                <a:solidFill>
                  <a:srgbClr val="000000"/>
                </a:solidFill>
                <a:latin typeface="Calibri" panose="020F0502020204030204" pitchFamily="34" charset="0"/>
                <a:ea typeface="Arial"/>
                <a:cs typeface="Calibri" panose="020F0502020204030204" pitchFamily="34" charset="0"/>
                <a:sym typeface="Arial"/>
              </a:rPr>
              <a:t>Time and efficiency savings</a:t>
            </a:r>
            <a:endParaRPr lang="en-GB" sz="2800" dirty="0">
              <a:latin typeface="Calibri" panose="020F0502020204030204" pitchFamily="34" charset="0"/>
              <a:cs typeface="Calibri" panose="020F0502020204030204" pitchFamily="34" charset="0"/>
            </a:endParaRPr>
          </a:p>
        </p:txBody>
      </p:sp>
      <p:pic>
        <p:nvPicPr>
          <p:cNvPr id="6148" name="Picture 4" descr="UK government pitches digital skills charter, but is it inclusion or  delusion?">
            <a:extLst>
              <a:ext uri="{FF2B5EF4-FFF2-40B4-BE49-F238E27FC236}">
                <a16:creationId xmlns:a16="http://schemas.microsoft.com/office/drawing/2014/main" id="{AD4A4D3E-A491-476C-924E-0FDD3B2AD7A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5443" y="2651999"/>
            <a:ext cx="2074666" cy="155399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igital exclusion must be combated at all times; any app developed should  be available to everyone. | Tech design, Digital, Visual representation">
            <a:extLst>
              <a:ext uri="{FF2B5EF4-FFF2-40B4-BE49-F238E27FC236}">
                <a16:creationId xmlns:a16="http://schemas.microsoft.com/office/drawing/2014/main" id="{B72ACA78-FCED-490D-890C-4F5DBB28AEC2}"/>
              </a:ext>
            </a:extLst>
          </p:cNvPr>
          <p:cNvPicPr>
            <a:picLocks noChangeAspect="1" noChangeArrowheads="1"/>
          </p:cNvPicPr>
          <p:nvPr/>
        </p:nvPicPr>
        <p:blipFill>
          <a:blip r:embed="rId5">
            <a:clrChange>
              <a:clrFrom>
                <a:srgbClr val="F1F0F5"/>
              </a:clrFrom>
              <a:clrTo>
                <a:srgbClr val="F1F0F5">
                  <a:alpha val="0"/>
                </a:srgbClr>
              </a:clrTo>
            </a:clrChange>
            <a:extLst>
              <a:ext uri="{28A0092B-C50C-407E-A947-70E740481C1C}">
                <a14:useLocalDpi xmlns:a14="http://schemas.microsoft.com/office/drawing/2010/main" val="0"/>
              </a:ext>
            </a:extLst>
          </a:blip>
          <a:srcRect/>
          <a:stretch>
            <a:fillRect/>
          </a:stretch>
        </p:blipFill>
        <p:spPr bwMode="auto">
          <a:xfrm>
            <a:off x="5402715" y="2226279"/>
            <a:ext cx="1855302" cy="240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2"/>
          </p:nvPr>
        </p:nvSpPr>
        <p:spPr>
          <a:xfrm>
            <a:off x="334280" y="2698595"/>
            <a:ext cx="7773988" cy="3414021"/>
          </a:xfrm>
          <a:prstGeom prst="rect">
            <a:avLst/>
          </a:prstGeom>
          <a:noFill/>
          <a:ln>
            <a:noFill/>
          </a:ln>
        </p:spPr>
        <p:txBody>
          <a:bodyPr spcFirstLastPara="1" wrap="square" lIns="91425" tIns="45700" rIns="91425" bIns="45700" anchor="t" anchorCtr="0">
            <a:normAutofit/>
          </a:bodyPr>
          <a:lstStyle/>
          <a:p>
            <a:pPr marL="228600" lvl="0" indent="-241300">
              <a:lnSpc>
                <a:spcPct val="90000"/>
              </a:lnSpc>
              <a:spcBef>
                <a:spcPts val="1000"/>
              </a:spcBef>
              <a:buClr>
                <a:srgbClr val="000000"/>
              </a:buClr>
              <a:buSzPts val="2000"/>
              <a:buChar char="•"/>
            </a:pPr>
            <a:r>
              <a:rPr lang="en-GB" sz="2000" b="1" dirty="0">
                <a:solidFill>
                  <a:schemeClr val="accent3"/>
                </a:solidFill>
                <a:latin typeface="Calibri"/>
                <a:ea typeface="Calibri"/>
                <a:cs typeface="Calibri"/>
                <a:sym typeface="Calibri"/>
              </a:rPr>
              <a:t>19% </a:t>
            </a:r>
            <a:r>
              <a:rPr lang="en-GB" sz="2000" dirty="0">
                <a:solidFill>
                  <a:srgbClr val="000000"/>
                </a:solidFill>
                <a:latin typeface="Calibri"/>
                <a:ea typeface="Calibri"/>
                <a:cs typeface="Calibri"/>
                <a:sym typeface="Calibri"/>
              </a:rPr>
              <a:t>of the South East’s population (804,000) do not possess essential digital skills for life (Lloyds Consumer Digital Index), estimated that </a:t>
            </a:r>
            <a:r>
              <a:rPr lang="en-GB" sz="2000" b="1" dirty="0">
                <a:solidFill>
                  <a:schemeClr val="accent3"/>
                </a:solidFill>
                <a:latin typeface="Calibri"/>
                <a:ea typeface="Calibri"/>
                <a:cs typeface="Calibri"/>
                <a:sym typeface="Calibri"/>
              </a:rPr>
              <a:t>7% </a:t>
            </a:r>
            <a:r>
              <a:rPr lang="en-GB" sz="2000" dirty="0">
                <a:solidFill>
                  <a:srgbClr val="000000"/>
                </a:solidFill>
                <a:latin typeface="Calibri"/>
                <a:ea typeface="Calibri"/>
                <a:cs typeface="Calibri"/>
                <a:sym typeface="Calibri"/>
              </a:rPr>
              <a:t>will still lack in 2030</a:t>
            </a:r>
          </a:p>
          <a:p>
            <a:pPr marL="228600" lvl="0" indent="-241300">
              <a:lnSpc>
                <a:spcPct val="90000"/>
              </a:lnSpc>
              <a:spcBef>
                <a:spcPts val="0"/>
              </a:spcBef>
              <a:buClr>
                <a:srgbClr val="000000"/>
              </a:buClr>
              <a:buSzPts val="2000"/>
              <a:buChar char="•"/>
            </a:pPr>
            <a:r>
              <a:rPr lang="en-GB" sz="2000" dirty="0">
                <a:solidFill>
                  <a:srgbClr val="000000"/>
                </a:solidFill>
                <a:latin typeface="Calibri"/>
                <a:ea typeface="Calibri"/>
                <a:cs typeface="Calibri"/>
                <a:sym typeface="Calibri"/>
              </a:rPr>
              <a:t>Around </a:t>
            </a:r>
            <a:r>
              <a:rPr lang="en-GB" sz="2000" b="1" dirty="0">
                <a:solidFill>
                  <a:schemeClr val="accent3"/>
                </a:solidFill>
                <a:latin typeface="Calibri"/>
                <a:ea typeface="Calibri"/>
                <a:cs typeface="Calibri"/>
                <a:sym typeface="Calibri"/>
              </a:rPr>
              <a:t>14%</a:t>
            </a:r>
            <a:r>
              <a:rPr lang="en-GB" sz="2000" dirty="0">
                <a:solidFill>
                  <a:srgbClr val="000000"/>
                </a:solidFill>
                <a:latin typeface="Calibri"/>
                <a:ea typeface="Calibri"/>
                <a:cs typeface="Calibri"/>
                <a:sym typeface="Calibri"/>
              </a:rPr>
              <a:t> of JCP (</a:t>
            </a:r>
            <a:r>
              <a:rPr lang="en-GB" sz="2000" dirty="0" err="1">
                <a:solidFill>
                  <a:srgbClr val="000000"/>
                </a:solidFill>
                <a:latin typeface="Calibri"/>
                <a:ea typeface="Calibri"/>
                <a:cs typeface="Calibri"/>
                <a:sym typeface="Calibri"/>
              </a:rPr>
              <a:t>JobCentre</a:t>
            </a:r>
            <a:r>
              <a:rPr lang="en-GB" sz="2000" dirty="0">
                <a:solidFill>
                  <a:srgbClr val="000000"/>
                </a:solidFill>
                <a:latin typeface="Calibri"/>
                <a:ea typeface="Calibri"/>
                <a:cs typeface="Calibri"/>
                <a:sym typeface="Calibri"/>
              </a:rPr>
              <a:t> Plus) claimants are digitally disengaged</a:t>
            </a:r>
          </a:p>
          <a:p>
            <a:pPr marL="228600" lvl="0" indent="-241300">
              <a:lnSpc>
                <a:spcPct val="90000"/>
              </a:lnSpc>
              <a:spcBef>
                <a:spcPts val="0"/>
              </a:spcBef>
              <a:buClr>
                <a:srgbClr val="000000"/>
              </a:buClr>
              <a:buSzPts val="2000"/>
              <a:buChar char="•"/>
            </a:pPr>
            <a:r>
              <a:rPr lang="en-GB" sz="2000" b="1" dirty="0">
                <a:solidFill>
                  <a:schemeClr val="accent3"/>
                </a:solidFill>
                <a:latin typeface="Calibri"/>
                <a:ea typeface="Calibri"/>
                <a:cs typeface="Calibri"/>
                <a:sym typeface="Calibri"/>
              </a:rPr>
              <a:t>11%</a:t>
            </a:r>
            <a:r>
              <a:rPr lang="en-GB" sz="2000" dirty="0">
                <a:solidFill>
                  <a:srgbClr val="000000"/>
                </a:solidFill>
                <a:latin typeface="Calibri"/>
                <a:ea typeface="Calibri"/>
                <a:cs typeface="Calibri"/>
                <a:sym typeface="Calibri"/>
              </a:rPr>
              <a:t> of people in Essex and Kent are digitally disengaged, and </a:t>
            </a:r>
            <a:r>
              <a:rPr lang="en-GB" sz="2000" b="1" dirty="0">
                <a:solidFill>
                  <a:schemeClr val="accent3"/>
                </a:solidFill>
                <a:latin typeface="Calibri"/>
                <a:ea typeface="Calibri"/>
                <a:cs typeface="Calibri"/>
                <a:sym typeface="Calibri"/>
              </a:rPr>
              <a:t>11% </a:t>
            </a:r>
            <a:r>
              <a:rPr lang="en-GB" sz="2000" dirty="0">
                <a:solidFill>
                  <a:srgbClr val="000000"/>
                </a:solidFill>
                <a:latin typeface="Calibri"/>
                <a:ea typeface="Calibri"/>
                <a:cs typeface="Calibri"/>
                <a:sym typeface="Calibri"/>
              </a:rPr>
              <a:t>across Surrey, East and West Sussex</a:t>
            </a:r>
          </a:p>
          <a:p>
            <a:pPr marL="228600" lvl="0" indent="-241300">
              <a:lnSpc>
                <a:spcPct val="90000"/>
              </a:lnSpc>
              <a:spcBef>
                <a:spcPts val="0"/>
              </a:spcBef>
              <a:buClr>
                <a:srgbClr val="000000"/>
              </a:buClr>
              <a:buSzPts val="2000"/>
              <a:buChar char="•"/>
            </a:pPr>
            <a:r>
              <a:rPr lang="en-GB" sz="2000" dirty="0">
                <a:solidFill>
                  <a:srgbClr val="000000"/>
                </a:solidFill>
                <a:latin typeface="Calibri"/>
                <a:ea typeface="Calibri"/>
                <a:cs typeface="Calibri"/>
                <a:sym typeface="Calibri"/>
              </a:rPr>
              <a:t>Average proportion of client group, upon engaging with voluntary services, having no digital skills whatsoever – </a:t>
            </a:r>
            <a:r>
              <a:rPr lang="en-GB" sz="2000" b="1" dirty="0">
                <a:solidFill>
                  <a:schemeClr val="accent3"/>
                </a:solidFill>
                <a:latin typeface="Calibri"/>
                <a:ea typeface="Calibri"/>
                <a:cs typeface="Calibri"/>
                <a:sym typeface="Calibri"/>
              </a:rPr>
              <a:t>14%</a:t>
            </a:r>
          </a:p>
          <a:p>
            <a:pPr marL="228600" lvl="0" indent="-241300">
              <a:lnSpc>
                <a:spcPct val="90000"/>
              </a:lnSpc>
              <a:spcBef>
                <a:spcPts val="0"/>
              </a:spcBef>
              <a:buClr>
                <a:srgbClr val="000000"/>
              </a:buClr>
              <a:buSzPts val="2000"/>
              <a:buChar char="•"/>
            </a:pPr>
            <a:r>
              <a:rPr lang="en-GB" sz="2000" dirty="0">
                <a:solidFill>
                  <a:srgbClr val="000000"/>
                </a:solidFill>
                <a:latin typeface="Calibri"/>
                <a:ea typeface="Calibri"/>
                <a:cs typeface="Calibri"/>
                <a:sym typeface="Calibri"/>
              </a:rPr>
              <a:t>Average proportion of client group that have no access to internet/digital hardware – </a:t>
            </a:r>
            <a:r>
              <a:rPr lang="en-GB" sz="2000" b="1" dirty="0">
                <a:solidFill>
                  <a:schemeClr val="accent3"/>
                </a:solidFill>
                <a:latin typeface="Calibri"/>
                <a:ea typeface="Calibri"/>
                <a:cs typeface="Calibri"/>
                <a:sym typeface="Calibri"/>
              </a:rPr>
              <a:t>8%</a:t>
            </a:r>
            <a:endParaRPr lang="en-GB" sz="2000" b="1" dirty="0">
              <a:solidFill>
                <a:schemeClr val="accent3"/>
              </a:solidFill>
            </a:endParaRPr>
          </a:p>
        </p:txBody>
      </p:sp>
      <p:sp>
        <p:nvSpPr>
          <p:cNvPr id="98" name="Google Shape;98;p3"/>
          <p:cNvSpPr txBox="1">
            <a:spLocks noGrp="1"/>
          </p:cNvSpPr>
          <p:nvPr>
            <p:ph type="title"/>
          </p:nvPr>
        </p:nvSpPr>
        <p:spPr>
          <a:xfrm>
            <a:off x="334280" y="1829812"/>
            <a:ext cx="7579242" cy="674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600"/>
              <a:buFont typeface="Arial"/>
              <a:buNone/>
            </a:pPr>
            <a:r>
              <a:rPr lang="en-GB" dirty="0"/>
              <a:t>Key regional issues</a:t>
            </a:r>
            <a:endParaRPr dirty="0"/>
          </a:p>
        </p:txBody>
      </p:sp>
      <p:pic>
        <p:nvPicPr>
          <p:cNvPr id="2" name="Picture 1">
            <a:extLst>
              <a:ext uri="{FF2B5EF4-FFF2-40B4-BE49-F238E27FC236}">
                <a16:creationId xmlns:a16="http://schemas.microsoft.com/office/drawing/2014/main" id="{79487DC7-2D2B-4C82-B29E-A442C96014FD}"/>
              </a:ext>
            </a:extLst>
          </p:cNvPr>
          <p:cNvPicPr>
            <a:picLocks noChangeAspect="1"/>
          </p:cNvPicPr>
          <p:nvPr/>
        </p:nvPicPr>
        <p:blipFill>
          <a:blip r:embed="rId3"/>
          <a:stretch>
            <a:fillRect/>
          </a:stretch>
        </p:blipFill>
        <p:spPr>
          <a:xfrm>
            <a:off x="9107962" y="4452565"/>
            <a:ext cx="3065750" cy="24054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8af2c2962a_0_8"/>
          <p:cNvSpPr txBox="1">
            <a:spLocks noGrp="1"/>
          </p:cNvSpPr>
          <p:nvPr>
            <p:ph type="body" idx="2"/>
          </p:nvPr>
        </p:nvSpPr>
        <p:spPr>
          <a:xfrm>
            <a:off x="334280" y="2698595"/>
            <a:ext cx="10163032" cy="342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3600"/>
              <a:buFont typeface="Arial"/>
              <a:buNone/>
            </a:pPr>
            <a:r>
              <a:rPr lang="en-GB" sz="2400" dirty="0">
                <a:solidFill>
                  <a:schemeClr val="accent2"/>
                </a:solidFill>
                <a:latin typeface="Calibri" panose="020F0502020204030204" pitchFamily="34" charset="0"/>
                <a:ea typeface="Arial"/>
                <a:cs typeface="Calibri" panose="020F0502020204030204" pitchFamily="34" charset="0"/>
                <a:sym typeface="Arial"/>
              </a:rPr>
              <a:t>Tackling the South East’s Digital Divide</a:t>
            </a:r>
            <a:endParaRPr sz="2400" dirty="0">
              <a:solidFill>
                <a:schemeClr val="accent2"/>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endParaRPr sz="20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r>
              <a:rPr lang="en-GB" sz="2000" dirty="0">
                <a:solidFill>
                  <a:srgbClr val="000000"/>
                </a:solidFill>
                <a:latin typeface="Calibri" panose="020F0502020204030204" pitchFamily="34" charset="0"/>
                <a:ea typeface="Arial"/>
                <a:cs typeface="Calibri" panose="020F0502020204030204" pitchFamily="34" charset="0"/>
                <a:sym typeface="Arial"/>
              </a:rPr>
              <a:t>Our (working) manifesto: </a:t>
            </a:r>
            <a:endParaRPr sz="20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endParaRPr sz="20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r>
              <a:rPr lang="en-GB" sz="2000" dirty="0">
                <a:solidFill>
                  <a:srgbClr val="000000"/>
                </a:solidFill>
                <a:latin typeface="Calibri" panose="020F0502020204030204" pitchFamily="34" charset="0"/>
                <a:ea typeface="Arial"/>
                <a:cs typeface="Calibri" panose="020F0502020204030204" pitchFamily="34" charset="0"/>
                <a:sym typeface="Arial"/>
              </a:rPr>
              <a:t>“To fight injustice and inequality in the South East region through ensuring all of our citizens have the access and the skills required to realise the benefits of digital technologies”.</a:t>
            </a:r>
            <a:endParaRPr sz="20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endParaRPr sz="20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accent5"/>
              </a:buClr>
              <a:buSzPts val="1600"/>
              <a:buNone/>
            </a:pPr>
            <a:r>
              <a:rPr lang="en-GB" sz="2000" dirty="0">
                <a:solidFill>
                  <a:srgbClr val="000000"/>
                </a:solidFill>
                <a:latin typeface="Calibri" panose="020F0502020204030204" pitchFamily="34" charset="0"/>
                <a:ea typeface="Arial"/>
                <a:cs typeface="Calibri" panose="020F0502020204030204" pitchFamily="34" charset="0"/>
                <a:sym typeface="Arial"/>
              </a:rPr>
              <a:t>“To make universal internet connectivity a priority”</a:t>
            </a:r>
            <a:endParaRPr sz="2000" dirty="0">
              <a:solidFill>
                <a:srgbClr val="000000"/>
              </a:solidFill>
              <a:latin typeface="Calibri" panose="020F0502020204030204" pitchFamily="34" charset="0"/>
              <a:ea typeface="Arial"/>
              <a:cs typeface="Calibri" panose="020F0502020204030204" pitchFamily="34" charset="0"/>
              <a:sym typeface="Arial"/>
            </a:endParaRPr>
          </a:p>
        </p:txBody>
      </p:sp>
      <p:sp>
        <p:nvSpPr>
          <p:cNvPr id="104" name="Google Shape;104;g8af2c2962a_0_8"/>
          <p:cNvSpPr txBox="1">
            <a:spLocks noGrp="1"/>
          </p:cNvSpPr>
          <p:nvPr>
            <p:ph type="title"/>
          </p:nvPr>
        </p:nvSpPr>
        <p:spPr>
          <a:xfrm>
            <a:off x="334273" y="1829800"/>
            <a:ext cx="10684500" cy="67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Arial"/>
              <a:buNone/>
            </a:pPr>
            <a:r>
              <a:rPr lang="en-GB">
                <a:latin typeface="Calibri" panose="020F0502020204030204" pitchFamily="34" charset="0"/>
                <a:cs typeface="Calibri" panose="020F0502020204030204" pitchFamily="34" charset="0"/>
              </a:rPr>
              <a:t>DSP: Preventing Digital Exclusion</a:t>
            </a:r>
            <a:endParaRPr>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337C19-C745-418B-AA3B-FD402D2EA1D8}"/>
              </a:ext>
            </a:extLst>
          </p:cNvPr>
          <p:cNvPicPr>
            <a:picLocks noChangeAspect="1"/>
          </p:cNvPicPr>
          <p:nvPr/>
        </p:nvPicPr>
        <p:blipFill>
          <a:blip r:embed="rId3"/>
          <a:stretch>
            <a:fillRect/>
          </a:stretch>
        </p:blipFill>
        <p:spPr>
          <a:xfrm>
            <a:off x="9107962" y="4452565"/>
            <a:ext cx="3065750" cy="24054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13AF18D-FA99-4240-8606-03FAEF9811AF}"/>
              </a:ext>
            </a:extLst>
          </p:cNvPr>
          <p:cNvGraphicFramePr/>
          <p:nvPr>
            <p:extLst>
              <p:ext uri="{D42A27DB-BD31-4B8C-83A1-F6EECF244321}">
                <p14:modId xmlns:p14="http://schemas.microsoft.com/office/powerpoint/2010/main" val="1792737"/>
              </p:ext>
            </p:extLst>
          </p:nvPr>
        </p:nvGraphicFramePr>
        <p:xfrm>
          <a:off x="428486" y="5606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ADDCE5D-AE84-47F6-945A-E14D610DA8F3}"/>
              </a:ext>
            </a:extLst>
          </p:cNvPr>
          <p:cNvSpPr>
            <a:spLocks noGrp="1"/>
          </p:cNvSpPr>
          <p:nvPr>
            <p:ph type="title"/>
          </p:nvPr>
        </p:nvSpPr>
        <p:spPr>
          <a:xfrm>
            <a:off x="334280" y="1829812"/>
            <a:ext cx="7579242" cy="674463"/>
          </a:xfrm>
        </p:spPr>
        <p:txBody>
          <a:bodyPr>
            <a:normAutofit/>
          </a:bodyPr>
          <a:lstStyle/>
          <a:p>
            <a:r>
              <a:rPr lang="en-GB" dirty="0">
                <a:latin typeface="Calibri" panose="020F0502020204030204" pitchFamily="34" charset="0"/>
                <a:cs typeface="Calibri" panose="020F0502020204030204" pitchFamily="34" charset="0"/>
              </a:rPr>
              <a:t>Our working groups, vision and themes</a:t>
            </a:r>
          </a:p>
        </p:txBody>
      </p:sp>
      <p:graphicFrame>
        <p:nvGraphicFramePr>
          <p:cNvPr id="4" name="Google Shape;127;g8af2c2962a_0_18">
            <a:extLst>
              <a:ext uri="{FF2B5EF4-FFF2-40B4-BE49-F238E27FC236}">
                <a16:creationId xmlns:a16="http://schemas.microsoft.com/office/drawing/2014/main" id="{2F4A8878-CD68-4CB4-AAC3-061CF59DC6A0}"/>
              </a:ext>
            </a:extLst>
          </p:cNvPr>
          <p:cNvGraphicFramePr/>
          <p:nvPr>
            <p:extLst>
              <p:ext uri="{D42A27DB-BD31-4B8C-83A1-F6EECF244321}">
                <p14:modId xmlns:p14="http://schemas.microsoft.com/office/powerpoint/2010/main" val="1538863627"/>
              </p:ext>
            </p:extLst>
          </p:nvPr>
        </p:nvGraphicFramePr>
        <p:xfrm>
          <a:off x="350947" y="4060548"/>
          <a:ext cx="8463325" cy="1938322"/>
        </p:xfrm>
        <a:graphic>
          <a:graphicData uri="http://schemas.openxmlformats.org/drawingml/2006/table">
            <a:tbl>
              <a:tblPr bandRow="1">
                <a:tableStyleId>{0660B408-B3CF-4A94-85FC-2B1E0A45F4A2}</a:tableStyleId>
              </a:tblPr>
              <a:tblGrid>
                <a:gridCol w="8463325">
                  <a:extLst>
                    <a:ext uri="{9D8B030D-6E8A-4147-A177-3AD203B41FA5}">
                      <a16:colId xmlns:a16="http://schemas.microsoft.com/office/drawing/2014/main" val="20000"/>
                    </a:ext>
                  </a:extLst>
                </a:gridCol>
              </a:tblGrid>
              <a:tr h="627672">
                <a:tc>
                  <a:txBody>
                    <a:bodyPr/>
                    <a:lstStyle/>
                    <a:p>
                      <a:pPr marL="0" marR="0" lvl="0" indent="0" algn="ctr" rtl="0">
                        <a:spcBef>
                          <a:spcPts val="0"/>
                        </a:spcBef>
                        <a:spcAft>
                          <a:spcPts val="0"/>
                        </a:spcAft>
                        <a:buNone/>
                      </a:pPr>
                      <a:r>
                        <a:rPr lang="en-GB" sz="2000" b="1" dirty="0">
                          <a:latin typeface="Calibri" panose="020F0502020204030204" pitchFamily="34" charset="0"/>
                          <a:cs typeface="Calibri" panose="020F0502020204030204" pitchFamily="34" charset="0"/>
                        </a:rPr>
                        <a:t>Vision</a:t>
                      </a:r>
                      <a:r>
                        <a:rPr lang="en-GB" sz="2000" dirty="0">
                          <a:latin typeface="Calibri" panose="020F0502020204030204" pitchFamily="34" charset="0"/>
                          <a:cs typeface="Calibri" panose="020F0502020204030204" pitchFamily="34" charset="0"/>
                        </a:rPr>
                        <a:t>: Universal minimum digital skills level</a:t>
                      </a:r>
                      <a:endParaRPr sz="20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0"/>
                  </a:ext>
                </a:extLst>
              </a:tr>
              <a:tr h="1190978">
                <a:tc>
                  <a:txBody>
                    <a:bodyPr/>
                    <a:lstStyle/>
                    <a:p>
                      <a:pPr marL="0" marR="0" lvl="0" indent="0" algn="l" rtl="0">
                        <a:spcBef>
                          <a:spcPts val="0"/>
                        </a:spcBef>
                        <a:spcAft>
                          <a:spcPts val="0"/>
                        </a:spcAft>
                        <a:buNone/>
                      </a:pPr>
                      <a:r>
                        <a:rPr lang="en-GB" sz="2000" b="1" dirty="0">
                          <a:latin typeface="Calibri" panose="020F0502020204030204" pitchFamily="34" charset="0"/>
                          <a:cs typeface="Calibri" panose="020F0502020204030204" pitchFamily="34" charset="0"/>
                        </a:rPr>
                        <a:t>Themes</a:t>
                      </a:r>
                      <a:r>
                        <a:rPr lang="en-GB" sz="2000" dirty="0">
                          <a:latin typeface="Calibri" panose="020F0502020204030204" pitchFamily="34" charset="0"/>
                          <a:cs typeface="Calibri" panose="020F0502020204030204" pitchFamily="34" charset="0"/>
                        </a:rPr>
                        <a:t>:</a:t>
                      </a:r>
                    </a:p>
                    <a:p>
                      <a:pPr marL="342900" marR="0" lvl="0" indent="-342900" algn="l" rtl="0">
                        <a:spcBef>
                          <a:spcPts val="0"/>
                        </a:spcBef>
                        <a:spcAft>
                          <a:spcPts val="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Sharing stories</a:t>
                      </a:r>
                    </a:p>
                    <a:p>
                      <a:pPr marL="342900" marR="0" lvl="0" indent="-342900" algn="l" rtl="0">
                        <a:spcBef>
                          <a:spcPts val="0"/>
                        </a:spcBef>
                        <a:spcAft>
                          <a:spcPts val="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Ensuring representation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000" dirty="0">
                          <a:latin typeface="Calibri" panose="020F0502020204030204" pitchFamily="34" charset="0"/>
                          <a:cs typeface="Calibri" panose="020F0502020204030204" pitchFamily="34" charset="0"/>
                        </a:rPr>
                        <a:t>Identifying and Accessing Funding Opportunities</a:t>
                      </a:r>
                    </a:p>
                  </a:txBody>
                  <a:tcPr marL="91450" marR="91450" marT="45725" marB="45725" anchor="ct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E5591EF0-2949-4D4C-98C6-EF3B6A726B47}"/>
              </a:ext>
            </a:extLst>
          </p:cNvPr>
          <p:cNvPicPr>
            <a:picLocks noChangeAspect="1"/>
          </p:cNvPicPr>
          <p:nvPr/>
        </p:nvPicPr>
        <p:blipFill>
          <a:blip r:embed="rId8"/>
          <a:stretch>
            <a:fillRect/>
          </a:stretch>
        </p:blipFill>
        <p:spPr>
          <a:xfrm>
            <a:off x="9107962" y="4452565"/>
            <a:ext cx="3065750" cy="2405435"/>
          </a:xfrm>
          <a:prstGeom prst="rect">
            <a:avLst/>
          </a:prstGeom>
        </p:spPr>
      </p:pic>
    </p:spTree>
    <p:extLst>
      <p:ext uri="{BB962C8B-B14F-4D97-AF65-F5344CB8AC3E}">
        <p14:creationId xmlns:p14="http://schemas.microsoft.com/office/powerpoint/2010/main" val="122415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EC861-4B91-4A23-A8FD-D189BE4B785F}"/>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6" name="Title 1">
            <a:extLst>
              <a:ext uri="{FF2B5EF4-FFF2-40B4-BE49-F238E27FC236}">
                <a16:creationId xmlns:a16="http://schemas.microsoft.com/office/drawing/2014/main" id="{CADDCE5D-AE84-47F6-945A-E14D610DA8F3}"/>
              </a:ext>
            </a:extLst>
          </p:cNvPr>
          <p:cNvSpPr>
            <a:spLocks noGrp="1"/>
          </p:cNvSpPr>
          <p:nvPr>
            <p:ph type="title"/>
          </p:nvPr>
        </p:nvSpPr>
        <p:spPr>
          <a:xfrm>
            <a:off x="334279" y="1829812"/>
            <a:ext cx="9367659" cy="674463"/>
          </a:xfrm>
        </p:spPr>
        <p:txBody>
          <a:bodyPr>
            <a:normAutofit fontScale="90000"/>
          </a:bodyPr>
          <a:lstStyle/>
          <a:p>
            <a:r>
              <a:rPr lang="en-GB" dirty="0">
                <a:latin typeface="Calibri" panose="020F0502020204030204" pitchFamily="34" charset="0"/>
                <a:cs typeface="Calibri" panose="020F0502020204030204" pitchFamily="34" charset="0"/>
              </a:rPr>
              <a:t>Our working group: Access for all subgroup members</a:t>
            </a:r>
          </a:p>
        </p:txBody>
      </p:sp>
      <p:sp>
        <p:nvSpPr>
          <p:cNvPr id="2" name="TextBox 1">
            <a:extLst>
              <a:ext uri="{FF2B5EF4-FFF2-40B4-BE49-F238E27FC236}">
                <a16:creationId xmlns:a16="http://schemas.microsoft.com/office/drawing/2014/main" id="{5B87C576-CB11-4DCF-8125-152769070019}"/>
              </a:ext>
            </a:extLst>
          </p:cNvPr>
          <p:cNvSpPr txBox="1"/>
          <p:nvPr/>
        </p:nvSpPr>
        <p:spPr>
          <a:xfrm>
            <a:off x="548640" y="2504275"/>
            <a:ext cx="11309080" cy="4154984"/>
          </a:xfrm>
          <a:prstGeom prst="rect">
            <a:avLst/>
          </a:prstGeom>
          <a:noFill/>
        </p:spPr>
        <p:txBody>
          <a:bodyPr wrap="square" rtlCol="0">
            <a:spAutoFit/>
          </a:bodyPr>
          <a:lstStyle/>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Sathish Sivasubramanian </a:t>
            </a:r>
            <a:r>
              <a:rPr lang="en-GB" sz="2400" dirty="0">
                <a:latin typeface="Calibri" panose="020F0502020204030204" pitchFamily="34" charset="0"/>
                <a:cs typeface="Calibri" panose="020F0502020204030204" pitchFamily="34" charset="0"/>
              </a:rPr>
              <a:t>(Co-chair), ICT and Computing co-ordinator, The Howard School, Gillingham</a:t>
            </a:r>
          </a:p>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Vikki Liogier</a:t>
            </a:r>
            <a:r>
              <a:rPr lang="en-GB" sz="2400" dirty="0">
                <a:latin typeface="Calibri" panose="020F0502020204030204" pitchFamily="34" charset="0"/>
                <a:cs typeface="Calibri" panose="020F0502020204030204" pitchFamily="34" charset="0"/>
              </a:rPr>
              <a:t>, National Head of EdTech &amp; Digital Skills, Education and Training Foundation</a:t>
            </a:r>
          </a:p>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David Barker</a:t>
            </a:r>
            <a:r>
              <a:rPr lang="en-GB" sz="2400" dirty="0">
                <a:latin typeface="Calibri" panose="020F0502020204030204" pitchFamily="34" charset="0"/>
                <a:cs typeface="Calibri" panose="020F0502020204030204" pitchFamily="34" charset="0"/>
              </a:rPr>
              <a:t>, Internet and Social Entrepreneur, </a:t>
            </a:r>
            <a:r>
              <a:rPr lang="en-GB" sz="2400" dirty="0" err="1">
                <a:latin typeface="Calibri" panose="020F0502020204030204" pitchFamily="34" charset="0"/>
                <a:cs typeface="Calibri" panose="020F0502020204030204" pitchFamily="34" charset="0"/>
              </a:rPr>
              <a:t>Techcentre</a:t>
            </a:r>
            <a:endParaRPr lang="en-GB"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Sam Rhodes</a:t>
            </a:r>
            <a:r>
              <a:rPr lang="en-GB" sz="2400" dirty="0">
                <a:latin typeface="Calibri" panose="020F0502020204030204" pitchFamily="34" charset="0"/>
                <a:cs typeface="Calibri" panose="020F0502020204030204" pitchFamily="34" charset="0"/>
              </a:rPr>
              <a:t>, Employability and Skills Officer, East Sussex</a:t>
            </a:r>
          </a:p>
          <a:p>
            <a:endParaRPr lang="en-GB" sz="2400" b="1" dirty="0">
              <a:solidFill>
                <a:schemeClr val="tx1"/>
              </a:solidFill>
              <a:latin typeface="Calibri" panose="020F0502020204030204" pitchFamily="34" charset="0"/>
              <a:cs typeface="Calibri" panose="020F0502020204030204" pitchFamily="34" charset="0"/>
            </a:endParaRPr>
          </a:p>
          <a:p>
            <a:r>
              <a:rPr lang="en-GB" sz="2400" b="1" dirty="0">
                <a:solidFill>
                  <a:schemeClr val="tx1"/>
                </a:solidFill>
                <a:latin typeface="Calibri" panose="020F0502020204030204" pitchFamily="34" charset="0"/>
                <a:cs typeface="Calibri" panose="020F0502020204030204" pitchFamily="34" charset="0"/>
              </a:rPr>
              <a:t>Preventing Digital Exclusion working group leads:</a:t>
            </a:r>
          </a:p>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Rhona Drever</a:t>
            </a:r>
            <a:r>
              <a:rPr lang="en-GB" sz="2400" dirty="0">
                <a:latin typeface="Calibri" panose="020F0502020204030204" pitchFamily="34" charset="0"/>
                <a:cs typeface="Calibri" panose="020F0502020204030204" pitchFamily="34" charset="0"/>
              </a:rPr>
              <a:t>, Library Strategy and Performance Manager, East Sussex County Council</a:t>
            </a:r>
          </a:p>
          <a:p>
            <a:pPr marL="457200" indent="-457200">
              <a:buFont typeface="Arial" panose="020B0604020202020204" pitchFamily="34" charset="0"/>
              <a:buChar char="•"/>
            </a:pPr>
            <a:r>
              <a:rPr lang="en-GB" sz="2400" b="1" dirty="0">
                <a:solidFill>
                  <a:schemeClr val="accent3"/>
                </a:solidFill>
                <a:latin typeface="Calibri" panose="020F0502020204030204" pitchFamily="34" charset="0"/>
                <a:cs typeface="Calibri" panose="020F0502020204030204" pitchFamily="34" charset="0"/>
              </a:rPr>
              <a:t>Will Pickford</a:t>
            </a:r>
            <a:r>
              <a:rPr lang="en-GB" sz="2400" dirty="0">
                <a:latin typeface="Calibri" panose="020F0502020204030204" pitchFamily="34" charset="0"/>
                <a:cs typeface="Calibri" panose="020F0502020204030204" pitchFamily="34" charset="0"/>
              </a:rPr>
              <a:t>, Vice Principal, Thurrock Adult Community College</a:t>
            </a:r>
          </a:p>
        </p:txBody>
      </p:sp>
    </p:spTree>
    <p:extLst>
      <p:ext uri="{BB962C8B-B14F-4D97-AF65-F5344CB8AC3E}">
        <p14:creationId xmlns:p14="http://schemas.microsoft.com/office/powerpoint/2010/main" val="27869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F8C3C508-BE6D-4B75-8B44-485A4F74D7FA}"/>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114" name="Google Shape;114;g8af2c2962a_0_118"/>
          <p:cNvSpPr txBox="1">
            <a:spLocks noGrp="1"/>
          </p:cNvSpPr>
          <p:nvPr>
            <p:ph type="body" idx="2"/>
          </p:nvPr>
        </p:nvSpPr>
        <p:spPr>
          <a:xfrm>
            <a:off x="334280" y="2504212"/>
            <a:ext cx="9907000" cy="3425100"/>
          </a:xfrm>
          <a:prstGeom prst="rect">
            <a:avLst/>
          </a:prstGeom>
          <a:noFill/>
          <a:ln>
            <a:noFill/>
          </a:ln>
        </p:spPr>
        <p:txBody>
          <a:bodyPr spcFirstLastPara="1" wrap="square" lIns="91425" tIns="45700" rIns="91425" bIns="45700" anchor="t" anchorCtr="0">
            <a:noAutofit/>
          </a:bodyPr>
          <a:lstStyle/>
          <a:p>
            <a:pPr marL="101600" lvl="0" indent="0" algn="l" rtl="0">
              <a:lnSpc>
                <a:spcPct val="100000"/>
              </a:lnSpc>
              <a:spcBef>
                <a:spcPts val="0"/>
              </a:spcBef>
              <a:spcAft>
                <a:spcPts val="0"/>
              </a:spcAft>
              <a:buClr>
                <a:srgbClr val="000000"/>
              </a:buClr>
              <a:buSzPts val="2000"/>
            </a:pPr>
            <a:r>
              <a:rPr lang="en-GB" sz="2800" b="1" dirty="0">
                <a:solidFill>
                  <a:schemeClr val="accent3"/>
                </a:solidFill>
                <a:latin typeface="Calibri" panose="020F0502020204030204" pitchFamily="34" charset="0"/>
                <a:cs typeface="Calibri" panose="020F0502020204030204" pitchFamily="34" charset="0"/>
              </a:rPr>
              <a:t>Access for All</a:t>
            </a:r>
            <a:r>
              <a:rPr lang="en-GB" sz="2800" dirty="0">
                <a:solidFill>
                  <a:schemeClr val="accent3"/>
                </a:solidFill>
                <a:latin typeface="Calibri" panose="020F0502020204030204" pitchFamily="34" charset="0"/>
                <a:cs typeface="Calibri" panose="020F0502020204030204" pitchFamily="34" charset="0"/>
              </a:rPr>
              <a:t> </a:t>
            </a:r>
            <a:r>
              <a:rPr lang="en-GB" sz="2800" dirty="0">
                <a:solidFill>
                  <a:srgbClr val="000000"/>
                </a:solidFill>
                <a:latin typeface="Calibri" panose="020F0502020204030204" pitchFamily="34" charset="0"/>
                <a:cs typeface="Calibri" panose="020F0502020204030204" pitchFamily="34" charset="0"/>
              </a:rPr>
              <a:t>group formed in August, and initially focussing on:</a:t>
            </a:r>
          </a:p>
          <a:p>
            <a:pPr lvl="1" indent="-355600">
              <a:lnSpc>
                <a:spcPct val="100000"/>
              </a:lnSpc>
              <a:spcBef>
                <a:spcPts val="0"/>
              </a:spcBef>
              <a:buClr>
                <a:srgbClr val="000000"/>
              </a:buClr>
              <a:buSzPts val="2000"/>
              <a:buChar char="●"/>
            </a:pPr>
            <a:r>
              <a:rPr lang="en-GB" sz="2800" b="1" dirty="0">
                <a:solidFill>
                  <a:schemeClr val="accent3"/>
                </a:solidFill>
                <a:latin typeface="Calibri" panose="020F0502020204030204" pitchFamily="34" charset="0"/>
                <a:cs typeface="Calibri" panose="020F0502020204030204" pitchFamily="34" charset="0"/>
              </a:rPr>
              <a:t>Issues</a:t>
            </a:r>
            <a:r>
              <a:rPr lang="en-GB" sz="2800" dirty="0">
                <a:solidFill>
                  <a:srgbClr val="000000"/>
                </a:solidFill>
                <a:latin typeface="Calibri" panose="020F0502020204030204" pitchFamily="34" charset="0"/>
                <a:cs typeface="Calibri" panose="020F0502020204030204" pitchFamily="34" charset="0"/>
              </a:rPr>
              <a:t>, who’s affected and how do we address and overcome true needs</a:t>
            </a:r>
          </a:p>
          <a:p>
            <a:pPr lvl="1" indent="-355600">
              <a:lnSpc>
                <a:spcPct val="100000"/>
              </a:lnSpc>
              <a:spcBef>
                <a:spcPts val="0"/>
              </a:spcBef>
              <a:buClr>
                <a:srgbClr val="000000"/>
              </a:buClr>
              <a:buSzPts val="2000"/>
              <a:buFont typeface="Arial"/>
              <a:buChar char="●"/>
            </a:pPr>
            <a:r>
              <a:rPr lang="en-GB" sz="2800" b="1" dirty="0">
                <a:solidFill>
                  <a:schemeClr val="accent3"/>
                </a:solidFill>
                <a:latin typeface="Calibri" panose="020F0502020204030204" pitchFamily="34" charset="0"/>
                <a:cs typeface="Calibri" panose="020F0502020204030204" pitchFamily="34" charset="0"/>
              </a:rPr>
              <a:t>Information</a:t>
            </a:r>
            <a:r>
              <a:rPr lang="en-GB" sz="2800" b="1" dirty="0">
                <a:solidFill>
                  <a:srgbClr val="000000"/>
                </a:solidFill>
                <a:latin typeface="Calibri" panose="020F0502020204030204" pitchFamily="34" charset="0"/>
                <a:cs typeface="Calibri" panose="020F0502020204030204" pitchFamily="34" charset="0"/>
              </a:rPr>
              <a:t> </a:t>
            </a:r>
            <a:r>
              <a:rPr lang="en-GB" sz="2800" dirty="0">
                <a:solidFill>
                  <a:srgbClr val="000000"/>
                </a:solidFill>
                <a:latin typeface="Calibri" panose="020F0502020204030204" pitchFamily="34" charset="0"/>
                <a:cs typeface="Calibri" panose="020F0502020204030204" pitchFamily="34" charset="0"/>
              </a:rPr>
              <a:t>and recommendations for regional and local policy makers + information sharing and awareness raising</a:t>
            </a:r>
            <a:endParaRPr lang="en-GB" sz="2800" b="1" dirty="0">
              <a:solidFill>
                <a:schemeClr val="accent3"/>
              </a:solidFill>
              <a:latin typeface="Calibri" panose="020F0502020204030204" pitchFamily="34" charset="0"/>
              <a:cs typeface="Calibri" panose="020F0502020204030204" pitchFamily="34" charset="0"/>
            </a:endParaRPr>
          </a:p>
          <a:p>
            <a:pPr lvl="1" indent="-355600">
              <a:lnSpc>
                <a:spcPct val="100000"/>
              </a:lnSpc>
              <a:spcBef>
                <a:spcPts val="0"/>
              </a:spcBef>
              <a:buClr>
                <a:srgbClr val="000000"/>
              </a:buClr>
              <a:buSzPts val="2000"/>
              <a:buChar char="●"/>
            </a:pPr>
            <a:r>
              <a:rPr lang="en-GB" sz="2800" b="1" dirty="0">
                <a:solidFill>
                  <a:schemeClr val="accent3"/>
                </a:solidFill>
                <a:latin typeface="Calibri" panose="020F0502020204030204" pitchFamily="34" charset="0"/>
                <a:cs typeface="Calibri" panose="020F0502020204030204" pitchFamily="34" charset="0"/>
              </a:rPr>
              <a:t>Impact</a:t>
            </a:r>
            <a:r>
              <a:rPr lang="en-GB" sz="2800" dirty="0">
                <a:solidFill>
                  <a:srgbClr val="000000"/>
                </a:solidFill>
                <a:latin typeface="Calibri" panose="020F0502020204030204" pitchFamily="34" charset="0"/>
                <a:cs typeface="Calibri" panose="020F0502020204030204" pitchFamily="34" charset="0"/>
              </a:rPr>
              <a:t> of giving people access to hardware and the internet</a:t>
            </a:r>
          </a:p>
        </p:txBody>
      </p:sp>
      <p:sp>
        <p:nvSpPr>
          <p:cNvPr id="115" name="Google Shape;115;g8af2c2962a_0_118"/>
          <p:cNvSpPr txBox="1">
            <a:spLocks noGrp="1"/>
          </p:cNvSpPr>
          <p:nvPr>
            <p:ph type="title"/>
          </p:nvPr>
        </p:nvSpPr>
        <p:spPr>
          <a:xfrm>
            <a:off x="334280" y="1829812"/>
            <a:ext cx="7579200" cy="67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Arial"/>
              <a:buNone/>
            </a:pPr>
            <a:r>
              <a:rPr lang="en-GB" dirty="0">
                <a:latin typeface="Calibri" panose="020F0502020204030204" pitchFamily="34" charset="0"/>
                <a:cs typeface="Calibri" panose="020F0502020204030204" pitchFamily="34" charset="0"/>
              </a:rPr>
              <a:t>Progress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D968A4-F97C-422B-A5FC-D020A797D709}"/>
              </a:ext>
            </a:extLst>
          </p:cNvPr>
          <p:cNvPicPr>
            <a:picLocks noChangeAspect="1"/>
          </p:cNvPicPr>
          <p:nvPr/>
        </p:nvPicPr>
        <p:blipFill>
          <a:blip r:embed="rId3"/>
          <a:stretch>
            <a:fillRect/>
          </a:stretch>
        </p:blipFill>
        <p:spPr>
          <a:xfrm>
            <a:off x="9107962" y="4452565"/>
            <a:ext cx="3065750" cy="2405435"/>
          </a:xfrm>
          <a:prstGeom prst="rect">
            <a:avLst/>
          </a:prstGeom>
        </p:spPr>
      </p:pic>
      <p:sp>
        <p:nvSpPr>
          <p:cNvPr id="2" name="Title 1">
            <a:extLst>
              <a:ext uri="{FF2B5EF4-FFF2-40B4-BE49-F238E27FC236}">
                <a16:creationId xmlns:a16="http://schemas.microsoft.com/office/drawing/2014/main" id="{571B1978-D560-46A4-9F42-00109ECA35BF}"/>
              </a:ext>
            </a:extLst>
          </p:cNvPr>
          <p:cNvSpPr>
            <a:spLocks noGrp="1"/>
          </p:cNvSpPr>
          <p:nvPr>
            <p:ph type="title"/>
          </p:nvPr>
        </p:nvSpPr>
        <p:spPr>
          <a:xfrm>
            <a:off x="334279" y="1766312"/>
            <a:ext cx="11523441" cy="674463"/>
          </a:xfrm>
        </p:spPr>
        <p:txBody>
          <a:bodyPr>
            <a:normAutofit/>
          </a:bodyPr>
          <a:lstStyle/>
          <a:p>
            <a:r>
              <a:rPr lang="en-GB" sz="3200" dirty="0">
                <a:latin typeface="Calibri" panose="020F0502020204030204" pitchFamily="34" charset="0"/>
                <a:cs typeface="Calibri" panose="020F0502020204030204" pitchFamily="34" charset="0"/>
              </a:rPr>
              <a:t>Making a difference…how will we know? (A work in progress…)</a:t>
            </a:r>
          </a:p>
        </p:txBody>
      </p:sp>
      <p:graphicFrame>
        <p:nvGraphicFramePr>
          <p:cNvPr id="5" name="Table 5">
            <a:extLst>
              <a:ext uri="{FF2B5EF4-FFF2-40B4-BE49-F238E27FC236}">
                <a16:creationId xmlns:a16="http://schemas.microsoft.com/office/drawing/2014/main" id="{1BF5F3F3-2D8A-425A-9F79-BFDE5CAD5957}"/>
              </a:ext>
            </a:extLst>
          </p:cNvPr>
          <p:cNvGraphicFramePr>
            <a:graphicFrameLocks noGrp="1"/>
          </p:cNvGraphicFramePr>
          <p:nvPr>
            <p:extLst>
              <p:ext uri="{D42A27DB-BD31-4B8C-83A1-F6EECF244321}">
                <p14:modId xmlns:p14="http://schemas.microsoft.com/office/powerpoint/2010/main" val="27134757"/>
              </p:ext>
            </p:extLst>
          </p:nvPr>
        </p:nvGraphicFramePr>
        <p:xfrm>
          <a:off x="334279" y="2305122"/>
          <a:ext cx="11662649" cy="4537638"/>
        </p:xfrm>
        <a:graphic>
          <a:graphicData uri="http://schemas.openxmlformats.org/drawingml/2006/table">
            <a:tbl>
              <a:tblPr firstRow="1" bandRow="1">
                <a:tableStyleId>{93533552-039E-4CEB-8478-F2E9D7BE414A}</a:tableStyleId>
              </a:tblPr>
              <a:tblGrid>
                <a:gridCol w="2905007">
                  <a:extLst>
                    <a:ext uri="{9D8B030D-6E8A-4147-A177-3AD203B41FA5}">
                      <a16:colId xmlns:a16="http://schemas.microsoft.com/office/drawing/2014/main" val="2232341135"/>
                    </a:ext>
                  </a:extLst>
                </a:gridCol>
                <a:gridCol w="8757642">
                  <a:extLst>
                    <a:ext uri="{9D8B030D-6E8A-4147-A177-3AD203B41FA5}">
                      <a16:colId xmlns:a16="http://schemas.microsoft.com/office/drawing/2014/main" val="2335737950"/>
                    </a:ext>
                  </a:extLst>
                </a:gridCol>
              </a:tblGrid>
              <a:tr h="251071">
                <a:tc>
                  <a:txBody>
                    <a:bodyPr/>
                    <a:lstStyle/>
                    <a:p>
                      <a:pPr algn="ctr"/>
                      <a:r>
                        <a:rPr lang="en-GB" sz="1600" dirty="0"/>
                        <a:t>Outcomes</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Measurable outputs</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307854"/>
                  </a:ext>
                </a:extLst>
              </a:tr>
              <a:tr h="43239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effectLst/>
                          <a:latin typeface="Calibri" panose="020F0502020204030204" pitchFamily="34" charset="0"/>
                          <a:cs typeface="Calibri" panose="020F0502020204030204" pitchFamily="34" charset="0"/>
                          <a:sym typeface="Arial"/>
                        </a:rPr>
                        <a:t>Eradicate digital exclusion in the South East</a:t>
                      </a:r>
                      <a:endParaRPr lang="en-GB" sz="1400" b="1"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0% digital exclusion</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42189147"/>
                  </a:ext>
                </a:extLst>
              </a:tr>
              <a:tr h="432399">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effectLst/>
                          <a:latin typeface="Calibri" panose="020F0502020204030204" pitchFamily="34" charset="0"/>
                          <a:cs typeface="Calibri" panose="020F0502020204030204" pitchFamily="34" charset="0"/>
                          <a:sym typeface="Arial"/>
                        </a:rPr>
                        <a:t>Increased awareness of digital skills resources and information</a:t>
                      </a:r>
                      <a:endParaRPr lang="en-GB" sz="14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Number of organisations reached (by sector)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Posts, Tweets, publications: Social media to raise awareness i.e. LinkedIn, Twitter i.e. Tweeting once £ landed</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extLst>
                  <a:ext uri="{0D108BD9-81ED-4DB2-BD59-A6C34878D82A}">
                    <a16:rowId xmlns:a16="http://schemas.microsoft.com/office/drawing/2014/main" val="2484988973"/>
                  </a:ext>
                </a:extLst>
              </a:tr>
              <a:tr h="25107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Number of communications with relevant networks</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extLst>
                  <a:ext uri="{0D108BD9-81ED-4DB2-BD59-A6C34878D82A}">
                    <a16:rowId xmlns:a16="http://schemas.microsoft.com/office/drawing/2014/main" val="1465930512"/>
                  </a:ext>
                </a:extLst>
              </a:tr>
              <a:tr h="418451">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effectLst/>
                          <a:latin typeface="Calibri" panose="020F0502020204030204" pitchFamily="34" charset="0"/>
                          <a:cs typeface="Calibri" panose="020F0502020204030204" pitchFamily="34" charset="0"/>
                          <a:sym typeface="Arial"/>
                        </a:rPr>
                        <a:t>Improved access to digital kit and skills</a:t>
                      </a:r>
                      <a:endParaRPr lang="en-GB" sz="14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tc>
                  <a:txBody>
                    <a:bodyPr/>
                    <a:lstStyle/>
                    <a:p>
                      <a:r>
                        <a:rPr lang="en-GB" sz="1300" dirty="0">
                          <a:latin typeface="Calibri" panose="020F0502020204030204" pitchFamily="34" charset="0"/>
                          <a:cs typeface="Calibri" panose="020F0502020204030204" pitchFamily="34" charset="0"/>
                        </a:rPr>
                        <a:t>Number of residents benefiting from initiatives such as </a:t>
                      </a:r>
                      <a:r>
                        <a:rPr lang="en-GB" sz="1300" dirty="0" err="1">
                          <a:latin typeface="Calibri" panose="020F0502020204030204" pitchFamily="34" charset="0"/>
                          <a:cs typeface="Calibri" panose="020F0502020204030204" pitchFamily="34" charset="0"/>
                        </a:rPr>
                        <a:t>DevicesDotNow</a:t>
                      </a:r>
                      <a:r>
                        <a:rPr lang="en-GB" sz="1300" dirty="0">
                          <a:latin typeface="Calibri" panose="020F0502020204030204" pitchFamily="34" charset="0"/>
                          <a:cs typeface="Calibri" panose="020F0502020204030204" pitchFamily="34" charset="0"/>
                        </a:rPr>
                        <a:t> in Swanscombe/Northfleet/Thanet/Dover (Kent), Hastings (Sussex) and Tendring (Essex)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2618875156"/>
                  </a:ext>
                </a:extLst>
              </a:tr>
              <a:tr h="408821">
                <a:tc vMerge="1">
                  <a:txBody>
                    <a:bodyPr/>
                    <a:lstStyle/>
                    <a:p>
                      <a:endParaRPr lang="en-GB"/>
                    </a:p>
                  </a:txBody>
                  <a:tcPr/>
                </a:tc>
                <a:tc>
                  <a:txBody>
                    <a:bodyPr/>
                    <a:lstStyle/>
                    <a:p>
                      <a:r>
                        <a:rPr lang="en-GB" sz="1300" dirty="0">
                          <a:latin typeface="Calibri" panose="020F0502020204030204" pitchFamily="34" charset="0"/>
                          <a:cs typeface="Calibri" panose="020F0502020204030204" pitchFamily="34" charset="0"/>
                        </a:rPr>
                        <a:t>Amount of kit distributed across the South East</a:t>
                      </a:r>
                    </a:p>
                    <a:p>
                      <a:r>
                        <a:rPr lang="en-GB" sz="1300" dirty="0">
                          <a:latin typeface="Calibri" panose="020F0502020204030204" pitchFamily="34" charset="0"/>
                          <a:cs typeface="Calibri" panose="020F0502020204030204" pitchFamily="34" charset="0"/>
                        </a:rPr>
                        <a:t>Number of beneficiaries across all initiatives (by initiative i.e. Google Chromebooks in East Sussex)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2677888998"/>
                  </a:ext>
                </a:extLst>
              </a:tr>
              <a:tr h="251071">
                <a:tc rowSpan="2">
                  <a:txBody>
                    <a:bodyPr/>
                    <a:lstStyle/>
                    <a:p>
                      <a:pPr algn="ctr"/>
                      <a:r>
                        <a:rPr lang="en-GB" sz="1400" b="1" dirty="0">
                          <a:latin typeface="Calibri" panose="020F0502020204030204" pitchFamily="34" charset="0"/>
                          <a:cs typeface="Calibri" panose="020F0502020204030204" pitchFamily="34" charset="0"/>
                        </a:rPr>
                        <a:t>Increased inward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tc>
                  <a:txBody>
                    <a:bodyPr/>
                    <a:lstStyle/>
                    <a:p>
                      <a:r>
                        <a:rPr lang="en-GB" sz="1300" dirty="0">
                          <a:latin typeface="Calibri" panose="020F0502020204030204" pitchFamily="34" charset="0"/>
                          <a:cs typeface="Calibri" panose="020F0502020204030204" pitchFamily="34" charset="0"/>
                        </a:rPr>
                        <a:t>Number of funding opportunities maximised / bids submitted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extLst>
                  <a:ext uri="{0D108BD9-81ED-4DB2-BD59-A6C34878D82A}">
                    <a16:rowId xmlns:a16="http://schemas.microsoft.com/office/drawing/2014/main" val="3892655364"/>
                  </a:ext>
                </a:extLst>
              </a:tr>
              <a:tr h="25107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latin typeface="Calibri" panose="020F0502020204030204" pitchFamily="34" charset="0"/>
                          <a:cs typeface="Calibri" panose="020F0502020204030204" pitchFamily="34" charset="0"/>
                          <a:sym typeface="Arial"/>
                        </a:rPr>
                        <a:t>£ brought in to the region and leveraged</a:t>
                      </a:r>
                      <a:endParaRPr lang="en-GB" sz="1300" b="0" i="0" u="none" strike="noStrike" cap="none" dirty="0">
                        <a:solidFill>
                          <a:schemeClr val="dk1"/>
                        </a:solidFill>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extLst>
                  <a:ext uri="{0D108BD9-81ED-4DB2-BD59-A6C34878D82A}">
                    <a16:rowId xmlns:a16="http://schemas.microsoft.com/office/drawing/2014/main" val="576454387"/>
                  </a:ext>
                </a:extLst>
              </a:tr>
              <a:tr h="432399">
                <a:tc rowSpan="3">
                  <a:txBody>
                    <a:bodyPr/>
                    <a:lstStyle/>
                    <a:p>
                      <a:pPr algn="ctr"/>
                      <a:r>
                        <a:rPr lang="en-GB" sz="1400" b="1" dirty="0">
                          <a:latin typeface="Calibri" panose="020F0502020204030204" pitchFamily="34" charset="0"/>
                          <a:cs typeface="Calibri" panose="020F0502020204030204" pitchFamily="34" charset="0"/>
                        </a:rPr>
                        <a:t>Impact /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tc>
                  <a:txBody>
                    <a:bodyPr/>
                    <a:lstStyle/>
                    <a:p>
                      <a:pPr lvl="0"/>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One-pagers from beneficiaries re what they’ve done with the funding and kit</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269547855"/>
                  </a:ext>
                </a:extLst>
              </a:tr>
              <a:tr h="43239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Feedback from beneficiaries including photo </a:t>
                      </a:r>
                      <a:r>
                        <a:rPr lang="en-GB" sz="1300" b="0" u="none" strike="noStrike" cap="none" dirty="0" err="1">
                          <a:solidFill>
                            <a:schemeClr val="dk1"/>
                          </a:solidFill>
                          <a:effectLst/>
                          <a:latin typeface="Calibri" panose="020F0502020204030204" pitchFamily="34" charset="0"/>
                          <a:cs typeface="Calibri" panose="020F0502020204030204" pitchFamily="34" charset="0"/>
                          <a:sym typeface="Arial"/>
                        </a:rPr>
                        <a:t>opps</a:t>
                      </a: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 Tweets, Local press publications</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2056456300"/>
                  </a:ext>
                </a:extLst>
              </a:tr>
              <a:tr h="432399">
                <a:tc vMerge="1">
                  <a:txBody>
                    <a:bodyPr/>
                    <a:lstStyle/>
                    <a:p>
                      <a:endParaRPr lang="en-GB" sz="14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DFF"/>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Data (outputs/outcomes) relating to distribution of kit specifically for </a:t>
                      </a:r>
                      <a:r>
                        <a:rPr lang="en-GB" sz="1300" b="0" u="none" strike="noStrike" cap="none" dirty="0" err="1">
                          <a:solidFill>
                            <a:schemeClr val="dk1"/>
                          </a:solidFill>
                          <a:effectLst/>
                          <a:latin typeface="Calibri" panose="020F0502020204030204" pitchFamily="34" charset="0"/>
                          <a:cs typeface="Calibri" panose="020F0502020204030204" pitchFamily="34" charset="0"/>
                          <a:sym typeface="Arial"/>
                        </a:rPr>
                        <a:t>DevicesDotNow</a:t>
                      </a:r>
                      <a:endParaRPr lang="en-GB" sz="1300" b="0" u="none" strike="noStrike" cap="none" dirty="0">
                        <a:solidFill>
                          <a:schemeClr val="dk1"/>
                        </a:solidFill>
                        <a:effectLst/>
                        <a:latin typeface="Calibri" panose="020F0502020204030204" pitchFamily="34" charset="0"/>
                        <a:cs typeface="Calibri" panose="020F050202020403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300" b="0" u="none" strike="noStrike" cap="none" dirty="0">
                          <a:solidFill>
                            <a:schemeClr val="dk1"/>
                          </a:solidFill>
                          <a:effectLst/>
                          <a:latin typeface="Calibri" panose="020F0502020204030204" pitchFamily="34" charset="0"/>
                          <a:cs typeface="Calibri" panose="020F0502020204030204" pitchFamily="34" charset="0"/>
                          <a:sym typeface="Arial"/>
                        </a:rPr>
                        <a:t>Enablers: Impact of digital mentors / champions</a:t>
                      </a:r>
                      <a:endParaRPr lang="en-GB" sz="1300" b="0" i="0" u="none" strike="noStrike" cap="none" dirty="0">
                        <a:solidFill>
                          <a:schemeClr val="dk1"/>
                        </a:solidFill>
                        <a:effectLst/>
                        <a:latin typeface="Calibri" panose="020F0502020204030204" pitchFamily="34" charset="0"/>
                        <a:ea typeface="Calibri"/>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FC"/>
                    </a:solidFill>
                  </a:tcPr>
                </a:tc>
                <a:extLst>
                  <a:ext uri="{0D108BD9-81ED-4DB2-BD59-A6C34878D82A}">
                    <a16:rowId xmlns:a16="http://schemas.microsoft.com/office/drawing/2014/main" val="4212373966"/>
                  </a:ext>
                </a:extLst>
              </a:tr>
            </a:tbl>
          </a:graphicData>
        </a:graphic>
      </p:graphicFrame>
    </p:spTree>
    <p:extLst>
      <p:ext uri="{BB962C8B-B14F-4D97-AF65-F5344CB8AC3E}">
        <p14:creationId xmlns:p14="http://schemas.microsoft.com/office/powerpoint/2010/main" val="526555774"/>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3" ma:contentTypeDescription="Create a new document." ma:contentTypeScope="" ma:versionID="5af33d1625b1c5d56ee430dd08be06dd">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7da424cf552e56abf560e00bc164e3bd"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documentManagement>
</p:properties>
</file>

<file path=customXml/itemProps1.xml><?xml version="1.0" encoding="utf-8"?>
<ds:datastoreItem xmlns:ds="http://schemas.openxmlformats.org/officeDocument/2006/customXml" ds:itemID="{9EAE5883-0FC7-48D9-98A4-8F02AE02948B}"/>
</file>

<file path=customXml/itemProps2.xml><?xml version="1.0" encoding="utf-8"?>
<ds:datastoreItem xmlns:ds="http://schemas.openxmlformats.org/officeDocument/2006/customXml" ds:itemID="{BBA4F6E0-BF79-4AC1-B37D-711DAB260F3C}"/>
</file>

<file path=customXml/itemProps3.xml><?xml version="1.0" encoding="utf-8"?>
<ds:datastoreItem xmlns:ds="http://schemas.openxmlformats.org/officeDocument/2006/customXml" ds:itemID="{91FF3964-15D4-4BEE-8CB5-1EE6B69E0009}"/>
</file>

<file path=docProps/app.xml><?xml version="1.0" encoding="utf-8"?>
<Properties xmlns="http://schemas.openxmlformats.org/officeDocument/2006/extended-properties" xmlns:vt="http://schemas.openxmlformats.org/officeDocument/2006/docPropsVTypes">
  <TotalTime>1008</TotalTime>
  <Words>2656</Words>
  <Application>Microsoft Office PowerPoint</Application>
  <PresentationFormat>Widescreen</PresentationFormat>
  <Paragraphs>203</Paragraphs>
  <Slides>18</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Corporate S W01</vt:lpstr>
      <vt:lpstr>Calibri</vt:lpstr>
      <vt:lpstr>Arial</vt:lpstr>
      <vt:lpstr>Segoe UI</vt:lpstr>
      <vt:lpstr>Courier New</vt:lpstr>
      <vt:lpstr>TimesModern-Regular</vt:lpstr>
      <vt:lpstr>Calibri Light</vt:lpstr>
      <vt:lpstr>Arial</vt:lpstr>
      <vt:lpstr>Wingdings</vt:lpstr>
      <vt:lpstr>Open Sans</vt:lpstr>
      <vt:lpstr>SELEP PowerPoint Template_White</vt:lpstr>
      <vt:lpstr>Office Theme</vt:lpstr>
      <vt:lpstr>Preventing Digital Exclusion: Access for All</vt:lpstr>
      <vt:lpstr>PowerPoint Presentation</vt:lpstr>
      <vt:lpstr>A societal issue</vt:lpstr>
      <vt:lpstr>Key regional issues</vt:lpstr>
      <vt:lpstr>DSP: Preventing Digital Exclusion</vt:lpstr>
      <vt:lpstr>Our working groups, vision and themes</vt:lpstr>
      <vt:lpstr>Our working group: Access for all subgroup members</vt:lpstr>
      <vt:lpstr>Progress</vt:lpstr>
      <vt:lpstr>Making a difference…how will we know? (A work in progress…)</vt:lpstr>
      <vt:lpstr>Making a difference…A work in progress…</vt:lpstr>
      <vt:lpstr>Making a difference…</vt:lpstr>
      <vt:lpstr>Making a difference…</vt:lpstr>
      <vt:lpstr>Making a difference…coming soon</vt:lpstr>
      <vt:lpstr>Coming soon…</vt:lpstr>
      <vt:lpstr>Hexitime</vt:lpstr>
      <vt:lpstr>BIG NEWS!</vt:lpstr>
      <vt:lpstr>How you can help?</vt:lpstr>
      <vt:lpstr>More useful information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Digital Exclusion</dc:title>
  <dc:creator>Adam.Bryan</dc:creator>
  <cp:lastModifiedBy>George Anibaba</cp:lastModifiedBy>
  <cp:revision>8</cp:revision>
  <dcterms:created xsi:type="dcterms:W3CDTF">2017-05-03T23:45:05Z</dcterms:created>
  <dcterms:modified xsi:type="dcterms:W3CDTF">2020-10-12T15:41:10Z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ies>
</file>