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87" r:id="rId5"/>
    <p:sldMasterId id="2147483763" r:id="rId6"/>
    <p:sldMasterId id="2147483801" r:id="rId7"/>
    <p:sldMasterId id="2147483807" r:id="rId8"/>
  </p:sldMasterIdLst>
  <p:notesMasterIdLst>
    <p:notesMasterId r:id="rId29"/>
  </p:notesMasterIdLst>
  <p:handoutMasterIdLst>
    <p:handoutMasterId r:id="rId30"/>
  </p:handoutMasterIdLst>
  <p:sldIdLst>
    <p:sldId id="258" r:id="rId9"/>
    <p:sldId id="257" r:id="rId10"/>
    <p:sldId id="266" r:id="rId11"/>
    <p:sldId id="267" r:id="rId12"/>
    <p:sldId id="268" r:id="rId13"/>
    <p:sldId id="269" r:id="rId14"/>
    <p:sldId id="272" r:id="rId15"/>
    <p:sldId id="270" r:id="rId16"/>
    <p:sldId id="271" r:id="rId17"/>
    <p:sldId id="274" r:id="rId18"/>
    <p:sldId id="275" r:id="rId19"/>
    <p:sldId id="276" r:id="rId20"/>
    <p:sldId id="290" r:id="rId21"/>
    <p:sldId id="291" r:id="rId22"/>
    <p:sldId id="286" r:id="rId23"/>
    <p:sldId id="285" r:id="rId24"/>
    <p:sldId id="292" r:id="rId25"/>
    <p:sldId id="280" r:id="rId26"/>
    <p:sldId id="281" r:id="rId27"/>
    <p:sldId id="283"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483">
          <p15:clr>
            <a:srgbClr val="A4A3A4"/>
          </p15:clr>
        </p15:guide>
        <p15:guide id="3" pos="5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Hedges" initials="CH" lastIdx="6" clrIdx="0"/>
  <p:cmAuthor id="1" name="Emma White" initials="EW" lastIdx="1" clrIdx="1">
    <p:extLst>
      <p:ext uri="{19B8F6BF-5375-455C-9EA6-DF929625EA0E}">
        <p15:presenceInfo xmlns:p15="http://schemas.microsoft.com/office/powerpoint/2012/main" userId="S::emma.white@skillsforcare.org.uk::c76e85ce-6890-4ee3-9b9c-c1a16aa71379" providerId="AD"/>
      </p:ext>
    </p:extLst>
  </p:cmAuthor>
  <p:cmAuthor id="2" name="Diane Buddery" initials="DB" lastIdx="6" clrIdx="2">
    <p:extLst>
      <p:ext uri="{19B8F6BF-5375-455C-9EA6-DF929625EA0E}">
        <p15:presenceInfo xmlns:p15="http://schemas.microsoft.com/office/powerpoint/2012/main" userId="S::Diane.Buddery@skillsforcare.org.uk::61ec23e3-f336-4ab8-ae16-18782a0d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E37222"/>
    <a:srgbClr val="A1006B"/>
    <a:srgbClr val="BA0C0C"/>
    <a:srgbClr val="008B95"/>
    <a:srgbClr val="3B0083"/>
    <a:srgbClr val="FFB81C"/>
    <a:srgbClr val="91BE3E"/>
    <a:srgbClr val="BA9F88"/>
    <a:srgbClr val="806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E4F5AE-3534-4BC7-ACF9-E90323BFE9F1}" v="1" dt="2020-10-07T13:06:50.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8" autoAdjust="0"/>
    <p:restoredTop sz="77463" autoAdjust="0"/>
  </p:normalViewPr>
  <p:slideViewPr>
    <p:cSldViewPr snapToGrid="0">
      <p:cViewPr varScale="1">
        <p:scale>
          <a:sx n="51" d="100"/>
          <a:sy n="51" d="100"/>
        </p:scale>
        <p:origin x="1600" y="24"/>
      </p:cViewPr>
      <p:guideLst>
        <p:guide orient="horz" pos="960"/>
        <p:guide pos="483"/>
        <p:guide pos="5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White" userId="c76e85ce-6890-4ee3-9b9c-c1a16aa71379" providerId="ADAL" clId="{E7E4F5AE-3534-4BC7-ACF9-E90323BFE9F1}"/>
    <pc:docChg chg="custSel modSld">
      <pc:chgData name="Emma White" userId="c76e85ce-6890-4ee3-9b9c-c1a16aa71379" providerId="ADAL" clId="{E7E4F5AE-3534-4BC7-ACF9-E90323BFE9F1}" dt="2020-10-07T14:32:28.106" v="58" actId="20577"/>
      <pc:docMkLst>
        <pc:docMk/>
      </pc:docMkLst>
      <pc:sldChg chg="modSp mod">
        <pc:chgData name="Emma White" userId="c76e85ce-6890-4ee3-9b9c-c1a16aa71379" providerId="ADAL" clId="{E7E4F5AE-3534-4BC7-ACF9-E90323BFE9F1}" dt="2020-10-07T14:32:28.106" v="58" actId="20577"/>
        <pc:sldMkLst>
          <pc:docMk/>
          <pc:sldMk cId="2656466630" sldId="266"/>
        </pc:sldMkLst>
        <pc:spChg chg="mod">
          <ac:chgData name="Emma White" userId="c76e85ce-6890-4ee3-9b9c-c1a16aa71379" providerId="ADAL" clId="{E7E4F5AE-3534-4BC7-ACF9-E90323BFE9F1}" dt="2020-10-07T14:32:28.106" v="58" actId="20577"/>
          <ac:spMkLst>
            <pc:docMk/>
            <pc:sldMk cId="2656466630" sldId="266"/>
            <ac:spMk id="5" creationId="{6CD0F65B-B0D9-4D17-A01C-220198A4251F}"/>
          </ac:spMkLst>
        </pc:spChg>
      </pc:sldChg>
      <pc:sldChg chg="modSp mod">
        <pc:chgData name="Emma White" userId="c76e85ce-6890-4ee3-9b9c-c1a16aa71379" providerId="ADAL" clId="{E7E4F5AE-3534-4BC7-ACF9-E90323BFE9F1}" dt="2020-10-07T13:05:57.372" v="1" actId="1076"/>
        <pc:sldMkLst>
          <pc:docMk/>
          <pc:sldMk cId="256692977" sldId="276"/>
        </pc:sldMkLst>
        <pc:spChg chg="mod">
          <ac:chgData name="Emma White" userId="c76e85ce-6890-4ee3-9b9c-c1a16aa71379" providerId="ADAL" clId="{E7E4F5AE-3534-4BC7-ACF9-E90323BFE9F1}" dt="2020-10-07T13:05:57.372" v="1" actId="1076"/>
          <ac:spMkLst>
            <pc:docMk/>
            <pc:sldMk cId="256692977" sldId="276"/>
            <ac:spMk id="5" creationId="{E2560469-EAC6-4A53-90C7-2C2EB62E187D}"/>
          </ac:spMkLst>
        </pc:spChg>
        <pc:spChg chg="mod">
          <ac:chgData name="Emma White" userId="c76e85ce-6890-4ee3-9b9c-c1a16aa71379" providerId="ADAL" clId="{E7E4F5AE-3534-4BC7-ACF9-E90323BFE9F1}" dt="2020-10-07T13:05:50.531" v="0" actId="20577"/>
          <ac:spMkLst>
            <pc:docMk/>
            <pc:sldMk cId="256692977" sldId="276"/>
            <ac:spMk id="7" creationId="{91CD17D7-8D6C-4032-826F-4D42BEDB46F3}"/>
          </ac:spMkLst>
        </pc:spChg>
      </pc:sldChg>
      <pc:sldChg chg="modSp mod">
        <pc:chgData name="Emma White" userId="c76e85ce-6890-4ee3-9b9c-c1a16aa71379" providerId="ADAL" clId="{E7E4F5AE-3534-4BC7-ACF9-E90323BFE9F1}" dt="2020-10-07T13:13:19.964" v="52" actId="1076"/>
        <pc:sldMkLst>
          <pc:docMk/>
          <pc:sldMk cId="549069802" sldId="280"/>
        </pc:sldMkLst>
        <pc:spChg chg="mod">
          <ac:chgData name="Emma White" userId="c76e85ce-6890-4ee3-9b9c-c1a16aa71379" providerId="ADAL" clId="{E7E4F5AE-3534-4BC7-ACF9-E90323BFE9F1}" dt="2020-10-07T13:13:19.964" v="52" actId="1076"/>
          <ac:spMkLst>
            <pc:docMk/>
            <pc:sldMk cId="549069802" sldId="280"/>
            <ac:spMk id="6" creationId="{998E09D1-1274-4DD0-9DF3-B8FF5F52620C}"/>
          </ac:spMkLst>
        </pc:spChg>
        <pc:spChg chg="mod">
          <ac:chgData name="Emma White" userId="c76e85ce-6890-4ee3-9b9c-c1a16aa71379" providerId="ADAL" clId="{E7E4F5AE-3534-4BC7-ACF9-E90323BFE9F1}" dt="2020-10-07T13:13:14.517" v="51" actId="20577"/>
          <ac:spMkLst>
            <pc:docMk/>
            <pc:sldMk cId="549069802" sldId="280"/>
            <ac:spMk id="7" creationId="{91CD17D7-8D6C-4032-826F-4D42BEDB46F3}"/>
          </ac:spMkLst>
        </pc:spChg>
      </pc:sldChg>
      <pc:sldChg chg="modSp mod">
        <pc:chgData name="Emma White" userId="c76e85ce-6890-4ee3-9b9c-c1a16aa71379" providerId="ADAL" clId="{E7E4F5AE-3534-4BC7-ACF9-E90323BFE9F1}" dt="2020-10-07T13:14:51.010" v="57" actId="14100"/>
        <pc:sldMkLst>
          <pc:docMk/>
          <pc:sldMk cId="3249919882" sldId="281"/>
        </pc:sldMkLst>
        <pc:spChg chg="mod">
          <ac:chgData name="Emma White" userId="c76e85ce-6890-4ee3-9b9c-c1a16aa71379" providerId="ADAL" clId="{E7E4F5AE-3534-4BC7-ACF9-E90323BFE9F1}" dt="2020-10-07T13:14:51.010" v="57" actId="14100"/>
          <ac:spMkLst>
            <pc:docMk/>
            <pc:sldMk cId="3249919882" sldId="281"/>
            <ac:spMk id="5" creationId="{BE594CB0-7017-4D1F-B87F-D1E704ED65CD}"/>
          </ac:spMkLst>
        </pc:spChg>
      </pc:sldChg>
      <pc:sldChg chg="modSp mod">
        <pc:chgData name="Emma White" userId="c76e85ce-6890-4ee3-9b9c-c1a16aa71379" providerId="ADAL" clId="{E7E4F5AE-3534-4BC7-ACF9-E90323BFE9F1}" dt="2020-10-07T13:12:20.713" v="50" actId="14100"/>
        <pc:sldMkLst>
          <pc:docMk/>
          <pc:sldMk cId="1103411020" sldId="285"/>
        </pc:sldMkLst>
        <pc:spChg chg="mod">
          <ac:chgData name="Emma White" userId="c76e85ce-6890-4ee3-9b9c-c1a16aa71379" providerId="ADAL" clId="{E7E4F5AE-3534-4BC7-ACF9-E90323BFE9F1}" dt="2020-10-07T13:12:18.461" v="49" actId="14100"/>
          <ac:spMkLst>
            <pc:docMk/>
            <pc:sldMk cId="1103411020" sldId="285"/>
            <ac:spMk id="2" creationId="{00000000-0000-0000-0000-000000000000}"/>
          </ac:spMkLst>
        </pc:spChg>
        <pc:spChg chg="mod">
          <ac:chgData name="Emma White" userId="c76e85ce-6890-4ee3-9b9c-c1a16aa71379" providerId="ADAL" clId="{E7E4F5AE-3534-4BC7-ACF9-E90323BFE9F1}" dt="2020-10-07T13:12:20.713" v="50" actId="14100"/>
          <ac:spMkLst>
            <pc:docMk/>
            <pc:sldMk cId="1103411020" sldId="285"/>
            <ac:spMk id="5" creationId="{B6F86365-EB5A-4646-B4CF-07E072F7EE72}"/>
          </ac:spMkLst>
        </pc:spChg>
      </pc:sldChg>
      <pc:sldChg chg="delSp modSp mod">
        <pc:chgData name="Emma White" userId="c76e85ce-6890-4ee3-9b9c-c1a16aa71379" providerId="ADAL" clId="{E7E4F5AE-3534-4BC7-ACF9-E90323BFE9F1}" dt="2020-10-07T13:09:52.040" v="40" actId="14100"/>
        <pc:sldMkLst>
          <pc:docMk/>
          <pc:sldMk cId="1496263889" sldId="286"/>
        </pc:sldMkLst>
        <pc:spChg chg="mod">
          <ac:chgData name="Emma White" userId="c76e85ce-6890-4ee3-9b9c-c1a16aa71379" providerId="ADAL" clId="{E7E4F5AE-3534-4BC7-ACF9-E90323BFE9F1}" dt="2020-10-07T13:08:47.331" v="25" actId="14100"/>
          <ac:spMkLst>
            <pc:docMk/>
            <pc:sldMk cId="1496263889" sldId="286"/>
            <ac:spMk id="3" creationId="{EED07E2E-6F77-4F37-A2F6-353D2DE7FDF3}"/>
          </ac:spMkLst>
        </pc:spChg>
        <pc:spChg chg="del mod">
          <ac:chgData name="Emma White" userId="c76e85ce-6890-4ee3-9b9c-c1a16aa71379" providerId="ADAL" clId="{E7E4F5AE-3534-4BC7-ACF9-E90323BFE9F1}" dt="2020-10-07T13:09:40.858" v="39" actId="478"/>
          <ac:spMkLst>
            <pc:docMk/>
            <pc:sldMk cId="1496263889" sldId="286"/>
            <ac:spMk id="4" creationId="{F2B1A38C-BDC7-426E-B969-5827E29AB5B0}"/>
          </ac:spMkLst>
        </pc:spChg>
        <pc:spChg chg="mod">
          <ac:chgData name="Emma White" userId="c76e85ce-6890-4ee3-9b9c-c1a16aa71379" providerId="ADAL" clId="{E7E4F5AE-3534-4BC7-ACF9-E90323BFE9F1}" dt="2020-10-07T13:09:52.040" v="40" actId="14100"/>
          <ac:spMkLst>
            <pc:docMk/>
            <pc:sldMk cId="1496263889" sldId="286"/>
            <ac:spMk id="5" creationId="{E77E292E-A80F-40A7-8EAA-B2699008897C}"/>
          </ac:spMkLst>
        </pc:spChg>
      </pc:sldChg>
      <pc:sldChg chg="delSp modSp mod">
        <pc:chgData name="Emma White" userId="c76e85ce-6890-4ee3-9b9c-c1a16aa71379" providerId="ADAL" clId="{E7E4F5AE-3534-4BC7-ACF9-E90323BFE9F1}" dt="2020-10-07T13:08:22.045" v="24" actId="14100"/>
        <pc:sldMkLst>
          <pc:docMk/>
          <pc:sldMk cId="2765864187" sldId="290"/>
        </pc:sldMkLst>
        <pc:spChg chg="mod">
          <ac:chgData name="Emma White" userId="c76e85ce-6890-4ee3-9b9c-c1a16aa71379" providerId="ADAL" clId="{E7E4F5AE-3534-4BC7-ACF9-E90323BFE9F1}" dt="2020-10-07T13:07:50.234" v="18" actId="14100"/>
          <ac:spMkLst>
            <pc:docMk/>
            <pc:sldMk cId="2765864187" sldId="290"/>
            <ac:spMk id="2" creationId="{09752340-FABE-4BD2-9C3D-4C8C85B1839B}"/>
          </ac:spMkLst>
        </pc:spChg>
        <pc:spChg chg="del mod">
          <ac:chgData name="Emma White" userId="c76e85ce-6890-4ee3-9b9c-c1a16aa71379" providerId="ADAL" clId="{E7E4F5AE-3534-4BC7-ACF9-E90323BFE9F1}" dt="2020-10-07T13:08:03.447" v="20" actId="478"/>
          <ac:spMkLst>
            <pc:docMk/>
            <pc:sldMk cId="2765864187" sldId="290"/>
            <ac:spMk id="3" creationId="{EED07E2E-6F77-4F37-A2F6-353D2DE7FDF3}"/>
          </ac:spMkLst>
        </pc:spChg>
        <pc:spChg chg="mod">
          <ac:chgData name="Emma White" userId="c76e85ce-6890-4ee3-9b9c-c1a16aa71379" providerId="ADAL" clId="{E7E4F5AE-3534-4BC7-ACF9-E90323BFE9F1}" dt="2020-10-07T13:08:22.045" v="24" actId="14100"/>
          <ac:spMkLst>
            <pc:docMk/>
            <pc:sldMk cId="2765864187" sldId="290"/>
            <ac:spMk id="4" creationId="{F2B1A38C-BDC7-426E-B969-5827E29AB5B0}"/>
          </ac:spMkLst>
        </pc:spChg>
      </pc:sldChg>
      <pc:sldChg chg="modSp mod">
        <pc:chgData name="Emma White" userId="c76e85ce-6890-4ee3-9b9c-c1a16aa71379" providerId="ADAL" clId="{E7E4F5AE-3534-4BC7-ACF9-E90323BFE9F1}" dt="2020-10-07T13:12:00.707" v="48" actId="14100"/>
        <pc:sldMkLst>
          <pc:docMk/>
          <pc:sldMk cId="3866611622" sldId="291"/>
        </pc:sldMkLst>
        <pc:spChg chg="mod">
          <ac:chgData name="Emma White" userId="c76e85ce-6890-4ee3-9b9c-c1a16aa71379" providerId="ADAL" clId="{E7E4F5AE-3534-4BC7-ACF9-E90323BFE9F1}" dt="2020-10-07T13:12:00.707" v="48" actId="14100"/>
          <ac:spMkLst>
            <pc:docMk/>
            <pc:sldMk cId="3866611622" sldId="291"/>
            <ac:spMk id="4" creationId="{00000000-0000-0000-0000-000000000000}"/>
          </ac:spMkLst>
        </pc:spChg>
      </pc:sldChg>
      <pc:sldChg chg="modSp mod">
        <pc:chgData name="Emma White" userId="c76e85ce-6890-4ee3-9b9c-c1a16aa71379" providerId="ADAL" clId="{E7E4F5AE-3534-4BC7-ACF9-E90323BFE9F1}" dt="2020-10-07T13:13:56.173" v="53" actId="255"/>
        <pc:sldMkLst>
          <pc:docMk/>
          <pc:sldMk cId="3448405233" sldId="292"/>
        </pc:sldMkLst>
        <pc:spChg chg="mod">
          <ac:chgData name="Emma White" userId="c76e85ce-6890-4ee3-9b9c-c1a16aa71379" providerId="ADAL" clId="{E7E4F5AE-3534-4BC7-ACF9-E90323BFE9F1}" dt="2020-10-07T13:13:56.173" v="53" actId="255"/>
          <ac:spMkLst>
            <pc:docMk/>
            <pc:sldMk cId="3448405233" sldId="292"/>
            <ac:spMk id="4" creationId="{F2B1A38C-BDC7-426E-B969-5827E29AB5B0}"/>
          </ac:spMkLst>
        </pc:spChg>
        <pc:spChg chg="mod">
          <ac:chgData name="Emma White" userId="c76e85ce-6890-4ee3-9b9c-c1a16aa71379" providerId="ADAL" clId="{E7E4F5AE-3534-4BC7-ACF9-E90323BFE9F1}" dt="2020-10-07T13:11:45.815" v="47" actId="14100"/>
          <ac:spMkLst>
            <pc:docMk/>
            <pc:sldMk cId="3448405233" sldId="292"/>
            <ac:spMk id="6" creationId="{5E92F6BC-9315-42C6-83FA-62CBCA053D2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10-05T16:57:22.215" idx="6">
    <p:pos x="3195" y="597"/>
    <p:text>will need to change this.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10-05T14:53:35.604" idx="1">
    <p:pos x="3967" y="3372"/>
    <p:text>add me if you are going to use this slide?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10-05T14:54:27.634" idx="2">
    <p:pos x="5411" y="3430"/>
    <p:text>just a small point but i would re order this. I think it should go para 2, then 3, then 1.</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10-05T15:35:26.373" idx="5">
    <p:pos x="1081" y="1890"/>
    <p:text>add me??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32F12-66CC-43C0-B319-BCA819F9F6B7}" type="datetimeFigureOut">
              <a:rPr lang="en-GB" smtClean="0"/>
              <a:t>07/10/2020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741C0-F0C0-4199-B20F-35838C899F73}" type="slidenum">
              <a:rPr lang="en-GB" smtClean="0"/>
              <a:t>‹#›</a:t>
            </a:fld>
            <a:endParaRPr lang="en-GB" dirty="0"/>
          </a:p>
        </p:txBody>
      </p:sp>
    </p:spTree>
    <p:extLst>
      <p:ext uri="{BB962C8B-B14F-4D97-AF65-F5344CB8AC3E}">
        <p14:creationId xmlns:p14="http://schemas.microsoft.com/office/powerpoint/2010/main" val="8862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3CBFB-F949-4EC4-B649-A917C1FFABEA}" type="datetimeFigureOut">
              <a:rPr lang="en-GB" smtClean="0"/>
              <a:t>07/10/2020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DC808-C6D0-4AD0-8CC2-D1ADB7705CD4}" type="slidenum">
              <a:rPr lang="en-GB" smtClean="0"/>
              <a:t>‹#›</a:t>
            </a:fld>
            <a:endParaRPr lang="en-GB" dirty="0"/>
          </a:p>
        </p:txBody>
      </p:sp>
    </p:spTree>
    <p:extLst>
      <p:ext uri="{BB962C8B-B14F-4D97-AF65-F5344CB8AC3E}">
        <p14:creationId xmlns:p14="http://schemas.microsoft.com/office/powerpoint/2010/main" val="336375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1</a:t>
            </a:fld>
            <a:endParaRPr lang="en-GB" dirty="0"/>
          </a:p>
        </p:txBody>
      </p:sp>
    </p:spTree>
    <p:extLst>
      <p:ext uri="{BB962C8B-B14F-4D97-AF65-F5344CB8AC3E}">
        <p14:creationId xmlns:p14="http://schemas.microsoft.com/office/powerpoint/2010/main" val="242826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11</a:t>
            </a:fld>
            <a:endParaRPr lang="en-GB" dirty="0"/>
          </a:p>
        </p:txBody>
      </p:sp>
    </p:spTree>
    <p:extLst>
      <p:ext uri="{BB962C8B-B14F-4D97-AF65-F5344CB8AC3E}">
        <p14:creationId xmlns:p14="http://schemas.microsoft.com/office/powerpoint/2010/main" val="345284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12</a:t>
            </a:fld>
            <a:endParaRPr lang="en-GB" dirty="0"/>
          </a:p>
        </p:txBody>
      </p:sp>
    </p:spTree>
    <p:extLst>
      <p:ext uri="{BB962C8B-B14F-4D97-AF65-F5344CB8AC3E}">
        <p14:creationId xmlns:p14="http://schemas.microsoft.com/office/powerpoint/2010/main" val="211425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13</a:t>
            </a:fld>
            <a:endParaRPr lang="en-GB" dirty="0"/>
          </a:p>
        </p:txBody>
      </p:sp>
    </p:spTree>
    <p:extLst>
      <p:ext uri="{BB962C8B-B14F-4D97-AF65-F5344CB8AC3E}">
        <p14:creationId xmlns:p14="http://schemas.microsoft.com/office/powerpoint/2010/main" val="263990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18</a:t>
            </a:fld>
            <a:endParaRPr lang="en-GB" dirty="0"/>
          </a:p>
        </p:txBody>
      </p:sp>
    </p:spTree>
    <p:extLst>
      <p:ext uri="{BB962C8B-B14F-4D97-AF65-F5344CB8AC3E}">
        <p14:creationId xmlns:p14="http://schemas.microsoft.com/office/powerpoint/2010/main" val="380568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19</a:t>
            </a:fld>
            <a:endParaRPr lang="en-GB" dirty="0"/>
          </a:p>
        </p:txBody>
      </p:sp>
    </p:spTree>
    <p:extLst>
      <p:ext uri="{BB962C8B-B14F-4D97-AF65-F5344CB8AC3E}">
        <p14:creationId xmlns:p14="http://schemas.microsoft.com/office/powerpoint/2010/main" val="204397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20</a:t>
            </a:fld>
            <a:endParaRPr lang="en-GB" dirty="0"/>
          </a:p>
        </p:txBody>
      </p:sp>
    </p:spTree>
    <p:extLst>
      <p:ext uri="{BB962C8B-B14F-4D97-AF65-F5344CB8AC3E}">
        <p14:creationId xmlns:p14="http://schemas.microsoft.com/office/powerpoint/2010/main" val="388656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2</a:t>
            </a:fld>
            <a:endParaRPr lang="en-GB" dirty="0"/>
          </a:p>
        </p:txBody>
      </p:sp>
    </p:spTree>
    <p:extLst>
      <p:ext uri="{BB962C8B-B14F-4D97-AF65-F5344CB8AC3E}">
        <p14:creationId xmlns:p14="http://schemas.microsoft.com/office/powerpoint/2010/main" val="1537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3</a:t>
            </a:fld>
            <a:endParaRPr lang="en-GB" dirty="0"/>
          </a:p>
        </p:txBody>
      </p:sp>
    </p:spTree>
    <p:extLst>
      <p:ext uri="{BB962C8B-B14F-4D97-AF65-F5344CB8AC3E}">
        <p14:creationId xmlns:p14="http://schemas.microsoft.com/office/powerpoint/2010/main" val="222810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4</a:t>
            </a:fld>
            <a:endParaRPr lang="en-GB" dirty="0"/>
          </a:p>
        </p:txBody>
      </p:sp>
    </p:spTree>
    <p:extLst>
      <p:ext uri="{BB962C8B-B14F-4D97-AF65-F5344CB8AC3E}">
        <p14:creationId xmlns:p14="http://schemas.microsoft.com/office/powerpoint/2010/main" val="209808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5</a:t>
            </a:fld>
            <a:endParaRPr lang="en-GB" dirty="0"/>
          </a:p>
        </p:txBody>
      </p:sp>
    </p:spTree>
    <p:extLst>
      <p:ext uri="{BB962C8B-B14F-4D97-AF65-F5344CB8AC3E}">
        <p14:creationId xmlns:p14="http://schemas.microsoft.com/office/powerpoint/2010/main" val="374855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6</a:t>
            </a:fld>
            <a:endParaRPr lang="en-GB" dirty="0"/>
          </a:p>
        </p:txBody>
      </p:sp>
    </p:spTree>
    <p:extLst>
      <p:ext uri="{BB962C8B-B14F-4D97-AF65-F5344CB8AC3E}">
        <p14:creationId xmlns:p14="http://schemas.microsoft.com/office/powerpoint/2010/main" val="238031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7</a:t>
            </a:fld>
            <a:endParaRPr lang="en-GB" dirty="0"/>
          </a:p>
        </p:txBody>
      </p:sp>
    </p:spTree>
    <p:extLst>
      <p:ext uri="{BB962C8B-B14F-4D97-AF65-F5344CB8AC3E}">
        <p14:creationId xmlns:p14="http://schemas.microsoft.com/office/powerpoint/2010/main" val="78958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9</a:t>
            </a:fld>
            <a:endParaRPr lang="en-GB" dirty="0"/>
          </a:p>
        </p:txBody>
      </p:sp>
    </p:spTree>
    <p:extLst>
      <p:ext uri="{BB962C8B-B14F-4D97-AF65-F5344CB8AC3E}">
        <p14:creationId xmlns:p14="http://schemas.microsoft.com/office/powerpoint/2010/main" val="40829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10</a:t>
            </a:fld>
            <a:endParaRPr lang="en-GB" dirty="0"/>
          </a:p>
        </p:txBody>
      </p:sp>
    </p:spTree>
    <p:extLst>
      <p:ext uri="{BB962C8B-B14F-4D97-AF65-F5344CB8AC3E}">
        <p14:creationId xmlns:p14="http://schemas.microsoft.com/office/powerpoint/2010/main" val="259143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3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25219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49278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39186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6004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367481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23621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0478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818707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4118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05460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561452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0293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3596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SA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017257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SA content">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E3722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768" y="0"/>
            <a:ext cx="1415232" cy="2115239"/>
          </a:xfrm>
          <a:prstGeom prst="rect">
            <a:avLst/>
          </a:prstGeom>
        </p:spPr>
      </p:pic>
    </p:spTree>
    <p:extLst>
      <p:ext uri="{BB962C8B-B14F-4D97-AF65-F5344CB8AC3E}">
        <p14:creationId xmlns:p14="http://schemas.microsoft.com/office/powerpoint/2010/main" val="3925020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89675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66009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27644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060737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8397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6097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19153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036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70623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87557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98230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6764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10/7/2020</a:t>
            </a:fld>
            <a:endParaRPr lang="en-US" dirty="0"/>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dirty="0"/>
          </a:p>
        </p:txBody>
      </p:sp>
    </p:spTree>
    <p:extLst>
      <p:ext uri="{BB962C8B-B14F-4D97-AF65-F5344CB8AC3E}">
        <p14:creationId xmlns:p14="http://schemas.microsoft.com/office/powerpoint/2010/main" val="221810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62964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22175807"/>
      </p:ext>
    </p:extLst>
  </p:cSld>
  <p:clrMap bg1="lt1" tx1="dk1" bg2="lt2" tx2="dk2" accent1="accent1" accent2="accent2" accent3="accent3" accent4="accent4" accent5="accent5" accent6="accent6" hlink="hlink" folHlink="folHlink"/>
  <p:sldLayoutIdLst>
    <p:sldLayoutId id="2147483679" r:id="rId1"/>
    <p:sldLayoutId id="2147483662" r:id="rId2"/>
    <p:sldLayoutId id="2147483747" r:id="rId3"/>
    <p:sldLayoutId id="2147483772" r:id="rId4"/>
    <p:sldLayoutId id="2147483773" r:id="rId5"/>
    <p:sldLayoutId id="2147483774" r:id="rId6"/>
    <p:sldLayoutId id="2147483805" r:id="rId7"/>
    <p:sldLayoutId id="214748380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77065751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9" r:id="rId6"/>
    <p:sldLayoutId id="214748380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31209019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450315550"/>
      </p:ext>
    </p:extLst>
  </p:cSld>
  <p:clrMap bg1="lt1" tx1="dk1" bg2="lt2" tx2="dk2" accent1="accent1" accent2="accent2" accent3="accent3" accent4="accent4" accent5="accent5" accent6="accent6" hlink="hlink" folHlink="folHlink"/>
  <p:sldLayoutIdLst>
    <p:sldLayoutId id="2147483804" r:id="rId1"/>
    <p:sldLayoutId id="21474838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427410678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hyperlink" Target="http://www.skillsforcare.org.uk/" TargetMode="External"/><Relationship Id="rId7" Type="http://schemas.openxmlformats.org/officeDocument/2006/relationships/hyperlink" Target="mailto:Pia.Rathje-Burton@skillsforcare.org.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karen.stevens@skillsforcare.org.uk" TargetMode="External"/><Relationship Id="rId5" Type="http://schemas.openxmlformats.org/officeDocument/2006/relationships/hyperlink" Target="mailto:emma.white@skillsforcare.org.uk" TargetMode="External"/><Relationship Id="rId4" Type="http://schemas.openxmlformats.org/officeDocument/2006/relationships/hyperlink" Target="mailto:Diane.buddery@skillsforcare.org.uk" TargetMode="Externa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0CB3-9150-4C71-BFDF-D61C4A9AEE00}"/>
              </a:ext>
            </a:extLst>
          </p:cNvPr>
          <p:cNvSpPr>
            <a:spLocks noGrp="1"/>
          </p:cNvSpPr>
          <p:nvPr>
            <p:ph type="title"/>
          </p:nvPr>
        </p:nvSpPr>
        <p:spPr>
          <a:xfrm>
            <a:off x="252890" y="357414"/>
            <a:ext cx="6569457" cy="1174213"/>
          </a:xfrm>
        </p:spPr>
        <p:txBody>
          <a:bodyPr/>
          <a:lstStyle/>
          <a:p>
            <a:br>
              <a:rPr lang="en-GB" dirty="0"/>
            </a:br>
            <a:r>
              <a:rPr lang="en-GB" dirty="0">
                <a:solidFill>
                  <a:schemeClr val="accent6">
                    <a:lumMod val="75000"/>
                  </a:schemeClr>
                </a:solidFill>
              </a:rPr>
              <a:t>Digital + Skills = Industry 4.0: </a:t>
            </a:r>
            <a:r>
              <a:rPr lang="en-GB" b="0" dirty="0"/>
              <a:t>SELEP's SAP and DSP Annual Conference</a:t>
            </a:r>
            <a:r>
              <a:rPr lang="en-GB" dirty="0"/>
              <a:t>, </a:t>
            </a:r>
            <a:r>
              <a:rPr lang="en-GB" b="0" dirty="0"/>
              <a:t>8th October 2020</a:t>
            </a:r>
            <a:br>
              <a:rPr lang="en-GB" dirty="0"/>
            </a:br>
            <a:endParaRPr lang="en-GB" dirty="0"/>
          </a:p>
        </p:txBody>
      </p:sp>
      <p:sp>
        <p:nvSpPr>
          <p:cNvPr id="5" name="Text Placeholder 4">
            <a:extLst>
              <a:ext uri="{FF2B5EF4-FFF2-40B4-BE49-F238E27FC236}">
                <a16:creationId xmlns:a16="http://schemas.microsoft.com/office/drawing/2014/main" id="{E9E496A0-08A2-4CE9-ACE0-11965D0F6015}"/>
              </a:ext>
            </a:extLst>
          </p:cNvPr>
          <p:cNvSpPr>
            <a:spLocks noGrp="1"/>
          </p:cNvSpPr>
          <p:nvPr>
            <p:ph type="body" sz="quarter" idx="10"/>
          </p:nvPr>
        </p:nvSpPr>
        <p:spPr>
          <a:xfrm flipV="1">
            <a:off x="12801599" y="2508422"/>
            <a:ext cx="864973" cy="185351"/>
          </a:xfrm>
        </p:spPr>
        <p:txBody>
          <a:bodyPr>
            <a:noAutofit/>
          </a:bodyPr>
          <a:lstStyle/>
          <a:p>
            <a:pPr algn="ctr"/>
            <a:endParaRPr lang="en-GB" dirty="0">
              <a:solidFill>
                <a:srgbClr val="E37222"/>
              </a:solidFill>
            </a:endParaRPr>
          </a:p>
        </p:txBody>
      </p:sp>
    </p:spTree>
    <p:extLst>
      <p:ext uri="{BB962C8B-B14F-4D97-AF65-F5344CB8AC3E}">
        <p14:creationId xmlns:p14="http://schemas.microsoft.com/office/powerpoint/2010/main" val="140970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br>
              <a:rPr lang="en-GB" dirty="0">
                <a:solidFill>
                  <a:srgbClr val="E37222"/>
                </a:solidFill>
              </a:rPr>
            </a:br>
            <a:br>
              <a:rPr lang="en-GB" dirty="0">
                <a:solidFill>
                  <a:srgbClr val="E37222"/>
                </a:solidFill>
              </a:rPr>
            </a:br>
            <a:br>
              <a:rPr lang="en-GB" sz="3200" dirty="0">
                <a:solidFill>
                  <a:srgbClr val="E37222"/>
                </a:solidFill>
              </a:rPr>
            </a:br>
            <a:br>
              <a:rPr lang="en-GB" sz="280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91CD17D7-8D6C-4032-826F-4D42BEDB46F3}"/>
              </a:ext>
            </a:extLst>
          </p:cNvPr>
          <p:cNvSpPr txBox="1"/>
          <p:nvPr/>
        </p:nvSpPr>
        <p:spPr>
          <a:xfrm>
            <a:off x="330506" y="1495168"/>
            <a:ext cx="8584360" cy="3170099"/>
          </a:xfrm>
          <a:prstGeom prst="rect">
            <a:avLst/>
          </a:prstGeom>
          <a:noFill/>
        </p:spPr>
        <p:txBody>
          <a:bodyPr wrap="square" rtlCol="0">
            <a:spAutoFit/>
          </a:bodyPr>
          <a:lstStyle/>
          <a:p>
            <a:r>
              <a:rPr lang="en-GB" sz="2400" b="1" dirty="0">
                <a:solidFill>
                  <a:srgbClr val="E37222"/>
                </a:solidFill>
              </a:rPr>
              <a:t>Economic Impact of Adult Social Care in England</a:t>
            </a:r>
            <a:br>
              <a:rPr lang="en-GB" sz="2400" dirty="0">
                <a:solidFill>
                  <a:srgbClr val="E37222"/>
                </a:solidFill>
              </a:rPr>
            </a:br>
            <a:br>
              <a:rPr lang="en-GB" sz="2400" dirty="0">
                <a:solidFill>
                  <a:srgbClr val="E37222"/>
                </a:solidFill>
              </a:rPr>
            </a:br>
            <a:r>
              <a:rPr lang="en-GB" sz="2400" dirty="0">
                <a:solidFill>
                  <a:srgbClr val="E37222"/>
                </a:solidFill>
              </a:rPr>
              <a:t>In 2018 a report commissioned by Skills for Care identified that: </a:t>
            </a:r>
          </a:p>
          <a:p>
            <a:pPr marL="342900" indent="-342900">
              <a:buFont typeface="Arial" panose="020B0604020202020204" pitchFamily="34" charset="0"/>
              <a:buChar char="•"/>
            </a:pPr>
            <a:endParaRPr lang="en-GB" sz="2000" dirty="0">
              <a:solidFill>
                <a:srgbClr val="0079C2"/>
              </a:solidFill>
            </a:endParaRPr>
          </a:p>
          <a:p>
            <a:endParaRPr lang="en-GB" sz="2400" dirty="0">
              <a:solidFill>
                <a:srgbClr val="0079C2"/>
              </a:solidFill>
            </a:endParaRPr>
          </a:p>
          <a:p>
            <a:pPr marL="285750" indent="-285750">
              <a:buFont typeface="Arial" panose="020B0604020202020204" pitchFamily="34" charset="0"/>
              <a:buChar char="•"/>
            </a:pPr>
            <a:endParaRPr lang="en-GB" sz="2400" dirty="0">
              <a:solidFill>
                <a:srgbClr val="0079C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Rectangle: Rounded Corners 4">
            <a:extLst>
              <a:ext uri="{FF2B5EF4-FFF2-40B4-BE49-F238E27FC236}">
                <a16:creationId xmlns:a16="http://schemas.microsoft.com/office/drawing/2014/main" id="{9D219922-E2CF-40EC-8512-B44149FF5348}"/>
              </a:ext>
            </a:extLst>
          </p:cNvPr>
          <p:cNvSpPr/>
          <p:nvPr/>
        </p:nvSpPr>
        <p:spPr>
          <a:xfrm>
            <a:off x="1028700" y="2720340"/>
            <a:ext cx="7235190" cy="38567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GB" b="1" dirty="0">
                <a:solidFill>
                  <a:srgbClr val="0079C2"/>
                </a:solidFill>
              </a:rPr>
              <a:t>Adult social care employers contributed £38.5 billion to the English economy, across over 40,000 sites, creating over 1.5 m job roles</a:t>
            </a:r>
          </a:p>
          <a:p>
            <a:pPr marL="342900" indent="-342900">
              <a:buFont typeface="Arial" panose="020B0604020202020204" pitchFamily="34" charset="0"/>
              <a:buChar char="•"/>
            </a:pPr>
            <a:r>
              <a:rPr lang="en-GB" b="1" dirty="0">
                <a:solidFill>
                  <a:srgbClr val="0079C2"/>
                </a:solidFill>
              </a:rPr>
              <a:t>Gross Value Added (GVA) directly generated by employers including wages paid to workers filling the many different job roles in adult social care was £20.3 billion</a:t>
            </a:r>
          </a:p>
          <a:p>
            <a:pPr marL="342900" indent="-342900">
              <a:buFont typeface="Arial" panose="020B0604020202020204" pitchFamily="34" charset="0"/>
              <a:buChar char="•"/>
            </a:pPr>
            <a:r>
              <a:rPr lang="en-GB" b="1" dirty="0">
                <a:solidFill>
                  <a:srgbClr val="0079C2"/>
                </a:solidFill>
              </a:rPr>
              <a:t>GVA created by the sector in its supply chain by purchasing services from other sectors of the economy that might include cleaning services or food suppliers to parts of the sector was 8.9 billion</a:t>
            </a:r>
          </a:p>
          <a:p>
            <a:pPr marL="342900" indent="-342900">
              <a:buFont typeface="Arial" panose="020B0604020202020204" pitchFamily="34" charset="0"/>
              <a:buChar char="•"/>
            </a:pPr>
            <a:r>
              <a:rPr lang="en-GB" b="1" dirty="0">
                <a:solidFill>
                  <a:srgbClr val="0079C2"/>
                </a:solidFill>
              </a:rPr>
              <a:t>GVA created by those who are employed directly in the sector and those employed indirectly spending their wages in other sectors of the economy was 9.3 billion</a:t>
            </a:r>
          </a:p>
        </p:txBody>
      </p:sp>
    </p:spTree>
    <p:extLst>
      <p:ext uri="{BB962C8B-B14F-4D97-AF65-F5344CB8AC3E}">
        <p14:creationId xmlns:p14="http://schemas.microsoft.com/office/powerpoint/2010/main" val="412730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br>
              <a:rPr lang="en-GB" dirty="0">
                <a:solidFill>
                  <a:srgbClr val="E37222"/>
                </a:solidFill>
              </a:rPr>
            </a:br>
            <a:br>
              <a:rPr lang="en-GB" dirty="0">
                <a:solidFill>
                  <a:srgbClr val="E37222"/>
                </a:solidFill>
              </a:rPr>
            </a:br>
            <a:br>
              <a:rPr lang="en-GB" sz="3200" dirty="0">
                <a:solidFill>
                  <a:srgbClr val="E37222"/>
                </a:solidFill>
              </a:rPr>
            </a:br>
            <a:br>
              <a:rPr lang="en-GB" sz="280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91CD17D7-8D6C-4032-826F-4D42BEDB46F3}"/>
              </a:ext>
            </a:extLst>
          </p:cNvPr>
          <p:cNvSpPr txBox="1"/>
          <p:nvPr/>
        </p:nvSpPr>
        <p:spPr>
          <a:xfrm>
            <a:off x="330506" y="1495168"/>
            <a:ext cx="8584359" cy="2800767"/>
          </a:xfrm>
          <a:prstGeom prst="rect">
            <a:avLst/>
          </a:prstGeom>
          <a:noFill/>
        </p:spPr>
        <p:txBody>
          <a:bodyPr wrap="square" rtlCol="0">
            <a:spAutoFit/>
          </a:bodyPr>
          <a:lstStyle/>
          <a:p>
            <a:r>
              <a:rPr lang="en-GB" sz="2400" dirty="0">
                <a:solidFill>
                  <a:srgbClr val="E37222"/>
                </a:solidFill>
              </a:rPr>
              <a:t>Economic Impact of Adult Social Care in SELEP Area 2019/2020</a:t>
            </a:r>
            <a:br>
              <a:rPr lang="en-GB" sz="2400" dirty="0">
                <a:solidFill>
                  <a:srgbClr val="E37222"/>
                </a:solidFill>
              </a:rPr>
            </a:br>
            <a:br>
              <a:rPr lang="en-GB" sz="2400" dirty="0">
                <a:solidFill>
                  <a:srgbClr val="E37222"/>
                </a:solidFill>
              </a:rPr>
            </a:br>
            <a:endParaRPr lang="en-GB" sz="2000" dirty="0">
              <a:solidFill>
                <a:srgbClr val="0079C2"/>
              </a:solidFill>
            </a:endParaRPr>
          </a:p>
          <a:p>
            <a:endParaRPr lang="en-GB" sz="2400" dirty="0">
              <a:solidFill>
                <a:srgbClr val="0079C2"/>
              </a:solidFill>
            </a:endParaRPr>
          </a:p>
          <a:p>
            <a:pPr marL="285750" indent="-285750">
              <a:buFont typeface="Arial" panose="020B0604020202020204" pitchFamily="34" charset="0"/>
              <a:buChar char="•"/>
            </a:pPr>
            <a:endParaRPr lang="en-GB" sz="2400" dirty="0">
              <a:solidFill>
                <a:srgbClr val="0079C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52BBDD85-031B-4ADE-A251-7284F5B552F0}"/>
              </a:ext>
            </a:extLst>
          </p:cNvPr>
          <p:cNvGraphicFramePr>
            <a:graphicFrameLocks noGrp="1"/>
          </p:cNvGraphicFramePr>
          <p:nvPr>
            <p:extLst>
              <p:ext uri="{D42A27DB-BD31-4B8C-83A1-F6EECF244321}">
                <p14:modId xmlns:p14="http://schemas.microsoft.com/office/powerpoint/2010/main" val="71309365"/>
              </p:ext>
            </p:extLst>
          </p:nvPr>
        </p:nvGraphicFramePr>
        <p:xfrm>
          <a:off x="1338648" y="2647091"/>
          <a:ext cx="6096000" cy="2560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39034583"/>
                    </a:ext>
                  </a:extLst>
                </a:gridCol>
                <a:gridCol w="3048000">
                  <a:extLst>
                    <a:ext uri="{9D8B030D-6E8A-4147-A177-3AD203B41FA5}">
                      <a16:colId xmlns:a16="http://schemas.microsoft.com/office/drawing/2014/main" val="2079140842"/>
                    </a:ext>
                  </a:extLst>
                </a:gridCol>
              </a:tblGrid>
              <a:tr h="0">
                <a:tc>
                  <a:txBody>
                    <a:bodyPr/>
                    <a:lstStyle/>
                    <a:p>
                      <a:r>
                        <a:rPr lang="en-GB" dirty="0"/>
                        <a:t>Area</a:t>
                      </a:r>
                    </a:p>
                  </a:txBody>
                  <a:tcPr/>
                </a:tc>
                <a:tc>
                  <a:txBody>
                    <a:bodyPr/>
                    <a:lstStyle/>
                    <a:p>
                      <a:r>
                        <a:rPr lang="en-GB" dirty="0"/>
                        <a:t>Economic Impact</a:t>
                      </a:r>
                    </a:p>
                  </a:txBody>
                  <a:tcPr/>
                </a:tc>
                <a:extLst>
                  <a:ext uri="{0D108BD9-81ED-4DB2-BD59-A6C34878D82A}">
                    <a16:rowId xmlns:a16="http://schemas.microsoft.com/office/drawing/2014/main" val="1287627166"/>
                  </a:ext>
                </a:extLst>
              </a:tr>
              <a:tr h="329472">
                <a:tc>
                  <a:txBody>
                    <a:bodyPr/>
                    <a:lstStyle/>
                    <a:p>
                      <a:r>
                        <a:rPr lang="en-GB" dirty="0"/>
                        <a:t>Essex</a:t>
                      </a:r>
                    </a:p>
                  </a:txBody>
                  <a:tcPr/>
                </a:tc>
                <a:tc>
                  <a:txBody>
                    <a:bodyPr/>
                    <a:lstStyle/>
                    <a:p>
                      <a:r>
                        <a:rPr lang="en-GB" dirty="0"/>
                        <a:t>1,150 million</a:t>
                      </a:r>
                    </a:p>
                  </a:txBody>
                  <a:tcPr/>
                </a:tc>
                <a:extLst>
                  <a:ext uri="{0D108BD9-81ED-4DB2-BD59-A6C34878D82A}">
                    <a16:rowId xmlns:a16="http://schemas.microsoft.com/office/drawing/2014/main" val="1147641782"/>
                  </a:ext>
                </a:extLst>
              </a:tr>
              <a:tr h="329472">
                <a:tc>
                  <a:txBody>
                    <a:bodyPr/>
                    <a:lstStyle/>
                    <a:p>
                      <a:r>
                        <a:rPr lang="en-GB" dirty="0"/>
                        <a:t>Thurrock</a:t>
                      </a:r>
                    </a:p>
                  </a:txBody>
                  <a:tcPr/>
                </a:tc>
                <a:tc>
                  <a:txBody>
                    <a:bodyPr/>
                    <a:lstStyle/>
                    <a:p>
                      <a:r>
                        <a:rPr lang="en-GB" dirty="0"/>
                        <a:t>90 million</a:t>
                      </a:r>
                    </a:p>
                  </a:txBody>
                  <a:tcPr/>
                </a:tc>
                <a:extLst>
                  <a:ext uri="{0D108BD9-81ED-4DB2-BD59-A6C34878D82A}">
                    <a16:rowId xmlns:a16="http://schemas.microsoft.com/office/drawing/2014/main" val="3393257083"/>
                  </a:ext>
                </a:extLst>
              </a:tr>
              <a:tr h="329472">
                <a:tc>
                  <a:txBody>
                    <a:bodyPr/>
                    <a:lstStyle/>
                    <a:p>
                      <a:r>
                        <a:rPr lang="en-GB" dirty="0"/>
                        <a:t>Southend</a:t>
                      </a:r>
                    </a:p>
                  </a:txBody>
                  <a:tcPr/>
                </a:tc>
                <a:tc>
                  <a:txBody>
                    <a:bodyPr/>
                    <a:lstStyle/>
                    <a:p>
                      <a:r>
                        <a:rPr lang="en-GB" dirty="0"/>
                        <a:t>170 million</a:t>
                      </a:r>
                    </a:p>
                  </a:txBody>
                  <a:tcPr/>
                </a:tc>
                <a:extLst>
                  <a:ext uri="{0D108BD9-81ED-4DB2-BD59-A6C34878D82A}">
                    <a16:rowId xmlns:a16="http://schemas.microsoft.com/office/drawing/2014/main" val="1987262328"/>
                  </a:ext>
                </a:extLst>
              </a:tr>
              <a:tr h="329472">
                <a:tc>
                  <a:txBody>
                    <a:bodyPr/>
                    <a:lstStyle/>
                    <a:p>
                      <a:r>
                        <a:rPr lang="en-GB" dirty="0"/>
                        <a:t>Kent</a:t>
                      </a:r>
                    </a:p>
                  </a:txBody>
                  <a:tcPr/>
                </a:tc>
                <a:tc>
                  <a:txBody>
                    <a:bodyPr/>
                    <a:lstStyle/>
                    <a:p>
                      <a:r>
                        <a:rPr lang="en-GB" dirty="0"/>
                        <a:t>1,250 million</a:t>
                      </a:r>
                    </a:p>
                  </a:txBody>
                  <a:tcPr/>
                </a:tc>
                <a:extLst>
                  <a:ext uri="{0D108BD9-81ED-4DB2-BD59-A6C34878D82A}">
                    <a16:rowId xmlns:a16="http://schemas.microsoft.com/office/drawing/2014/main" val="449574920"/>
                  </a:ext>
                </a:extLst>
              </a:tr>
              <a:tr h="329472">
                <a:tc>
                  <a:txBody>
                    <a:bodyPr/>
                    <a:lstStyle/>
                    <a:p>
                      <a:r>
                        <a:rPr lang="en-GB" dirty="0"/>
                        <a:t>Medway</a:t>
                      </a:r>
                    </a:p>
                  </a:txBody>
                  <a:tcPr/>
                </a:tc>
                <a:tc>
                  <a:txBody>
                    <a:bodyPr/>
                    <a:lstStyle/>
                    <a:p>
                      <a:r>
                        <a:rPr lang="en-GB" dirty="0"/>
                        <a:t>150 million</a:t>
                      </a:r>
                    </a:p>
                  </a:txBody>
                  <a:tcPr/>
                </a:tc>
                <a:extLst>
                  <a:ext uri="{0D108BD9-81ED-4DB2-BD59-A6C34878D82A}">
                    <a16:rowId xmlns:a16="http://schemas.microsoft.com/office/drawing/2014/main" val="130269600"/>
                  </a:ext>
                </a:extLst>
              </a:tr>
              <a:tr h="329472">
                <a:tc>
                  <a:txBody>
                    <a:bodyPr/>
                    <a:lstStyle/>
                    <a:p>
                      <a:r>
                        <a:rPr lang="en-GB" dirty="0"/>
                        <a:t>East Sussex</a:t>
                      </a:r>
                    </a:p>
                  </a:txBody>
                  <a:tcPr/>
                </a:tc>
                <a:tc>
                  <a:txBody>
                    <a:bodyPr/>
                    <a:lstStyle/>
                    <a:p>
                      <a:r>
                        <a:rPr lang="en-GB" dirty="0"/>
                        <a:t>630 million</a:t>
                      </a:r>
                    </a:p>
                  </a:txBody>
                  <a:tcPr/>
                </a:tc>
                <a:extLst>
                  <a:ext uri="{0D108BD9-81ED-4DB2-BD59-A6C34878D82A}">
                    <a16:rowId xmlns:a16="http://schemas.microsoft.com/office/drawing/2014/main" val="1637820173"/>
                  </a:ext>
                </a:extLst>
              </a:tr>
            </a:tbl>
          </a:graphicData>
        </a:graphic>
      </p:graphicFrame>
    </p:spTree>
    <p:extLst>
      <p:ext uri="{BB962C8B-B14F-4D97-AF65-F5344CB8AC3E}">
        <p14:creationId xmlns:p14="http://schemas.microsoft.com/office/powerpoint/2010/main" val="121793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br>
              <a:rPr lang="en-GB" dirty="0">
                <a:solidFill>
                  <a:srgbClr val="E37222"/>
                </a:solidFill>
              </a:rPr>
            </a:br>
            <a:br>
              <a:rPr lang="en-GB" dirty="0">
                <a:solidFill>
                  <a:srgbClr val="E37222"/>
                </a:solidFill>
              </a:rPr>
            </a:br>
            <a:br>
              <a:rPr lang="en-GB" sz="3200" dirty="0">
                <a:solidFill>
                  <a:srgbClr val="E37222"/>
                </a:solidFill>
              </a:rPr>
            </a:br>
            <a:br>
              <a:rPr lang="en-GB" sz="280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91CD17D7-8D6C-4032-826F-4D42BEDB46F3}"/>
              </a:ext>
            </a:extLst>
          </p:cNvPr>
          <p:cNvSpPr txBox="1"/>
          <p:nvPr/>
        </p:nvSpPr>
        <p:spPr>
          <a:xfrm>
            <a:off x="330506" y="1495168"/>
            <a:ext cx="8584360" cy="9818072"/>
          </a:xfrm>
          <a:prstGeom prst="rect">
            <a:avLst/>
          </a:prstGeom>
          <a:noFill/>
        </p:spPr>
        <p:txBody>
          <a:bodyPr wrap="square" rtlCol="0">
            <a:spAutoFit/>
          </a:bodyPr>
          <a:lstStyle/>
          <a:p>
            <a:r>
              <a:rPr lang="en-GB" sz="2400" b="1" dirty="0">
                <a:solidFill>
                  <a:schemeClr val="accent6">
                    <a:lumMod val="75000"/>
                  </a:schemeClr>
                </a:solidFill>
              </a:rPr>
              <a:t>COVID 19 and Adult Social Care Sector</a:t>
            </a:r>
          </a:p>
          <a:p>
            <a:endParaRPr lang="en-GB" sz="2400" dirty="0">
              <a:solidFill>
                <a:schemeClr val="accent6">
                  <a:lumMod val="75000"/>
                </a:schemeClr>
              </a:solidFill>
            </a:endParaRPr>
          </a:p>
          <a:p>
            <a:r>
              <a:rPr lang="en-GB" sz="2400" b="1" dirty="0">
                <a:solidFill>
                  <a:srgbClr val="0079C2"/>
                </a:solidFill>
              </a:rPr>
              <a:t>What have we learned about the skills of the adult social care workforce?</a:t>
            </a:r>
          </a:p>
          <a:p>
            <a:endParaRPr lang="en-GB" sz="2400" dirty="0">
              <a:solidFill>
                <a:srgbClr val="0079C2"/>
              </a:solidFill>
            </a:endParaRPr>
          </a:p>
          <a:p>
            <a:r>
              <a:rPr lang="en-GB" sz="2400" dirty="0">
                <a:solidFill>
                  <a:srgbClr val="E37222"/>
                </a:solidFill>
              </a:rPr>
              <a:t>We have always known that the ASC sector is:</a:t>
            </a:r>
          </a:p>
          <a:p>
            <a:endParaRPr lang="en-GB" sz="2400" dirty="0">
              <a:solidFill>
                <a:srgbClr val="0079C2"/>
              </a:solidFill>
            </a:endParaRPr>
          </a:p>
          <a:p>
            <a:pPr marL="342900" indent="-342900">
              <a:buFont typeface="Arial" panose="020B0604020202020204" pitchFamily="34" charset="0"/>
              <a:buChar char="•"/>
            </a:pPr>
            <a:endParaRPr lang="en-GB" sz="2400" dirty="0">
              <a:solidFill>
                <a:srgbClr val="0079C2"/>
              </a:solidFill>
            </a:endParaRPr>
          </a:p>
          <a:p>
            <a:endParaRPr lang="en-GB" sz="2400" dirty="0">
              <a:solidFill>
                <a:srgbClr val="E37222"/>
              </a:solidFill>
            </a:endParaRPr>
          </a:p>
          <a:p>
            <a:endParaRPr lang="en-GB" sz="2400" dirty="0">
              <a:solidFill>
                <a:srgbClr val="E37222"/>
              </a:solidFill>
            </a:endParaRPr>
          </a:p>
          <a:p>
            <a:endParaRPr lang="en-GB" sz="2400" dirty="0">
              <a:solidFill>
                <a:srgbClr val="E37222"/>
              </a:solidFill>
            </a:endParaRPr>
          </a:p>
          <a:p>
            <a:r>
              <a:rPr lang="en-GB" sz="2400" dirty="0">
                <a:solidFill>
                  <a:srgbClr val="E37222"/>
                </a:solidFill>
              </a:rPr>
              <a:t>But there are gaps…</a:t>
            </a:r>
          </a:p>
          <a:p>
            <a:endParaRPr lang="en-GB" sz="2400" dirty="0">
              <a:solidFill>
                <a:srgbClr val="0079C2"/>
              </a:solidFill>
            </a:endParaRPr>
          </a:p>
          <a:p>
            <a:endParaRPr lang="en-GB" sz="2400" dirty="0">
              <a:solidFill>
                <a:srgbClr val="0079C2"/>
              </a:solidFill>
            </a:endParaRPr>
          </a:p>
          <a:p>
            <a:endParaRPr lang="en-GB" sz="2400" dirty="0">
              <a:solidFill>
                <a:srgbClr val="0079C2"/>
              </a:solidFill>
            </a:endParaRPr>
          </a:p>
          <a:p>
            <a:endParaRPr lang="en-GB" sz="2400" dirty="0">
              <a:solidFill>
                <a:srgbClr val="0079C2"/>
              </a:solidFill>
            </a:endParaRPr>
          </a:p>
          <a:p>
            <a:pPr marL="342900" indent="-342900">
              <a:buFont typeface="Arial" panose="020B0604020202020204" pitchFamily="34" charset="0"/>
              <a:buChar char="•"/>
            </a:pPr>
            <a:endParaRPr lang="en-GB" sz="2400" dirty="0">
              <a:solidFill>
                <a:srgbClr val="0079C2"/>
              </a:solidFill>
            </a:endParaRPr>
          </a:p>
          <a:p>
            <a:endParaRPr lang="en-GB" sz="2400" dirty="0">
              <a:solidFill>
                <a:srgbClr val="0079C2"/>
              </a:solidFill>
            </a:endParaRPr>
          </a:p>
          <a:p>
            <a:pPr marL="342900" indent="-342900">
              <a:buFont typeface="Arial" panose="020B0604020202020204" pitchFamily="34" charset="0"/>
              <a:buChar char="•"/>
            </a:pPr>
            <a:endParaRPr lang="en-GB" sz="2400" dirty="0">
              <a:solidFill>
                <a:srgbClr val="E37222"/>
              </a:solidFill>
            </a:endParaRPr>
          </a:p>
          <a:p>
            <a:endParaRPr lang="en-GB" sz="2400" dirty="0">
              <a:solidFill>
                <a:srgbClr val="0079C2"/>
              </a:solidFill>
            </a:endParaRPr>
          </a:p>
          <a:p>
            <a:endParaRPr lang="en-GB" sz="2400" dirty="0">
              <a:solidFill>
                <a:srgbClr val="0079C2"/>
              </a:solidFill>
            </a:endParaRPr>
          </a:p>
          <a:p>
            <a:endParaRPr lang="en-GB" sz="2000" dirty="0">
              <a:solidFill>
                <a:schemeClr val="accent6">
                  <a:lumMod val="75000"/>
                </a:schemeClr>
              </a:solidFill>
            </a:endParaRPr>
          </a:p>
          <a:p>
            <a:endParaRPr lang="en-GB" sz="2400" dirty="0">
              <a:solidFill>
                <a:srgbClr val="0079C2"/>
              </a:solidFill>
            </a:endParaRPr>
          </a:p>
          <a:p>
            <a:pPr marL="285750" indent="-285750">
              <a:buFont typeface="Arial" panose="020B0604020202020204" pitchFamily="34" charset="0"/>
              <a:buChar char="•"/>
            </a:pPr>
            <a:endParaRPr lang="en-GB" sz="2400" dirty="0">
              <a:solidFill>
                <a:srgbClr val="0079C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Rectangle: Rounded Corners 4">
            <a:extLst>
              <a:ext uri="{FF2B5EF4-FFF2-40B4-BE49-F238E27FC236}">
                <a16:creationId xmlns:a16="http://schemas.microsoft.com/office/drawing/2014/main" id="{E2560469-EAC6-4A53-90C7-2C2EB62E187D}"/>
              </a:ext>
            </a:extLst>
          </p:cNvPr>
          <p:cNvSpPr/>
          <p:nvPr/>
        </p:nvSpPr>
        <p:spPr>
          <a:xfrm>
            <a:off x="822960" y="3932538"/>
            <a:ext cx="6492240" cy="1565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800" dirty="0">
                <a:solidFill>
                  <a:schemeClr val="bg1"/>
                </a:solidFill>
              </a:rPr>
              <a:t>Highly skilled and adaptable with a wide range of care skills and soft skills</a:t>
            </a:r>
          </a:p>
          <a:p>
            <a:pPr marL="342900" indent="-342900">
              <a:buFont typeface="Arial" panose="020B0604020202020204" pitchFamily="34" charset="0"/>
              <a:buChar char="•"/>
            </a:pPr>
            <a:r>
              <a:rPr lang="en-GB" sz="2800" dirty="0">
                <a:solidFill>
                  <a:schemeClr val="bg1"/>
                </a:solidFill>
              </a:rPr>
              <a:t>Resilient and responsive to change</a:t>
            </a:r>
          </a:p>
        </p:txBody>
      </p:sp>
    </p:spTree>
    <p:extLst>
      <p:ext uri="{BB962C8B-B14F-4D97-AF65-F5344CB8AC3E}">
        <p14:creationId xmlns:p14="http://schemas.microsoft.com/office/powerpoint/2010/main" val="25669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2340-FABE-4BD2-9C3D-4C8C85B1839B}"/>
              </a:ext>
            </a:extLst>
          </p:cNvPr>
          <p:cNvSpPr>
            <a:spLocks noGrp="1"/>
          </p:cNvSpPr>
          <p:nvPr>
            <p:ph type="title"/>
          </p:nvPr>
        </p:nvSpPr>
        <p:spPr>
          <a:xfrm>
            <a:off x="192792" y="1360170"/>
            <a:ext cx="7759406" cy="870749"/>
          </a:xfrm>
        </p:spPr>
        <p:txBody>
          <a:bodyPr/>
          <a:lstStyle/>
          <a:p>
            <a:r>
              <a:rPr lang="en-GB" sz="2400" dirty="0">
                <a:solidFill>
                  <a:srgbClr val="E37222"/>
                </a:solidFill>
              </a:rPr>
              <a:t>COVID 19 has forced change but exposed weaknesses..</a:t>
            </a:r>
          </a:p>
        </p:txBody>
      </p:sp>
      <p:sp>
        <p:nvSpPr>
          <p:cNvPr id="4" name="Text Placeholder 3">
            <a:extLst>
              <a:ext uri="{FF2B5EF4-FFF2-40B4-BE49-F238E27FC236}">
                <a16:creationId xmlns:a16="http://schemas.microsoft.com/office/drawing/2014/main" id="{F2B1A38C-BDC7-426E-B969-5827E29AB5B0}"/>
              </a:ext>
            </a:extLst>
          </p:cNvPr>
          <p:cNvSpPr>
            <a:spLocks noGrp="1"/>
          </p:cNvSpPr>
          <p:nvPr>
            <p:ph type="body" sz="quarter" idx="11"/>
          </p:nvPr>
        </p:nvSpPr>
        <p:spPr>
          <a:xfrm>
            <a:off x="192792" y="2230919"/>
            <a:ext cx="8758416" cy="4307041"/>
          </a:xfrm>
          <a:ln>
            <a:solidFill>
              <a:schemeClr val="accent6">
                <a:lumMod val="75000"/>
              </a:schemeClr>
            </a:solidFill>
          </a:ln>
        </p:spPr>
        <p:txBody>
          <a:bodyPr/>
          <a:lstStyle/>
          <a:p>
            <a:pPr marL="342900" indent="-342900">
              <a:buFont typeface="Arial" panose="020B0604020202020204" pitchFamily="34" charset="0"/>
              <a:buChar char="•"/>
            </a:pPr>
            <a:r>
              <a:rPr lang="en-GB" sz="2400" dirty="0"/>
              <a:t>We already knew that the sector was varied in it’s use of technology (it’s digital maturity)</a:t>
            </a:r>
          </a:p>
          <a:p>
            <a:pPr marL="342900" indent="-342900">
              <a:buFont typeface="Arial" panose="020B0604020202020204" pitchFamily="34" charset="0"/>
              <a:buChar char="•"/>
            </a:pPr>
            <a:r>
              <a:rPr lang="en-GB" sz="2400" dirty="0"/>
              <a:t>Whilst there is no definitive research, IPC Brooks 2019 research indicated an even split of thirds across the sector; a third relying on paper based systems, a third having a mix of paper based and digital and a third being exclusively digitally based.</a:t>
            </a:r>
          </a:p>
          <a:p>
            <a:pPr marL="342900" indent="-342900">
              <a:buFont typeface="Arial" panose="020B0604020202020204" pitchFamily="34" charset="0"/>
              <a:buChar char="•"/>
            </a:pPr>
            <a:r>
              <a:rPr lang="en-GB" sz="2400" dirty="0"/>
              <a:t>Covid 19 has been particularly difficult for those in the first two thirds.</a:t>
            </a:r>
          </a:p>
          <a:p>
            <a:pPr marL="342900" indent="-342900">
              <a:buFont typeface="Arial" panose="020B0604020202020204" pitchFamily="34" charset="0"/>
              <a:buChar char="•"/>
            </a:pPr>
            <a:r>
              <a:rPr lang="en-GB" sz="2400" dirty="0"/>
              <a:t>We need to continue to work to embed digital ways of working and the skills needed to do this.</a:t>
            </a:r>
          </a:p>
          <a:p>
            <a:endParaRPr lang="en-GB" dirty="0"/>
          </a:p>
        </p:txBody>
      </p:sp>
    </p:spTree>
    <p:extLst>
      <p:ext uri="{BB962C8B-B14F-4D97-AF65-F5344CB8AC3E}">
        <p14:creationId xmlns:p14="http://schemas.microsoft.com/office/powerpoint/2010/main" val="276586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98" y="1283575"/>
            <a:ext cx="7752603" cy="705863"/>
          </a:xfrm>
        </p:spPr>
        <p:txBody>
          <a:bodyPr/>
          <a:lstStyle/>
          <a:p>
            <a:endParaRPr lang="en-GB" dirty="0"/>
          </a:p>
        </p:txBody>
      </p:sp>
      <p:sp>
        <p:nvSpPr>
          <p:cNvPr id="3" name="Text Placeholder 2"/>
          <p:cNvSpPr>
            <a:spLocks noGrp="1"/>
          </p:cNvSpPr>
          <p:nvPr>
            <p:ph type="body" sz="quarter" idx="10"/>
          </p:nvPr>
        </p:nvSpPr>
        <p:spPr>
          <a:xfrm>
            <a:off x="229134" y="2695302"/>
            <a:ext cx="8584359" cy="3881770"/>
          </a:xfrm>
        </p:spPr>
        <p:txBody>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p:txBody>
      </p:sp>
      <p:sp>
        <p:nvSpPr>
          <p:cNvPr id="4" name="Text Placeholder 3"/>
          <p:cNvSpPr>
            <a:spLocks noGrp="1"/>
          </p:cNvSpPr>
          <p:nvPr>
            <p:ph type="body" sz="quarter" idx="11"/>
          </p:nvPr>
        </p:nvSpPr>
        <p:spPr>
          <a:xfrm>
            <a:off x="231237" y="1611630"/>
            <a:ext cx="8593273" cy="1180997"/>
          </a:xfrm>
        </p:spPr>
        <p:txBody>
          <a:bodyPr/>
          <a:lstStyle/>
          <a:p>
            <a:r>
              <a:rPr lang="en-GB" dirty="0">
                <a:solidFill>
                  <a:srgbClr val="E37222"/>
                </a:solidFill>
              </a:rPr>
              <a:t>What do we mean by ‘using digital ways of working?</a:t>
            </a:r>
          </a:p>
        </p:txBody>
      </p:sp>
      <p:sp>
        <p:nvSpPr>
          <p:cNvPr id="5" name="Rectangle: Rounded Corners 4">
            <a:extLst>
              <a:ext uri="{FF2B5EF4-FFF2-40B4-BE49-F238E27FC236}">
                <a16:creationId xmlns:a16="http://schemas.microsoft.com/office/drawing/2014/main" id="{43554D8B-ED2F-42BB-9425-B2F435011159}"/>
              </a:ext>
            </a:extLst>
          </p:cNvPr>
          <p:cNvSpPr/>
          <p:nvPr/>
        </p:nvSpPr>
        <p:spPr>
          <a:xfrm>
            <a:off x="317387" y="2461880"/>
            <a:ext cx="8595376" cy="411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bg1"/>
                </a:solidFill>
              </a:rPr>
              <a:t>Assistive technologies (TEC?)</a:t>
            </a:r>
          </a:p>
          <a:p>
            <a:pPr marL="342900" indent="-342900">
              <a:buFont typeface="Arial" panose="020B0604020202020204" pitchFamily="34" charset="0"/>
              <a:buChar char="•"/>
            </a:pPr>
            <a:r>
              <a:rPr lang="en-GB" sz="2400" dirty="0">
                <a:solidFill>
                  <a:schemeClr val="bg1"/>
                </a:solidFill>
              </a:rPr>
              <a:t>‘back office’ functions (rotas, payroll, sickness?)</a:t>
            </a:r>
          </a:p>
          <a:p>
            <a:pPr marL="342900" indent="-342900">
              <a:buFont typeface="Arial" panose="020B0604020202020204" pitchFamily="34" charset="0"/>
              <a:buChar char="•"/>
            </a:pPr>
            <a:r>
              <a:rPr lang="en-GB" sz="2400" dirty="0">
                <a:solidFill>
                  <a:schemeClr val="bg1"/>
                </a:solidFill>
              </a:rPr>
              <a:t>Secure communication software that enables sharing of info?</a:t>
            </a:r>
          </a:p>
          <a:p>
            <a:pPr marL="342900" indent="-342900">
              <a:buFont typeface="Arial" panose="020B0604020202020204" pitchFamily="34" charset="0"/>
              <a:buChar char="•"/>
            </a:pPr>
            <a:r>
              <a:rPr lang="en-GB" sz="2400" dirty="0">
                <a:solidFill>
                  <a:schemeClr val="bg1"/>
                </a:solidFill>
              </a:rPr>
              <a:t>Apps to support staff communication?</a:t>
            </a:r>
          </a:p>
          <a:p>
            <a:pPr marL="342900" indent="-342900">
              <a:buFont typeface="Arial" panose="020B0604020202020204" pitchFamily="34" charset="0"/>
              <a:buChar char="•"/>
            </a:pPr>
            <a:r>
              <a:rPr lang="en-GB" sz="2400" dirty="0">
                <a:solidFill>
                  <a:schemeClr val="bg1"/>
                </a:solidFill>
              </a:rPr>
              <a:t>Using digital ways of learning?</a:t>
            </a:r>
          </a:p>
          <a:p>
            <a:pPr marL="342900" indent="-342900">
              <a:buFont typeface="Arial" panose="020B0604020202020204" pitchFamily="34" charset="0"/>
              <a:buChar char="•"/>
            </a:pPr>
            <a:r>
              <a:rPr lang="en-GB" sz="2400" dirty="0">
                <a:solidFill>
                  <a:schemeClr val="bg1"/>
                </a:solidFill>
              </a:rPr>
              <a:t>Using technology alongside those we support?</a:t>
            </a:r>
          </a:p>
          <a:p>
            <a:pPr marL="342900" indent="-342900">
              <a:buFont typeface="Arial" panose="020B0604020202020204" pitchFamily="34" charset="0"/>
              <a:buChar char="•"/>
            </a:pPr>
            <a:r>
              <a:rPr lang="en-GB" sz="2400" dirty="0">
                <a:solidFill>
                  <a:schemeClr val="bg1"/>
                </a:solidFill>
              </a:rPr>
              <a:t>Using technology to prevent those we support needing our services</a:t>
            </a:r>
          </a:p>
          <a:p>
            <a:pPr marL="342900" indent="-342900">
              <a:buFont typeface="Arial" panose="020B0604020202020204" pitchFamily="34" charset="0"/>
              <a:buChar char="•"/>
            </a:pPr>
            <a:r>
              <a:rPr lang="en-GB" sz="2400" b="1" dirty="0">
                <a:solidFill>
                  <a:schemeClr val="tx1"/>
                </a:solidFill>
              </a:rPr>
              <a:t>All of the above!</a:t>
            </a:r>
          </a:p>
        </p:txBody>
      </p:sp>
    </p:spTree>
    <p:extLst>
      <p:ext uri="{BB962C8B-B14F-4D97-AF65-F5344CB8AC3E}">
        <p14:creationId xmlns:p14="http://schemas.microsoft.com/office/powerpoint/2010/main" val="386661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2340-FABE-4BD2-9C3D-4C8C85B1839B}"/>
              </a:ext>
            </a:extLst>
          </p:cNvPr>
          <p:cNvSpPr>
            <a:spLocks noGrp="1"/>
          </p:cNvSpPr>
          <p:nvPr>
            <p:ph type="title"/>
          </p:nvPr>
        </p:nvSpPr>
        <p:spPr>
          <a:xfrm>
            <a:off x="192792" y="1525056"/>
            <a:ext cx="7759406" cy="705863"/>
          </a:xfrm>
        </p:spPr>
        <p:txBody>
          <a:bodyPr/>
          <a:lstStyle/>
          <a:p>
            <a:r>
              <a:rPr lang="en-GB" dirty="0">
                <a:solidFill>
                  <a:srgbClr val="E37222"/>
                </a:solidFill>
              </a:rPr>
              <a:t>COVID 19 has forced change but exposed weaknesses..</a:t>
            </a:r>
          </a:p>
        </p:txBody>
      </p:sp>
      <p:sp>
        <p:nvSpPr>
          <p:cNvPr id="3" name="Text Placeholder 2">
            <a:extLst>
              <a:ext uri="{FF2B5EF4-FFF2-40B4-BE49-F238E27FC236}">
                <a16:creationId xmlns:a16="http://schemas.microsoft.com/office/drawing/2014/main" id="{EED07E2E-6F77-4F37-A2F6-353D2DE7FDF3}"/>
              </a:ext>
            </a:extLst>
          </p:cNvPr>
          <p:cNvSpPr>
            <a:spLocks noGrp="1"/>
          </p:cNvSpPr>
          <p:nvPr>
            <p:ph type="body" sz="quarter" idx="10"/>
          </p:nvPr>
        </p:nvSpPr>
        <p:spPr>
          <a:xfrm>
            <a:off x="229134" y="2759726"/>
            <a:ext cx="8584359" cy="3817345"/>
          </a:xfrm>
        </p:spPr>
        <p:txBody>
          <a:bodyPr/>
          <a:lstStyle/>
          <a:p>
            <a:r>
              <a:rPr lang="en-GB" sz="2400" dirty="0">
                <a:solidFill>
                  <a:srgbClr val="0079C2"/>
                </a:solidFill>
              </a:rPr>
              <a:t>All of Skills for Care’s previous work and the experience of CV19, pointed us to two key areas of concern.</a:t>
            </a:r>
          </a:p>
        </p:txBody>
      </p:sp>
      <p:sp>
        <p:nvSpPr>
          <p:cNvPr id="5" name="Rectangle: Rounded Corners 4">
            <a:extLst>
              <a:ext uri="{FF2B5EF4-FFF2-40B4-BE49-F238E27FC236}">
                <a16:creationId xmlns:a16="http://schemas.microsoft.com/office/drawing/2014/main" id="{E77E292E-A80F-40A7-8EAA-B2699008897C}"/>
              </a:ext>
            </a:extLst>
          </p:cNvPr>
          <p:cNvSpPr/>
          <p:nvPr/>
        </p:nvSpPr>
        <p:spPr>
          <a:xfrm>
            <a:off x="1383030" y="3806326"/>
            <a:ext cx="6569167" cy="2560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GB" sz="4000" dirty="0">
                <a:solidFill>
                  <a:schemeClr val="bg1"/>
                </a:solidFill>
              </a:rPr>
              <a:t>Digital Leadership</a:t>
            </a:r>
          </a:p>
          <a:p>
            <a:pPr marL="571500" indent="-571500">
              <a:buFont typeface="Arial" panose="020B0604020202020204" pitchFamily="34" charset="0"/>
              <a:buChar char="•"/>
            </a:pPr>
            <a:r>
              <a:rPr lang="en-GB" sz="4000" dirty="0">
                <a:solidFill>
                  <a:schemeClr val="bg1"/>
                </a:solidFill>
              </a:rPr>
              <a:t>Digital Skills</a:t>
            </a:r>
          </a:p>
        </p:txBody>
      </p:sp>
    </p:spTree>
    <p:extLst>
      <p:ext uri="{BB962C8B-B14F-4D97-AF65-F5344CB8AC3E}">
        <p14:creationId xmlns:p14="http://schemas.microsoft.com/office/powerpoint/2010/main" val="149626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98" y="1417320"/>
            <a:ext cx="7752603" cy="572118"/>
          </a:xfrm>
        </p:spPr>
        <p:txBody>
          <a:bodyPr/>
          <a:lstStyle/>
          <a:p>
            <a:r>
              <a:rPr lang="en-GB" b="0" dirty="0">
                <a:solidFill>
                  <a:schemeClr val="accent6">
                    <a:lumMod val="75000"/>
                  </a:schemeClr>
                </a:solidFill>
              </a:rPr>
              <a:t>Digital Leadership</a:t>
            </a:r>
          </a:p>
        </p:txBody>
      </p:sp>
      <p:sp>
        <p:nvSpPr>
          <p:cNvPr id="3" name="Text Placeholder 2"/>
          <p:cNvSpPr>
            <a:spLocks noGrp="1"/>
          </p:cNvSpPr>
          <p:nvPr>
            <p:ph type="body" sz="quarter" idx="10"/>
          </p:nvPr>
        </p:nvSpPr>
        <p:spPr>
          <a:xfrm>
            <a:off x="229134" y="2695302"/>
            <a:ext cx="8584359" cy="3881770"/>
          </a:xfrm>
        </p:spPr>
        <p:txBody>
          <a:bodyPr/>
          <a:lstStyle/>
          <a:p>
            <a:pPr marL="342900" indent="-342900">
              <a:buFont typeface="Arial" panose="020B0604020202020204" pitchFamily="34" charset="0"/>
              <a:buChar char="•"/>
            </a:pPr>
            <a:endParaRPr lang="en-GB" sz="2400" dirty="0">
              <a:solidFill>
                <a:srgbClr val="0079C2"/>
              </a:solidFill>
            </a:endParaRP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p:txBody>
      </p:sp>
      <p:sp>
        <p:nvSpPr>
          <p:cNvPr id="4" name="Text Placeholder 3"/>
          <p:cNvSpPr>
            <a:spLocks noGrp="1"/>
          </p:cNvSpPr>
          <p:nvPr>
            <p:ph type="body" sz="quarter" idx="11"/>
          </p:nvPr>
        </p:nvSpPr>
        <p:spPr>
          <a:xfrm>
            <a:off x="231237" y="1989438"/>
            <a:ext cx="8593273" cy="4114182"/>
          </a:xfrm>
        </p:spPr>
        <p:txBody>
          <a:bodyPr/>
          <a:lstStyle/>
          <a:p>
            <a:endParaRPr lang="en-GB" sz="3200" dirty="0">
              <a:solidFill>
                <a:srgbClr val="E37222"/>
              </a:solidFill>
            </a:endParaRPr>
          </a:p>
          <a:p>
            <a:endParaRPr lang="en-GB" sz="3200" dirty="0">
              <a:solidFill>
                <a:srgbClr val="E37222"/>
              </a:solidFill>
            </a:endParaRPr>
          </a:p>
          <a:p>
            <a:endParaRPr lang="en-GB" dirty="0">
              <a:solidFill>
                <a:srgbClr val="E37222"/>
              </a:solidFill>
            </a:endParaRPr>
          </a:p>
          <a:p>
            <a:endParaRPr lang="en-GB" dirty="0">
              <a:solidFill>
                <a:srgbClr val="E37222"/>
              </a:solidFill>
            </a:endParaRPr>
          </a:p>
        </p:txBody>
      </p:sp>
      <p:sp>
        <p:nvSpPr>
          <p:cNvPr id="5" name="Rectangle: Rounded Corners 4">
            <a:extLst>
              <a:ext uri="{FF2B5EF4-FFF2-40B4-BE49-F238E27FC236}">
                <a16:creationId xmlns:a16="http://schemas.microsoft.com/office/drawing/2014/main" id="{B6F86365-EB5A-4646-B4CF-07E072F7EE72}"/>
              </a:ext>
            </a:extLst>
          </p:cNvPr>
          <p:cNvSpPr/>
          <p:nvPr/>
        </p:nvSpPr>
        <p:spPr>
          <a:xfrm>
            <a:off x="279820" y="2297430"/>
            <a:ext cx="8584358" cy="4194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bg1"/>
                </a:solidFill>
              </a:rPr>
              <a:t>Leaders feel underconfident and under skilled in the use of digital.</a:t>
            </a:r>
          </a:p>
          <a:p>
            <a:pPr marL="342900" indent="-342900">
              <a:buFont typeface="Arial" panose="020B0604020202020204" pitchFamily="34" charset="0"/>
              <a:buChar char="•"/>
            </a:pPr>
            <a:r>
              <a:rPr lang="en-GB" sz="2400" dirty="0">
                <a:solidFill>
                  <a:schemeClr val="bg1"/>
                </a:solidFill>
              </a:rPr>
              <a:t>They wished to learn and hear from their peers to share the journey!</a:t>
            </a:r>
          </a:p>
          <a:p>
            <a:pPr marL="342900" indent="-342900">
              <a:buFont typeface="Arial" panose="020B0604020202020204" pitchFamily="34" charset="0"/>
              <a:buChar char="•"/>
            </a:pPr>
            <a:r>
              <a:rPr lang="en-GB" sz="2400" dirty="0">
                <a:solidFill>
                  <a:schemeClr val="bg1"/>
                </a:solidFill>
              </a:rPr>
              <a:t>They reported having no clear idea of how to improve their skills (opportunities to learn had been ad hoc).</a:t>
            </a:r>
          </a:p>
          <a:p>
            <a:pPr marL="342900" indent="-342900">
              <a:buFont typeface="Arial" panose="020B0604020202020204" pitchFamily="34" charset="0"/>
              <a:buChar char="•"/>
            </a:pPr>
            <a:r>
              <a:rPr lang="en-GB" sz="2400" dirty="0">
                <a:solidFill>
                  <a:schemeClr val="bg1"/>
                </a:solidFill>
              </a:rPr>
              <a:t>The notion/role of a digital leader was not well understood</a:t>
            </a:r>
          </a:p>
          <a:p>
            <a:pPr marL="342900" indent="-342900">
              <a:buFont typeface="Arial" panose="020B0604020202020204" pitchFamily="34" charset="0"/>
              <a:buChar char="•"/>
            </a:pPr>
            <a:r>
              <a:rPr lang="en-GB" sz="2400" dirty="0">
                <a:solidFill>
                  <a:schemeClr val="bg1"/>
                </a:solidFill>
              </a:rPr>
              <a:t>How to enable culture change in this area was seen as a challenge.</a:t>
            </a:r>
          </a:p>
          <a:p>
            <a:pPr marL="342900" indent="-342900">
              <a:buFont typeface="Arial" panose="020B0604020202020204" pitchFamily="34" charset="0"/>
              <a:buChar char="•"/>
            </a:pPr>
            <a:r>
              <a:rPr lang="en-GB" sz="2400" dirty="0">
                <a:solidFill>
                  <a:schemeClr val="bg1"/>
                </a:solidFill>
              </a:rPr>
              <a:t>There was no clear standards or articulation of what digital leaders should be able to know/do.</a:t>
            </a:r>
          </a:p>
        </p:txBody>
      </p:sp>
    </p:spTree>
    <p:extLst>
      <p:ext uri="{BB962C8B-B14F-4D97-AF65-F5344CB8AC3E}">
        <p14:creationId xmlns:p14="http://schemas.microsoft.com/office/powerpoint/2010/main" val="110341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2340-FABE-4BD2-9C3D-4C8C85B1839B}"/>
              </a:ext>
            </a:extLst>
          </p:cNvPr>
          <p:cNvSpPr>
            <a:spLocks noGrp="1"/>
          </p:cNvSpPr>
          <p:nvPr>
            <p:ph type="title"/>
          </p:nvPr>
        </p:nvSpPr>
        <p:spPr>
          <a:xfrm>
            <a:off x="192792" y="1525056"/>
            <a:ext cx="7759406" cy="705863"/>
          </a:xfrm>
        </p:spPr>
        <p:txBody>
          <a:bodyPr/>
          <a:lstStyle/>
          <a:p>
            <a:endParaRPr lang="en-GB" dirty="0">
              <a:solidFill>
                <a:srgbClr val="E37222"/>
              </a:solidFill>
            </a:endParaRPr>
          </a:p>
        </p:txBody>
      </p:sp>
      <p:sp>
        <p:nvSpPr>
          <p:cNvPr id="3" name="Text Placeholder 2">
            <a:extLst>
              <a:ext uri="{FF2B5EF4-FFF2-40B4-BE49-F238E27FC236}">
                <a16:creationId xmlns:a16="http://schemas.microsoft.com/office/drawing/2014/main" id="{EED07E2E-6F77-4F37-A2F6-353D2DE7FDF3}"/>
              </a:ext>
            </a:extLst>
          </p:cNvPr>
          <p:cNvSpPr>
            <a:spLocks noGrp="1"/>
          </p:cNvSpPr>
          <p:nvPr>
            <p:ph type="body" sz="quarter" idx="10"/>
          </p:nvPr>
        </p:nvSpPr>
        <p:spPr/>
        <p:txBody>
          <a:bodyPr/>
          <a:lstStyle/>
          <a:p>
            <a:endParaRPr lang="en-GB" sz="2400" dirty="0">
              <a:solidFill>
                <a:srgbClr val="0079C2"/>
              </a:solidFill>
            </a:endParaRPr>
          </a:p>
        </p:txBody>
      </p:sp>
      <p:sp>
        <p:nvSpPr>
          <p:cNvPr id="4" name="Text Placeholder 3">
            <a:extLst>
              <a:ext uri="{FF2B5EF4-FFF2-40B4-BE49-F238E27FC236}">
                <a16:creationId xmlns:a16="http://schemas.microsoft.com/office/drawing/2014/main" id="{F2B1A38C-BDC7-426E-B969-5827E29AB5B0}"/>
              </a:ext>
            </a:extLst>
          </p:cNvPr>
          <p:cNvSpPr>
            <a:spLocks noGrp="1"/>
          </p:cNvSpPr>
          <p:nvPr>
            <p:ph type="body" sz="quarter" idx="11"/>
          </p:nvPr>
        </p:nvSpPr>
        <p:spPr>
          <a:xfrm>
            <a:off x="231237" y="1657351"/>
            <a:ext cx="8593273" cy="880110"/>
          </a:xfrm>
        </p:spPr>
        <p:txBody>
          <a:bodyPr/>
          <a:lstStyle/>
          <a:p>
            <a:r>
              <a:rPr lang="en-GB" sz="3600" dirty="0">
                <a:solidFill>
                  <a:srgbClr val="E37222"/>
                </a:solidFill>
              </a:rPr>
              <a:t>Digital Skills</a:t>
            </a:r>
          </a:p>
          <a:p>
            <a:endParaRPr lang="en-GB" sz="3200" dirty="0">
              <a:solidFill>
                <a:srgbClr val="E37222"/>
              </a:solidFill>
            </a:endParaRPr>
          </a:p>
          <a:p>
            <a:endParaRPr lang="en-GB" sz="3200" dirty="0">
              <a:solidFill>
                <a:srgbClr val="E37222"/>
              </a:solidFill>
            </a:endParaRPr>
          </a:p>
          <a:p>
            <a:endParaRPr lang="en-GB" sz="3200" dirty="0">
              <a:solidFill>
                <a:srgbClr val="E37222"/>
              </a:solidFill>
            </a:endParaRPr>
          </a:p>
          <a:p>
            <a:endParaRPr lang="en-GB" sz="3200" dirty="0">
              <a:solidFill>
                <a:srgbClr val="E37222"/>
              </a:solidFill>
            </a:endParaRPr>
          </a:p>
        </p:txBody>
      </p:sp>
      <p:sp>
        <p:nvSpPr>
          <p:cNvPr id="6" name="Rectangle: Rounded Corners 5">
            <a:extLst>
              <a:ext uri="{FF2B5EF4-FFF2-40B4-BE49-F238E27FC236}">
                <a16:creationId xmlns:a16="http://schemas.microsoft.com/office/drawing/2014/main" id="{5E92F6BC-9315-42C6-83FA-62CBCA053D28}"/>
              </a:ext>
            </a:extLst>
          </p:cNvPr>
          <p:cNvSpPr/>
          <p:nvPr/>
        </p:nvSpPr>
        <p:spPr>
          <a:xfrm>
            <a:off x="651510" y="2669756"/>
            <a:ext cx="7840980" cy="3907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800" dirty="0">
                <a:solidFill>
                  <a:schemeClr val="bg1"/>
                </a:solidFill>
              </a:rPr>
              <a:t>All learning was ad hoc, with varying levels of success and confidence from this.</a:t>
            </a:r>
          </a:p>
          <a:p>
            <a:pPr marL="342900" indent="-342900">
              <a:buFont typeface="Arial" panose="020B0604020202020204" pitchFamily="34" charset="0"/>
              <a:buChar char="•"/>
            </a:pPr>
            <a:r>
              <a:rPr lang="en-GB" sz="2800" dirty="0">
                <a:solidFill>
                  <a:schemeClr val="bg1"/>
                </a:solidFill>
              </a:rPr>
              <a:t>Time to learn was a real issue</a:t>
            </a:r>
          </a:p>
          <a:p>
            <a:pPr marL="342900" indent="-342900">
              <a:buFont typeface="Arial" panose="020B0604020202020204" pitchFamily="34" charset="0"/>
              <a:buChar char="•"/>
            </a:pPr>
            <a:r>
              <a:rPr lang="en-GB" sz="2800" dirty="0">
                <a:solidFill>
                  <a:schemeClr val="bg1"/>
                </a:solidFill>
              </a:rPr>
              <a:t>There were seen to be no standards or recognition for what was needed in terms of digital skills in a care environment</a:t>
            </a:r>
          </a:p>
        </p:txBody>
      </p:sp>
    </p:spTree>
    <p:extLst>
      <p:ext uri="{BB962C8B-B14F-4D97-AF65-F5344CB8AC3E}">
        <p14:creationId xmlns:p14="http://schemas.microsoft.com/office/powerpoint/2010/main" val="344840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br>
              <a:rPr lang="en-GB" dirty="0">
                <a:solidFill>
                  <a:srgbClr val="E37222"/>
                </a:solidFill>
              </a:rPr>
            </a:br>
            <a:br>
              <a:rPr lang="en-GB" dirty="0">
                <a:solidFill>
                  <a:srgbClr val="E37222"/>
                </a:solidFill>
              </a:rPr>
            </a:br>
            <a:br>
              <a:rPr lang="en-GB" sz="3200" dirty="0">
                <a:solidFill>
                  <a:srgbClr val="E37222"/>
                </a:solidFill>
              </a:rPr>
            </a:br>
            <a:br>
              <a:rPr lang="en-GB" sz="280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91CD17D7-8D6C-4032-826F-4D42BEDB46F3}"/>
              </a:ext>
            </a:extLst>
          </p:cNvPr>
          <p:cNvSpPr txBox="1"/>
          <p:nvPr/>
        </p:nvSpPr>
        <p:spPr>
          <a:xfrm>
            <a:off x="330506" y="1495168"/>
            <a:ext cx="8584360" cy="6063198"/>
          </a:xfrm>
          <a:prstGeom prst="rect">
            <a:avLst/>
          </a:prstGeom>
          <a:noFill/>
        </p:spPr>
        <p:txBody>
          <a:bodyPr wrap="square" rtlCol="0">
            <a:spAutoFit/>
          </a:bodyPr>
          <a:lstStyle/>
          <a:p>
            <a:r>
              <a:rPr lang="en-GB" sz="2400" b="1" dirty="0">
                <a:solidFill>
                  <a:srgbClr val="0079C2"/>
                </a:solidFill>
              </a:rPr>
              <a:t>What are we proposing?</a:t>
            </a:r>
          </a:p>
          <a:p>
            <a:endParaRPr lang="en-GB" sz="2400" b="1" dirty="0">
              <a:solidFill>
                <a:srgbClr val="0079C2"/>
              </a:solidFill>
            </a:endParaRPr>
          </a:p>
          <a:p>
            <a:r>
              <a:rPr lang="en-GB" sz="2400" b="1" dirty="0">
                <a:solidFill>
                  <a:srgbClr val="0079C2"/>
                </a:solidFill>
              </a:rPr>
              <a:t>Digital Leadership in Adult Social Care</a:t>
            </a:r>
          </a:p>
          <a:p>
            <a:endParaRPr lang="en-GB" sz="2400" b="1" dirty="0">
              <a:solidFill>
                <a:srgbClr val="0079C2"/>
              </a:solidFill>
            </a:endParaRPr>
          </a:p>
          <a:p>
            <a:r>
              <a:rPr lang="en-GB" sz="2400" b="1" dirty="0">
                <a:solidFill>
                  <a:srgbClr val="0079C2"/>
                </a:solidFill>
              </a:rPr>
              <a:t> Concepts that we’ll be testing..</a:t>
            </a:r>
          </a:p>
          <a:p>
            <a:endParaRPr lang="en-GB" sz="2400" dirty="0">
              <a:solidFill>
                <a:srgbClr val="0079C2"/>
              </a:solidFill>
            </a:endParaRPr>
          </a:p>
          <a:p>
            <a:pPr marL="342900" indent="-342900">
              <a:buFont typeface="Arial" panose="020B0604020202020204" pitchFamily="34" charset="0"/>
              <a:buChar char="•"/>
            </a:pPr>
            <a:r>
              <a:rPr lang="en-GB" sz="2400" dirty="0">
                <a:solidFill>
                  <a:schemeClr val="accent6">
                    <a:lumMod val="75000"/>
                  </a:schemeClr>
                </a:solidFill>
              </a:rPr>
              <a:t>Developing a Digital Leadership standards framework</a:t>
            </a:r>
          </a:p>
          <a:p>
            <a:pPr marL="342900" indent="-342900">
              <a:buFont typeface="Arial" panose="020B0604020202020204" pitchFamily="34" charset="0"/>
              <a:buChar char="•"/>
            </a:pPr>
            <a:r>
              <a:rPr lang="en-GB" sz="2400" dirty="0">
                <a:solidFill>
                  <a:schemeClr val="accent6">
                    <a:lumMod val="75000"/>
                  </a:schemeClr>
                </a:solidFill>
              </a:rPr>
              <a:t>Developing peer to peer network and learning opportunities.</a:t>
            </a:r>
          </a:p>
          <a:p>
            <a:pPr marL="342900" indent="-342900">
              <a:buFont typeface="Arial" panose="020B0604020202020204" pitchFamily="34" charset="0"/>
              <a:buChar char="•"/>
            </a:pPr>
            <a:r>
              <a:rPr lang="en-GB" sz="2400" dirty="0">
                <a:solidFill>
                  <a:schemeClr val="accent6">
                    <a:lumMod val="75000"/>
                  </a:schemeClr>
                </a:solidFill>
              </a:rPr>
              <a:t>Increasing and enabling access to learning opportunities.</a:t>
            </a:r>
          </a:p>
          <a:p>
            <a:pPr marL="342900" indent="-342900">
              <a:buFont typeface="Arial" panose="020B0604020202020204" pitchFamily="34" charset="0"/>
              <a:buChar char="•"/>
            </a:pPr>
            <a:endParaRPr lang="en-GB" sz="2400" dirty="0">
              <a:solidFill>
                <a:schemeClr val="accent6">
                  <a:lumMod val="75000"/>
                </a:schemeClr>
              </a:solidFill>
            </a:endParaRPr>
          </a:p>
          <a:p>
            <a:endParaRPr lang="en-GB" sz="2000" dirty="0">
              <a:solidFill>
                <a:schemeClr val="accent6">
                  <a:lumMod val="75000"/>
                </a:schemeClr>
              </a:solidFill>
            </a:endParaRPr>
          </a:p>
          <a:p>
            <a:endParaRPr lang="en-GB" sz="2000" dirty="0">
              <a:solidFill>
                <a:schemeClr val="accent6">
                  <a:lumMod val="75000"/>
                </a:schemeClr>
              </a:solidFill>
            </a:endParaRPr>
          </a:p>
          <a:p>
            <a:endParaRPr lang="en-GB" sz="2400" dirty="0">
              <a:solidFill>
                <a:srgbClr val="0079C2"/>
              </a:solidFill>
            </a:endParaRPr>
          </a:p>
          <a:p>
            <a:pPr marL="285750" indent="-285750">
              <a:buFont typeface="Arial" panose="020B0604020202020204" pitchFamily="34" charset="0"/>
              <a:buChar char="•"/>
            </a:pPr>
            <a:endParaRPr lang="en-GB" sz="2400" dirty="0">
              <a:solidFill>
                <a:srgbClr val="0079C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p:txBody>
      </p:sp>
      <p:sp>
        <p:nvSpPr>
          <p:cNvPr id="6" name="Speech Bubble: Rectangle with Corners Rounded 5">
            <a:extLst>
              <a:ext uri="{FF2B5EF4-FFF2-40B4-BE49-F238E27FC236}">
                <a16:creationId xmlns:a16="http://schemas.microsoft.com/office/drawing/2014/main" id="{998E09D1-1274-4DD0-9DF3-B8FF5F52620C}"/>
              </a:ext>
            </a:extLst>
          </p:cNvPr>
          <p:cNvSpPr/>
          <p:nvPr/>
        </p:nvSpPr>
        <p:spPr>
          <a:xfrm>
            <a:off x="2354580" y="5259283"/>
            <a:ext cx="3783330" cy="11384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Can you help?</a:t>
            </a:r>
          </a:p>
        </p:txBody>
      </p:sp>
    </p:spTree>
    <p:extLst>
      <p:ext uri="{BB962C8B-B14F-4D97-AF65-F5344CB8AC3E}">
        <p14:creationId xmlns:p14="http://schemas.microsoft.com/office/powerpoint/2010/main" val="549069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br>
              <a:rPr lang="en-GB" dirty="0">
                <a:solidFill>
                  <a:srgbClr val="E37222"/>
                </a:solidFill>
              </a:rPr>
            </a:br>
            <a:br>
              <a:rPr lang="en-GB" dirty="0">
                <a:solidFill>
                  <a:srgbClr val="E37222"/>
                </a:solidFill>
              </a:rPr>
            </a:br>
            <a:br>
              <a:rPr lang="en-GB" sz="3200" dirty="0">
                <a:solidFill>
                  <a:srgbClr val="E37222"/>
                </a:solidFill>
              </a:rPr>
            </a:br>
            <a:br>
              <a:rPr lang="en-GB" sz="280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91CD17D7-8D6C-4032-826F-4D42BEDB46F3}"/>
              </a:ext>
            </a:extLst>
          </p:cNvPr>
          <p:cNvSpPr txBox="1"/>
          <p:nvPr/>
        </p:nvSpPr>
        <p:spPr>
          <a:xfrm>
            <a:off x="286282" y="1083688"/>
            <a:ext cx="8584360" cy="6740307"/>
          </a:xfrm>
          <a:prstGeom prst="rect">
            <a:avLst/>
          </a:prstGeom>
          <a:noFill/>
        </p:spPr>
        <p:txBody>
          <a:bodyPr wrap="square" rtlCol="0">
            <a:spAutoFit/>
          </a:bodyPr>
          <a:lstStyle/>
          <a:p>
            <a:endParaRPr lang="en-GB" sz="2400" b="1" dirty="0">
              <a:solidFill>
                <a:srgbClr val="0079C2"/>
              </a:solidFill>
            </a:endParaRPr>
          </a:p>
          <a:p>
            <a:r>
              <a:rPr lang="en-GB" sz="2400" b="1" dirty="0">
                <a:solidFill>
                  <a:srgbClr val="0079C2"/>
                </a:solidFill>
              </a:rPr>
              <a:t>What are we proposing?</a:t>
            </a:r>
          </a:p>
          <a:p>
            <a:endParaRPr lang="en-GB" sz="2400" b="1" dirty="0">
              <a:solidFill>
                <a:srgbClr val="0079C2"/>
              </a:solidFill>
            </a:endParaRPr>
          </a:p>
          <a:p>
            <a:r>
              <a:rPr lang="en-GB" sz="2400" b="1" dirty="0">
                <a:solidFill>
                  <a:srgbClr val="0079C2"/>
                </a:solidFill>
              </a:rPr>
              <a:t>Digital skills</a:t>
            </a:r>
          </a:p>
          <a:p>
            <a:endParaRPr lang="en-GB" sz="2400" b="1" dirty="0">
              <a:solidFill>
                <a:srgbClr val="0079C2"/>
              </a:solidFill>
            </a:endParaRPr>
          </a:p>
          <a:p>
            <a:r>
              <a:rPr lang="en-GB" sz="2400" dirty="0">
                <a:solidFill>
                  <a:srgbClr val="0079C2"/>
                </a:solidFill>
              </a:rPr>
              <a:t>Concepts we’ll be testing…</a:t>
            </a:r>
          </a:p>
          <a:p>
            <a:pPr marL="342900" indent="-342900">
              <a:buFont typeface="Arial" panose="020B0604020202020204" pitchFamily="34" charset="0"/>
              <a:buChar char="•"/>
            </a:pPr>
            <a:endParaRPr lang="en-GB" sz="2400" dirty="0">
              <a:solidFill>
                <a:schemeClr val="accent6">
                  <a:lumMod val="75000"/>
                </a:schemeClr>
              </a:solidFill>
            </a:endParaRPr>
          </a:p>
          <a:p>
            <a:pPr marL="342900" indent="-342900">
              <a:buFont typeface="Arial" panose="020B0604020202020204" pitchFamily="34" charset="0"/>
              <a:buChar char="•"/>
            </a:pPr>
            <a:r>
              <a:rPr lang="en-GB" sz="2400" dirty="0">
                <a:solidFill>
                  <a:schemeClr val="accent6">
                    <a:lumMod val="75000"/>
                  </a:schemeClr>
                </a:solidFill>
              </a:rPr>
              <a:t>Developing/supporting Digital Skills Hubs to include blended learning, resources, peer to peer support.</a:t>
            </a:r>
          </a:p>
          <a:p>
            <a:pPr marL="342900" indent="-342900">
              <a:buFont typeface="Arial" panose="020B0604020202020204" pitchFamily="34" charset="0"/>
              <a:buChar char="•"/>
            </a:pPr>
            <a:r>
              <a:rPr lang="en-GB" sz="2400" dirty="0">
                <a:solidFill>
                  <a:schemeClr val="accent6">
                    <a:lumMod val="75000"/>
                  </a:schemeClr>
                </a:solidFill>
              </a:rPr>
              <a:t>Developing and providing a ‘gold standard’ digital champions model.</a:t>
            </a:r>
          </a:p>
          <a:p>
            <a:pPr marL="342900" indent="-342900">
              <a:buFont typeface="Arial" panose="020B0604020202020204" pitchFamily="34" charset="0"/>
              <a:buChar char="•"/>
            </a:pPr>
            <a:endParaRPr lang="en-GB" sz="2400" dirty="0">
              <a:solidFill>
                <a:schemeClr val="accent6">
                  <a:lumMod val="75000"/>
                </a:schemeClr>
              </a:solidFill>
            </a:endParaRPr>
          </a:p>
          <a:p>
            <a:pPr marL="342900" indent="-342900">
              <a:buFont typeface="Arial" panose="020B0604020202020204" pitchFamily="34" charset="0"/>
              <a:buChar char="•"/>
            </a:pPr>
            <a:endParaRPr lang="en-GB" sz="2000" dirty="0">
              <a:solidFill>
                <a:schemeClr val="accent6">
                  <a:lumMod val="75000"/>
                </a:schemeClr>
              </a:solidFill>
            </a:endParaRPr>
          </a:p>
          <a:p>
            <a:endParaRPr lang="en-GB" sz="2000" dirty="0">
              <a:solidFill>
                <a:schemeClr val="accent6">
                  <a:lumMod val="75000"/>
                </a:schemeClr>
              </a:solidFill>
            </a:endParaRPr>
          </a:p>
          <a:p>
            <a:endParaRPr lang="en-GB" sz="2000" dirty="0">
              <a:solidFill>
                <a:schemeClr val="accent6">
                  <a:lumMod val="75000"/>
                </a:schemeClr>
              </a:solidFill>
            </a:endParaRPr>
          </a:p>
          <a:p>
            <a:endParaRPr lang="en-GB" sz="2400" dirty="0">
              <a:solidFill>
                <a:srgbClr val="0079C2"/>
              </a:solidFill>
            </a:endParaRPr>
          </a:p>
          <a:p>
            <a:pPr marL="285750" indent="-285750">
              <a:buFont typeface="Arial" panose="020B0604020202020204" pitchFamily="34" charset="0"/>
              <a:buChar char="•"/>
            </a:pPr>
            <a:endParaRPr lang="en-GB" sz="2400" dirty="0">
              <a:solidFill>
                <a:srgbClr val="0079C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p:txBody>
      </p:sp>
      <p:sp>
        <p:nvSpPr>
          <p:cNvPr id="5" name="Speech Bubble: Rectangle with Corners Rounded 4">
            <a:extLst>
              <a:ext uri="{FF2B5EF4-FFF2-40B4-BE49-F238E27FC236}">
                <a16:creationId xmlns:a16="http://schemas.microsoft.com/office/drawing/2014/main" id="{BE594CB0-7017-4D1F-B87F-D1E704ED65CD}"/>
              </a:ext>
            </a:extLst>
          </p:cNvPr>
          <p:cNvSpPr/>
          <p:nvPr/>
        </p:nvSpPr>
        <p:spPr>
          <a:xfrm>
            <a:off x="2251710" y="5200650"/>
            <a:ext cx="4023360" cy="12157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Can you help?</a:t>
            </a:r>
          </a:p>
        </p:txBody>
      </p:sp>
    </p:spTree>
    <p:extLst>
      <p:ext uri="{BB962C8B-B14F-4D97-AF65-F5344CB8AC3E}">
        <p14:creationId xmlns:p14="http://schemas.microsoft.com/office/powerpoint/2010/main" val="324991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880110"/>
            <a:ext cx="8584360" cy="4482722"/>
          </a:xfrm>
        </p:spPr>
        <p:txBody>
          <a:bodyPr/>
          <a:lstStyle/>
          <a:p>
            <a:pPr algn="ctr"/>
            <a:r>
              <a:rPr lang="en-GB" dirty="0"/>
              <a:t> </a:t>
            </a:r>
            <a:br>
              <a:rPr lang="en-GB" sz="3200" dirty="0"/>
            </a:br>
            <a:r>
              <a:rPr lang="en-GB" sz="3200" dirty="0"/>
              <a:t> Focus on the Adult Social Care Workforce</a:t>
            </a:r>
            <a:br>
              <a:rPr lang="en-GB" sz="3200" dirty="0"/>
            </a:br>
            <a:r>
              <a:rPr lang="en-GB" sz="3200" dirty="0"/>
              <a:t>Nationally and in the </a:t>
            </a:r>
            <a:br>
              <a:rPr lang="en-GB" sz="3200" dirty="0"/>
            </a:br>
            <a:r>
              <a:rPr lang="en-GB" sz="3200" dirty="0"/>
              <a:t>South East LEP Region</a:t>
            </a:r>
            <a:br>
              <a:rPr lang="en-GB" sz="3200" dirty="0"/>
            </a:br>
            <a:br>
              <a:rPr lang="en-GB" sz="3200" dirty="0"/>
            </a:br>
            <a:r>
              <a:rPr lang="en-GB" sz="3200" dirty="0"/>
              <a:t>Digital Skills of the </a:t>
            </a:r>
            <a:br>
              <a:rPr lang="en-GB" sz="3200" dirty="0"/>
            </a:br>
            <a:r>
              <a:rPr lang="en-GB" sz="3200" dirty="0"/>
              <a:t>National Adult Social Care Workforce</a:t>
            </a:r>
            <a:br>
              <a:rPr lang="en-GB" sz="3200" dirty="0"/>
            </a:br>
            <a:br>
              <a:rPr lang="en-GB" dirty="0"/>
            </a:br>
            <a:r>
              <a:rPr lang="en-GB" sz="2400" dirty="0">
                <a:solidFill>
                  <a:srgbClr val="E37222"/>
                </a:solidFill>
              </a:rPr>
              <a:t>Emma White, Locality Manager</a:t>
            </a:r>
            <a:br>
              <a:rPr lang="en-GB" sz="2400" dirty="0">
                <a:solidFill>
                  <a:srgbClr val="E37222"/>
                </a:solidFill>
              </a:rPr>
            </a:br>
            <a:r>
              <a:rPr lang="en-GB" sz="2400" dirty="0">
                <a:solidFill>
                  <a:srgbClr val="E37222"/>
                </a:solidFill>
              </a:rPr>
              <a:t>Essex, Southend and Thurrock</a:t>
            </a:r>
            <a:br>
              <a:rPr lang="en-GB" sz="2400" dirty="0">
                <a:solidFill>
                  <a:srgbClr val="E37222"/>
                </a:solidFill>
              </a:rPr>
            </a:br>
            <a:br>
              <a:rPr lang="en-GB" sz="2400" dirty="0">
                <a:solidFill>
                  <a:srgbClr val="E37222"/>
                </a:solidFill>
              </a:rPr>
            </a:br>
            <a:r>
              <a:rPr lang="en-GB" sz="2400" dirty="0">
                <a:solidFill>
                  <a:srgbClr val="E37222"/>
                </a:solidFill>
              </a:rPr>
              <a:t>Diane Buddery, Programme Head, Sector Digital</a:t>
            </a:r>
            <a:br>
              <a:rPr lang="en-GB" sz="2400" dirty="0">
                <a:solidFill>
                  <a:srgbClr val="E37222"/>
                </a:solidFill>
              </a:rPr>
            </a:br>
            <a:br>
              <a:rPr lang="en-GB" sz="2800" dirty="0">
                <a:solidFill>
                  <a:srgbClr val="E37222"/>
                </a:solidFill>
              </a:rPr>
            </a:br>
            <a:endParaRPr lang="en-GB" sz="2800" dirty="0">
              <a:solidFill>
                <a:srgbClr val="E37222"/>
              </a:solidFill>
            </a:endParaRPr>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44634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br>
              <a:rPr lang="en-GB" dirty="0">
                <a:solidFill>
                  <a:srgbClr val="E37222"/>
                </a:solidFill>
              </a:rPr>
            </a:br>
            <a:br>
              <a:rPr lang="en-GB" dirty="0">
                <a:solidFill>
                  <a:srgbClr val="E37222"/>
                </a:solidFill>
              </a:rPr>
            </a:br>
            <a:br>
              <a:rPr lang="en-GB" sz="3200" dirty="0">
                <a:solidFill>
                  <a:srgbClr val="E37222"/>
                </a:solidFill>
              </a:rPr>
            </a:br>
            <a:br>
              <a:rPr lang="en-GB" sz="280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91CD17D7-8D6C-4032-826F-4D42BEDB46F3}"/>
              </a:ext>
            </a:extLst>
          </p:cNvPr>
          <p:cNvSpPr txBox="1"/>
          <p:nvPr/>
        </p:nvSpPr>
        <p:spPr>
          <a:xfrm>
            <a:off x="330506" y="1495168"/>
            <a:ext cx="8584360" cy="8402300"/>
          </a:xfrm>
          <a:prstGeom prst="rect">
            <a:avLst/>
          </a:prstGeom>
          <a:noFill/>
        </p:spPr>
        <p:txBody>
          <a:bodyPr wrap="square" rtlCol="0">
            <a:spAutoFit/>
          </a:bodyPr>
          <a:lstStyle/>
          <a:p>
            <a:r>
              <a:rPr lang="en-GB" sz="2400" b="1" dirty="0">
                <a:solidFill>
                  <a:srgbClr val="0079C2"/>
                </a:solidFill>
              </a:rPr>
              <a:t>Would you like to know more?</a:t>
            </a:r>
          </a:p>
          <a:p>
            <a:r>
              <a:rPr lang="en-GB" sz="2400" b="1" dirty="0">
                <a:solidFill>
                  <a:srgbClr val="E37222"/>
                </a:solidFill>
              </a:rPr>
              <a:t>Visit our website</a:t>
            </a:r>
          </a:p>
          <a:p>
            <a:r>
              <a:rPr lang="en-GB" sz="2400" dirty="0">
                <a:solidFill>
                  <a:srgbClr val="0079C2"/>
                </a:solidFill>
                <a:hlinkClick r:id="rId3"/>
              </a:rPr>
              <a:t>www.skillsforcare.org.uk</a:t>
            </a:r>
            <a:endParaRPr lang="en-GB" sz="2400" dirty="0">
              <a:solidFill>
                <a:srgbClr val="0079C2"/>
              </a:solidFill>
            </a:endParaRPr>
          </a:p>
          <a:p>
            <a:endParaRPr lang="en-GB" sz="2400" dirty="0">
              <a:solidFill>
                <a:srgbClr val="0079C2"/>
              </a:solidFill>
            </a:endParaRPr>
          </a:p>
          <a:p>
            <a:r>
              <a:rPr lang="en-GB" sz="2400" b="1" dirty="0">
                <a:solidFill>
                  <a:srgbClr val="E37222"/>
                </a:solidFill>
              </a:rPr>
              <a:t>Contact:</a:t>
            </a:r>
          </a:p>
          <a:p>
            <a:r>
              <a:rPr lang="en-GB" sz="2000" dirty="0">
                <a:solidFill>
                  <a:srgbClr val="0079C2"/>
                </a:solidFill>
              </a:rPr>
              <a:t>Diane Buddery, Programme Head – Sector Digital</a:t>
            </a:r>
          </a:p>
          <a:p>
            <a:r>
              <a:rPr lang="en-GB" sz="2000" dirty="0">
                <a:solidFill>
                  <a:srgbClr val="0079C2"/>
                </a:solidFill>
                <a:hlinkClick r:id="rId4"/>
              </a:rPr>
              <a:t>diane.buddery@skillsforcare.org.uk</a:t>
            </a:r>
            <a:endParaRPr lang="en-GB" sz="2000" dirty="0">
              <a:solidFill>
                <a:srgbClr val="0079C2"/>
              </a:solidFill>
            </a:endParaRPr>
          </a:p>
          <a:p>
            <a:endParaRPr lang="en-GB" sz="2000" dirty="0">
              <a:solidFill>
                <a:srgbClr val="0079C2"/>
              </a:solidFill>
            </a:endParaRPr>
          </a:p>
          <a:p>
            <a:r>
              <a:rPr lang="en-GB" sz="2000" dirty="0">
                <a:solidFill>
                  <a:srgbClr val="0079C2"/>
                </a:solidFill>
              </a:rPr>
              <a:t>Emma White, Locality Manager – Essex, Southend and Thurrock - </a:t>
            </a:r>
            <a:r>
              <a:rPr lang="en-GB" sz="2000" dirty="0">
                <a:solidFill>
                  <a:srgbClr val="0079C2"/>
                </a:solidFill>
                <a:hlinkClick r:id="rId5"/>
              </a:rPr>
              <a:t>emma.white@skillsforcare.org.uk</a:t>
            </a:r>
            <a:endParaRPr lang="en-GB" sz="2000" dirty="0">
              <a:solidFill>
                <a:srgbClr val="0079C2"/>
              </a:solidFill>
            </a:endParaRPr>
          </a:p>
          <a:p>
            <a:endParaRPr lang="en-GB" sz="2000" dirty="0">
              <a:solidFill>
                <a:srgbClr val="0079C2"/>
              </a:solidFill>
            </a:endParaRPr>
          </a:p>
          <a:p>
            <a:r>
              <a:rPr lang="en-GB" sz="2000" dirty="0">
                <a:solidFill>
                  <a:srgbClr val="0079C2"/>
                </a:solidFill>
              </a:rPr>
              <a:t>Karen Stevens, Locality Manager – East Sussex</a:t>
            </a:r>
          </a:p>
          <a:p>
            <a:r>
              <a:rPr lang="en-GB" sz="2000" dirty="0">
                <a:solidFill>
                  <a:srgbClr val="0079C2"/>
                </a:solidFill>
                <a:hlinkClick r:id="rId6"/>
              </a:rPr>
              <a:t>karen.stevens@skillsforcare.org.uk</a:t>
            </a:r>
            <a:endParaRPr lang="en-GB" sz="2000" dirty="0">
              <a:solidFill>
                <a:srgbClr val="0079C2"/>
              </a:solidFill>
            </a:endParaRPr>
          </a:p>
          <a:p>
            <a:endParaRPr lang="en-GB" sz="2000" dirty="0">
              <a:solidFill>
                <a:srgbClr val="0079C2"/>
              </a:solidFill>
            </a:endParaRPr>
          </a:p>
          <a:p>
            <a:r>
              <a:rPr lang="en-GB" sz="2000" dirty="0">
                <a:solidFill>
                  <a:srgbClr val="0079C2"/>
                </a:solidFill>
              </a:rPr>
              <a:t>Pia Rathje-Burton, Locality Manager – Kent and Medway</a:t>
            </a:r>
          </a:p>
          <a:p>
            <a:r>
              <a:rPr lang="en-GB" sz="2000" dirty="0">
                <a:hlinkClick r:id="rId7"/>
              </a:rPr>
              <a:t>Pia.Rathje-Burton@skillsforcare.org.uk</a:t>
            </a:r>
            <a:endParaRPr lang="en-GB" sz="2000" dirty="0">
              <a:solidFill>
                <a:srgbClr val="0079C2"/>
              </a:solidFill>
            </a:endParaRPr>
          </a:p>
          <a:p>
            <a:endParaRPr lang="en-GB" sz="2400" dirty="0">
              <a:solidFill>
                <a:srgbClr val="0079C2"/>
              </a:solidFill>
            </a:endParaRPr>
          </a:p>
          <a:p>
            <a:endParaRPr lang="en-GB" sz="2400" dirty="0">
              <a:solidFill>
                <a:srgbClr val="0079C2"/>
              </a:solidFill>
            </a:endParaRPr>
          </a:p>
          <a:p>
            <a:pPr marL="342900" indent="-342900">
              <a:buFont typeface="Arial" panose="020B0604020202020204" pitchFamily="34" charset="0"/>
              <a:buChar char="•"/>
            </a:pPr>
            <a:endParaRPr lang="en-GB" sz="2400" dirty="0">
              <a:solidFill>
                <a:srgbClr val="0079C2"/>
              </a:solidFill>
            </a:endParaRPr>
          </a:p>
          <a:p>
            <a:endParaRPr lang="en-GB" sz="2400" dirty="0">
              <a:solidFill>
                <a:schemeClr val="accent6">
                  <a:lumMod val="75000"/>
                </a:schemeClr>
              </a:solidFill>
            </a:endParaRPr>
          </a:p>
          <a:p>
            <a:endParaRPr lang="en-GB" sz="2000" dirty="0">
              <a:solidFill>
                <a:schemeClr val="accent6">
                  <a:lumMod val="75000"/>
                </a:schemeClr>
              </a:solidFill>
            </a:endParaRPr>
          </a:p>
          <a:p>
            <a:endParaRPr lang="en-GB" sz="2400" dirty="0">
              <a:solidFill>
                <a:srgbClr val="0079C2"/>
              </a:solidFill>
            </a:endParaRPr>
          </a:p>
          <a:p>
            <a:pPr marL="285750" indent="-285750">
              <a:buFont typeface="Arial" panose="020B0604020202020204" pitchFamily="34" charset="0"/>
              <a:buChar char="•"/>
            </a:pPr>
            <a:endParaRPr lang="en-GB" sz="2400" dirty="0">
              <a:solidFill>
                <a:srgbClr val="0079C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8698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r>
              <a:rPr lang="en-GB" sz="3200" dirty="0">
                <a:solidFill>
                  <a:srgbClr val="E37222"/>
                </a:solidFill>
              </a:rPr>
              <a:t>Who are Skills for Care?</a:t>
            </a:r>
            <a:br>
              <a:rPr lang="en-GB" sz="3200" dirty="0">
                <a:solidFill>
                  <a:srgbClr val="E37222"/>
                </a:solidFill>
              </a:rPr>
            </a:br>
            <a:br>
              <a:rPr lang="en-GB" sz="3200" dirty="0">
                <a:solidFill>
                  <a:srgbClr val="E37222"/>
                </a:solidFill>
              </a:rPr>
            </a:br>
            <a:endParaRPr lang="en-GB"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5" name="Rectangle: Rounded Corners 4">
            <a:extLst>
              <a:ext uri="{FF2B5EF4-FFF2-40B4-BE49-F238E27FC236}">
                <a16:creationId xmlns:a16="http://schemas.microsoft.com/office/drawing/2014/main" id="{6CD0F65B-B0D9-4D17-A01C-220198A4251F}"/>
              </a:ext>
            </a:extLst>
          </p:cNvPr>
          <p:cNvSpPr/>
          <p:nvPr/>
        </p:nvSpPr>
        <p:spPr>
          <a:xfrm>
            <a:off x="229131" y="2114551"/>
            <a:ext cx="8685735" cy="4301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Skills for Care is an independent charity with over 20 years experience of developing the adult social care sector to help create a well-led, skilled and valued adult social </a:t>
            </a:r>
            <a:r>
              <a:rPr lang="en-GB" sz="2400">
                <a:solidFill>
                  <a:schemeClr val="bg1"/>
                </a:solidFill>
              </a:rPr>
              <a:t>care workforce</a:t>
            </a:r>
            <a:r>
              <a:rPr lang="en-GB" sz="2400" dirty="0">
                <a:solidFill>
                  <a:schemeClr val="bg1"/>
                </a:solidFill>
              </a:rPr>
              <a:t>.</a:t>
            </a:r>
            <a:br>
              <a:rPr lang="en-GB" sz="2400" dirty="0">
                <a:solidFill>
                  <a:schemeClr val="bg1"/>
                </a:solidFill>
              </a:rPr>
            </a:br>
            <a:br>
              <a:rPr lang="en-GB" sz="2400" dirty="0">
                <a:solidFill>
                  <a:schemeClr val="bg1"/>
                </a:solidFill>
              </a:rPr>
            </a:br>
            <a:r>
              <a:rPr lang="en-GB" sz="2400" dirty="0">
                <a:solidFill>
                  <a:schemeClr val="bg1"/>
                </a:solidFill>
              </a:rPr>
              <a:t>We support employers to deliver what the people they support need and what commissioners and regulators expect.</a:t>
            </a:r>
            <a:br>
              <a:rPr lang="en-GB" sz="2400" dirty="0">
                <a:solidFill>
                  <a:schemeClr val="bg1"/>
                </a:solidFill>
              </a:rPr>
            </a:br>
            <a:br>
              <a:rPr lang="en-GB" sz="2400" dirty="0">
                <a:solidFill>
                  <a:schemeClr val="bg1"/>
                </a:solidFill>
              </a:rPr>
            </a:br>
            <a:r>
              <a:rPr lang="en-GB" sz="2400" dirty="0">
                <a:solidFill>
                  <a:schemeClr val="bg1"/>
                </a:solidFill>
              </a:rPr>
              <a:t>We are a delivery partner of the Department of Health and Social Care, and we work with a wide range of partners such as health and local authorities to achieve our aims.</a:t>
            </a:r>
          </a:p>
        </p:txBody>
      </p:sp>
    </p:spTree>
    <p:extLst>
      <p:ext uri="{BB962C8B-B14F-4D97-AF65-F5344CB8AC3E}">
        <p14:creationId xmlns:p14="http://schemas.microsoft.com/office/powerpoint/2010/main" val="265646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495168"/>
            <a:ext cx="8584359" cy="5560540"/>
          </a:xfrm>
        </p:spPr>
        <p:txBody>
          <a:bodyPr/>
          <a:lstStyle/>
          <a:p>
            <a:r>
              <a:rPr lang="en-GB" dirty="0">
                <a:solidFill>
                  <a:srgbClr val="E37222"/>
                </a:solidFill>
              </a:rPr>
              <a:t>What are our main areas of work?</a:t>
            </a:r>
            <a:br>
              <a:rPr lang="en-GB" dirty="0">
                <a:solidFill>
                  <a:srgbClr val="E37222"/>
                </a:solidFill>
              </a:rPr>
            </a:br>
            <a:br>
              <a:rPr lang="en-GB" sz="3200" dirty="0">
                <a:solidFill>
                  <a:srgbClr val="E37222"/>
                </a:solidFill>
              </a:rPr>
            </a:br>
            <a:r>
              <a:rPr lang="en-GB" sz="2800" b="0" dirty="0"/>
              <a:t>As our name would suggest, our work programme is </a:t>
            </a:r>
            <a:r>
              <a:rPr lang="en-GB" sz="2800" b="0" dirty="0">
                <a:solidFill>
                  <a:srgbClr val="E37222"/>
                </a:solidFill>
              </a:rPr>
              <a:t>responsive</a:t>
            </a:r>
            <a:r>
              <a:rPr lang="en-GB" sz="2800" b="0" dirty="0"/>
              <a:t> to sector need, and focusses on the </a:t>
            </a:r>
            <a:r>
              <a:rPr lang="en-GB" sz="2800" b="0" dirty="0">
                <a:solidFill>
                  <a:srgbClr val="E37222"/>
                </a:solidFill>
              </a:rPr>
              <a:t>skills</a:t>
            </a:r>
            <a:r>
              <a:rPr lang="en-GB" sz="2800" b="0" dirty="0"/>
              <a:t> of the adult social care workforce from </a:t>
            </a:r>
            <a:r>
              <a:rPr lang="en-GB" sz="2800" b="0" dirty="0">
                <a:solidFill>
                  <a:srgbClr val="E37222"/>
                </a:solidFill>
              </a:rPr>
              <a:t>initial recruitment </a:t>
            </a:r>
            <a:r>
              <a:rPr lang="en-GB" sz="2800" b="0" dirty="0"/>
              <a:t>through to the ongoing </a:t>
            </a:r>
            <a:r>
              <a:rPr lang="en-GB" sz="2800" b="0" dirty="0">
                <a:solidFill>
                  <a:srgbClr val="E37222"/>
                </a:solidFill>
              </a:rPr>
              <a:t>development of staff </a:t>
            </a:r>
            <a:r>
              <a:rPr lang="en-GB" sz="2800" b="0" dirty="0"/>
              <a:t>and equipping </a:t>
            </a:r>
            <a:r>
              <a:rPr lang="en-GB" sz="2800" b="0" dirty="0">
                <a:solidFill>
                  <a:srgbClr val="E37222"/>
                </a:solidFill>
              </a:rPr>
              <a:t>existing </a:t>
            </a:r>
            <a:r>
              <a:rPr lang="en-GB" sz="2800" b="0" dirty="0"/>
              <a:t>and</a:t>
            </a:r>
            <a:r>
              <a:rPr lang="en-GB" sz="2800" b="0" dirty="0">
                <a:solidFill>
                  <a:srgbClr val="E37222"/>
                </a:solidFill>
              </a:rPr>
              <a:t> future leaders </a:t>
            </a:r>
            <a:r>
              <a:rPr lang="en-GB" sz="2800" b="0" dirty="0"/>
              <a:t>to have the right skills to lead </a:t>
            </a:r>
            <a:r>
              <a:rPr lang="en-GB" sz="2800" b="0" dirty="0">
                <a:solidFill>
                  <a:schemeClr val="accent6">
                    <a:lumMod val="75000"/>
                  </a:schemeClr>
                </a:solidFill>
              </a:rPr>
              <a:t>outstanding</a:t>
            </a:r>
            <a:r>
              <a:rPr lang="en-GB" sz="2800" b="0" dirty="0"/>
              <a:t> care services.</a:t>
            </a:r>
            <a:br>
              <a:rPr lang="en-GB" sz="2800" b="0" dirty="0"/>
            </a:br>
            <a:r>
              <a:rPr lang="en-GB" sz="2800" dirty="0"/>
              <a:t>Increasingly, </a:t>
            </a:r>
            <a:r>
              <a:rPr lang="en-GB" sz="2800" b="0" dirty="0"/>
              <a:t>this skill set includes digital skills and digital leadership.</a:t>
            </a:r>
            <a:br>
              <a:rPr lang="en-GB" sz="2800" b="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19364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383957"/>
            <a:ext cx="8584359" cy="5671751"/>
          </a:xfrm>
        </p:spPr>
        <p:txBody>
          <a:bodyPr/>
          <a:lstStyle/>
          <a:p>
            <a:r>
              <a:rPr lang="en-GB" sz="2800" dirty="0">
                <a:solidFill>
                  <a:srgbClr val="E37222"/>
                </a:solidFill>
              </a:rPr>
              <a:t>How do we invest in skills for the workforce?</a:t>
            </a:r>
            <a:br>
              <a:rPr lang="en-GB" sz="2800" dirty="0">
                <a:solidFill>
                  <a:srgbClr val="E37222"/>
                </a:solidFill>
              </a:rPr>
            </a:br>
            <a:br>
              <a:rPr lang="en-GB" dirty="0">
                <a:solidFill>
                  <a:srgbClr val="E37222"/>
                </a:solidFill>
              </a:rPr>
            </a:br>
            <a:br>
              <a:rPr lang="en-GB" sz="3200" dirty="0">
                <a:solidFill>
                  <a:srgbClr val="E37222"/>
                </a:solidFill>
              </a:rPr>
            </a:br>
            <a:br>
              <a:rPr lang="en-GB" sz="280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91CD17D7-8D6C-4032-826F-4D42BEDB46F3}"/>
              </a:ext>
            </a:extLst>
          </p:cNvPr>
          <p:cNvSpPr txBox="1"/>
          <p:nvPr/>
        </p:nvSpPr>
        <p:spPr>
          <a:xfrm>
            <a:off x="330507" y="1749067"/>
            <a:ext cx="6193861" cy="1015663"/>
          </a:xfrm>
          <a:prstGeom prst="rect">
            <a:avLst/>
          </a:prstGeom>
          <a:noFill/>
        </p:spPr>
        <p:txBody>
          <a:bodyPr wrap="square" rtlCol="0">
            <a:spAutoFit/>
          </a:bodyPr>
          <a:lstStyle/>
          <a:p>
            <a:pPr marL="285750" indent="-285750">
              <a:buFont typeface="Arial" panose="020B0604020202020204" pitchFamily="34" charset="0"/>
              <a:buChar char="•"/>
            </a:pPr>
            <a:endParaRPr lang="en-GB" sz="2400" dirty="0">
              <a:solidFill>
                <a:srgbClr val="0079C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Rectangle: Rounded Corners 5">
            <a:extLst>
              <a:ext uri="{FF2B5EF4-FFF2-40B4-BE49-F238E27FC236}">
                <a16:creationId xmlns:a16="http://schemas.microsoft.com/office/drawing/2014/main" id="{3DEE4675-ACC4-4CF0-9A67-D4171CAE50D4}"/>
              </a:ext>
            </a:extLst>
          </p:cNvPr>
          <p:cNvSpPr/>
          <p:nvPr/>
        </p:nvSpPr>
        <p:spPr>
          <a:xfrm>
            <a:off x="2605563" y="2144800"/>
            <a:ext cx="1643748" cy="1627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Fund Training and Development</a:t>
            </a:r>
          </a:p>
        </p:txBody>
      </p:sp>
      <p:sp>
        <p:nvSpPr>
          <p:cNvPr id="10" name="Rectangle: Rounded Corners 9">
            <a:extLst>
              <a:ext uri="{FF2B5EF4-FFF2-40B4-BE49-F238E27FC236}">
                <a16:creationId xmlns:a16="http://schemas.microsoft.com/office/drawing/2014/main" id="{3A09E2FB-CC44-410A-9297-FDB6143E32C2}"/>
              </a:ext>
            </a:extLst>
          </p:cNvPr>
          <p:cNvSpPr/>
          <p:nvPr/>
        </p:nvSpPr>
        <p:spPr>
          <a:xfrm>
            <a:off x="4668403" y="2197949"/>
            <a:ext cx="1691591" cy="157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 and Produce Resources, Webinars and Events</a:t>
            </a:r>
          </a:p>
        </p:txBody>
      </p:sp>
      <p:sp>
        <p:nvSpPr>
          <p:cNvPr id="11" name="Rectangle: Rounded Corners 10">
            <a:extLst>
              <a:ext uri="{FF2B5EF4-FFF2-40B4-BE49-F238E27FC236}">
                <a16:creationId xmlns:a16="http://schemas.microsoft.com/office/drawing/2014/main" id="{769FFB94-4310-4D2E-BB0A-8A2F9ED9B09A}"/>
              </a:ext>
            </a:extLst>
          </p:cNvPr>
          <p:cNvSpPr/>
          <p:nvPr/>
        </p:nvSpPr>
        <p:spPr>
          <a:xfrm>
            <a:off x="552876" y="2196023"/>
            <a:ext cx="1633595" cy="1576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 Qualifications and Training</a:t>
            </a:r>
          </a:p>
        </p:txBody>
      </p:sp>
      <p:sp>
        <p:nvSpPr>
          <p:cNvPr id="12" name="Rectangle: Rounded Corners 11">
            <a:extLst>
              <a:ext uri="{FF2B5EF4-FFF2-40B4-BE49-F238E27FC236}">
                <a16:creationId xmlns:a16="http://schemas.microsoft.com/office/drawing/2014/main" id="{2BF7170A-FDBA-4EF8-BAE1-319DC6359E16}"/>
              </a:ext>
            </a:extLst>
          </p:cNvPr>
          <p:cNvSpPr/>
          <p:nvPr/>
        </p:nvSpPr>
        <p:spPr>
          <a:xfrm>
            <a:off x="1597424" y="4226232"/>
            <a:ext cx="1732792" cy="1787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Work Nationally and Locally with Partners to Access Funding</a:t>
            </a:r>
          </a:p>
        </p:txBody>
      </p:sp>
      <p:sp>
        <p:nvSpPr>
          <p:cNvPr id="13" name="Rectangle: Rounded Corners 12">
            <a:extLst>
              <a:ext uri="{FF2B5EF4-FFF2-40B4-BE49-F238E27FC236}">
                <a16:creationId xmlns:a16="http://schemas.microsoft.com/office/drawing/2014/main" id="{C50AAED6-9EC4-414F-A9D7-824DA06C46CD}"/>
              </a:ext>
            </a:extLst>
          </p:cNvPr>
          <p:cNvSpPr/>
          <p:nvPr/>
        </p:nvSpPr>
        <p:spPr>
          <a:xfrm>
            <a:off x="6764869" y="2196023"/>
            <a:ext cx="1643748" cy="157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 Peer to Peer Support Opportunities</a:t>
            </a:r>
          </a:p>
        </p:txBody>
      </p:sp>
      <p:sp>
        <p:nvSpPr>
          <p:cNvPr id="14" name="Rectangle: Rounded Corners 13">
            <a:extLst>
              <a:ext uri="{FF2B5EF4-FFF2-40B4-BE49-F238E27FC236}">
                <a16:creationId xmlns:a16="http://schemas.microsoft.com/office/drawing/2014/main" id="{A86BB9A5-5C44-45A9-821F-64B9A6F674CE}"/>
              </a:ext>
            </a:extLst>
          </p:cNvPr>
          <p:cNvSpPr/>
          <p:nvPr/>
        </p:nvSpPr>
        <p:spPr>
          <a:xfrm>
            <a:off x="6064642" y="4218818"/>
            <a:ext cx="1732792" cy="1794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Gather Data and Workforce Intelligence to Identify  Skills and Gaps</a:t>
            </a:r>
          </a:p>
        </p:txBody>
      </p:sp>
      <p:sp>
        <p:nvSpPr>
          <p:cNvPr id="15" name="Rectangle: Rounded Corners 14">
            <a:extLst>
              <a:ext uri="{FF2B5EF4-FFF2-40B4-BE49-F238E27FC236}">
                <a16:creationId xmlns:a16="http://schemas.microsoft.com/office/drawing/2014/main" id="{1095742C-80E5-4527-9308-0D626E20B66D}"/>
              </a:ext>
            </a:extLst>
          </p:cNvPr>
          <p:cNvSpPr/>
          <p:nvPr/>
        </p:nvSpPr>
        <p:spPr>
          <a:xfrm>
            <a:off x="3831033" y="4226232"/>
            <a:ext cx="1732792" cy="1787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 Local Skills Support and Information</a:t>
            </a:r>
          </a:p>
        </p:txBody>
      </p:sp>
    </p:spTree>
    <p:extLst>
      <p:ext uri="{BB962C8B-B14F-4D97-AF65-F5344CB8AC3E}">
        <p14:creationId xmlns:p14="http://schemas.microsoft.com/office/powerpoint/2010/main" val="64233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2162432"/>
            <a:ext cx="8584359" cy="4893276"/>
          </a:xfrm>
        </p:spPr>
        <p:txBody>
          <a:bodyPr/>
          <a:lstStyle/>
          <a:p>
            <a:r>
              <a:rPr lang="en-GB" sz="4800" dirty="0">
                <a:solidFill>
                  <a:srgbClr val="E37222"/>
                </a:solidFill>
              </a:rPr>
              <a:t>What does </a:t>
            </a:r>
            <a:r>
              <a:rPr lang="en-GB" sz="4800" dirty="0"/>
              <a:t>Adult Social Care </a:t>
            </a:r>
            <a:r>
              <a:rPr lang="en-GB" sz="4800" dirty="0">
                <a:solidFill>
                  <a:srgbClr val="E37222"/>
                </a:solidFill>
              </a:rPr>
              <a:t>look like in </a:t>
            </a:r>
            <a:r>
              <a:rPr lang="en-GB" sz="4800" dirty="0"/>
              <a:t>England</a:t>
            </a:r>
            <a:r>
              <a:rPr lang="en-GB" sz="4800" dirty="0">
                <a:solidFill>
                  <a:srgbClr val="E37222"/>
                </a:solidFill>
              </a:rPr>
              <a:t> and in the </a:t>
            </a:r>
            <a:r>
              <a:rPr lang="en-GB" sz="4800" dirty="0"/>
              <a:t>South East LEP </a:t>
            </a:r>
            <a:r>
              <a:rPr lang="en-GB" sz="4800" dirty="0">
                <a:solidFill>
                  <a:srgbClr val="E37222"/>
                </a:solidFill>
              </a:rPr>
              <a:t>region specifically?</a:t>
            </a:r>
            <a:br>
              <a:rPr lang="en-GB" sz="4800" dirty="0">
                <a:solidFill>
                  <a:srgbClr val="E37222"/>
                </a:solidFill>
              </a:rPr>
            </a:br>
            <a:br>
              <a:rPr lang="en-GB" dirty="0">
                <a:solidFill>
                  <a:srgbClr val="E37222"/>
                </a:solidFill>
              </a:rPr>
            </a:br>
            <a:br>
              <a:rPr lang="en-GB" dirty="0">
                <a:solidFill>
                  <a:srgbClr val="E37222"/>
                </a:solidFill>
              </a:rPr>
            </a:br>
            <a:br>
              <a:rPr lang="en-GB" sz="3200" dirty="0">
                <a:solidFill>
                  <a:srgbClr val="E37222"/>
                </a:solidFill>
              </a:rPr>
            </a:br>
            <a:br>
              <a:rPr lang="en-GB" sz="2800" b="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0719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2162432"/>
            <a:ext cx="8584359" cy="4893276"/>
          </a:xfrm>
        </p:spPr>
        <p:txBody>
          <a:bodyPr/>
          <a:lstStyle/>
          <a:p>
            <a:br>
              <a:rPr lang="en-GB" dirty="0">
                <a:solidFill>
                  <a:srgbClr val="E37222"/>
                </a:solidFill>
              </a:rPr>
            </a:br>
            <a:br>
              <a:rPr lang="en-GB" sz="3200" dirty="0">
                <a:solidFill>
                  <a:srgbClr val="E37222"/>
                </a:solidFill>
              </a:rPr>
            </a:br>
            <a:br>
              <a:rPr lang="en-GB" sz="2800" b="0" dirty="0"/>
            </a:br>
            <a:br>
              <a:rPr lang="en-GB" sz="2400" b="0" dirty="0"/>
            </a:br>
            <a:endParaRPr lang="en-GB" sz="2400" dirty="0"/>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sp>
        <p:nvSpPr>
          <p:cNvPr id="5" name="Rectangle: Rounded Corners 4">
            <a:extLst>
              <a:ext uri="{FF2B5EF4-FFF2-40B4-BE49-F238E27FC236}">
                <a16:creationId xmlns:a16="http://schemas.microsoft.com/office/drawing/2014/main" id="{C5DF5286-A8A1-43E0-935D-18698C4D97D4}"/>
              </a:ext>
            </a:extLst>
          </p:cNvPr>
          <p:cNvSpPr/>
          <p:nvPr/>
        </p:nvSpPr>
        <p:spPr>
          <a:xfrm>
            <a:off x="685800" y="1828799"/>
            <a:ext cx="7955280" cy="4414639"/>
          </a:xfrm>
          <a:prstGeom prst="roundRect">
            <a:avLst/>
          </a:prstGeom>
          <a:solidFill>
            <a:srgbClr val="E37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In England we continue to have a growing workforce need and currently have on average a vacancy rate of around 130,000 care roles at any one time, with more workers needed year on year to meet demand of an increasing, ageing population with complex care needs.</a:t>
            </a:r>
            <a:br>
              <a:rPr lang="en-GB" sz="3200" dirty="0">
                <a:solidFill>
                  <a:schemeClr val="bg1"/>
                </a:solidFill>
              </a:rPr>
            </a:br>
            <a:endParaRPr lang="en-GB" sz="3200" dirty="0">
              <a:solidFill>
                <a:schemeClr val="bg1"/>
              </a:solidFill>
            </a:endParaRPr>
          </a:p>
        </p:txBody>
      </p:sp>
    </p:spTree>
    <p:extLst>
      <p:ext uri="{BB962C8B-B14F-4D97-AF65-F5344CB8AC3E}">
        <p14:creationId xmlns:p14="http://schemas.microsoft.com/office/powerpoint/2010/main" val="65509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Key findings">
            <a:extLst>
              <a:ext uri="{FF2B5EF4-FFF2-40B4-BE49-F238E27FC236}">
                <a16:creationId xmlns:a16="http://schemas.microsoft.com/office/drawing/2014/main" id="{BC0AED5A-0973-45C8-9517-2BFBC7D28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819" y="857250"/>
            <a:ext cx="6044363" cy="5143500"/>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53EC-CB72-45C9-A42D-BB428A9B024C}"/>
              </a:ext>
            </a:extLst>
          </p:cNvPr>
          <p:cNvSpPr>
            <a:spLocks noGrp="1"/>
          </p:cNvSpPr>
          <p:nvPr>
            <p:ph type="title"/>
          </p:nvPr>
        </p:nvSpPr>
        <p:spPr>
          <a:xfrm>
            <a:off x="229133" y="1173892"/>
            <a:ext cx="8584359" cy="5881816"/>
          </a:xfrm>
        </p:spPr>
        <p:txBody>
          <a:bodyPr/>
          <a:lstStyle/>
          <a:p>
            <a:br>
              <a:rPr lang="en-GB" sz="2400" b="0" dirty="0"/>
            </a:br>
            <a:r>
              <a:rPr lang="en-GB" sz="2400" dirty="0">
                <a:solidFill>
                  <a:srgbClr val="E37222"/>
                </a:solidFill>
              </a:rPr>
              <a:t>Workforce Intelligence for SELEP Region</a:t>
            </a:r>
            <a:br>
              <a:rPr lang="en-GB" sz="2400" dirty="0">
                <a:solidFill>
                  <a:srgbClr val="E37222"/>
                </a:solidFill>
              </a:rPr>
            </a:br>
            <a:br>
              <a:rPr lang="en-GB" sz="2400" dirty="0">
                <a:solidFill>
                  <a:srgbClr val="E37222"/>
                </a:solidFill>
              </a:rPr>
            </a:br>
            <a:endParaRPr lang="en-GB" sz="2400" dirty="0">
              <a:solidFill>
                <a:srgbClr val="E37222"/>
              </a:solidFill>
            </a:endParaRPr>
          </a:p>
        </p:txBody>
      </p:sp>
      <p:sp>
        <p:nvSpPr>
          <p:cNvPr id="3" name="Text Placeholder 2">
            <a:extLst>
              <a:ext uri="{FF2B5EF4-FFF2-40B4-BE49-F238E27FC236}">
                <a16:creationId xmlns:a16="http://schemas.microsoft.com/office/drawing/2014/main" id="{D7BD1F1A-1EFB-4751-A729-FA7BA86335B2}"/>
              </a:ext>
            </a:extLst>
          </p:cNvPr>
          <p:cNvSpPr>
            <a:spLocks noGrp="1"/>
          </p:cNvSpPr>
          <p:nvPr>
            <p:ph type="body" sz="quarter" idx="10"/>
          </p:nvPr>
        </p:nvSpPr>
        <p:spPr>
          <a:xfrm flipV="1">
            <a:off x="229134" y="6577072"/>
            <a:ext cx="8584359" cy="972906"/>
          </a:xfrm>
        </p:spPr>
        <p:txBody>
          <a:bodyPr/>
          <a:lstStyle/>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a:p>
            <a:pPr marL="342900" indent="-342900">
              <a:lnSpc>
                <a:spcPct val="115000"/>
              </a:lnSpc>
              <a:spcAft>
                <a:spcPts val="0"/>
              </a:spcAft>
              <a:buFont typeface="Arial" panose="020B0604020202020204" pitchFamily="34" charset="0"/>
              <a:buChar char="•"/>
            </a:pPr>
            <a:endParaRPr lang="en-GB" dirty="0">
              <a:ea typeface="Hiragino Sans W4"/>
              <a:cs typeface="Times New Roman" panose="02020603050405020304" pitchFamily="18" charset="0"/>
            </a:endParaRPr>
          </a:p>
        </p:txBody>
      </p:sp>
      <p:sp>
        <p:nvSpPr>
          <p:cNvPr id="4" name="Text Placeholder 3">
            <a:extLst>
              <a:ext uri="{FF2B5EF4-FFF2-40B4-BE49-F238E27FC236}">
                <a16:creationId xmlns:a16="http://schemas.microsoft.com/office/drawing/2014/main" id="{DC24C099-BBEE-43D0-8132-B36EB6AC9DE5}"/>
              </a:ext>
            </a:extLst>
          </p:cNvPr>
          <p:cNvSpPr>
            <a:spLocks noGrp="1"/>
          </p:cNvSpPr>
          <p:nvPr>
            <p:ph type="body" sz="quarter" idx="11"/>
          </p:nvPr>
        </p:nvSpPr>
        <p:spPr>
          <a:xfrm>
            <a:off x="1433384" y="6969211"/>
            <a:ext cx="7908324" cy="420130"/>
          </a:xfrm>
        </p:spPr>
        <p:txBody>
          <a:bodyPr/>
          <a:lstStyle/>
          <a:p>
            <a:endParaRPr lang="en-GB" dirty="0"/>
          </a:p>
          <a:p>
            <a:endParaRPr lang="en-GB" dirty="0"/>
          </a:p>
          <a:p>
            <a:pPr marL="457200" indent="-457200">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14A4F667-E2F9-40EC-B9BB-8EA9C8E4C7EE}"/>
              </a:ext>
            </a:extLst>
          </p:cNvPr>
          <p:cNvGraphicFramePr>
            <a:graphicFrameLocks noGrp="1"/>
          </p:cNvGraphicFramePr>
          <p:nvPr>
            <p:extLst>
              <p:ext uri="{D42A27DB-BD31-4B8C-83A1-F6EECF244321}">
                <p14:modId xmlns:p14="http://schemas.microsoft.com/office/powerpoint/2010/main" val="2507561205"/>
              </p:ext>
            </p:extLst>
          </p:nvPr>
        </p:nvGraphicFramePr>
        <p:xfrm>
          <a:off x="965592" y="2018689"/>
          <a:ext cx="7111440" cy="4525852"/>
        </p:xfrm>
        <a:graphic>
          <a:graphicData uri="http://schemas.openxmlformats.org/drawingml/2006/table">
            <a:tbl>
              <a:tblPr firstRow="1" bandRow="1">
                <a:tableStyleId>{5C22544A-7EE6-4342-B048-85BDC9FD1C3A}</a:tableStyleId>
              </a:tblPr>
              <a:tblGrid>
                <a:gridCol w="1148987">
                  <a:extLst>
                    <a:ext uri="{9D8B030D-6E8A-4147-A177-3AD203B41FA5}">
                      <a16:colId xmlns:a16="http://schemas.microsoft.com/office/drawing/2014/main" val="2201474367"/>
                    </a:ext>
                  </a:extLst>
                </a:gridCol>
                <a:gridCol w="968450">
                  <a:extLst>
                    <a:ext uri="{9D8B030D-6E8A-4147-A177-3AD203B41FA5}">
                      <a16:colId xmlns:a16="http://schemas.microsoft.com/office/drawing/2014/main" val="63558780"/>
                    </a:ext>
                  </a:extLst>
                </a:gridCol>
                <a:gridCol w="1469147">
                  <a:extLst>
                    <a:ext uri="{9D8B030D-6E8A-4147-A177-3AD203B41FA5}">
                      <a16:colId xmlns:a16="http://schemas.microsoft.com/office/drawing/2014/main" val="620327504"/>
                    </a:ext>
                  </a:extLst>
                </a:gridCol>
                <a:gridCol w="1198605">
                  <a:extLst>
                    <a:ext uri="{9D8B030D-6E8A-4147-A177-3AD203B41FA5}">
                      <a16:colId xmlns:a16="http://schemas.microsoft.com/office/drawing/2014/main" val="3483983273"/>
                    </a:ext>
                  </a:extLst>
                </a:gridCol>
                <a:gridCol w="951471">
                  <a:extLst>
                    <a:ext uri="{9D8B030D-6E8A-4147-A177-3AD203B41FA5}">
                      <a16:colId xmlns:a16="http://schemas.microsoft.com/office/drawing/2014/main" val="2563056392"/>
                    </a:ext>
                  </a:extLst>
                </a:gridCol>
                <a:gridCol w="1374780">
                  <a:extLst>
                    <a:ext uri="{9D8B030D-6E8A-4147-A177-3AD203B41FA5}">
                      <a16:colId xmlns:a16="http://schemas.microsoft.com/office/drawing/2014/main" val="3423215763"/>
                    </a:ext>
                  </a:extLst>
                </a:gridCol>
              </a:tblGrid>
              <a:tr h="1540715">
                <a:tc>
                  <a:txBody>
                    <a:bodyPr/>
                    <a:lstStyle/>
                    <a:p>
                      <a:r>
                        <a:rPr lang="en-GB" dirty="0"/>
                        <a:t> Area</a:t>
                      </a:r>
                    </a:p>
                  </a:txBody>
                  <a:tcPr/>
                </a:tc>
                <a:tc>
                  <a:txBody>
                    <a:bodyPr/>
                    <a:lstStyle/>
                    <a:p>
                      <a:r>
                        <a:rPr lang="en-GB" dirty="0"/>
                        <a:t>No of jobs</a:t>
                      </a:r>
                    </a:p>
                  </a:txBody>
                  <a:tcPr/>
                </a:tc>
                <a:tc>
                  <a:txBody>
                    <a:bodyPr/>
                    <a:lstStyle/>
                    <a:p>
                      <a:r>
                        <a:rPr lang="en-GB" dirty="0"/>
                        <a:t>Permanent workers</a:t>
                      </a:r>
                    </a:p>
                  </a:txBody>
                  <a:tcPr/>
                </a:tc>
                <a:tc>
                  <a:txBody>
                    <a:bodyPr/>
                    <a:lstStyle/>
                    <a:p>
                      <a:r>
                        <a:rPr lang="en-GB" dirty="0"/>
                        <a:t>Turnover of staff</a:t>
                      </a:r>
                    </a:p>
                  </a:txBody>
                  <a:tcPr/>
                </a:tc>
                <a:tc>
                  <a:txBody>
                    <a:bodyPr/>
                    <a:lstStyle/>
                    <a:p>
                      <a:r>
                        <a:rPr lang="en-GB" dirty="0"/>
                        <a:t>Stay in the sector</a:t>
                      </a:r>
                    </a:p>
                  </a:txBody>
                  <a:tcPr/>
                </a:tc>
                <a:tc>
                  <a:txBody>
                    <a:bodyPr/>
                    <a:lstStyle/>
                    <a:p>
                      <a:r>
                        <a:rPr lang="en-GB" dirty="0"/>
                        <a:t>Qualified up to  L4 and above</a:t>
                      </a:r>
                    </a:p>
                  </a:txBody>
                  <a:tcPr/>
                </a:tc>
                <a:extLst>
                  <a:ext uri="{0D108BD9-81ED-4DB2-BD59-A6C34878D82A}">
                    <a16:rowId xmlns:a16="http://schemas.microsoft.com/office/drawing/2014/main" val="2902515418"/>
                  </a:ext>
                </a:extLst>
              </a:tr>
              <a:tr h="385179">
                <a:tc>
                  <a:txBody>
                    <a:bodyPr/>
                    <a:lstStyle/>
                    <a:p>
                      <a:r>
                        <a:rPr lang="en-GB" dirty="0"/>
                        <a:t>Essex</a:t>
                      </a:r>
                    </a:p>
                  </a:txBody>
                  <a:tcPr/>
                </a:tc>
                <a:tc>
                  <a:txBody>
                    <a:bodyPr/>
                    <a:lstStyle/>
                    <a:p>
                      <a:r>
                        <a:rPr lang="en-GB" dirty="0"/>
                        <a:t>39,000</a:t>
                      </a:r>
                    </a:p>
                  </a:txBody>
                  <a:tcPr/>
                </a:tc>
                <a:tc>
                  <a:txBody>
                    <a:bodyPr/>
                    <a:lstStyle/>
                    <a:p>
                      <a:r>
                        <a:rPr lang="en-GB" dirty="0"/>
                        <a:t>90%</a:t>
                      </a:r>
                    </a:p>
                  </a:txBody>
                  <a:tcPr/>
                </a:tc>
                <a:tc>
                  <a:txBody>
                    <a:bodyPr/>
                    <a:lstStyle/>
                    <a:p>
                      <a:r>
                        <a:rPr lang="en-GB" dirty="0"/>
                        <a:t>32.3%</a:t>
                      </a:r>
                    </a:p>
                  </a:txBody>
                  <a:tcPr/>
                </a:tc>
                <a:tc>
                  <a:txBody>
                    <a:bodyPr/>
                    <a:lstStyle/>
                    <a:p>
                      <a:r>
                        <a:rPr lang="en-GB" dirty="0"/>
                        <a:t>68%</a:t>
                      </a:r>
                    </a:p>
                  </a:txBody>
                  <a:tcPr/>
                </a:tc>
                <a:tc>
                  <a:txBody>
                    <a:bodyPr/>
                    <a:lstStyle/>
                    <a:p>
                      <a:r>
                        <a:rPr lang="en-GB" dirty="0"/>
                        <a:t>48%</a:t>
                      </a:r>
                    </a:p>
                  </a:txBody>
                  <a:tcPr/>
                </a:tc>
                <a:extLst>
                  <a:ext uri="{0D108BD9-81ED-4DB2-BD59-A6C34878D82A}">
                    <a16:rowId xmlns:a16="http://schemas.microsoft.com/office/drawing/2014/main" val="3915711645"/>
                  </a:ext>
                </a:extLst>
              </a:tr>
              <a:tr h="385179">
                <a:tc>
                  <a:txBody>
                    <a:bodyPr/>
                    <a:lstStyle/>
                    <a:p>
                      <a:r>
                        <a:rPr lang="en-GB" dirty="0"/>
                        <a:t>Thurrock</a:t>
                      </a:r>
                    </a:p>
                  </a:txBody>
                  <a:tcPr/>
                </a:tc>
                <a:tc>
                  <a:txBody>
                    <a:bodyPr/>
                    <a:lstStyle/>
                    <a:p>
                      <a:r>
                        <a:rPr lang="en-GB" dirty="0"/>
                        <a:t>4,500</a:t>
                      </a:r>
                    </a:p>
                  </a:txBody>
                  <a:tcPr/>
                </a:tc>
                <a:tc>
                  <a:txBody>
                    <a:bodyPr/>
                    <a:lstStyle/>
                    <a:p>
                      <a:r>
                        <a:rPr lang="en-GB" dirty="0"/>
                        <a:t>78%</a:t>
                      </a:r>
                    </a:p>
                  </a:txBody>
                  <a:tcPr/>
                </a:tc>
                <a:tc>
                  <a:txBody>
                    <a:bodyPr/>
                    <a:lstStyle/>
                    <a:p>
                      <a:r>
                        <a:rPr lang="en-GB" dirty="0"/>
                        <a:t>41%</a:t>
                      </a:r>
                    </a:p>
                  </a:txBody>
                  <a:tcPr/>
                </a:tc>
                <a:tc>
                  <a:txBody>
                    <a:bodyPr/>
                    <a:lstStyle/>
                    <a:p>
                      <a:r>
                        <a:rPr lang="en-GB" dirty="0"/>
                        <a:t>71%</a:t>
                      </a:r>
                    </a:p>
                  </a:txBody>
                  <a:tcPr/>
                </a:tc>
                <a:tc>
                  <a:txBody>
                    <a:bodyPr/>
                    <a:lstStyle/>
                    <a:p>
                      <a:r>
                        <a:rPr lang="en-GB" dirty="0"/>
                        <a:t>41%</a:t>
                      </a:r>
                    </a:p>
                  </a:txBody>
                  <a:tcPr/>
                </a:tc>
                <a:extLst>
                  <a:ext uri="{0D108BD9-81ED-4DB2-BD59-A6C34878D82A}">
                    <a16:rowId xmlns:a16="http://schemas.microsoft.com/office/drawing/2014/main" val="1898687459"/>
                  </a:ext>
                </a:extLst>
              </a:tr>
              <a:tr h="385179">
                <a:tc>
                  <a:txBody>
                    <a:bodyPr/>
                    <a:lstStyle/>
                    <a:p>
                      <a:r>
                        <a:rPr lang="en-GB" dirty="0"/>
                        <a:t>Southend</a:t>
                      </a:r>
                    </a:p>
                  </a:txBody>
                  <a:tcPr/>
                </a:tc>
                <a:tc>
                  <a:txBody>
                    <a:bodyPr/>
                    <a:lstStyle/>
                    <a:p>
                      <a:r>
                        <a:rPr lang="en-GB" dirty="0"/>
                        <a:t>6,600</a:t>
                      </a:r>
                    </a:p>
                  </a:txBody>
                  <a:tcPr/>
                </a:tc>
                <a:tc>
                  <a:txBody>
                    <a:bodyPr/>
                    <a:lstStyle/>
                    <a:p>
                      <a:r>
                        <a:rPr lang="en-GB" dirty="0"/>
                        <a:t>81%</a:t>
                      </a:r>
                    </a:p>
                  </a:txBody>
                  <a:tcPr/>
                </a:tc>
                <a:tc>
                  <a:txBody>
                    <a:bodyPr/>
                    <a:lstStyle/>
                    <a:p>
                      <a:r>
                        <a:rPr lang="en-GB" dirty="0"/>
                        <a:t>36.8%</a:t>
                      </a:r>
                    </a:p>
                  </a:txBody>
                  <a:tcPr/>
                </a:tc>
                <a:tc>
                  <a:txBody>
                    <a:bodyPr/>
                    <a:lstStyle/>
                    <a:p>
                      <a:r>
                        <a:rPr lang="en-GB" dirty="0"/>
                        <a:t>62%</a:t>
                      </a:r>
                    </a:p>
                  </a:txBody>
                  <a:tcPr/>
                </a:tc>
                <a:tc>
                  <a:txBody>
                    <a:bodyPr/>
                    <a:lstStyle/>
                    <a:p>
                      <a:r>
                        <a:rPr lang="en-GB" dirty="0"/>
                        <a:t>53%</a:t>
                      </a:r>
                    </a:p>
                  </a:txBody>
                  <a:tcPr/>
                </a:tc>
                <a:extLst>
                  <a:ext uri="{0D108BD9-81ED-4DB2-BD59-A6C34878D82A}">
                    <a16:rowId xmlns:a16="http://schemas.microsoft.com/office/drawing/2014/main" val="2055927797"/>
                  </a:ext>
                </a:extLst>
              </a:tr>
              <a:tr h="385179">
                <a:tc>
                  <a:txBody>
                    <a:bodyPr/>
                    <a:lstStyle/>
                    <a:p>
                      <a:r>
                        <a:rPr lang="en-GB" dirty="0"/>
                        <a:t>Kent</a:t>
                      </a:r>
                    </a:p>
                  </a:txBody>
                  <a:tcPr/>
                </a:tc>
                <a:tc>
                  <a:txBody>
                    <a:bodyPr/>
                    <a:lstStyle/>
                    <a:p>
                      <a:r>
                        <a:rPr lang="en-GB" dirty="0"/>
                        <a:t>45,000</a:t>
                      </a:r>
                    </a:p>
                  </a:txBody>
                  <a:tcPr/>
                </a:tc>
                <a:tc>
                  <a:txBody>
                    <a:bodyPr/>
                    <a:lstStyle/>
                    <a:p>
                      <a:r>
                        <a:rPr lang="en-GB" dirty="0"/>
                        <a:t>87%</a:t>
                      </a:r>
                    </a:p>
                  </a:txBody>
                  <a:tcPr/>
                </a:tc>
                <a:tc>
                  <a:txBody>
                    <a:bodyPr/>
                    <a:lstStyle/>
                    <a:p>
                      <a:r>
                        <a:rPr lang="en-GB" dirty="0"/>
                        <a:t>31.2%</a:t>
                      </a:r>
                    </a:p>
                  </a:txBody>
                  <a:tcPr/>
                </a:tc>
                <a:tc>
                  <a:txBody>
                    <a:bodyPr/>
                    <a:lstStyle/>
                    <a:p>
                      <a:r>
                        <a:rPr lang="en-GB" dirty="0"/>
                        <a:t>71%</a:t>
                      </a:r>
                    </a:p>
                  </a:txBody>
                  <a:tcPr/>
                </a:tc>
                <a:tc>
                  <a:txBody>
                    <a:bodyPr/>
                    <a:lstStyle/>
                    <a:p>
                      <a:r>
                        <a:rPr lang="en-GB" dirty="0"/>
                        <a:t>48%</a:t>
                      </a:r>
                    </a:p>
                  </a:txBody>
                  <a:tcPr/>
                </a:tc>
                <a:extLst>
                  <a:ext uri="{0D108BD9-81ED-4DB2-BD59-A6C34878D82A}">
                    <a16:rowId xmlns:a16="http://schemas.microsoft.com/office/drawing/2014/main" val="890802299"/>
                  </a:ext>
                </a:extLst>
              </a:tr>
              <a:tr h="385179">
                <a:tc>
                  <a:txBody>
                    <a:bodyPr/>
                    <a:lstStyle/>
                    <a:p>
                      <a:r>
                        <a:rPr lang="en-GB" dirty="0"/>
                        <a:t>Medway</a:t>
                      </a:r>
                    </a:p>
                  </a:txBody>
                  <a:tcPr/>
                </a:tc>
                <a:tc>
                  <a:txBody>
                    <a:bodyPr/>
                    <a:lstStyle/>
                    <a:p>
                      <a:r>
                        <a:rPr lang="en-GB" dirty="0"/>
                        <a:t>6,500</a:t>
                      </a:r>
                    </a:p>
                  </a:txBody>
                  <a:tcPr/>
                </a:tc>
                <a:tc>
                  <a:txBody>
                    <a:bodyPr/>
                    <a:lstStyle/>
                    <a:p>
                      <a:r>
                        <a:rPr lang="en-GB" dirty="0"/>
                        <a:t>95%</a:t>
                      </a:r>
                    </a:p>
                  </a:txBody>
                  <a:tcPr/>
                </a:tc>
                <a:tc>
                  <a:txBody>
                    <a:bodyPr/>
                    <a:lstStyle/>
                    <a:p>
                      <a:r>
                        <a:rPr lang="en-GB" dirty="0"/>
                        <a:t>28.7%</a:t>
                      </a:r>
                    </a:p>
                  </a:txBody>
                  <a:tcPr/>
                </a:tc>
                <a:tc>
                  <a:txBody>
                    <a:bodyPr/>
                    <a:lstStyle/>
                    <a:p>
                      <a:r>
                        <a:rPr lang="en-GB" dirty="0"/>
                        <a:t>73%</a:t>
                      </a:r>
                    </a:p>
                  </a:txBody>
                  <a:tcPr/>
                </a:tc>
                <a:tc>
                  <a:txBody>
                    <a:bodyPr/>
                    <a:lstStyle/>
                    <a:p>
                      <a:r>
                        <a:rPr lang="en-GB" dirty="0"/>
                        <a:t>46%</a:t>
                      </a:r>
                    </a:p>
                  </a:txBody>
                  <a:tcPr/>
                </a:tc>
                <a:extLst>
                  <a:ext uri="{0D108BD9-81ED-4DB2-BD59-A6C34878D82A}">
                    <a16:rowId xmlns:a16="http://schemas.microsoft.com/office/drawing/2014/main" val="1055505418"/>
                  </a:ext>
                </a:extLst>
              </a:tr>
              <a:tr h="674063">
                <a:tc>
                  <a:txBody>
                    <a:bodyPr/>
                    <a:lstStyle/>
                    <a:p>
                      <a:r>
                        <a:rPr lang="en-GB" dirty="0"/>
                        <a:t>East Sussex</a:t>
                      </a:r>
                    </a:p>
                  </a:txBody>
                  <a:tcPr/>
                </a:tc>
                <a:tc>
                  <a:txBody>
                    <a:bodyPr/>
                    <a:lstStyle/>
                    <a:p>
                      <a:r>
                        <a:rPr lang="en-GB" dirty="0"/>
                        <a:t>19,000</a:t>
                      </a:r>
                    </a:p>
                  </a:txBody>
                  <a:tcPr/>
                </a:tc>
                <a:tc>
                  <a:txBody>
                    <a:bodyPr/>
                    <a:lstStyle/>
                    <a:p>
                      <a:r>
                        <a:rPr lang="en-GB" dirty="0"/>
                        <a:t>93%</a:t>
                      </a:r>
                    </a:p>
                  </a:txBody>
                  <a:tcPr/>
                </a:tc>
                <a:tc>
                  <a:txBody>
                    <a:bodyPr/>
                    <a:lstStyle/>
                    <a:p>
                      <a:r>
                        <a:rPr lang="en-GB" dirty="0"/>
                        <a:t>32.5%</a:t>
                      </a:r>
                    </a:p>
                  </a:txBody>
                  <a:tcPr/>
                </a:tc>
                <a:tc>
                  <a:txBody>
                    <a:bodyPr/>
                    <a:lstStyle/>
                    <a:p>
                      <a:r>
                        <a:rPr lang="en-GB" dirty="0"/>
                        <a:t>67%</a:t>
                      </a:r>
                    </a:p>
                  </a:txBody>
                  <a:tcPr/>
                </a:tc>
                <a:tc>
                  <a:txBody>
                    <a:bodyPr/>
                    <a:lstStyle/>
                    <a:p>
                      <a:r>
                        <a:rPr lang="en-GB" dirty="0"/>
                        <a:t>48%</a:t>
                      </a:r>
                    </a:p>
                  </a:txBody>
                  <a:tcPr/>
                </a:tc>
                <a:extLst>
                  <a:ext uri="{0D108BD9-81ED-4DB2-BD59-A6C34878D82A}">
                    <a16:rowId xmlns:a16="http://schemas.microsoft.com/office/drawing/2014/main" val="1412686768"/>
                  </a:ext>
                </a:extLst>
              </a:tr>
              <a:tr h="385179">
                <a:tc>
                  <a:txBody>
                    <a:bodyPr/>
                    <a:lstStyle/>
                    <a:p>
                      <a:r>
                        <a:rPr lang="en-GB" dirty="0"/>
                        <a:t>Total</a:t>
                      </a:r>
                    </a:p>
                  </a:txBody>
                  <a:tcPr/>
                </a:tc>
                <a:tc>
                  <a:txBody>
                    <a:bodyPr/>
                    <a:lstStyle/>
                    <a:p>
                      <a:r>
                        <a:rPr lang="en-GB" dirty="0"/>
                        <a:t>120,600</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90161636"/>
                  </a:ext>
                </a:extLst>
              </a:tr>
            </a:tbl>
          </a:graphicData>
        </a:graphic>
      </p:graphicFrame>
    </p:spTree>
    <p:extLst>
      <p:ext uri="{BB962C8B-B14F-4D97-AF65-F5344CB8AC3E}">
        <p14:creationId xmlns:p14="http://schemas.microsoft.com/office/powerpoint/2010/main" val="2497070652"/>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3" ma:contentTypeDescription="Create a new document." ma:contentTypeScope="" ma:versionID="5af33d1625b1c5d56ee430dd08be06dd">
  <xsd:schema xmlns:xsd="http://www.w3.org/2001/XMLSchema" xmlns:xs="http://www.w3.org/2001/XMLSchema" xmlns:p="http://schemas.microsoft.com/office/2006/metadata/properties" xmlns:ns2="a9f12287-5f74-4593-92c9-e973669b9a71" xmlns:ns3="6140e513-9c0e-4e73-9b29-9e780522eb94" targetNamespace="http://schemas.microsoft.com/office/2006/metadata/properties" ma:root="true" ma:fieldsID="7da424cf552e56abf560e00bc164e3bd" ns2:_="" ns3:_="">
    <xsd:import namespace="a9f12287-5f74-4593-92c9-e973669b9a71"/>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9f12287-5f74-4593-92c9-e973669b9a7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25138-2B2D-4146-B5BD-7343DC2EC4D9}"/>
</file>

<file path=customXml/itemProps2.xml><?xml version="1.0" encoding="utf-8"?>
<ds:datastoreItem xmlns:ds="http://schemas.openxmlformats.org/officeDocument/2006/customXml" ds:itemID="{79B9C461-34FC-4B7B-99A7-D24BB9B9DA4F}">
  <ds:schemaRefs>
    <ds:schemaRef ds:uri="http://schemas.openxmlformats.org/package/2006/metadata/core-properties"/>
    <ds:schemaRef ds:uri="http://purl.org/dc/elements/1.1/"/>
    <ds:schemaRef ds:uri="http://schemas.microsoft.com/office/2006/documentManagement/types"/>
    <ds:schemaRef ds:uri="b2edd322-d977-4d0f-b7eb-9bb906900f39"/>
    <ds:schemaRef ds:uri="http://www.w3.org/XML/1998/namespace"/>
    <ds:schemaRef ds:uri="http://purl.org/dc/terms/"/>
    <ds:schemaRef ds:uri="33f2f048-3b76-402a-8977-c464bb2aa457"/>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6DFBC62-C7A9-443D-A5FF-13F2433FB2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 Template</Template>
  <TotalTime>1956</TotalTime>
  <Words>1293</Words>
  <Application>Microsoft Office PowerPoint</Application>
  <PresentationFormat>On-screen Show (4:3)</PresentationFormat>
  <Paragraphs>283</Paragraphs>
  <Slides>20</Slides>
  <Notes>15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20</vt:i4>
      </vt:variant>
    </vt:vector>
  </HeadingPairs>
  <TitlesOfParts>
    <vt:vector size="28" baseType="lpstr">
      <vt:lpstr>Arial</vt:lpstr>
      <vt:lpstr>Calibri</vt:lpstr>
      <vt:lpstr>Wingdings</vt:lpstr>
      <vt:lpstr>Content slides</vt:lpstr>
      <vt:lpstr>Title Slides</vt:lpstr>
      <vt:lpstr>Colour slides</vt:lpstr>
      <vt:lpstr>1_Colour slides</vt:lpstr>
      <vt:lpstr>2_Colour slides</vt:lpstr>
      <vt:lpstr> Digital + Skills = Industry 4.0: SELEP's SAP and DSP Annual Conference, 8th October 2020 </vt:lpstr>
      <vt:lpstr>   Focus on the Adult Social Care Workforce Nationally and in the  South East LEP Region  Digital Skills of the  National Adult Social Care Workforce  Emma White, Locality Manager Essex, Southend and Thurrock  Diane Buddery, Programme Head, Sector Digital  </vt:lpstr>
      <vt:lpstr>Who are Skills for Care?  </vt:lpstr>
      <vt:lpstr>What are our main areas of work?  As our name would suggest, our work programme is responsive to sector need, and focusses on the skills of the adult social care workforce from initial recruitment through to the ongoing development of staff and equipping existing and future leaders to have the right skills to lead outstanding care services. Increasingly, this skill set includes digital skills and digital leadership.  </vt:lpstr>
      <vt:lpstr>How do we invest in skills for the workforce?     </vt:lpstr>
      <vt:lpstr>What does Adult Social Care look like in England and in the South East LEP region specifically?      </vt:lpstr>
      <vt:lpstr>    </vt:lpstr>
      <vt:lpstr>PowerPoint Presentation</vt:lpstr>
      <vt:lpstr> Workforce Intelligence for SELEP Region  </vt:lpstr>
      <vt:lpstr>     </vt:lpstr>
      <vt:lpstr>     </vt:lpstr>
      <vt:lpstr>     </vt:lpstr>
      <vt:lpstr>COVID 19 has forced change but exposed weaknesses..</vt:lpstr>
      <vt:lpstr>PowerPoint Presentation</vt:lpstr>
      <vt:lpstr>COVID 19 has forced change but exposed weaknesses..</vt:lpstr>
      <vt:lpstr>Digital Leadership</vt:lpstr>
      <vt:lpstr>PowerPoint Presentation</vt:lpstr>
      <vt:lpstr>     </vt:lpstr>
      <vt:lpstr>     </vt:lpstr>
      <vt:lpstr>     </vt:lpstr>
    </vt:vector>
  </TitlesOfParts>
  <Company>Skills for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Yates</dc:creator>
  <cp:lastModifiedBy>Emma White</cp:lastModifiedBy>
  <cp:revision>34</cp:revision>
  <dcterms:created xsi:type="dcterms:W3CDTF">2014-09-03T17:02:27Z</dcterms:created>
  <dcterms:modified xsi:type="dcterms:W3CDTF">2020-10-07T14:32:30Z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_dlc_DocIdItemGuid">
    <vt:lpwstr>947adcb6-23b8-4b27-8426-c40486bee117</vt:lpwstr>
  </property>
</Properties>
</file>