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88" r:id="rId7"/>
    <p:sldId id="291" r:id="rId8"/>
    <p:sldId id="284" r:id="rId9"/>
    <p:sldId id="283" r:id="rId10"/>
    <p:sldId id="287" r:id="rId11"/>
    <p:sldId id="297" r:id="rId12"/>
    <p:sldId id="282" r:id="rId13"/>
    <p:sldId id="281" r:id="rId14"/>
    <p:sldId id="298" r:id="rId15"/>
    <p:sldId id="28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1pPr>
    <a:lvl2pPr marL="0" marR="0" indent="2286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2pPr>
    <a:lvl3pPr marL="0" marR="0" indent="4572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3pPr>
    <a:lvl4pPr marL="0" marR="0" indent="6858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4pPr>
    <a:lvl5pPr marL="0" marR="0" indent="9144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5pPr>
    <a:lvl6pPr marL="0" marR="0" indent="11430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6pPr>
    <a:lvl7pPr marL="0" marR="0" indent="13716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7pPr>
    <a:lvl8pPr marL="0" marR="0" indent="16002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8pPr>
    <a:lvl9pPr marL="0" marR="0" indent="1828800" algn="l" defTabSz="584200" rtl="0" fontAlgn="auto" latinLnBrk="0" hangingPunct="0">
      <a:lnSpc>
        <a:spcPct val="100000"/>
      </a:lnSpc>
      <a:spcBef>
        <a:spcPts val="500"/>
      </a:spcBef>
      <a:spcAft>
        <a:spcPts val="0"/>
      </a:spcAft>
      <a:buClrTx/>
      <a:buSzTx/>
      <a:buFontTx/>
      <a:buNone/>
      <a:tabLst/>
      <a:defRPr kumimoji="0" sz="16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utiger LT Std 45 Light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E80"/>
    <a:srgbClr val="ED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EF56A-BD30-4DFC-8EC8-3E1303AE2B3C}" v="14" dt="2020-09-21T13:44:00.864"/>
    <p1510:client id="{C609BB73-0696-BD67-397D-64F1026F70ED}" v="19" dt="2020-09-21T13:39:13.9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618" autoAdjust="0"/>
    <p:restoredTop sz="94672"/>
  </p:normalViewPr>
  <p:slideViewPr>
    <p:cSldViewPr snapToGrid="0" snapToObjects="1">
      <p:cViewPr>
        <p:scale>
          <a:sx n="53" d="100"/>
          <a:sy n="53" d="100"/>
        </p:scale>
        <p:origin x="-1386" y="1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30"/>
    </p:cViewPr>
  </p:notesTextViewPr>
  <p:sorterViewPr>
    <p:cViewPr>
      <p:scale>
        <a:sx n="62" d="100"/>
        <a:sy n="62" d="100"/>
      </p:scale>
      <p:origin x="0" y="204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058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39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9pPr>
          </a:lstStyle>
          <a:p>
            <a:fld id="{ABCF54A1-14C6-4D74-889F-9BDE44E467ED}" type="slidenum">
              <a:rPr lang="en-GB" altLang="en-US" sz="1200" smtClean="0">
                <a:latin typeface="Arial" charset="0"/>
              </a:rPr>
              <a:pPr/>
              <a:t>10</a:t>
            </a:fld>
            <a:endParaRPr lang="en-GB" altLang="en-US" sz="120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90288"/>
              </p:ext>
            </p:extLst>
          </p:nvPr>
        </p:nvGraphicFramePr>
        <p:xfrm>
          <a:off x="695089" y="4329983"/>
          <a:ext cx="14145546" cy="25722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145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72252">
                <a:tc>
                  <a:txBody>
                    <a:bodyPr/>
                    <a:lstStyle/>
                    <a:p>
                      <a:endParaRPr lang="en-GB" sz="1000" dirty="0"/>
                    </a:p>
                    <a:p>
                      <a:endParaRPr lang="en-GB" sz="1000" dirty="0"/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251" marR="92251" marT="42400" marB="424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136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0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65125" indent="-174625">
              <a:buClr>
                <a:srgbClr val="5EA8DB"/>
              </a:buClr>
              <a:buSzPct val="750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59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7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8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4D60718A-D997-4C0F-8A34-39DCD55FB53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51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9D916797-8747-4607-9662-43CA73F9740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78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4D60718A-D997-4C0F-8A34-39DCD55FB53B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9D916797-8747-4607-9662-43CA73F9740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7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宋体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424580-CFF5-458C-AE99-651606EAE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F4D1F2-E38D-40A5-90F7-DA1C07028688}" type="datetime1">
              <a:rPr lang="zh-CN" altLang="en-US" smtClean="0"/>
              <a:pPr>
                <a:defRPr/>
              </a:pPr>
              <a:t>2020/10/7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16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9D916797-8747-4607-9662-43CA73F9740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96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8063_GAL_BRB_Aerial_CGI_FullRes.jpg"/>
          <p:cNvSpPr>
            <a:spLocks noGrp="1"/>
          </p:cNvSpPr>
          <p:nvPr>
            <p:ph type="pic" idx="13"/>
          </p:nvPr>
        </p:nvSpPr>
        <p:spPr>
          <a:xfrm>
            <a:off x="-1073455" y="1898473"/>
            <a:ext cx="14186510" cy="79633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635000"/>
            <a:ext cx="11734800" cy="63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5000" y="1587500"/>
            <a:ext cx="5232400" cy="7531100"/>
          </a:xfrm>
          <a:prstGeom prst="rect">
            <a:avLst/>
          </a:prstGeom>
        </p:spPr>
        <p:txBody>
          <a:bodyPr/>
          <a:lstStyle>
            <a:lvl1pPr algn="l">
              <a:spcBef>
                <a:spcPts val="1000"/>
              </a:spcBef>
              <a:defRPr sz="2400">
                <a:solidFill>
                  <a:srgbClr val="434241"/>
                </a:solidFill>
                <a:latin typeface="+mj-lt"/>
                <a:ea typeface="+mj-ea"/>
                <a:cs typeface="+mj-cs"/>
                <a:sym typeface="Frutiger LT Std 45 Light"/>
              </a:defRPr>
            </a:lvl1pPr>
            <a:lvl2pPr algn="l">
              <a:spcBef>
                <a:spcPts val="1000"/>
              </a:spcBef>
              <a:defRPr sz="2400">
                <a:solidFill>
                  <a:srgbClr val="434241"/>
                </a:solidFill>
                <a:latin typeface="+mj-lt"/>
                <a:ea typeface="+mj-ea"/>
                <a:cs typeface="+mj-cs"/>
                <a:sym typeface="Frutiger LT Std 45 Light"/>
              </a:defRPr>
            </a:lvl2pPr>
            <a:lvl3pPr algn="l">
              <a:spcBef>
                <a:spcPts val="1000"/>
              </a:spcBef>
              <a:defRPr sz="2400">
                <a:solidFill>
                  <a:srgbClr val="434241"/>
                </a:solidFill>
                <a:latin typeface="+mj-lt"/>
                <a:ea typeface="+mj-ea"/>
                <a:cs typeface="+mj-cs"/>
                <a:sym typeface="Frutiger LT Std 45 Light"/>
              </a:defRPr>
            </a:lvl3pPr>
            <a:lvl4pPr algn="l">
              <a:spcBef>
                <a:spcPts val="1000"/>
              </a:spcBef>
              <a:defRPr sz="2400">
                <a:solidFill>
                  <a:srgbClr val="434241"/>
                </a:solidFill>
                <a:latin typeface="+mj-lt"/>
                <a:ea typeface="+mj-ea"/>
                <a:cs typeface="+mj-cs"/>
                <a:sym typeface="Frutiger LT Std 45 Light"/>
              </a:defRPr>
            </a:lvl4pPr>
            <a:lvl5pPr algn="l">
              <a:spcBef>
                <a:spcPts val="1000"/>
              </a:spcBef>
              <a:defRPr sz="2400">
                <a:solidFill>
                  <a:srgbClr val="434241"/>
                </a:solidFill>
                <a:latin typeface="+mj-lt"/>
                <a:ea typeface="+mj-ea"/>
                <a:cs typeface="+mj-cs"/>
                <a:sym typeface="Frutiger LT Std 45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300" y="8547100"/>
            <a:ext cx="171604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Image"/>
          <p:cNvSpPr>
            <a:spLocks noGrp="1"/>
          </p:cNvSpPr>
          <p:nvPr>
            <p:ph type="pic" sz="half" idx="13"/>
          </p:nvPr>
        </p:nvSpPr>
        <p:spPr>
          <a:xfrm>
            <a:off x="6184900" y="1587500"/>
            <a:ext cx="6184900" cy="6642100"/>
          </a:xfrm>
          <a:prstGeom prst="rect">
            <a:avLst/>
          </a:prstGeom>
          <a:ln w="3175">
            <a:solidFill>
              <a:srgbClr val="274E80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3175">
            <a:solidFill>
              <a:srgbClr val="274E80"/>
            </a:solidFill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300" y="8547100"/>
            <a:ext cx="171604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0" y="8552606"/>
            <a:ext cx="8255001" cy="941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marL="317500"/>
          </a:lstStyle>
          <a:p>
            <a:r>
              <a:t>Title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4F89CC8F-863E-4CE7-9D91-E6ABDF46ABF4}" type="datetimeFigureOut">
              <a:rPr lang="en-GB" smtClean="0"/>
              <a:t>07/10/2020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2800" y="8970239"/>
            <a:ext cx="7588693" cy="573440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1BA033A5-D356-4183-9BC2-6AFB57DB9D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2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40" y="496640"/>
            <a:ext cx="11100774" cy="1625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40" y="2275841"/>
            <a:ext cx="11100774" cy="6436925"/>
          </a:xfrm>
        </p:spPr>
        <p:txBody>
          <a:bodyPr l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972800" y="8970239"/>
            <a:ext cx="7588693" cy="573440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GB" dirty="0"/>
              <a:t>Title | BUSINESS UNITS (SNI) | PROTECT – LEGALLY PRIVILEGED | PROTECT – PROPRIETARY | PROTECT – COMMERCIAL &amp; CONTRACTS | PROTECT – PRIVATE | NOT PROTECTIVELY MARKED | ©1 Jan 2017 EDF Energy plc.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95FCA0E8-D074-468D-8360-70BEFC2337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6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1482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1057405" y="1864669"/>
            <a:ext cx="10893013" cy="716739"/>
          </a:xfrm>
        </p:spPr>
        <p:txBody>
          <a:bodyPr rIns="153598">
            <a:noAutofit/>
          </a:bodyPr>
          <a:lstStyle>
            <a:lvl1pPr marL="0" indent="0" algn="l">
              <a:buNone/>
              <a:defRPr sz="2800" baseline="0">
                <a:solidFill>
                  <a:schemeClr val="tx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AE7574E-C08A-4E20-87EB-7C62930D79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21882" y="9296400"/>
            <a:ext cx="354264" cy="348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8929-1569-4E37-B5AA-2DF54A4F18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13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5100" y="-584200"/>
            <a:ext cx="13335000" cy="3479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300" y="8547100"/>
            <a:ext cx="171604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i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1pPr>
      <a:lvl2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2pPr>
      <a:lvl3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3pPr>
      <a:lvl4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4pPr>
      <a:lvl5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5pPr>
      <a:lvl6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6pPr>
      <a:lvl7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7pPr>
      <a:lvl8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8pPr>
      <a:lvl9pPr marL="0" marR="0" indent="0" algn="l" defTabSz="584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274E80"/>
          </a:solidFill>
          <a:uFillTx/>
          <a:latin typeface="+mj-lt"/>
          <a:ea typeface="+mj-ea"/>
          <a:cs typeface="+mj-cs"/>
          <a:sym typeface="Frutiger LT Std 45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18063_GAL_BRB_Aerial_CGI_FullRes.jpg" descr="18063_GAL_BRB_Aerial_CGI_FullRes.jpg"/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006798"/>
            <a:ext cx="13004801" cy="7746711"/>
          </a:xfrm>
          <a:prstGeom prst="rect">
            <a:avLst/>
          </a:prstGeom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100" y="-584200"/>
            <a:ext cx="13335000" cy="3479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" descr="Im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300" y="8547100"/>
            <a:ext cx="171604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Welcome…"/>
          <p:cNvSpPr txBox="1">
            <a:spLocks noGrp="1"/>
          </p:cNvSpPr>
          <p:nvPr>
            <p:ph type="subTitle" sz="quarter" idx="4294967295"/>
          </p:nvPr>
        </p:nvSpPr>
        <p:spPr>
          <a:xfrm>
            <a:off x="635000" y="0"/>
            <a:ext cx="10477500" cy="22225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  <a:defRPr sz="4200">
                <a:solidFill>
                  <a:srgbClr val="E3E9EC"/>
                </a:solidFill>
                <a:latin typeface="+mj-lt"/>
                <a:ea typeface="+mj-ea"/>
                <a:cs typeface="+mj-cs"/>
                <a:sym typeface="Frutiger LT Std 45 Light"/>
              </a:defRPr>
            </a:pPr>
            <a:r>
              <a:rPr dirty="0"/>
              <a:t>Welcome</a:t>
            </a:r>
          </a:p>
          <a:p>
            <a:pPr algn="l">
              <a:defRPr sz="2400">
                <a:solidFill>
                  <a:srgbClr val="E3E9EC"/>
                </a:solidFill>
                <a:latin typeface="+mj-lt"/>
                <a:ea typeface="+mj-ea"/>
                <a:cs typeface="+mj-cs"/>
                <a:sym typeface="Frutiger LT Std 45 Light"/>
              </a:defRPr>
            </a:pPr>
            <a:r>
              <a:rPr lang="en-GB" dirty="0" smtClean="0"/>
              <a:t>Lynne Matthews</a:t>
            </a:r>
            <a:endParaRPr dirty="0"/>
          </a:p>
          <a:p>
            <a:pPr algn="l">
              <a:defRPr sz="1400" i="1">
                <a:solidFill>
                  <a:srgbClr val="E3E9EC"/>
                </a:solidFill>
                <a:latin typeface="+mj-lt"/>
                <a:ea typeface="+mj-ea"/>
                <a:cs typeface="+mj-cs"/>
                <a:sym typeface="Frutiger LT Std 45 Light"/>
              </a:defRPr>
            </a:pPr>
            <a:r>
              <a:rPr lang="en-GB" dirty="0"/>
              <a:t>October 2020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1pPr>
            <a:lvl2pPr marL="792468" indent="-30479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2pPr>
            <a:lvl3pPr marL="1219181" indent="-24383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3pPr>
            <a:lvl4pPr marL="1706853" indent="-24383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4pPr>
            <a:lvl5pPr marL="2194526" indent="-24383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5pPr>
            <a:lvl6pPr marL="2682198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6pPr>
            <a:lvl7pPr marL="3169870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7pPr>
            <a:lvl8pPr marL="3657543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8pPr>
            <a:lvl9pPr marL="4145215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9pPr>
          </a:lstStyle>
          <a:p>
            <a:r>
              <a:rPr lang="en-GB" altLang="en-US" sz="700" dirty="0" err="1">
                <a:solidFill>
                  <a:srgbClr val="6B6C6E"/>
                </a:solidFill>
              </a:rPr>
              <a:t>DfE</a:t>
            </a:r>
            <a:r>
              <a:rPr lang="en-GB" altLang="en-US" sz="700" dirty="0">
                <a:solidFill>
                  <a:srgbClr val="6B6C6E"/>
                </a:solidFill>
              </a:rPr>
              <a:t> and Energy UK Visit to site 15 March 2019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1pPr>
            <a:lvl2pPr marL="792468" indent="-30479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2pPr>
            <a:lvl3pPr marL="1219181" indent="-24383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3pPr>
            <a:lvl4pPr marL="1706853" indent="-24383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4pPr>
            <a:lvl5pPr marL="2194526" indent="-243836"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5pPr>
            <a:lvl6pPr marL="2682198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6pPr>
            <a:lvl7pPr marL="3169870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7pPr>
            <a:lvl8pPr marL="3657543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8pPr>
            <a:lvl9pPr marL="4145215" indent="-24383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Frutiger LT 45 Light" pitchFamily="34" charset="0"/>
                <a:cs typeface="Arial" charset="0"/>
              </a:defRPr>
            </a:lvl9pPr>
          </a:lstStyle>
          <a:p>
            <a:pPr eaLnBrk="1" hangingPunct="1"/>
            <a:fld id="{3A4CB20D-E96E-47C8-ABF2-FF1A08D610EC}" type="slidenum">
              <a:rPr lang="en-GB" altLang="en-US" sz="900">
                <a:solidFill>
                  <a:srgbClr val="6B6C6E"/>
                </a:solidFill>
              </a:rPr>
              <a:pPr eaLnBrk="1" hangingPunct="1"/>
              <a:t>10</a:t>
            </a:fld>
            <a:endParaRPr lang="en-GB" altLang="en-US" sz="900">
              <a:solidFill>
                <a:srgbClr val="6B6C6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7645" y="1574802"/>
            <a:ext cx="9493956" cy="999067"/>
          </a:xfrm>
          <a:prstGeom prst="rect">
            <a:avLst/>
          </a:prstGeom>
        </p:spPr>
        <p:txBody>
          <a:bodyPr lIns="130046" tIns="65023" rIns="130046" bIns="6502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itchFamily="34" charset="0"/>
                <a:cs typeface="Arial" charset="0"/>
              </a:defRPr>
            </a:lvl9pPr>
          </a:lstStyle>
          <a:p>
            <a:pPr>
              <a:defRPr/>
            </a:pPr>
            <a:endParaRPr lang="en-US" altLang="x-none" sz="2600" dirty="0">
              <a:ea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94738" y="616375"/>
            <a:ext cx="11302436" cy="999067"/>
          </a:xfrm>
          <a:prstGeom prst="rect">
            <a:avLst/>
          </a:prstGeom>
        </p:spPr>
        <p:txBody>
          <a:bodyPr lIns="130046" tIns="65023" rIns="130046" bIns="6502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600" dirty="0">
                <a:solidFill>
                  <a:schemeClr val="bg1"/>
                </a:solidFill>
              </a:rPr>
              <a:t>Four Strategic Pillars for workforce and skills </a:t>
            </a:r>
            <a:r>
              <a:rPr lang="en-GB" altLang="en-US" sz="3600" dirty="0" smtClean="0">
                <a:solidFill>
                  <a:schemeClr val="bg1"/>
                </a:solidFill>
              </a:rPr>
              <a:t> and benefits derived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pic>
        <p:nvPicPr>
          <p:cNvPr id="8" name="图片 69" descr="BRB+CGN_project_label_LARGE_RGB_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60" y="7641907"/>
            <a:ext cx="3332480" cy="2162048"/>
          </a:xfrm>
          <a:prstGeom prst="rect">
            <a:avLst/>
          </a:prstGeom>
          <a:noFill/>
        </p:spPr>
      </p:pic>
      <p:sp>
        <p:nvSpPr>
          <p:cNvPr id="11" name="Content Placeholder 14">
            <a:extLst>
              <a:ext uri="{FF2B5EF4-FFF2-40B4-BE49-F238E27FC236}">
                <a16:creationId xmlns="" xmlns:a16="http://schemas.microsoft.com/office/drawing/2014/main" id="{85901A70-551E-4AB8-89FA-102713B3CF24}"/>
              </a:ext>
            </a:extLst>
          </p:cNvPr>
          <p:cNvSpPr txBox="1">
            <a:spLocks/>
          </p:cNvSpPr>
          <p:nvPr/>
        </p:nvSpPr>
        <p:spPr>
          <a:xfrm>
            <a:off x="143435" y="3281823"/>
            <a:ext cx="4805082" cy="5441108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>
            <a:lvl1pPr marL="363538" indent="-3635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ea typeface="+mn-ea"/>
                <a:cs typeface="+mn-cs"/>
              </a:defRPr>
            </a:lvl1pPr>
            <a:lvl2pPr marL="7461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2pPr>
            <a:lvl3pPr marL="1028700" indent="-2809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3pPr>
            <a:lvl4pPr marL="1335088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4pPr>
            <a:lvl5pPr marL="16065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  <a:latin typeface="Frutiger LT 45 Light" panose="020B0402020204020204" pitchFamily="34" charset="0"/>
                <a:cs typeface="+mn-cs"/>
              </a:defRPr>
            </a:lvl5pPr>
            <a:lvl6pPr marL="20637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5209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29781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435350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50230" indent="-650230">
              <a:buFont typeface="+mj-lt"/>
              <a:buAutoNum type="arabicPeriod"/>
            </a:pPr>
            <a:r>
              <a:rPr lang="en-US" sz="1800" b="1" dirty="0"/>
              <a:t>Creating Economic Benefit </a:t>
            </a:r>
            <a:r>
              <a:rPr lang="en-US" sz="1800" dirty="0"/>
              <a:t>- Addressing key national, regional and local priorities and leaving a sustainable legacy</a:t>
            </a:r>
          </a:p>
          <a:p>
            <a:pPr marL="650230" indent="-650230">
              <a:buFont typeface="+mj-lt"/>
              <a:buAutoNum type="arabicPeriod"/>
            </a:pPr>
            <a:endParaRPr lang="en-US" sz="1800" dirty="0"/>
          </a:p>
          <a:p>
            <a:pPr marL="650230" indent="-650230">
              <a:buFont typeface="+mj-lt"/>
              <a:buAutoNum type="arabicPeriod"/>
            </a:pPr>
            <a:r>
              <a:rPr lang="en-US" sz="1800" b="1" dirty="0"/>
              <a:t>Minimising Workforce Risk </a:t>
            </a:r>
            <a:r>
              <a:rPr lang="en-US" sz="1800" dirty="0"/>
              <a:t>– Right skills, right place, right time</a:t>
            </a:r>
          </a:p>
          <a:p>
            <a:pPr marL="650230" indent="-650230">
              <a:buFont typeface="+mj-lt"/>
              <a:buAutoNum type="arabicPeriod"/>
            </a:pPr>
            <a:endParaRPr lang="en-US" sz="1800" dirty="0"/>
          </a:p>
          <a:p>
            <a:pPr marL="650230" indent="-650230">
              <a:buFont typeface="+mj-lt"/>
              <a:buAutoNum type="arabicPeriod"/>
            </a:pPr>
            <a:r>
              <a:rPr lang="en-US" sz="1800" b="1" dirty="0"/>
              <a:t>Being a ‘Force for Good’ in the Region</a:t>
            </a:r>
            <a:r>
              <a:rPr lang="en-US" sz="1800" dirty="0"/>
              <a:t> – Using DCO commitments to leverage further investment</a:t>
            </a:r>
          </a:p>
          <a:p>
            <a:pPr marL="650230" indent="-650230">
              <a:buFont typeface="+mj-lt"/>
              <a:buAutoNum type="arabicPeriod"/>
            </a:pPr>
            <a:endParaRPr lang="en-US" sz="1800" dirty="0"/>
          </a:p>
          <a:p>
            <a:pPr marL="650230" indent="-650230">
              <a:buFont typeface="+mj-lt"/>
              <a:buAutoNum type="arabicPeriod"/>
            </a:pPr>
            <a:r>
              <a:rPr lang="en-US" sz="1800" b="1" dirty="0"/>
              <a:t>Integrating HPC, SZC and BRB Activity</a:t>
            </a:r>
            <a:r>
              <a:rPr lang="en-US" sz="1800" dirty="0"/>
              <a:t> – </a:t>
            </a:r>
            <a:r>
              <a:rPr lang="en-US" sz="1800" dirty="0" err="1"/>
              <a:t>Maximise</a:t>
            </a:r>
            <a:r>
              <a:rPr lang="en-US" sz="1800" dirty="0"/>
              <a:t> efficiencies to drive productivity</a:t>
            </a:r>
          </a:p>
          <a:p>
            <a:pPr marL="1194345" lvl="1" indent="-650230">
              <a:buFont typeface="+mj-lt"/>
              <a:buAutoNum type="alphaLcPeriod"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705" y="2789022"/>
            <a:ext cx="7315200" cy="52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3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1C487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200" i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0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6300" y="8547100"/>
            <a:ext cx="171604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Agenda"/>
          <p:cNvSpPr txBox="1">
            <a:spLocks noGrp="1"/>
          </p:cNvSpPr>
          <p:nvPr>
            <p:ph type="title"/>
          </p:nvPr>
        </p:nvSpPr>
        <p:spPr>
          <a:xfrm>
            <a:off x="635000" y="4876800"/>
            <a:ext cx="11734800" cy="635000"/>
          </a:xfrm>
          <a:prstGeom prst="rect">
            <a:avLst/>
          </a:prstGeom>
          <a:noFill/>
        </p:spPr>
        <p:txBody>
          <a:bodyPr lIns="50800" tIns="50800" rIns="50800" bIns="50800" anchor="b">
            <a:noAutofit/>
          </a:bodyPr>
          <a:lstStyle>
            <a:lvl1pPr marL="314325" defTabSz="578358">
              <a:spcBef>
                <a:spcPts val="900"/>
              </a:spcBef>
              <a:defRPr sz="4158">
                <a:solidFill>
                  <a:srgbClr val="FFFFFF"/>
                </a:solidFill>
              </a:defRPr>
            </a:lvl1pPr>
          </a:lstStyle>
          <a:p>
            <a:pPr algn="ctr"/>
            <a:r>
              <a:rPr lang="en-GB" sz="7200" dirty="0" smtClean="0"/>
              <a:t>Thank you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4004348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hat is Bradwell B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spcBef>
                <a:spcPts val="900"/>
              </a:spcBef>
              <a:defRPr sz="4158"/>
            </a:lvl1pPr>
          </a:lstStyle>
          <a:p>
            <a:r>
              <a:rPr lang="en-US" sz="4150" dirty="0" smtClean="0"/>
              <a:t>What</a:t>
            </a:r>
            <a:r>
              <a:rPr sz="4150" dirty="0" smtClean="0"/>
              <a:t> </a:t>
            </a:r>
            <a:r>
              <a:rPr sz="4150" dirty="0"/>
              <a:t>is Bradwell B?</a:t>
            </a:r>
          </a:p>
        </p:txBody>
      </p:sp>
      <p:sp>
        <p:nvSpPr>
          <p:cNvPr id="58" name="A proposed new nuclear power station on the Dengie Peninsula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1000" indent="-190500">
              <a:buClr>
                <a:srgbClr val="5EA8DB"/>
              </a:buClr>
              <a:buSzPct val="75000"/>
              <a:buChar char="•"/>
            </a:pPr>
            <a:r>
              <a:rPr dirty="0"/>
              <a:t>A proposed new nuclear power station on the Dengie Peninsula</a:t>
            </a:r>
          </a:p>
          <a:p>
            <a:pPr marL="381000" indent="-190500">
              <a:buClr>
                <a:srgbClr val="5EA8DB"/>
              </a:buClr>
              <a:buSzPct val="75000"/>
              <a:buChar char="•"/>
            </a:pPr>
            <a:r>
              <a:rPr dirty="0"/>
              <a:t>It would make a vital contribution to the UK’s future need for low carbon, secure and affordable energy</a:t>
            </a:r>
          </a:p>
          <a:p>
            <a:pPr marL="381000" indent="-190500">
              <a:buClr>
                <a:srgbClr val="5EA8DB"/>
              </a:buClr>
              <a:buSzPct val="75000"/>
              <a:buChar char="•"/>
            </a:pPr>
            <a:r>
              <a:rPr dirty="0"/>
              <a:t>It would power around four million homes across the UK and provide long-term jobs for 900 people for at least 60 years</a:t>
            </a:r>
          </a:p>
          <a:p>
            <a:pPr marL="381000" indent="-190500">
              <a:buClr>
                <a:srgbClr val="5EA8DB"/>
              </a:buClr>
              <a:buSzPct val="75000"/>
              <a:buChar char="•"/>
            </a:pPr>
            <a:r>
              <a:rPr dirty="0"/>
              <a:t>There would be tens of thousands of jobs and significant business opportunities during construction</a:t>
            </a:r>
          </a:p>
        </p:txBody>
      </p:sp>
      <p:pic>
        <p:nvPicPr>
          <p:cNvPr id="59" name="CGN-Basemap_Overarching_Map_Full.jpg" descr="CGN-Basemap_Overarching_Map_Full.jpg"/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4899" y="1587500"/>
            <a:ext cx="6184901" cy="45511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6"/>
          <p:cNvSpPr>
            <a:spLocks noChangeArrowheads="1"/>
          </p:cNvSpPr>
          <p:nvPr/>
        </p:nvSpPr>
        <p:spPr bwMode="auto">
          <a:xfrm>
            <a:off x="3213224" y="5033502"/>
            <a:ext cx="2482432" cy="3279872"/>
          </a:xfrm>
          <a:prstGeom prst="roundRect">
            <a:avLst>
              <a:gd name="adj" fmla="val 7431"/>
            </a:avLst>
          </a:prstGeom>
          <a:solidFill>
            <a:schemeClr val="accent4">
              <a:lumMod val="75000"/>
            </a:schemeClr>
          </a:solidFill>
          <a:ln w="12700" cap="rnd">
            <a:noFill/>
            <a:prstDash val="dash"/>
            <a:round/>
            <a:headEnd/>
            <a:tailEnd/>
          </a:ln>
        </p:spPr>
        <p:txBody>
          <a:bodyPr lIns="130046" tIns="65023" rIns="130046" bIns="65023" anchor="ctr"/>
          <a:lstStyle/>
          <a:p>
            <a:pPr algn="ctr" eaLnBrk="0" hangingPunct="0"/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34" name="Rounded Rectangle 16"/>
          <p:cNvSpPr>
            <a:spLocks noChangeArrowheads="1"/>
          </p:cNvSpPr>
          <p:nvPr/>
        </p:nvSpPr>
        <p:spPr bwMode="auto">
          <a:xfrm>
            <a:off x="5900361" y="5033502"/>
            <a:ext cx="2482432" cy="3279872"/>
          </a:xfrm>
          <a:prstGeom prst="roundRect">
            <a:avLst>
              <a:gd name="adj" fmla="val 7431"/>
            </a:avLst>
          </a:prstGeom>
          <a:solidFill>
            <a:schemeClr val="accent2">
              <a:lumMod val="50000"/>
            </a:schemeClr>
          </a:solidFill>
          <a:ln w="12700" cap="rnd">
            <a:noFill/>
            <a:prstDash val="dash"/>
            <a:round/>
            <a:headEnd/>
            <a:tailEnd/>
          </a:ln>
        </p:spPr>
        <p:txBody>
          <a:bodyPr lIns="130046" tIns="65023" rIns="130046" bIns="65023" anchor="ctr"/>
          <a:lstStyle/>
          <a:p>
            <a:pPr algn="ctr" eaLnBrk="0" hangingPunct="0"/>
            <a:endParaRPr lang="en-GB" altLang="en-US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ounded Rectangle 16"/>
          <p:cNvSpPr>
            <a:spLocks noChangeArrowheads="1"/>
          </p:cNvSpPr>
          <p:nvPr/>
        </p:nvSpPr>
        <p:spPr bwMode="auto">
          <a:xfrm>
            <a:off x="537296" y="5033502"/>
            <a:ext cx="2482432" cy="3279872"/>
          </a:xfrm>
          <a:prstGeom prst="roundRect">
            <a:avLst>
              <a:gd name="adj" fmla="val 7431"/>
            </a:avLst>
          </a:prstGeom>
          <a:solidFill>
            <a:schemeClr val="accent4">
              <a:lumMod val="50000"/>
            </a:schemeClr>
          </a:solidFill>
          <a:ln w="12700" cap="rnd">
            <a:noFill/>
            <a:prstDash val="dash"/>
            <a:round/>
            <a:headEnd/>
            <a:tailEnd/>
          </a:ln>
        </p:spPr>
        <p:txBody>
          <a:bodyPr lIns="130046" tIns="65023" rIns="130046" bIns="65023" anchor="ctr"/>
          <a:lstStyle/>
          <a:p>
            <a:pPr algn="ctr" eaLnBrk="0" hangingPunct="0"/>
            <a:endParaRPr lang="en-GB" altLang="en-US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552097" y="5126101"/>
            <a:ext cx="2385768" cy="432613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 anchor="ctr"/>
          <a:lstStyle/>
          <a:p>
            <a:pPr algn="ctr" eaLnBrk="0" hangingPunct="0"/>
            <a:r>
              <a:rPr lang="en-GB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Hinkley Point C (HPC)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295905" y="5139097"/>
            <a:ext cx="2357925" cy="432613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 anchor="ctr"/>
          <a:lstStyle/>
          <a:p>
            <a:pPr algn="ctr" eaLnBrk="0" hangingPunct="0"/>
            <a:r>
              <a:rPr lang="en-GB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Sizewell C (SZC)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5976199" y="5139097"/>
            <a:ext cx="2367607" cy="432613"/>
          </a:xfrm>
          <a:prstGeom prst="rect">
            <a:avLst/>
          </a:prstGeom>
          <a:noFill/>
          <a:ln>
            <a:noFill/>
          </a:ln>
        </p:spPr>
        <p:txBody>
          <a:bodyPr lIns="130046" tIns="65023" rIns="130046" bIns="65023" anchor="ctr"/>
          <a:lstStyle/>
          <a:p>
            <a:pPr algn="ctr" eaLnBrk="0" hangingPunct="0"/>
            <a:r>
              <a:rPr lang="en-GB" alt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Bradwell B (BRB)</a:t>
            </a:r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572040" y="6910025"/>
            <a:ext cx="2456791" cy="144233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 anchor="ctr"/>
          <a:lstStyle/>
          <a:p>
            <a:pPr lvl="2" eaLnBrk="0">
              <a:spcBef>
                <a:spcPts val="569"/>
              </a:spcBef>
              <a:buClr>
                <a:srgbClr val="97989A"/>
              </a:buClr>
            </a:pPr>
            <a: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b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EPR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  <a:p>
            <a:pPr eaLnBrk="0" hangingPunct="0"/>
            <a:r>
              <a:rPr lang="en-US" altLang="zh-CN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  <a:endParaRPr lang="en-GB" alt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0">
              <a:spcBef>
                <a:spcPts val="569"/>
              </a:spcBef>
              <a:buClr>
                <a:srgbClr val="97989A"/>
              </a:buClr>
            </a:pPr>
            <a:endParaRPr lang="en-GB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ounded Rectangle 17"/>
          <p:cNvSpPr>
            <a:spLocks noChangeArrowheads="1"/>
          </p:cNvSpPr>
          <p:nvPr/>
        </p:nvSpPr>
        <p:spPr bwMode="auto">
          <a:xfrm>
            <a:off x="3239437" y="4669671"/>
            <a:ext cx="2509830" cy="2692507"/>
          </a:xfrm>
          <a:prstGeom prst="roundRect">
            <a:avLst>
              <a:gd name="adj" fmla="val 7431"/>
            </a:avLst>
          </a:prstGeom>
          <a:noFill/>
          <a:ln w="12700" cap="rnd">
            <a:noFill/>
            <a:prstDash val="dash"/>
            <a:round/>
            <a:headEnd/>
            <a:tailEnd/>
          </a:ln>
        </p:spPr>
        <p:txBody>
          <a:bodyPr lIns="130046" tIns="65023" rIns="130046" bIns="65023" anchor="ctr"/>
          <a:lstStyle/>
          <a:p>
            <a:pPr algn="ctr" eaLnBrk="0" hangingPunct="0"/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3" name="Rounded Rectangle 18"/>
          <p:cNvSpPr>
            <a:spLocks noChangeArrowheads="1"/>
          </p:cNvSpPr>
          <p:nvPr/>
        </p:nvSpPr>
        <p:spPr bwMode="auto">
          <a:xfrm>
            <a:off x="5821554" y="4669671"/>
            <a:ext cx="2512722" cy="2692507"/>
          </a:xfrm>
          <a:prstGeom prst="roundRect">
            <a:avLst>
              <a:gd name="adj" fmla="val 7431"/>
            </a:avLst>
          </a:prstGeom>
          <a:noFill/>
          <a:ln w="12700" cap="rnd">
            <a:noFill/>
            <a:prstDash val="dash"/>
            <a:round/>
            <a:headEnd/>
            <a:tailEnd/>
          </a:ln>
        </p:spPr>
        <p:txBody>
          <a:bodyPr lIns="130046" tIns="65023" rIns="130046" bIns="65023" anchor="ctr"/>
          <a:lstStyle/>
          <a:p>
            <a:pPr algn="ctr" eaLnBrk="0" hangingPunct="0"/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85" name="Picture 29" descr="ED001_Oblique-Aerial-View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1" y="5662665"/>
            <a:ext cx="2163422" cy="110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20782" r="2374" b="7964"/>
          <a:stretch>
            <a:fillRect/>
          </a:stretch>
        </p:blipFill>
        <p:spPr bwMode="auto">
          <a:xfrm>
            <a:off x="3411397" y="5662665"/>
            <a:ext cx="2112484" cy="11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5" t="64911" r="23196" b="4269"/>
          <a:stretch>
            <a:fillRect/>
          </a:stretch>
        </p:blipFill>
        <p:spPr bwMode="auto">
          <a:xfrm>
            <a:off x="6095662" y="5662664"/>
            <a:ext cx="2131187" cy="113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Box 1"/>
          <p:cNvSpPr txBox="1">
            <a:spLocks noChangeArrowheads="1"/>
          </p:cNvSpPr>
          <p:nvPr/>
        </p:nvSpPr>
        <p:spPr bwMode="auto">
          <a:xfrm>
            <a:off x="542665" y="1437032"/>
            <a:ext cx="7875002" cy="531426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CGN UK</a:t>
            </a:r>
            <a:endParaRPr lang="zh-CN" altLang="en-US" sz="1400" dirty="0">
              <a:solidFill>
                <a:srgbClr val="FFFFFF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13" name="TextBox 41"/>
          <p:cNvSpPr txBox="1">
            <a:spLocks noChangeArrowheads="1"/>
          </p:cNvSpPr>
          <p:nvPr/>
        </p:nvSpPr>
        <p:spPr bwMode="auto">
          <a:xfrm>
            <a:off x="663729" y="4471258"/>
            <a:ext cx="1442450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33.5%</a:t>
            </a:r>
            <a:endParaRPr lang="zh-CN" altLang="en-US" sz="26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cxnSp>
        <p:nvCxnSpPr>
          <p:cNvPr id="117" name="直接箭头连接符 116"/>
          <p:cNvCxnSpPr>
            <a:cxnSpLocks/>
            <a:endCxn id="111" idx="0"/>
          </p:cNvCxnSpPr>
          <p:nvPr/>
        </p:nvCxnSpPr>
        <p:spPr bwMode="auto">
          <a:xfrm rot="10800000" flipV="1">
            <a:off x="1390521" y="3377350"/>
            <a:ext cx="2031835" cy="50901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"/>
          <p:cNvSpPr txBox="1">
            <a:spLocks noChangeArrowheads="1"/>
          </p:cNvSpPr>
          <p:nvPr/>
        </p:nvSpPr>
        <p:spPr bwMode="auto">
          <a:xfrm>
            <a:off x="2574331" y="3886363"/>
            <a:ext cx="1705977" cy="48149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</a:t>
            </a:r>
          </a:p>
        </p:txBody>
      </p:sp>
      <p:sp>
        <p:nvSpPr>
          <p:cNvPr id="103" name="TextBox 41"/>
          <p:cNvSpPr txBox="1">
            <a:spLocks noChangeArrowheads="1"/>
          </p:cNvSpPr>
          <p:nvPr/>
        </p:nvSpPr>
        <p:spPr bwMode="auto">
          <a:xfrm>
            <a:off x="2729944" y="4471258"/>
            <a:ext cx="1364481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  <a:endParaRPr lang="zh-CN" altLang="en-US" sz="26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04" name="TextBox 10"/>
          <p:cNvSpPr txBox="1">
            <a:spLocks noChangeArrowheads="1"/>
          </p:cNvSpPr>
          <p:nvPr/>
        </p:nvSpPr>
        <p:spPr bwMode="auto">
          <a:xfrm>
            <a:off x="4601204" y="3886363"/>
            <a:ext cx="1708489" cy="48149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BRB</a:t>
            </a:r>
          </a:p>
        </p:txBody>
      </p:sp>
      <p:sp>
        <p:nvSpPr>
          <p:cNvPr id="105" name="TextBox 41"/>
          <p:cNvSpPr txBox="1">
            <a:spLocks noChangeArrowheads="1"/>
          </p:cNvSpPr>
          <p:nvPr/>
        </p:nvSpPr>
        <p:spPr bwMode="auto">
          <a:xfrm>
            <a:off x="4757171" y="4471258"/>
            <a:ext cx="1429456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66.5%</a:t>
            </a:r>
            <a:endParaRPr lang="zh-CN" altLang="en-US" sz="26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cxnSp>
        <p:nvCxnSpPr>
          <p:cNvPr id="106" name="直接连接符 105"/>
          <p:cNvCxnSpPr>
            <a:cxnSpLocks/>
          </p:cNvCxnSpPr>
          <p:nvPr/>
        </p:nvCxnSpPr>
        <p:spPr bwMode="auto">
          <a:xfrm rot="16200000" flipH="1">
            <a:off x="4005777" y="2421310"/>
            <a:ext cx="1924059" cy="975282"/>
          </a:xfrm>
          <a:prstGeom prst="bentConnector3">
            <a:avLst>
              <a:gd name="adj1" fmla="val 74204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"/>
          <p:cNvSpPr txBox="1">
            <a:spLocks noChangeArrowheads="1"/>
          </p:cNvSpPr>
          <p:nvPr/>
        </p:nvSpPr>
        <p:spPr bwMode="auto">
          <a:xfrm>
            <a:off x="6430727" y="3894162"/>
            <a:ext cx="2203194" cy="65659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Nuclear System</a:t>
            </a:r>
          </a:p>
        </p:txBody>
      </p:sp>
      <p:sp>
        <p:nvSpPr>
          <p:cNvPr id="109" name="TextBox 41"/>
          <p:cNvSpPr txBox="1">
            <a:spLocks noChangeArrowheads="1"/>
          </p:cNvSpPr>
          <p:nvPr/>
        </p:nvSpPr>
        <p:spPr bwMode="auto">
          <a:xfrm>
            <a:off x="6817595" y="4471258"/>
            <a:ext cx="1429457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66.5%</a:t>
            </a:r>
            <a:endParaRPr lang="zh-CN" altLang="en-US" sz="2600" b="1" dirty="0">
              <a:solidFill>
                <a:schemeClr val="accent2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sp>
        <p:nvSpPr>
          <p:cNvPr id="124" name="灯片编号占位符 2"/>
          <p:cNvSpPr txBox="1">
            <a:spLocks/>
          </p:cNvSpPr>
          <p:nvPr/>
        </p:nvSpPr>
        <p:spPr>
          <a:xfrm>
            <a:off x="12152505" y="8247702"/>
            <a:ext cx="686364" cy="519289"/>
          </a:xfrm>
          <a:prstGeom prst="rect">
            <a:avLst/>
          </a:prstGeom>
        </p:spPr>
        <p:txBody>
          <a:bodyPr lIns="130046" tIns="65023" rIns="130046" bIns="65023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accent1"/>
                </a:solidFill>
                <a:latin typeface="Arial" charset="0"/>
                <a:ea typeface="华文细黑" charset="0"/>
                <a:cs typeface="华文细黑" charset="0"/>
              </a:defRPr>
            </a:lvl9pPr>
          </a:lstStyle>
          <a:p>
            <a:pPr>
              <a:defRPr/>
            </a:pP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1">
            <a:extLst>
              <a:ext uri="{FF2B5EF4-FFF2-40B4-BE49-F238E27FC236}">
                <a16:creationId xmlns="" xmlns:a16="http://schemas.microsoft.com/office/drawing/2014/main" id="{E60B9B62-59B0-4584-A8F7-C508BAC2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57" y="504430"/>
            <a:ext cx="11359128" cy="6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>
              <a:defRPr/>
            </a:pPr>
            <a:r>
              <a:rPr kumimoji="0" lang="en-US" altLang="zh-CN" sz="4000" dirty="0">
                <a:solidFill>
                  <a:schemeClr val="bg1"/>
                </a:solidFill>
                <a:latin typeface="Frutiger LT 45 Light" panose="020B0402020204020204" pitchFamily="34" charset="0"/>
                <a:ea typeface="+mj-ea"/>
                <a:cs typeface="Arial"/>
              </a:rPr>
              <a:t>CGN in the UK</a:t>
            </a:r>
            <a:endParaRPr kumimoji="0" lang="zh-CN" altLang="en-US" sz="4000" dirty="0">
              <a:solidFill>
                <a:schemeClr val="bg1"/>
              </a:solidFill>
              <a:latin typeface="Frutiger LT 45 Light" panose="020B0402020204020204" pitchFamily="34" charset="0"/>
              <a:ea typeface="+mj-ea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94672" y="5033984"/>
            <a:ext cx="3378658" cy="3250207"/>
          </a:xfrm>
          <a:prstGeom prst="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197" tIns="117758" rIns="127998" bIns="66559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8983021" y="5936947"/>
            <a:ext cx="3295620" cy="1373740"/>
          </a:xfrm>
          <a:prstGeom prst="rect">
            <a:avLst/>
          </a:prstGeom>
        </p:spPr>
        <p:txBody>
          <a:bodyPr lIns="130046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ヒラギノ角ゴ Pro W3" charset="0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  <a:ea typeface="黑体" pitchFamily="2" charset="-122"/>
                <a:cs typeface="黑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CGN Renewables in UK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300MW of onshore wind in operation in Ireland and UK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endParaRPr lang="en-US" altLang="zh-CN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40MW being built now at </a:t>
            </a:r>
            <a:r>
              <a:rPr lang="en-US" altLang="zh-CN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Brenig</a:t>
            </a:r>
            <a:r>
              <a:rPr lang="en-US" altLang="zh-CN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Denbighshire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endParaRPr lang="en-US" altLang="zh-CN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rgbClr val="004A86"/>
              </a:buClr>
              <a:defRPr/>
            </a:pPr>
            <a:r>
              <a:rPr lang="en-US" altLang="zh-CN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has a small fuel-trading business based in Cambridge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4721542" y="2308662"/>
            <a:ext cx="306077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defRPr sz="1050" b="1" i="1">
                <a:solidFill>
                  <a:srgbClr val="004A86"/>
                </a:solidFill>
                <a:latin typeface="+mj-lt"/>
                <a:ea typeface="微软雅黑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Committed more than £10 billion to UK new nuclear</a:t>
            </a:r>
          </a:p>
        </p:txBody>
      </p:sp>
      <p:sp>
        <p:nvSpPr>
          <p:cNvPr id="111" name="TextBox 10"/>
          <p:cNvSpPr txBox="1">
            <a:spLocks noChangeArrowheads="1"/>
          </p:cNvSpPr>
          <p:nvPr/>
        </p:nvSpPr>
        <p:spPr bwMode="auto">
          <a:xfrm>
            <a:off x="537532" y="3886363"/>
            <a:ext cx="1705977" cy="48149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lnSpc>
                <a:spcPct val="110000"/>
              </a:lnSpc>
              <a:spcBef>
                <a:spcPts val="500"/>
              </a:spcBef>
              <a:buFont typeface="Arial" charset="0"/>
              <a:buChar char="•"/>
              <a:defRPr sz="32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lnSpc>
                <a:spcPct val="110000"/>
              </a:lnSpc>
              <a:spcBef>
                <a:spcPts val="400"/>
              </a:spcBef>
              <a:buFont typeface="Arial" charset="0"/>
              <a:buChar char="–"/>
              <a:defRPr sz="1600">
                <a:solidFill>
                  <a:schemeClr val="tx2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B3837"/>
                </a:solidFill>
                <a:latin typeface="Arial" charset="0"/>
                <a:ea typeface="黑体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HPC</a:t>
            </a:r>
          </a:p>
        </p:txBody>
      </p:sp>
      <p:sp>
        <p:nvSpPr>
          <p:cNvPr id="135" name="Rectangle 10"/>
          <p:cNvSpPr>
            <a:spLocks noChangeArrowheads="1"/>
          </p:cNvSpPr>
          <p:nvPr/>
        </p:nvSpPr>
        <p:spPr bwMode="auto">
          <a:xfrm>
            <a:off x="3265204" y="6884038"/>
            <a:ext cx="2456791" cy="144233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 anchor="ctr"/>
          <a:lstStyle/>
          <a:p>
            <a:pPr lvl="2" eaLnBrk="0">
              <a:spcBef>
                <a:spcPts val="569"/>
              </a:spcBef>
              <a:buClr>
                <a:srgbClr val="97989A"/>
              </a:buClr>
            </a:pPr>
            <a: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b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EPR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  <a:p>
            <a:pPr eaLnBrk="0" hangingPunct="0"/>
            <a:r>
              <a:rPr lang="en-GB" altLang="zh-CN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en-GB" alt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eaLnBrk="0">
              <a:spcBef>
                <a:spcPts val="569"/>
              </a:spcBef>
              <a:buClr>
                <a:srgbClr val="97989A"/>
              </a:buClr>
            </a:pPr>
            <a:endParaRPr lang="en-GB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5952341" y="6793080"/>
            <a:ext cx="2456791" cy="1442331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046" tIns="65023" rIns="130046" bIns="65023" anchor="ctr"/>
          <a:lstStyle/>
          <a:p>
            <a:pPr lvl="2" eaLnBrk="0">
              <a:spcBef>
                <a:spcPts val="569"/>
              </a:spcBef>
              <a:buClr>
                <a:srgbClr val="97989A"/>
              </a:buClr>
            </a:pPr>
            <a: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b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 HPR1000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</a:p>
          <a:p>
            <a:pPr eaLnBrk="0" hangingPunct="0"/>
            <a:r>
              <a:rPr lang="en-GB" altLang="zh-CN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en-GB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1">
            <a:extLst>
              <a:ext uri="{FF2B5EF4-FFF2-40B4-BE49-F238E27FC236}">
                <a16:creationId xmlns="" xmlns:a16="http://schemas.microsoft.com/office/drawing/2014/main" id="{E60B9B62-59B0-4584-A8F7-C508BAC2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509" y="2308662"/>
            <a:ext cx="2033778" cy="45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accent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500" b="1" dirty="0">
                <a:solidFill>
                  <a:srgbClr val="004A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CGN’s UK project shareholding</a:t>
            </a:r>
            <a:endParaRPr lang="zh-CN" altLang="en-US" sz="1500" b="1" dirty="0">
              <a:solidFill>
                <a:srgbClr val="004A86"/>
              </a:solidFill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  <p:cxnSp>
        <p:nvCxnSpPr>
          <p:cNvPr id="66" name="直接连接符 105">
            <a:extLst>
              <a:ext uri="{FF2B5EF4-FFF2-40B4-BE49-F238E27FC236}">
                <a16:creationId xmlns="" xmlns:a16="http://schemas.microsoft.com/office/drawing/2014/main" id="{C26E8A46-0AAB-4153-A10A-FB51AAA04490}"/>
              </a:ext>
            </a:extLst>
          </p:cNvPr>
          <p:cNvCxnSpPr>
            <a:cxnSpLocks/>
            <a:stCxn id="110" idx="2"/>
            <a:endCxn id="107" idx="0"/>
          </p:cNvCxnSpPr>
          <p:nvPr/>
        </p:nvCxnSpPr>
        <p:spPr bwMode="auto">
          <a:xfrm rot="16200000" flipH="1">
            <a:off x="5043393" y="1405231"/>
            <a:ext cx="1925704" cy="305215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105">
            <a:extLst>
              <a:ext uri="{FF2B5EF4-FFF2-40B4-BE49-F238E27FC236}">
                <a16:creationId xmlns="" xmlns:a16="http://schemas.microsoft.com/office/drawing/2014/main" id="{2ECC5343-2780-4F09-A57A-1DECD3842074}"/>
              </a:ext>
            </a:extLst>
          </p:cNvPr>
          <p:cNvCxnSpPr>
            <a:cxnSpLocks/>
            <a:stCxn id="110" idx="2"/>
            <a:endCxn id="102" idx="0"/>
          </p:cNvCxnSpPr>
          <p:nvPr/>
        </p:nvCxnSpPr>
        <p:spPr bwMode="auto">
          <a:xfrm rot="5400000">
            <a:off x="2994791" y="2400987"/>
            <a:ext cx="1917905" cy="1052846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0D459191-963A-4D29-944F-92FA647F8D7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2784" r="21579" b="2809"/>
          <a:stretch/>
        </p:blipFill>
        <p:spPr bwMode="auto">
          <a:xfrm>
            <a:off x="8633921" y="275103"/>
            <a:ext cx="3903030" cy="465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8">
            <a:extLst>
              <a:ext uri="{FF2B5EF4-FFF2-40B4-BE49-F238E27FC236}">
                <a16:creationId xmlns="" xmlns:a16="http://schemas.microsoft.com/office/drawing/2014/main" id="{36893841-7CD9-4005-B28F-ADCBAD3A7339}"/>
              </a:ext>
            </a:extLst>
          </p:cNvPr>
          <p:cNvSpPr txBox="1">
            <a:spLocks noChangeArrowheads="1"/>
          </p:cNvSpPr>
          <p:nvPr/>
        </p:nvSpPr>
        <p:spPr>
          <a:xfrm>
            <a:off x="973104" y="8972409"/>
            <a:ext cx="6829777" cy="573476"/>
          </a:xfrm>
          <a:prstGeom prst="rect">
            <a:avLst/>
          </a:prstGeom>
          <a:ln/>
        </p:spPr>
        <p:txBody>
          <a:bodyPr lIns="130046" tIns="65023" rIns="130046" bIns="65023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sz="1000" dirty="0"/>
              <a:t>©2020 Bradwell Power Generation Company Ltd. All rights Reserved. NOT PROTECTIVELY MARKED.</a:t>
            </a:r>
            <a:endParaRPr lang="en-US" alt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5114400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36893841-7CD9-4005-B28F-ADCBAD3A73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973104" y="8972409"/>
            <a:ext cx="6829777" cy="573476"/>
          </a:xfrm>
          <a:ln/>
        </p:spPr>
        <p:txBody>
          <a:bodyPr/>
          <a:lstStyle/>
          <a:p>
            <a:r>
              <a:rPr lang="en-GB" altLang="en-US" dirty="0"/>
              <a:t>©2020 Bradwell Power Generation Company Ltd. All rights Reserved. NOT PROTECTIVELY MARKED.</a:t>
            </a:r>
            <a:endParaRPr lang="en-US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CCD8A66E-12B5-492A-BF41-64178E0623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390811" y="9296400"/>
            <a:ext cx="216406" cy="348813"/>
          </a:xfrm>
          <a:ln/>
        </p:spPr>
        <p:txBody>
          <a:bodyPr/>
          <a:lstStyle/>
          <a:p>
            <a:fld id="{88B43C85-33A0-4A9B-A427-1A5606AF287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24" name="Rectangle 8">
            <a:extLst>
              <a:ext uri="{FF2B5EF4-FFF2-40B4-BE49-F238E27FC236}">
                <a16:creationId xmlns="" xmlns:a16="http://schemas.microsoft.com/office/drawing/2014/main" id="{EA2615D3-1B11-4E58-9497-E95698FEE3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8881" y="3350543"/>
            <a:ext cx="11302436" cy="133208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BRB </a:t>
            </a:r>
            <a:r>
              <a:rPr lang="en-US" altLang="en-US" b="1" dirty="0" smtClean="0"/>
              <a:t>Skills </a:t>
            </a:r>
            <a:r>
              <a:rPr lang="en-US" altLang="en-US" b="1" dirty="0" smtClean="0"/>
              <a:t>- A </a:t>
            </a:r>
            <a:r>
              <a:rPr lang="en-US" altLang="en-US" b="1" dirty="0"/>
              <a:t>Partnership Approach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20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15154" y="4947069"/>
            <a:ext cx="2972196" cy="2985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7323263" y="1445752"/>
            <a:ext cx="2346399" cy="4596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GB" sz="2100" b="1" dirty="0"/>
              <a:t>Learn from HPC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0183" y="1298018"/>
            <a:ext cx="2312873" cy="84176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GB" sz="2100" b="1" dirty="0"/>
              <a:t>Understand the </a:t>
            </a:r>
          </a:p>
          <a:p>
            <a:pPr algn="ctr"/>
            <a:r>
              <a:rPr lang="en-GB" sz="2100" b="1" dirty="0"/>
              <a:t>Landscape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9359" y="1445752"/>
            <a:ext cx="2255204" cy="4596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GB" sz="2100" b="1" dirty="0"/>
              <a:t>Be Demand-led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6971" y="2039498"/>
            <a:ext cx="2558986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1200" dirty="0"/>
              <a:t>Make the most of the information and experience available to us:  Redeploy best practice and revise approach where improvements are needed.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87128" y="2039498"/>
            <a:ext cx="2558986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1200" dirty="0"/>
              <a:t>Ensure that local characteristics, issues and stakeholder relationships are fully understood and accurately reflected in our approach.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7469" y="2039498"/>
            <a:ext cx="2558986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1200" dirty="0"/>
              <a:t>Focus on the critical needs of the project – the legacy left by </a:t>
            </a:r>
            <a:r>
              <a:rPr lang="en-GB" sz="1200" dirty="0" smtClean="0"/>
              <a:t>BRB </a:t>
            </a:r>
            <a:r>
              <a:rPr lang="en-GB" sz="1200" dirty="0" smtClean="0"/>
              <a:t>will </a:t>
            </a:r>
            <a:r>
              <a:rPr lang="en-GB" sz="1200" dirty="0"/>
              <a:t>be strongest if the project is successful and runs to programme.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0898" y="5025339"/>
            <a:ext cx="2111576" cy="4596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GB" sz="2100" b="1" dirty="0"/>
              <a:t>Grow the Pool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31" y="4877605"/>
            <a:ext cx="1952197" cy="84176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GB" sz="2100" b="1" dirty="0"/>
              <a:t>Maximise the</a:t>
            </a:r>
          </a:p>
          <a:p>
            <a:pPr algn="ctr"/>
            <a:r>
              <a:rPr lang="en-GB" sz="2100" b="1" dirty="0"/>
              <a:t>Fleet Effect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1454" y="5046343"/>
            <a:ext cx="1992933" cy="4596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ctr"/>
            <a:r>
              <a:rPr lang="en-GB" sz="2100" b="1" dirty="0"/>
              <a:t>Invest Wisely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07629" y="5614157"/>
            <a:ext cx="2758110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1200" dirty="0"/>
              <a:t>Mitigate workforce risk by working proactively with local service providers and complementary industries in the region to improve skills locally.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6686" y="5614158"/>
            <a:ext cx="2853618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1200" dirty="0"/>
              <a:t>Don’t reinvent the wheel – work with local and regional partners to support existing service provision where it can meet project needs, following a ‘plug and play’ model.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0621" y="983323"/>
            <a:ext cx="2399435" cy="33137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300" dirty="0"/>
              <a:t>Our guiding principles are to:</a:t>
            </a:r>
          </a:p>
        </p:txBody>
      </p:sp>
      <p:sp>
        <p:nvSpPr>
          <p:cNvPr id="4" name="Rectangle 3"/>
          <p:cNvSpPr/>
          <p:nvPr/>
        </p:nvSpPr>
        <p:spPr>
          <a:xfrm>
            <a:off x="9849636" y="5167049"/>
            <a:ext cx="288627" cy="28862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 dirty="0"/>
          </a:p>
        </p:txBody>
      </p:sp>
      <p:sp>
        <p:nvSpPr>
          <p:cNvPr id="31" name="Rectangle 30"/>
          <p:cNvSpPr/>
          <p:nvPr/>
        </p:nvSpPr>
        <p:spPr>
          <a:xfrm>
            <a:off x="9845795" y="5672344"/>
            <a:ext cx="288627" cy="28862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 dirty="0"/>
          </a:p>
        </p:txBody>
      </p:sp>
      <p:sp>
        <p:nvSpPr>
          <p:cNvPr id="32" name="Rectangle 31"/>
          <p:cNvSpPr/>
          <p:nvPr/>
        </p:nvSpPr>
        <p:spPr>
          <a:xfrm>
            <a:off x="9845795" y="6255823"/>
            <a:ext cx="288627" cy="28862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 dirty="0"/>
          </a:p>
        </p:txBody>
      </p:sp>
      <p:sp>
        <p:nvSpPr>
          <p:cNvPr id="33" name="Rectangle 32"/>
          <p:cNvSpPr/>
          <p:nvPr/>
        </p:nvSpPr>
        <p:spPr>
          <a:xfrm>
            <a:off x="9845795" y="7417959"/>
            <a:ext cx="288627" cy="28862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 dirty="0"/>
          </a:p>
        </p:txBody>
      </p:sp>
      <p:sp>
        <p:nvSpPr>
          <p:cNvPr id="9" name="TextBox 8"/>
          <p:cNvSpPr txBox="1"/>
          <p:nvPr/>
        </p:nvSpPr>
        <p:spPr>
          <a:xfrm>
            <a:off x="10262413" y="5031536"/>
            <a:ext cx="2298270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GB" sz="1100" dirty="0"/>
              <a:t>Secured the right workforce, in the right place, at the right time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62414" y="5563004"/>
            <a:ext cx="2203869" cy="5339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100" dirty="0"/>
              <a:t>Managed workforce churn and </a:t>
            </a:r>
          </a:p>
          <a:p>
            <a:r>
              <a:rPr lang="en-GB" sz="1100" dirty="0"/>
              <a:t>displacement effectively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62413" y="6153914"/>
            <a:ext cx="2424936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GB" sz="1100" dirty="0"/>
              <a:t>Minimised wage inflation and maintained a stable IR framework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8700" y="5614157"/>
            <a:ext cx="2660658" cy="10546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1200" dirty="0"/>
              <a:t>Utilise the intellectual capital and supply chain knowledge gained through delivering HPC to drive productivity and deliver cost savings.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62413" y="7326316"/>
            <a:ext cx="231115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GB" sz="1100" dirty="0"/>
              <a:t>Delivered a sustainable legacy and generated real social value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67523" y="4623400"/>
            <a:ext cx="2768126" cy="33137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300" dirty="0"/>
              <a:t>If we are successful, we will have: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845795" y="6801897"/>
            <a:ext cx="288627" cy="28862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 dirty="0"/>
          </a:p>
        </p:txBody>
      </p:sp>
      <p:sp>
        <p:nvSpPr>
          <p:cNvPr id="41" name="TextBox 40"/>
          <p:cNvSpPr txBox="1"/>
          <p:nvPr/>
        </p:nvSpPr>
        <p:spPr>
          <a:xfrm>
            <a:off x="10262412" y="6720405"/>
            <a:ext cx="2272622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GB" sz="1100" dirty="0"/>
              <a:t>Collaborated positively with supply chain and other sectors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09579" y="5130025"/>
            <a:ext cx="451863" cy="42678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900" dirty="0">
                <a:sym typeface="Wingdings 2" panose="05020102010507070707" pitchFamily="18" charset="2"/>
              </a:rPr>
              <a:t></a:t>
            </a:r>
            <a:endParaRPr lang="en-GB" sz="1900" dirty="0"/>
          </a:p>
        </p:txBody>
      </p:sp>
      <p:sp>
        <p:nvSpPr>
          <p:cNvPr id="44" name="TextBox 43"/>
          <p:cNvSpPr txBox="1"/>
          <p:nvPr/>
        </p:nvSpPr>
        <p:spPr>
          <a:xfrm>
            <a:off x="9803365" y="5661828"/>
            <a:ext cx="451863" cy="42678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900" dirty="0">
                <a:sym typeface="Wingdings 2" panose="05020102010507070707" pitchFamily="18" charset="2"/>
              </a:rPr>
              <a:t></a:t>
            </a:r>
            <a:endParaRPr lang="en-GB" sz="1900" dirty="0"/>
          </a:p>
        </p:txBody>
      </p:sp>
      <p:sp>
        <p:nvSpPr>
          <p:cNvPr id="45" name="TextBox 44"/>
          <p:cNvSpPr txBox="1"/>
          <p:nvPr/>
        </p:nvSpPr>
        <p:spPr>
          <a:xfrm>
            <a:off x="9791324" y="6252403"/>
            <a:ext cx="451863" cy="42678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900" dirty="0">
                <a:sym typeface="Wingdings 2" panose="05020102010507070707" pitchFamily="18" charset="2"/>
              </a:rPr>
              <a:t></a:t>
            </a:r>
            <a:endParaRPr lang="en-GB" sz="1900" dirty="0"/>
          </a:p>
        </p:txBody>
      </p:sp>
      <p:sp>
        <p:nvSpPr>
          <p:cNvPr id="46" name="TextBox 45"/>
          <p:cNvSpPr txBox="1"/>
          <p:nvPr/>
        </p:nvSpPr>
        <p:spPr>
          <a:xfrm>
            <a:off x="9791324" y="6795263"/>
            <a:ext cx="451863" cy="42678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900" dirty="0">
                <a:sym typeface="Wingdings 2" panose="05020102010507070707" pitchFamily="18" charset="2"/>
              </a:rPr>
              <a:t></a:t>
            </a:r>
            <a:endParaRPr lang="en-GB" sz="1900" dirty="0"/>
          </a:p>
        </p:txBody>
      </p:sp>
      <p:sp>
        <p:nvSpPr>
          <p:cNvPr id="47" name="TextBox 46"/>
          <p:cNvSpPr txBox="1"/>
          <p:nvPr/>
        </p:nvSpPr>
        <p:spPr>
          <a:xfrm>
            <a:off x="9783441" y="7398023"/>
            <a:ext cx="451863" cy="42678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900" dirty="0">
                <a:sym typeface="Wingdings 2" panose="05020102010507070707" pitchFamily="18" charset="2"/>
              </a:rPr>
              <a:t></a:t>
            </a:r>
            <a:endParaRPr lang="en-GB" sz="1900" dirty="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0" y="4537498"/>
            <a:ext cx="130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116631" y="4537498"/>
            <a:ext cx="0" cy="3660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034142" y="882757"/>
            <a:ext cx="0" cy="3660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9902" y="1298081"/>
            <a:ext cx="3465506" cy="368613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365754" indent="-365754">
              <a:spcAft>
                <a:spcPts val="1280"/>
              </a:spcAft>
              <a:buFont typeface="+mj-lt"/>
              <a:buAutoNum type="arabicPeriod"/>
            </a:pPr>
            <a:r>
              <a:rPr lang="en-GB" sz="1900" dirty="0"/>
              <a:t>Secure planning consent</a:t>
            </a:r>
          </a:p>
          <a:p>
            <a:pPr marL="365754" indent="-365754">
              <a:spcAft>
                <a:spcPts val="1280"/>
              </a:spcAft>
              <a:buFont typeface="+mj-lt"/>
              <a:buAutoNum type="arabicPeriod"/>
            </a:pPr>
            <a:r>
              <a:rPr lang="en-GB" sz="1900" dirty="0"/>
              <a:t>Minimise workforce risk, maximise productivity </a:t>
            </a:r>
          </a:p>
          <a:p>
            <a:pPr marL="365754" indent="-365754">
              <a:spcAft>
                <a:spcPts val="1280"/>
              </a:spcAft>
              <a:buFont typeface="+mj-lt"/>
              <a:buAutoNum type="arabicPeriod"/>
            </a:pPr>
            <a:r>
              <a:rPr lang="en-GB" sz="1900" dirty="0"/>
              <a:t>Supply the required workforce</a:t>
            </a:r>
          </a:p>
          <a:p>
            <a:pPr marL="365754" indent="-365754">
              <a:spcAft>
                <a:spcPts val="1280"/>
              </a:spcAft>
              <a:buFont typeface="+mj-lt"/>
              <a:buAutoNum type="arabicPeriod"/>
            </a:pPr>
            <a:r>
              <a:rPr lang="en-GB" sz="1900" dirty="0"/>
              <a:t>Deliver more than a power station – social mobility and local benefit</a:t>
            </a:r>
          </a:p>
          <a:p>
            <a:pPr marL="365754" indent="-365754">
              <a:buFont typeface="+mj-lt"/>
              <a:buAutoNum type="arabicPeriod"/>
            </a:pPr>
            <a:endParaRPr lang="en-GB" sz="1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2423" y="932132"/>
            <a:ext cx="1932961" cy="33137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GB" sz="1300" dirty="0"/>
              <a:t>Four Basic Objectives: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45502" y="6898765"/>
            <a:ext cx="1317230" cy="1137279"/>
            <a:chOff x="886408" y="5309691"/>
            <a:chExt cx="1234902" cy="106619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408" y="5472797"/>
              <a:ext cx="1197578" cy="903092"/>
            </a:xfrm>
            <a:prstGeom prst="rect">
              <a:avLst/>
            </a:prstGeom>
          </p:spPr>
        </p:pic>
        <p:sp>
          <p:nvSpPr>
            <p:cNvPr id="58" name="U-Turn Arrow 57"/>
            <p:cNvSpPr/>
            <p:nvPr/>
          </p:nvSpPr>
          <p:spPr>
            <a:xfrm>
              <a:off x="1119675" y="5309691"/>
              <a:ext cx="1001635" cy="614652"/>
            </a:xfrm>
            <a:prstGeom prst="uturnArrow">
              <a:avLst/>
            </a:prstGeom>
            <a:solidFill>
              <a:schemeClr val="accent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12623" y="6976412"/>
            <a:ext cx="1551536" cy="1177552"/>
            <a:chOff x="3432763" y="5202694"/>
            <a:chExt cx="1803810" cy="136901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653" y="5202694"/>
              <a:ext cx="1762031" cy="1147504"/>
            </a:xfrm>
            <a:prstGeom prst="rect">
              <a:avLst/>
            </a:prstGeom>
          </p:spPr>
        </p:pic>
        <p:cxnSp>
          <p:nvCxnSpPr>
            <p:cNvPr id="61" name="Straight Connector 60"/>
            <p:cNvCxnSpPr/>
            <p:nvPr/>
          </p:nvCxnSpPr>
          <p:spPr>
            <a:xfrm>
              <a:off x="3432763" y="6253069"/>
              <a:ext cx="18038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61"/>
            <p:cNvSpPr/>
            <p:nvPr/>
          </p:nvSpPr>
          <p:spPr>
            <a:xfrm>
              <a:off x="4254486" y="6285785"/>
              <a:ext cx="169100" cy="28592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900" dirty="0"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10" y="6989281"/>
            <a:ext cx="1647094" cy="115181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7902804" y="3102574"/>
            <a:ext cx="1162860" cy="1150629"/>
            <a:chOff x="4622947" y="1963634"/>
            <a:chExt cx="1090181" cy="1078714"/>
          </a:xfrm>
        </p:grpSpPr>
        <p:pic>
          <p:nvPicPr>
            <p:cNvPr id="65" name="Picture 2" descr="Image result for hinkley point C logo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9" t="4887" r="25574" b="5119"/>
            <a:stretch/>
          </p:blipFill>
          <p:spPr bwMode="auto">
            <a:xfrm>
              <a:off x="4622947" y="1971282"/>
              <a:ext cx="751697" cy="75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414" y="1963634"/>
              <a:ext cx="1078714" cy="1078714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26" y="3183979"/>
            <a:ext cx="1446002" cy="940466"/>
          </a:xfrm>
          <a:prstGeom prst="rect">
            <a:avLst/>
          </a:prstGeom>
        </p:spPr>
      </p:pic>
      <p:pic>
        <p:nvPicPr>
          <p:cNvPr id="68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24641" r="5363" b="19690"/>
          <a:stretch>
            <a:fillRect/>
          </a:stretch>
        </p:blipFill>
        <p:spPr bwMode="auto">
          <a:xfrm>
            <a:off x="4902871" y="3098982"/>
            <a:ext cx="1374535" cy="103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3"/>
          <p:cNvSpPr txBox="1">
            <a:spLocks/>
          </p:cNvSpPr>
          <p:nvPr/>
        </p:nvSpPr>
        <p:spPr>
          <a:xfrm>
            <a:off x="0" y="0"/>
            <a:ext cx="13004800" cy="575522"/>
          </a:xfrm>
          <a:prstGeom prst="rect">
            <a:avLst/>
          </a:prstGeom>
          <a:solidFill>
            <a:srgbClr val="002060"/>
          </a:solidFill>
        </p:spPr>
        <p:txBody>
          <a:bodyPr lIns="130046" tIns="65023" rIns="130046" bIns="65023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Education, Skills and Employment: </a:t>
            </a:r>
            <a:r>
              <a:rPr lang="en-GB" sz="2600" dirty="0">
                <a:solidFill>
                  <a:schemeClr val="bg1"/>
                </a:solidFill>
                <a:latin typeface="Calibri" panose="020F0502020204030204" pitchFamily="34" charset="0"/>
              </a:rPr>
              <a:t>Our overarching approach</a:t>
            </a:r>
          </a:p>
        </p:txBody>
      </p:sp>
      <p:pic>
        <p:nvPicPr>
          <p:cNvPr id="55" name="图片 69" descr="BRB+CGN_project_label_LARGE_RGB_COLOU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60" y="7641907"/>
            <a:ext cx="3332480" cy="216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0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D10EEF-4D30-4BE8-BC7E-F5344FB6B7D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/>
        </p:blipFill>
        <p:spPr>
          <a:xfrm>
            <a:off x="372740" y="3104175"/>
            <a:ext cx="12019257" cy="4126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6732" y="473111"/>
            <a:ext cx="11302436" cy="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anose="020B0402020204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anose="020B0402020204020204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anose="020B0402020204020204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anose="020B0402020204020204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rutiger LT 45 Light" panose="020B040202020402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6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Based on HPC- Indicative Phases </a:t>
            </a:r>
            <a:r>
              <a:rPr lang="en-GB" altLang="en-US" sz="36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and Key Skills</a:t>
            </a:r>
            <a:endParaRPr lang="en-GB" sz="36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2135" y="7369008"/>
            <a:ext cx="2240741" cy="1022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GB" sz="1900"/>
          </a:p>
        </p:txBody>
      </p:sp>
      <p:pic>
        <p:nvPicPr>
          <p:cNvPr id="7" name="图片 69" descr="BRB+CGN_project_label_LARGE_RGB_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60" y="7641907"/>
            <a:ext cx="3332480" cy="216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29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3"/>
          <p:cNvSpPr txBox="1">
            <a:spLocks/>
          </p:cNvSpPr>
          <p:nvPr/>
        </p:nvSpPr>
        <p:spPr>
          <a:xfrm>
            <a:off x="0" y="0"/>
            <a:ext cx="13004800" cy="575522"/>
          </a:xfrm>
          <a:prstGeom prst="rect">
            <a:avLst/>
          </a:prstGeom>
          <a:solidFill>
            <a:schemeClr val="bg2"/>
          </a:solidFill>
        </p:spPr>
        <p:txBody>
          <a:bodyPr lIns="130046" tIns="65023" rIns="130046" bIns="65023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Our strategic approach: Pipelines into opportunity </a:t>
            </a:r>
            <a:endParaRPr lang="en-GB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851182" y="575523"/>
            <a:ext cx="11302436" cy="1332089"/>
          </a:xfrm>
          <a:prstGeom prst="rect">
            <a:avLst/>
          </a:prstGeom>
        </p:spPr>
        <p:txBody>
          <a:bodyPr vert="horz" lIns="0" tIns="65023" rIns="0" bIns="65023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solidFill>
                  <a:schemeClr val="bg1"/>
                </a:solidFill>
              </a:rPr>
              <a:t>HPC Case study - Developing </a:t>
            </a:r>
            <a:r>
              <a:rPr lang="en-GB" altLang="en-US" dirty="0" smtClean="0">
                <a:solidFill>
                  <a:schemeClr val="bg1"/>
                </a:solidFill>
              </a:rPr>
              <a:t>clearer pathways into opportunities  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3403420"/>
            <a:ext cx="10971792" cy="4981192"/>
          </a:xfrm>
          <a:prstGeom prst="rect">
            <a:avLst/>
          </a:prstGeom>
        </p:spPr>
      </p:pic>
      <p:pic>
        <p:nvPicPr>
          <p:cNvPr id="5" name="图片 69" descr="BRB+CGN_project_label_LARGE_RGB_COLOU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60" y="7641907"/>
            <a:ext cx="3332480" cy="216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6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10833" y="0"/>
            <a:ext cx="10464800" cy="1499347"/>
          </a:xfrm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黑体" panose="02010609060101010101" pitchFamily="49" charset="-122"/>
              </a:rPr>
              <a:t>Hinkley Point C: The UK Experience So Far</a:t>
            </a:r>
          </a:p>
        </p:txBody>
      </p:sp>
      <p:sp>
        <p:nvSpPr>
          <p:cNvPr id="7172" name="Slide Number Placeholder 4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480614" y="7972213"/>
            <a:ext cx="330219" cy="34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56623" indent="-406394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25575" indent="-32511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275804" indent="-32511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926034" indent="-32511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57626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22649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87672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526954" indent="-32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4C153B7-EF9F-4A38-ACD4-DB2E17F92A91}" type="slidenum">
              <a:rPr lang="zh-CN" altLang="en-US" smtClean="0">
                <a:solidFill>
                  <a:srgbClr val="A5A4A3"/>
                </a:solidFill>
                <a:ea typeface="黑体" panose="02010609060101010101" pitchFamily="49" charset="-122"/>
              </a:rPr>
              <a:pPr/>
              <a:t>8</a:t>
            </a:fld>
            <a:endParaRPr lang="en-US" altLang="zh-CN">
              <a:solidFill>
                <a:srgbClr val="A5A4A3"/>
              </a:solidFill>
              <a:ea typeface="黑体" panose="02010609060101010101" pitchFamily="49" charset="-122"/>
            </a:endParaRPr>
          </a:p>
        </p:txBody>
      </p:sp>
      <p:sp>
        <p:nvSpPr>
          <p:cNvPr id="7173" name="Content Placeholder 12"/>
          <p:cNvSpPr>
            <a:spLocks noGrp="1"/>
          </p:cNvSpPr>
          <p:nvPr>
            <p:ph idx="1"/>
          </p:nvPr>
        </p:nvSpPr>
        <p:spPr>
          <a:xfrm>
            <a:off x="1900517" y="2366674"/>
            <a:ext cx="9601533" cy="4058023"/>
          </a:xfrm>
        </p:spPr>
        <p:txBody>
          <a:bodyPr/>
          <a:lstStyle/>
          <a:p>
            <a:r>
              <a:rPr lang="en-GB" altLang="en-US" sz="2800" dirty="0">
                <a:ea typeface="黑体" panose="02010609060101010101" pitchFamily="49" charset="-122"/>
              </a:rPr>
              <a:t>£2.2bn spent with South-West Companies</a:t>
            </a:r>
          </a:p>
          <a:p>
            <a:endParaRPr lang="en-GB" altLang="en-US" sz="2800" dirty="0">
              <a:ea typeface="黑体" panose="02010609060101010101" pitchFamily="49" charset="-122"/>
            </a:endParaRPr>
          </a:p>
          <a:p>
            <a:r>
              <a:rPr lang="en-GB" altLang="en-US" sz="2800" dirty="0">
                <a:ea typeface="黑体" panose="02010609060101010101" pitchFamily="49" charset="-122"/>
              </a:rPr>
              <a:t>10,300 job opportunities</a:t>
            </a:r>
          </a:p>
          <a:p>
            <a:endParaRPr lang="en-GB" altLang="en-US" sz="2800" dirty="0">
              <a:ea typeface="黑体" panose="02010609060101010101" pitchFamily="49" charset="-122"/>
            </a:endParaRPr>
          </a:p>
          <a:p>
            <a:r>
              <a:rPr lang="en-GB" altLang="en-US" sz="2800" dirty="0">
                <a:ea typeface="黑体" panose="02010609060101010101" pitchFamily="49" charset="-122"/>
              </a:rPr>
              <a:t>644 apprentices</a:t>
            </a:r>
          </a:p>
          <a:p>
            <a:endParaRPr lang="en-GB" altLang="en-US" sz="2800" dirty="0">
              <a:ea typeface="黑体" panose="02010609060101010101" pitchFamily="49" charset="-122"/>
            </a:endParaRPr>
          </a:p>
          <a:p>
            <a:r>
              <a:rPr lang="en-GB" altLang="en-US" sz="2800" dirty="0">
                <a:ea typeface="黑体" panose="02010609060101010101" pitchFamily="49" charset="-122"/>
              </a:rPr>
              <a:t>64% of construction cost due to be spent in 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9462"/>
            <a:ext cx="13004800" cy="25502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6893841-7CD9-4005-B28F-ADCBAD3A7339}"/>
              </a:ext>
            </a:extLst>
          </p:cNvPr>
          <p:cNvSpPr txBox="1">
            <a:spLocks noChangeArrowheads="1"/>
          </p:cNvSpPr>
          <p:nvPr/>
        </p:nvSpPr>
        <p:spPr>
          <a:xfrm>
            <a:off x="973104" y="8972409"/>
            <a:ext cx="6829777" cy="573476"/>
          </a:xfrm>
          <a:prstGeom prst="rect">
            <a:avLst/>
          </a:prstGeom>
          <a:ln/>
        </p:spPr>
        <p:txBody>
          <a:bodyPr lIns="130046" tIns="65023" rIns="130046" bIns="65023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utiger LT 45 Light" panose="020B0402020204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sz="1000" dirty="0"/>
              <a:t>©2020 Bradwell Power Generation Company Ltd. All rights Reserved. NOT PROTECTIVELY MARKED.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9297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8B7652-C840-4AE6-B279-2B87EF70263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562541" y="575523"/>
            <a:ext cx="10365111" cy="624923"/>
          </a:xfrm>
          <a:prstGeom prst="rect">
            <a:avLst/>
          </a:prstGeom>
        </p:spPr>
        <p:txBody>
          <a:bodyPr lIns="130046" tIns="65023" rIns="130046" bIns="6502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E5815"/>
                </a:solidFill>
                <a:latin typeface="Frutiger LT 45 Light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6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Balancing Risk and Maximising Social </a:t>
            </a:r>
            <a:r>
              <a:rPr lang="en-GB" altLang="en-US" sz="36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Value/ </a:t>
            </a:r>
            <a:r>
              <a:rPr lang="en-GB" altLang="en-US" sz="3600" dirty="0" err="1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Covid</a:t>
            </a:r>
            <a:r>
              <a:rPr lang="en-GB" altLang="en-US" sz="36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Recovery</a:t>
            </a:r>
            <a:endParaRPr lang="en-GB" altLang="en-US" sz="36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图片 69" descr="BRB+CGN_project_label_LARGE_RGB_COLOU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60" y="7641907"/>
            <a:ext cx="3332480" cy="2162048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07" y="2111693"/>
            <a:ext cx="10358684" cy="5880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5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utiger LT Std 45 Light"/>
        <a:ea typeface="Frutiger LT Std 45 Light"/>
        <a:cs typeface="Frutiger LT Std 45 Light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6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utiger LT Std 45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Frutiger LT Std 45 Light"/>
        <a:ea typeface="Frutiger LT Std 45 Light"/>
        <a:cs typeface="Frutiger LT Std 45 Light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6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utiger LT Std 45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3" ma:contentTypeDescription="Create a new document." ma:contentTypeScope="" ma:versionID="5af33d1625b1c5d56ee430dd08be06dd">
  <xsd:schema xmlns:xsd="http://www.w3.org/2001/XMLSchema" xmlns:xs="http://www.w3.org/2001/XMLSchema" xmlns:p="http://schemas.microsoft.com/office/2006/metadata/properties" xmlns:ns2="a9f12287-5f74-4593-92c9-e973669b9a71" xmlns:ns3="6140e513-9c0e-4e73-9b29-9e780522eb94" targetNamespace="http://schemas.microsoft.com/office/2006/metadata/properties" ma:root="true" ma:fieldsID="7da424cf552e56abf560e00bc164e3bd" ns2:_="" ns3:_="">
    <xsd:import namespace="a9f12287-5f74-4593-92c9-e973669b9a71"/>
    <xsd:import namespace="6140e513-9c0e-4e73-9b29-9e780522eb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40e513-9c0e-4e73-9b29-9e780522eb94">
      <UserInfo>
        <DisplayName>Scott Callaway</DisplayName>
        <AccountId>53</AccountId>
        <AccountType/>
      </UserInfo>
      <UserInfo>
        <DisplayName>James Burgess</DisplayName>
        <AccountId>604</AccountId>
        <AccountType/>
      </UserInfo>
    </SharedWithUsers>
    <_Flow_SignoffStatus xmlns="a9f12287-5f74-4593-92c9-e973669b9a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BB95EC-4789-42F4-B501-9DAFB99F65A8}"/>
</file>

<file path=customXml/itemProps2.xml><?xml version="1.0" encoding="utf-8"?>
<ds:datastoreItem xmlns:ds="http://schemas.openxmlformats.org/officeDocument/2006/customXml" ds:itemID="{8ABC69D2-5AE0-404F-9FBA-E0303F697393}">
  <ds:schemaRefs>
    <ds:schemaRef ds:uri="http://purl.org/dc/elements/1.1/"/>
    <ds:schemaRef ds:uri="http://www.w3.org/XML/1998/namespace"/>
    <ds:schemaRef ds:uri="http://purl.org/dc/terms/"/>
    <ds:schemaRef ds:uri="49f07d2b-a6e0-4664-9561-24e6486a08b4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d5cf94c-ad8d-469e-a266-3fb7f305c42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9E2DAE-8C1D-42A7-92DD-11D9E91D61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635</Words>
  <Application>Microsoft Office PowerPoint</Application>
  <PresentationFormat>Custom</PresentationFormat>
  <Paragraphs>124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What is Bradwell B?</vt:lpstr>
      <vt:lpstr>PowerPoint Presentation</vt:lpstr>
      <vt:lpstr>BRB Skills - A Partnership Approach </vt:lpstr>
      <vt:lpstr>PowerPoint Presentation</vt:lpstr>
      <vt:lpstr>PowerPoint Presentation</vt:lpstr>
      <vt:lpstr>PowerPoint Presentation</vt:lpstr>
      <vt:lpstr>Hinkley Point C: The UK Experience So Far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Fryd</dc:creator>
  <cp:lastModifiedBy>GCUser</cp:lastModifiedBy>
  <cp:revision>26</cp:revision>
  <dcterms:modified xsi:type="dcterms:W3CDTF">2020-10-07T09:17:37Z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0x010100BB34A7656483B74FB66C73ECEA17E281</vt:lpwstr>
  </property>
</Properties>
</file>