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6" r:id="rId5"/>
    <p:sldId id="265" r:id="rId6"/>
    <p:sldId id="278" r:id="rId7"/>
    <p:sldId id="273" r:id="rId8"/>
    <p:sldId id="271" r:id="rId9"/>
    <p:sldId id="276" r:id="rId10"/>
    <p:sldId id="263" r:id="rId11"/>
    <p:sldId id="268" r:id="rId12"/>
    <p:sldId id="270" r:id="rId13"/>
    <p:sldId id="27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68" userDrawn="1">
          <p15:clr>
            <a:srgbClr val="A4A3A4"/>
          </p15:clr>
        </p15:guide>
        <p15:guide id="2" pos="17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5F2B36-04A6-4F59-81A5-6C35254C2A6B}" v="12" dt="2020-07-23T14:33:00.9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38" y="78"/>
      </p:cViewPr>
      <p:guideLst>
        <p:guide orient="horz" pos="2568"/>
        <p:guide pos="17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D58B2-10B3-4AAC-9930-497B756A5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820654-F8BF-4229-B2FA-C83AC9CD2A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E5141-C6C6-4D19-9B43-D00DA4819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D5956-5784-49C0-93FD-2B7F0574F773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F5314-74DE-44D1-A97A-F00CAE64B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5B373-3B71-4AEF-AC15-415ED208C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FDAF-FBCC-4C1C-8367-B183AC9021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7498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33470-FA8E-4C6D-94F7-6FE9EC5FA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9B331-CE69-4E78-9B00-0CA58B075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BBDFF-54D6-420F-B475-8A393D2D9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D5956-5784-49C0-93FD-2B7F0574F773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537FD-7E83-4E0A-BA69-3202BC0EA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0DF3D-1526-4C74-8E5A-174332FBD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FDAF-FBCC-4C1C-8367-B183AC9021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4760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B57FF-A85E-4CB6-8C82-42705D2F1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697590-60F0-4C1E-8D0F-0815DD996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B1C43-2E0F-4C8A-AB07-EBA4B126C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D5956-5784-49C0-93FD-2B7F0574F773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121F6-58C8-49D1-B0CF-D6857317E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BF69C-3B9E-4EDB-BA0C-B1924DCE6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FDAF-FBCC-4C1C-8367-B183AC9021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6330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92554-89C1-4110-8CAE-4F4635FFA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CA497-38BD-449A-A7FE-DD1505B6A2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600352-B5AA-4E3C-8483-10ABEE1322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0767F8-57B8-4BC0-A6E6-5D654863F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D5956-5784-49C0-93FD-2B7F0574F773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8158B8-3EE2-4D39-B7F4-DE9DB7F2D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BDB03-3541-4060-BB49-F4C5F71E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FDAF-FBCC-4C1C-8367-B183AC9021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085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8D475-9D82-44F9-BC71-596A5A505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814395-90E3-4079-830A-738CE49F4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88C36E-3C2F-4800-A5A6-B2A1FA6E1F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08A530-DB4F-40BD-91AF-4E6983D451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E1AE9E-3B9E-4775-B4FB-AC82381D19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F768AC-648D-4403-B3AF-039A126ED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D5956-5784-49C0-93FD-2B7F0574F773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A7655D-9E9E-416D-A6AE-92DA847D2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CFCA65-03D4-4F4F-B9B9-F238FDEAC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FDAF-FBCC-4C1C-8367-B183AC9021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5187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F458C-2406-4DDF-8DB7-65128A12E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AE63AF-6475-4E55-BFB8-E0B2AC350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D5956-5784-49C0-93FD-2B7F0574F773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09C502-D753-40B7-822F-1B518507B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2C2826-5434-45DD-B64D-E2DBD0FD9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FDAF-FBCC-4C1C-8367-B183AC9021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9103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BB2BBA-49C8-45CD-A87B-85CD66583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D5956-5784-49C0-93FD-2B7F0574F773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9043C6-15E0-4D31-9755-7145BBBE3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4251C8-02E4-42A7-BA37-EA7D20112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FDAF-FBCC-4C1C-8367-B183AC9021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3410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BDA22-A4B0-49BE-B187-055360E3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1AFEE-2199-4345-A919-213C8DF2F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E5AE19-A6E4-4CE0-A431-83C16196C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BD90C4-BEE5-4DD1-AA19-6B276E020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D5956-5784-49C0-93FD-2B7F0574F773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9B66A-B5DC-418B-972B-A26F7C360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C9B655-2601-4CE8-988F-B39FF494D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FDAF-FBCC-4C1C-8367-B183AC9021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018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E070D-B8EB-4A8A-B79C-9AC6DEED5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E931D7-3400-4339-83A0-A6CBDD2B8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37AF6-8C39-4477-927C-C7B7E6B931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3B543C-C15D-4ECC-9882-35B80C827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D5956-5784-49C0-93FD-2B7F0574F773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070853-E39A-455B-A060-AE5CE52AC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E58B99-50CF-49D3-A98F-F7A47FEE1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FDAF-FBCC-4C1C-8367-B183AC9021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3792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3284-0186-4099-9633-13D72DCD5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D71A26-9A73-4D91-B509-CC51B3A065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E4D1D-2158-4997-BCA1-7A9F2BD77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D5956-5784-49C0-93FD-2B7F0574F773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A802CC-3601-4DC7-9F7F-F14FC570B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2FFFC-B410-4C7F-8B83-8C0CED57E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FDAF-FBCC-4C1C-8367-B183AC9021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2420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622F3C-D182-48F2-886D-227770959E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CF60F-34D9-4FAB-B361-3148934B9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96450-60C0-48F1-A50A-157A88E1E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D5956-5784-49C0-93FD-2B7F0574F773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D98B0-AE68-49D6-AD31-0737B3225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80F48-73D2-4C4F-A2D5-724FE1D4F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FDAF-FBCC-4C1C-8367-B183AC9021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241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C21626-022D-440E-B0ED-8E821C027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59A79-601F-4F23-95DE-88B24DEF3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3386CC-ECF5-47D1-B80B-DB5DCD8F02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D5956-5784-49C0-93FD-2B7F0574F773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E48B9-C8B5-42A4-B6F0-B54E71F6F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56AB3-58E0-40C6-A592-1BBF9F1F7C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8FDAF-FBCC-4C1C-8367-B183AC9021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6561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>
            <a:extLst>
              <a:ext uri="{FF2B5EF4-FFF2-40B4-BE49-F238E27FC236}">
                <a16:creationId xmlns:a16="http://schemas.microsoft.com/office/drawing/2014/main" id="{F956E58F-9FC1-490E-ADFC-844A5E8EBBE2}"/>
              </a:ext>
            </a:extLst>
          </p:cNvPr>
          <p:cNvSpPr txBox="1">
            <a:spLocks/>
          </p:cNvSpPr>
          <p:nvPr/>
        </p:nvSpPr>
        <p:spPr>
          <a:xfrm>
            <a:off x="1803662" y="4504176"/>
            <a:ext cx="8584676" cy="9008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latin typeface="+mj-lt"/>
                <a:ea typeface="+mj-ea"/>
                <a:cs typeface="+mj-cs"/>
              </a:rPr>
              <a:t>SELEP Board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48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5DC9FF-EC16-401B-AD5D-1FC0873E30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4101" y="5622762"/>
            <a:ext cx="9285704" cy="82056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Steve Grimshaw, Strategic Programme Manager </a:t>
            </a:r>
          </a:p>
          <a:p>
            <a:r>
              <a:rPr lang="en-US" dirty="0"/>
              <a:t>Kent County Council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C45045A-6083-4B3E-956A-675823375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744" y="832894"/>
            <a:ext cx="3300984" cy="33009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BD2B2B2-1395-4E7B-87A0-BD34551C0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5336" y="997486"/>
            <a:ext cx="2971800" cy="2971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2" descr="http://knet/ourcouncil/PublishingImages/KCC_Logo_medium.jpg">
            <a:extLst>
              <a:ext uri="{FF2B5EF4-FFF2-40B4-BE49-F238E27FC236}">
                <a16:creationId xmlns:a16="http://schemas.microsoft.com/office/drawing/2014/main" id="{17B59C9B-8D72-4DA6-BA71-07481919D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2603" y="1883978"/>
            <a:ext cx="1837266" cy="119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42875DDC-0225-45F8-B745-78688F2D1A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5509" y="832894"/>
            <a:ext cx="3300984" cy="33009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F329563-0961-4426-90D2-2DF4888E5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0101" y="997486"/>
            <a:ext cx="2971800" cy="2971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2" descr="EKPI No Use empty[1]">
            <a:extLst>
              <a:ext uri="{FF2B5EF4-FFF2-40B4-BE49-F238E27FC236}">
                <a16:creationId xmlns:a16="http://schemas.microsoft.com/office/drawing/2014/main" id="{36ABF782-4236-41E4-B341-E851A1C1F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9928" y="1937500"/>
            <a:ext cx="2237171" cy="109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12617755-D451-4BAF-9B55-518297BFF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60273" y="832894"/>
            <a:ext cx="3300984" cy="33009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6C062C2-3673-4248-BE21-B51B16E63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24865" y="997486"/>
            <a:ext cx="2971800" cy="2971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46270F-9D62-47DB-A720-073A207C2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615" y="1883978"/>
            <a:ext cx="2598272" cy="114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8582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iving room filled with furniture and a flat screen tv&#10;&#10;Description generated with very high confidence">
            <a:extLst>
              <a:ext uri="{FF2B5EF4-FFF2-40B4-BE49-F238E27FC236}">
                <a16:creationId xmlns:a16="http://schemas.microsoft.com/office/drawing/2014/main" id="{06D420E9-09D2-4F2F-B9DA-31CDFA9FF4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1" r="-1" b="-1"/>
          <a:stretch/>
        </p:blipFill>
        <p:spPr>
          <a:xfrm>
            <a:off x="5419264" y="3265080"/>
            <a:ext cx="6129269" cy="3592925"/>
          </a:xfrm>
          <a:prstGeom prst="rect">
            <a:avLst/>
          </a:prstGeom>
        </p:spPr>
      </p:pic>
      <p:pic>
        <p:nvPicPr>
          <p:cNvPr id="5" name="Picture 4" descr="A large brick building&#10;&#10;Description generated with very high confidence">
            <a:extLst>
              <a:ext uri="{FF2B5EF4-FFF2-40B4-BE49-F238E27FC236}">
                <a16:creationId xmlns:a16="http://schemas.microsoft.com/office/drawing/2014/main" id="{E660BCC8-6B05-4360-8DF1-E3C4EFC5CC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0" r="1" b="1145"/>
          <a:stretch/>
        </p:blipFill>
        <p:spPr>
          <a:xfrm>
            <a:off x="643467" y="-5"/>
            <a:ext cx="6082711" cy="3920044"/>
          </a:xfrm>
          <a:custGeom>
            <a:avLst/>
            <a:gdLst>
              <a:gd name="connsiteX0" fmla="*/ 0 w 6082711"/>
              <a:gd name="connsiteY0" fmla="*/ 0 h 3920044"/>
              <a:gd name="connsiteX1" fmla="*/ 6082711 w 6082711"/>
              <a:gd name="connsiteY1" fmla="*/ 0 h 3920044"/>
              <a:gd name="connsiteX2" fmla="*/ 6082711 w 6082711"/>
              <a:gd name="connsiteY2" fmla="*/ 3103225 h 3920044"/>
              <a:gd name="connsiteX3" fmla="*/ 4614930 w 6082711"/>
              <a:gd name="connsiteY3" fmla="*/ 3103225 h 3920044"/>
              <a:gd name="connsiteX4" fmla="*/ 4614930 w 6082711"/>
              <a:gd name="connsiteY4" fmla="*/ 3920044 h 3920044"/>
              <a:gd name="connsiteX5" fmla="*/ 0 w 6082711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97C36FC-DEAA-4DCA-B0AB-7F9357FA4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7045" y="643467"/>
            <a:ext cx="4661488" cy="246074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8C38CD-A630-49FF-8417-6792A2B13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8" y="4080063"/>
            <a:ext cx="4614930" cy="2156145"/>
          </a:xfrm>
          <a:prstGeom prst="rect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ubtitle 2" descr="Biggin Street, Dover">
            <a:extLst>
              <a:ext uri="{FF2B5EF4-FFF2-40B4-BE49-F238E27FC236}">
                <a16:creationId xmlns:a16="http://schemas.microsoft.com/office/drawing/2014/main" id="{40CB26C0-2631-4160-B3E1-8BE5C0AE52A9}"/>
              </a:ext>
            </a:extLst>
          </p:cNvPr>
          <p:cNvSpPr txBox="1">
            <a:spLocks/>
          </p:cNvSpPr>
          <p:nvPr/>
        </p:nvSpPr>
        <p:spPr>
          <a:xfrm rot="10800000" flipV="1">
            <a:off x="7922715" y="1680253"/>
            <a:ext cx="2304885" cy="387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>
                <a:solidFill>
                  <a:srgbClr val="FFFFFF"/>
                </a:solidFill>
                <a:latin typeface="+mj-lt"/>
              </a:rPr>
              <a:t>Commercial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B8C2C8-1CE0-49D7-BF09-C22FA3CDAFA6}"/>
              </a:ext>
            </a:extLst>
          </p:cNvPr>
          <p:cNvSpPr/>
          <p:nvPr/>
        </p:nvSpPr>
        <p:spPr>
          <a:xfrm>
            <a:off x="1409034" y="4973469"/>
            <a:ext cx="27914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Residential above </a:t>
            </a:r>
          </a:p>
        </p:txBody>
      </p:sp>
    </p:spTree>
    <p:extLst>
      <p:ext uri="{BB962C8B-B14F-4D97-AF65-F5344CB8AC3E}">
        <p14:creationId xmlns:p14="http://schemas.microsoft.com/office/powerpoint/2010/main" val="1380987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4D53685-BD11-4AF5-993D-B4052A2476E2}"/>
              </a:ext>
            </a:extLst>
          </p:cNvPr>
          <p:cNvSpPr/>
          <p:nvPr/>
        </p:nvSpPr>
        <p:spPr>
          <a:xfrm>
            <a:off x="660550" y="4076039"/>
            <a:ext cx="4591050" cy="2190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ubtitle 2" descr="Biggin Street, Dover">
            <a:extLst>
              <a:ext uri="{FF2B5EF4-FFF2-40B4-BE49-F238E27FC236}">
                <a16:creationId xmlns:a16="http://schemas.microsoft.com/office/drawing/2014/main" id="{40CB26C0-2631-4160-B3E1-8BE5C0AE52A9}"/>
              </a:ext>
            </a:extLst>
          </p:cNvPr>
          <p:cNvSpPr txBox="1">
            <a:spLocks/>
          </p:cNvSpPr>
          <p:nvPr/>
        </p:nvSpPr>
        <p:spPr>
          <a:xfrm rot="10800000" flipV="1">
            <a:off x="7933348" y="1680253"/>
            <a:ext cx="2304885" cy="387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solidFill>
                  <a:srgbClr val="FFFFFF"/>
                </a:solidFill>
              </a:rPr>
              <a:t>Commercial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B8C2C8-1CE0-49D7-BF09-C22FA3CDAFA6}"/>
              </a:ext>
            </a:extLst>
          </p:cNvPr>
          <p:cNvSpPr/>
          <p:nvPr/>
        </p:nvSpPr>
        <p:spPr>
          <a:xfrm>
            <a:off x="1442109" y="4897269"/>
            <a:ext cx="27465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Residential above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9946B0-80DA-44B3-956D-4ADD8A5BA946}"/>
              </a:ext>
            </a:extLst>
          </p:cNvPr>
          <p:cNvSpPr/>
          <p:nvPr/>
        </p:nvSpPr>
        <p:spPr>
          <a:xfrm>
            <a:off x="6896100" y="524983"/>
            <a:ext cx="4652433" cy="25669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Subtitle 2" descr="Biggin Street, Dover">
            <a:extLst>
              <a:ext uri="{FF2B5EF4-FFF2-40B4-BE49-F238E27FC236}">
                <a16:creationId xmlns:a16="http://schemas.microsoft.com/office/drawing/2014/main" id="{9C309F91-30AB-4A79-87EE-7D1F3EB61D7D}"/>
              </a:ext>
            </a:extLst>
          </p:cNvPr>
          <p:cNvSpPr txBox="1">
            <a:spLocks/>
          </p:cNvSpPr>
          <p:nvPr/>
        </p:nvSpPr>
        <p:spPr>
          <a:xfrm rot="10800000" flipV="1">
            <a:off x="7790473" y="1623103"/>
            <a:ext cx="2304885" cy="387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>
                <a:solidFill>
                  <a:srgbClr val="FFFFFF"/>
                </a:solidFill>
                <a:latin typeface="+mj-lt"/>
              </a:rPr>
              <a:t>Commercial</a:t>
            </a:r>
          </a:p>
        </p:txBody>
      </p:sp>
      <p:pic>
        <p:nvPicPr>
          <p:cNvPr id="11" name="Picture 10" descr="A car parked in front of a building&#10;&#10;Description automatically generated">
            <a:extLst>
              <a:ext uri="{FF2B5EF4-FFF2-40B4-BE49-F238E27FC236}">
                <a16:creationId xmlns:a16="http://schemas.microsoft.com/office/drawing/2014/main" id="{9689E350-20C6-4C10-8027-2E2DD75C3C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4074"/>
          <a:stretch/>
        </p:blipFill>
        <p:spPr bwMode="auto">
          <a:xfrm>
            <a:off x="643467" y="28570"/>
            <a:ext cx="6082711" cy="3920044"/>
          </a:xfrm>
          <a:custGeom>
            <a:avLst/>
            <a:gdLst>
              <a:gd name="connsiteX0" fmla="*/ 0 w 6082711"/>
              <a:gd name="connsiteY0" fmla="*/ 0 h 3920044"/>
              <a:gd name="connsiteX1" fmla="*/ 6082711 w 6082711"/>
              <a:gd name="connsiteY1" fmla="*/ 0 h 3920044"/>
              <a:gd name="connsiteX2" fmla="*/ 6082711 w 6082711"/>
              <a:gd name="connsiteY2" fmla="*/ 3103225 h 3920044"/>
              <a:gd name="connsiteX3" fmla="*/ 4614930 w 6082711"/>
              <a:gd name="connsiteY3" fmla="*/ 3103225 h 3920044"/>
              <a:gd name="connsiteX4" fmla="*/ 4614930 w 6082711"/>
              <a:gd name="connsiteY4" fmla="*/ 3920044 h 3920044"/>
              <a:gd name="connsiteX5" fmla="*/ 0 w 6082711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A car parked in front of a building&#10;&#10;Description automatically generated">
            <a:extLst>
              <a:ext uri="{FF2B5EF4-FFF2-40B4-BE49-F238E27FC236}">
                <a16:creationId xmlns:a16="http://schemas.microsoft.com/office/drawing/2014/main" id="{A1607385-511A-476E-B6F0-326EACEAFC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8" r="-1" b="16993"/>
          <a:stretch/>
        </p:blipFill>
        <p:spPr bwMode="auto">
          <a:xfrm>
            <a:off x="5391797" y="3226980"/>
            <a:ext cx="6129269" cy="359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353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ubtitle 2" descr="Biggin Street, Dover">
            <a:extLst>
              <a:ext uri="{FF2B5EF4-FFF2-40B4-BE49-F238E27FC236}">
                <a16:creationId xmlns:a16="http://schemas.microsoft.com/office/drawing/2014/main" id="{C3A5DE95-B5C8-4847-BA26-1E198A107829}"/>
              </a:ext>
            </a:extLst>
          </p:cNvPr>
          <p:cNvSpPr txBox="1">
            <a:spLocks/>
          </p:cNvSpPr>
          <p:nvPr/>
        </p:nvSpPr>
        <p:spPr>
          <a:xfrm>
            <a:off x="527538" y="4756638"/>
            <a:ext cx="11139854" cy="9304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3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Bun Penny, Herne Bay</a:t>
            </a:r>
          </a:p>
        </p:txBody>
      </p:sp>
      <p:pic>
        <p:nvPicPr>
          <p:cNvPr id="5" name="Picture 4" descr="A bus parked on the side of a building&#10;&#10;Description automatically generated">
            <a:extLst>
              <a:ext uri="{FF2B5EF4-FFF2-40B4-BE49-F238E27FC236}">
                <a16:creationId xmlns:a16="http://schemas.microsoft.com/office/drawing/2014/main" id="{4473677D-D5E6-4454-A373-5D6C2B7719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5" r="50000" b="14805"/>
          <a:stretch/>
        </p:blipFill>
        <p:spPr>
          <a:xfrm>
            <a:off x="1213547" y="307731"/>
            <a:ext cx="3668903" cy="3997637"/>
          </a:xfrm>
          <a:prstGeom prst="rect">
            <a:avLst/>
          </a:prstGeom>
        </p:spPr>
      </p:pic>
      <p:pic>
        <p:nvPicPr>
          <p:cNvPr id="7" name="Picture 6" descr="A car driving on a city street&#10;&#10;Description automatically generated">
            <a:extLst>
              <a:ext uri="{FF2B5EF4-FFF2-40B4-BE49-F238E27FC236}">
                <a16:creationId xmlns:a16="http://schemas.microsoft.com/office/drawing/2014/main" id="{0C1C9F18-DAC9-4D6B-B49B-EFFA90670F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68" b="44413"/>
          <a:stretch/>
        </p:blipFill>
        <p:spPr>
          <a:xfrm>
            <a:off x="6416043" y="427889"/>
            <a:ext cx="5455917" cy="3757321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460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ore front of a brick building&#10;&#10;Description automatically generated">
            <a:extLst>
              <a:ext uri="{FF2B5EF4-FFF2-40B4-BE49-F238E27FC236}">
                <a16:creationId xmlns:a16="http://schemas.microsoft.com/office/drawing/2014/main" id="{318D0461-4E60-4BCB-9C49-A07885723C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6" r="-1" b="20533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  <p:sp>
        <p:nvSpPr>
          <p:cNvPr id="3" name="Subtitle 2" descr="Biggin Street, Dover">
            <a:extLst>
              <a:ext uri="{FF2B5EF4-FFF2-40B4-BE49-F238E27FC236}">
                <a16:creationId xmlns:a16="http://schemas.microsoft.com/office/drawing/2014/main" id="{822436C3-5395-4A8C-AAD5-38AF27E713EB}"/>
              </a:ext>
            </a:extLst>
          </p:cNvPr>
          <p:cNvSpPr txBox="1">
            <a:spLocks/>
          </p:cNvSpPr>
          <p:nvPr/>
        </p:nvSpPr>
        <p:spPr>
          <a:xfrm rot="10800000" flipV="1">
            <a:off x="7144827" y="3524375"/>
            <a:ext cx="3392038" cy="387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>
                <a:solidFill>
                  <a:srgbClr val="FFFFFF"/>
                </a:solidFill>
                <a:latin typeface="+mj-lt"/>
              </a:rPr>
              <a:t>Biggin Street, Dover</a:t>
            </a:r>
          </a:p>
        </p:txBody>
      </p:sp>
    </p:spTree>
    <p:extLst>
      <p:ext uri="{BB962C8B-B14F-4D97-AF65-F5344CB8AC3E}">
        <p14:creationId xmlns:p14="http://schemas.microsoft.com/office/powerpoint/2010/main" val="1307008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picture containing indoor, wall, table&#10;&#10;Description automatically generated">
            <a:extLst>
              <a:ext uri="{FF2B5EF4-FFF2-40B4-BE49-F238E27FC236}">
                <a16:creationId xmlns:a16="http://schemas.microsoft.com/office/drawing/2014/main" id="{A7DF4390-C027-4638-AF7E-6B86270DD9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4" r="8596" b="-1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large white house&#10;&#10;Description automatically generated">
            <a:extLst>
              <a:ext uri="{FF2B5EF4-FFF2-40B4-BE49-F238E27FC236}">
                <a16:creationId xmlns:a16="http://schemas.microsoft.com/office/drawing/2014/main" id="{E1268CA7-B00C-44A6-B66F-95D599D567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0" r="3963" b="2"/>
          <a:stretch/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  <p:sp>
        <p:nvSpPr>
          <p:cNvPr id="10" name="Subtitle 2" descr="Biggin Street, Dover">
            <a:extLst>
              <a:ext uri="{FF2B5EF4-FFF2-40B4-BE49-F238E27FC236}">
                <a16:creationId xmlns:a16="http://schemas.microsoft.com/office/drawing/2014/main" id="{275329A0-4B74-4C53-9CD6-65C94ED19D23}"/>
              </a:ext>
            </a:extLst>
          </p:cNvPr>
          <p:cNvSpPr txBox="1">
            <a:spLocks/>
          </p:cNvSpPr>
          <p:nvPr/>
        </p:nvSpPr>
        <p:spPr>
          <a:xfrm rot="10800000" flipV="1">
            <a:off x="578491" y="57740"/>
            <a:ext cx="8129574" cy="387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600" dirty="0">
                <a:solidFill>
                  <a:srgbClr val="FFFFFF"/>
                </a:solidFill>
                <a:latin typeface="+mj-lt"/>
              </a:rPr>
              <a:t>Commercial, Community &amp; Residential, Margate</a:t>
            </a:r>
          </a:p>
        </p:txBody>
      </p:sp>
    </p:spTree>
    <p:extLst>
      <p:ext uri="{BB962C8B-B14F-4D97-AF65-F5344CB8AC3E}">
        <p14:creationId xmlns:p14="http://schemas.microsoft.com/office/powerpoint/2010/main" val="1615267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igh Street, Folkestone">
            <a:extLst>
              <a:ext uri="{FF2B5EF4-FFF2-40B4-BE49-F238E27FC236}">
                <a16:creationId xmlns:a16="http://schemas.microsoft.com/office/drawing/2014/main" id="{040B6DEC-9E8E-4994-A4EF-9B38C8FBA8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" b="2281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Subtitle 2" descr="Biggin Street, Dover">
            <a:extLst>
              <a:ext uri="{FF2B5EF4-FFF2-40B4-BE49-F238E27FC236}">
                <a16:creationId xmlns:a16="http://schemas.microsoft.com/office/drawing/2014/main" id="{BEA52E70-E0DA-4661-A114-421F0B50127B}"/>
              </a:ext>
            </a:extLst>
          </p:cNvPr>
          <p:cNvSpPr txBox="1">
            <a:spLocks/>
          </p:cNvSpPr>
          <p:nvPr/>
        </p:nvSpPr>
        <p:spPr>
          <a:xfrm rot="10800000" flipV="1">
            <a:off x="578492" y="174703"/>
            <a:ext cx="4439627" cy="387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>
                <a:solidFill>
                  <a:srgbClr val="FFFFFF"/>
                </a:solidFill>
                <a:latin typeface="+mj-lt"/>
              </a:rPr>
              <a:t>Sandgate Road, Folkestone</a:t>
            </a:r>
          </a:p>
        </p:txBody>
      </p:sp>
    </p:spTree>
    <p:extLst>
      <p:ext uri="{BB962C8B-B14F-4D97-AF65-F5344CB8AC3E}">
        <p14:creationId xmlns:p14="http://schemas.microsoft.com/office/powerpoint/2010/main" val="3010162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close up of a building&#10;&#10;Description automatically generated">
            <a:extLst>
              <a:ext uri="{FF2B5EF4-FFF2-40B4-BE49-F238E27FC236}">
                <a16:creationId xmlns:a16="http://schemas.microsoft.com/office/drawing/2014/main" id="{AAB847F1-3068-4913-A51E-FB0D66B20D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47" b="-2"/>
          <a:stretch/>
        </p:blipFill>
        <p:spPr>
          <a:xfrm rot="5400000">
            <a:off x="6200394" y="864108"/>
            <a:ext cx="5571066" cy="512978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picture containing indoor, building, wall, bathroom&#10;&#10;Description automatically generated">
            <a:extLst>
              <a:ext uri="{FF2B5EF4-FFF2-40B4-BE49-F238E27FC236}">
                <a16:creationId xmlns:a16="http://schemas.microsoft.com/office/drawing/2014/main" id="{1759A4DA-8A17-49AC-A84E-808487E4EF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47" b="-2"/>
          <a:stretch/>
        </p:blipFill>
        <p:spPr>
          <a:xfrm rot="5400000">
            <a:off x="420539" y="864108"/>
            <a:ext cx="5571066" cy="512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618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igh Street, Folkestone &amp; Hythe">
            <a:extLst>
              <a:ext uri="{FF2B5EF4-FFF2-40B4-BE49-F238E27FC236}">
                <a16:creationId xmlns:a16="http://schemas.microsoft.com/office/drawing/2014/main" id="{E5BD6781-A391-4784-9C92-7A38DBA09A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cture 4" descr="A room filled with furniture and a fire place&#10;&#10;Description automatically generated">
            <a:extLst>
              <a:ext uri="{FF2B5EF4-FFF2-40B4-BE49-F238E27FC236}">
                <a16:creationId xmlns:a16="http://schemas.microsoft.com/office/drawing/2014/main" id="{D0086F56-A3C9-45C1-A115-44C4CBE14D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66" b="-1"/>
          <a:stretch/>
        </p:blipFill>
        <p:spPr>
          <a:xfrm>
            <a:off x="5063089" y="1"/>
            <a:ext cx="7128913" cy="6853457"/>
          </a:xfrm>
          <a:custGeom>
            <a:avLst/>
            <a:gdLst>
              <a:gd name="connsiteX0" fmla="*/ 2343548 w 7128913"/>
              <a:gd name="connsiteY0" fmla="*/ 0 h 6853457"/>
              <a:gd name="connsiteX1" fmla="*/ 5168877 w 7128913"/>
              <a:gd name="connsiteY1" fmla="*/ 0 h 6853457"/>
              <a:gd name="connsiteX2" fmla="*/ 5218299 w 7128913"/>
              <a:gd name="connsiteY2" fmla="*/ 19487 h 6853457"/>
              <a:gd name="connsiteX3" fmla="*/ 7014769 w 7128913"/>
              <a:gd name="connsiteY3" fmla="*/ 1610837 h 6853457"/>
              <a:gd name="connsiteX4" fmla="*/ 7128913 w 7128913"/>
              <a:gd name="connsiteY4" fmla="*/ 1827198 h 6853457"/>
              <a:gd name="connsiteX5" fmla="*/ 7128913 w 7128913"/>
              <a:gd name="connsiteY5" fmla="*/ 5131581 h 6853457"/>
              <a:gd name="connsiteX6" fmla="*/ 7091067 w 7128913"/>
              <a:gd name="connsiteY6" fmla="*/ 5210750 h 6853457"/>
              <a:gd name="connsiteX7" fmla="*/ 5546646 w 7128913"/>
              <a:gd name="connsiteY7" fmla="*/ 6783375 h 6853457"/>
              <a:gd name="connsiteX8" fmla="*/ 5409811 w 7128913"/>
              <a:gd name="connsiteY8" fmla="*/ 6853457 h 6853457"/>
              <a:gd name="connsiteX9" fmla="*/ 2102613 w 7128913"/>
              <a:gd name="connsiteY9" fmla="*/ 6853457 h 6853457"/>
              <a:gd name="connsiteX10" fmla="*/ 1965779 w 7128913"/>
              <a:gd name="connsiteY10" fmla="*/ 6783375 h 6853457"/>
              <a:gd name="connsiteX11" fmla="*/ 0 w 7128913"/>
              <a:gd name="connsiteY11" fmla="*/ 3480517 h 6853457"/>
              <a:gd name="connsiteX12" fmla="*/ 2294125 w 7128913"/>
              <a:gd name="connsiteY12" fmla="*/ 19487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71957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5954E59A-A8E2-496D-B358-3FD488AF6A36}"/>
              </a:ext>
            </a:extLst>
          </p:cNvPr>
          <p:cNvGrpSpPr/>
          <p:nvPr/>
        </p:nvGrpSpPr>
        <p:grpSpPr>
          <a:xfrm>
            <a:off x="458786" y="199250"/>
            <a:ext cx="3827251" cy="6459500"/>
            <a:chOff x="4418736" y="151789"/>
            <a:chExt cx="3827251" cy="645950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897877A-DEE6-41B5-96B9-0B1EF05B90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20323" y="151789"/>
              <a:ext cx="3825663" cy="210130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17BD7766-19AD-44C7-8298-C18E36F1A5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20323" y="4510151"/>
              <a:ext cx="3825664" cy="209123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D005083-C50B-48BC-859B-B212D944F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35130" y="5152393"/>
              <a:ext cx="249776" cy="249776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ADE41437-AD10-45CB-82C4-627496598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69665" y="5329943"/>
              <a:ext cx="249776" cy="249776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D10F1E8F-1140-437C-9DDB-72F735CED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19889" y="5570523"/>
              <a:ext cx="249776" cy="249776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59688B2-AD73-4A7E-8D0F-0A96AC0B06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20323" y="2255688"/>
              <a:ext cx="3825663" cy="225408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7166C449-4147-4166-8A49-D9B587F1EE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26858" y="2388895"/>
              <a:ext cx="249776" cy="249776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16FE45D-2983-4962-882E-CBEA7B880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98015" y="3436113"/>
              <a:ext cx="249776" cy="249776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E9623E93-950C-4F35-A59E-D5434BA4D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35611" y="4106739"/>
              <a:ext cx="249776" cy="249776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9A5FF7E0-00EE-41E8-AA44-9CE135098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98864" y="4078766"/>
              <a:ext cx="249776" cy="249776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AF8DF827-C2DB-4D84-996A-AC7B744F2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77025" y="4065779"/>
              <a:ext cx="249776" cy="249776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3E7DC700-F7A3-462F-A5E9-ACDFE3ED48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70976" y="2255688"/>
              <a:ext cx="1372573" cy="1371634"/>
            </a:xfrm>
            <a:prstGeom prst="rect">
              <a:avLst/>
            </a:prstGeom>
            <a:ln>
              <a:solidFill>
                <a:schemeClr val="tx1"/>
              </a:solidFill>
              <a:prstDash val="lgDash"/>
            </a:ln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5866BB01-6F65-43A6-8BDF-51833118B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74087" y="2388895"/>
              <a:ext cx="249776" cy="249776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DBE914A4-9286-48D0-8435-037876C8F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40731" y="2556308"/>
              <a:ext cx="249776" cy="249776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7E72894F-D1CB-4DA2-81AB-A6AB27B28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04564" y="2848609"/>
              <a:ext cx="249776" cy="249776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144B8880-580F-4E26-B4AB-FE539CD83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33154" y="1011608"/>
              <a:ext cx="249776" cy="249776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ED3F040-34A8-4A5A-97B4-73C664E6A64C}"/>
                </a:ext>
              </a:extLst>
            </p:cNvPr>
            <p:cNvSpPr txBox="1"/>
            <p:nvPr/>
          </p:nvSpPr>
          <p:spPr>
            <a:xfrm>
              <a:off x="4418736" y="1893667"/>
              <a:ext cx="12274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Margate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CA97490-FD7D-4F2F-BE74-67690BB7DE5F}"/>
                </a:ext>
              </a:extLst>
            </p:cNvPr>
            <p:cNvSpPr txBox="1"/>
            <p:nvPr/>
          </p:nvSpPr>
          <p:spPr>
            <a:xfrm>
              <a:off x="4420323" y="4127050"/>
              <a:ext cx="12274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Dover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0848E11-0A4B-4C8D-A69D-E72AC737A6E8}"/>
                </a:ext>
              </a:extLst>
            </p:cNvPr>
            <p:cNvSpPr txBox="1"/>
            <p:nvPr/>
          </p:nvSpPr>
          <p:spPr>
            <a:xfrm>
              <a:off x="4418736" y="6241957"/>
              <a:ext cx="12274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Folkestone</a:t>
              </a: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C6C25F5-1BA3-48B6-874A-A3EBEE0590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452030"/>
              </p:ext>
            </p:extLst>
          </p:nvPr>
        </p:nvGraphicFramePr>
        <p:xfrm>
          <a:off x="4385162" y="1454755"/>
          <a:ext cx="7566858" cy="340588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93313">
                  <a:extLst>
                    <a:ext uri="{9D8B030D-6E8A-4147-A177-3AD203B41FA5}">
                      <a16:colId xmlns:a16="http://schemas.microsoft.com/office/drawing/2014/main" val="3834917273"/>
                    </a:ext>
                  </a:extLst>
                </a:gridCol>
                <a:gridCol w="1238509">
                  <a:extLst>
                    <a:ext uri="{9D8B030D-6E8A-4147-A177-3AD203B41FA5}">
                      <a16:colId xmlns:a16="http://schemas.microsoft.com/office/drawing/2014/main" val="1065008186"/>
                    </a:ext>
                  </a:extLst>
                </a:gridCol>
                <a:gridCol w="1099122">
                  <a:extLst>
                    <a:ext uri="{9D8B030D-6E8A-4147-A177-3AD203B41FA5}">
                      <a16:colId xmlns:a16="http://schemas.microsoft.com/office/drawing/2014/main" val="3598862766"/>
                    </a:ext>
                  </a:extLst>
                </a:gridCol>
                <a:gridCol w="1214433">
                  <a:extLst>
                    <a:ext uri="{9D8B030D-6E8A-4147-A177-3AD203B41FA5}">
                      <a16:colId xmlns:a16="http://schemas.microsoft.com/office/drawing/2014/main" val="4004612537"/>
                    </a:ext>
                  </a:extLst>
                </a:gridCol>
                <a:gridCol w="1300899">
                  <a:extLst>
                    <a:ext uri="{9D8B030D-6E8A-4147-A177-3AD203B41FA5}">
                      <a16:colId xmlns:a16="http://schemas.microsoft.com/office/drawing/2014/main" val="2590234580"/>
                    </a:ext>
                  </a:extLst>
                </a:gridCol>
                <a:gridCol w="1420582">
                  <a:extLst>
                    <a:ext uri="{9D8B030D-6E8A-4147-A177-3AD203B41FA5}">
                      <a16:colId xmlns:a16="http://schemas.microsoft.com/office/drawing/2014/main" val="1138986727"/>
                    </a:ext>
                  </a:extLst>
                </a:gridCol>
              </a:tblGrid>
              <a:tr h="71985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Commercial Units</a:t>
                      </a:r>
                    </a:p>
                  </a:txBody>
                  <a:tcPr marL="78699" marR="78699" marT="39349" marB="39349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Residential Homes</a:t>
                      </a:r>
                    </a:p>
                  </a:txBody>
                  <a:tcPr marL="78699" marR="78699" marT="39349" marB="39349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marL="78699" marR="78699" marT="39349" marB="39349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GPF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£</a:t>
                      </a:r>
                    </a:p>
                  </a:txBody>
                  <a:tcPr marL="78699" marR="78699" marT="39349" marB="39349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LEVERAGE £</a:t>
                      </a:r>
                    </a:p>
                  </a:txBody>
                  <a:tcPr marL="78699" marR="78699" marT="39349" marB="39349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 £</a:t>
                      </a:r>
                    </a:p>
                  </a:txBody>
                  <a:tcPr marL="78699" marR="78699" marT="39349" marB="39349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865419"/>
                  </a:ext>
                </a:extLst>
              </a:tr>
              <a:tr h="53720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u="none" strike="noStrike" dirty="0">
                          <a:effectLst/>
                        </a:rPr>
                        <a:t>Deal 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effectLst/>
                        </a:rPr>
                        <a:t>85,000 </a:t>
                      </a:r>
                      <a:endParaRPr lang="en-GB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effectLst/>
                        </a:rPr>
                        <a:t>40,000 </a:t>
                      </a:r>
                      <a:endParaRPr lang="en-GB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</a:rPr>
                        <a:t>125,000 </a:t>
                      </a:r>
                      <a:endParaRPr lang="en-GB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05591588"/>
                  </a:ext>
                </a:extLst>
              </a:tr>
              <a:tr h="53720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u="none" strike="noStrike" dirty="0">
                          <a:effectLst/>
                        </a:rPr>
                        <a:t>Dover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effectLst/>
                        </a:rPr>
                        <a:t>470,000 </a:t>
                      </a:r>
                      <a:endParaRPr lang="en-GB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effectLst/>
                        </a:rPr>
                        <a:t>1,026,000 </a:t>
                      </a:r>
                      <a:endParaRPr lang="en-GB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</a:rPr>
                        <a:t>1,496,000 </a:t>
                      </a:r>
                      <a:endParaRPr lang="en-GB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59463867"/>
                  </a:ext>
                </a:extLst>
              </a:tr>
              <a:tr h="53720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u="none" strike="noStrike" dirty="0">
                          <a:effectLst/>
                        </a:rPr>
                        <a:t>Folkestone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effectLst/>
                        </a:rPr>
                        <a:t>405,000 </a:t>
                      </a:r>
                      <a:endParaRPr lang="en-GB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effectLst/>
                        </a:rPr>
                        <a:t>1,165,000 </a:t>
                      </a:r>
                      <a:endParaRPr lang="en-GB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</a:rPr>
                        <a:t>1,570,000 </a:t>
                      </a:r>
                      <a:endParaRPr lang="en-GB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2844352"/>
                  </a:ext>
                </a:extLst>
              </a:tr>
              <a:tr h="53720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effectLst/>
                        </a:rPr>
                        <a:t>Margate</a:t>
                      </a:r>
                      <a:endParaRPr lang="en-GB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effectLst/>
                        </a:rPr>
                        <a:t>40,000 </a:t>
                      </a:r>
                      <a:endParaRPr lang="en-GB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effectLst/>
                        </a:rPr>
                        <a:t>311,867 </a:t>
                      </a:r>
                      <a:endParaRPr lang="en-GB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</a:rPr>
                        <a:t>351,867 </a:t>
                      </a:r>
                      <a:endParaRPr lang="en-GB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66409831"/>
                  </a:ext>
                </a:extLst>
              </a:tr>
              <a:tr h="53720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effectLst/>
                        </a:rPr>
                        <a:t> Investment </a:t>
                      </a:r>
                      <a:endParaRPr lang="en-GB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effectLst/>
                        </a:rPr>
                        <a:t>1,000,000 </a:t>
                      </a:r>
                      <a:endParaRPr lang="en-GB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effectLst/>
                        </a:rPr>
                        <a:t>2,542,867 </a:t>
                      </a:r>
                      <a:endParaRPr lang="en-GB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</a:rPr>
                        <a:t>3,542,867 </a:t>
                      </a:r>
                      <a:endParaRPr lang="en-GB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1588714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02B7835-182D-48E2-B543-BFFA06455EB1}"/>
              </a:ext>
            </a:extLst>
          </p:cNvPr>
          <p:cNvSpPr txBox="1"/>
          <p:nvPr/>
        </p:nvSpPr>
        <p:spPr>
          <a:xfrm>
            <a:off x="4605556" y="567194"/>
            <a:ext cx="7126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TARGET: To return back into use a total of </a:t>
            </a:r>
            <a:r>
              <a:rPr lang="en-GB" b="1" dirty="0"/>
              <a:t>8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/>
              <a:t>COMMERCIAL UNITS </a:t>
            </a:r>
            <a:r>
              <a:rPr lang="en-GB" b="1" dirty="0">
                <a:solidFill>
                  <a:srgbClr val="FF0000"/>
                </a:solidFill>
              </a:rPr>
              <a:t>and create </a:t>
            </a:r>
            <a:r>
              <a:rPr lang="en-GB" b="1" dirty="0"/>
              <a:t>28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/>
              <a:t>RESIDENTIAL HOMES – GPF Awarded £1M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885ACE-1382-4108-9091-C0949E1DA7F5}"/>
              </a:ext>
            </a:extLst>
          </p:cNvPr>
          <p:cNvSpPr txBox="1"/>
          <p:nvPr/>
        </p:nvSpPr>
        <p:spPr>
          <a:xfrm>
            <a:off x="4807671" y="5177259"/>
            <a:ext cx="31674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Completions to date:  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4 Commercial Units 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12 Residential Homes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E2AA445-3505-4F08-9B74-7726AB210087}"/>
              </a:ext>
            </a:extLst>
          </p:cNvPr>
          <p:cNvSpPr txBox="1"/>
          <p:nvPr/>
        </p:nvSpPr>
        <p:spPr>
          <a:xfrm>
            <a:off x="8490883" y="5164090"/>
            <a:ext cx="31674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Works In Progress:  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12 Commercial Units 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19 Residential Homes</a:t>
            </a:r>
          </a:p>
        </p:txBody>
      </p:sp>
    </p:spTree>
    <p:extLst>
      <p:ext uri="{BB962C8B-B14F-4D97-AF65-F5344CB8AC3E}">
        <p14:creationId xmlns:p14="http://schemas.microsoft.com/office/powerpoint/2010/main" val="1250266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a9f12287-5f74-4593-92c9-e973669b9a7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34A7656483B74FB66C73ECEA17E281" ma:contentTypeVersion="13" ma:contentTypeDescription="Create a new document." ma:contentTypeScope="" ma:versionID="5af33d1625b1c5d56ee430dd08be06dd">
  <xsd:schema xmlns:xsd="http://www.w3.org/2001/XMLSchema" xmlns:xs="http://www.w3.org/2001/XMLSchema" xmlns:p="http://schemas.microsoft.com/office/2006/metadata/properties" xmlns:ns2="a9f12287-5f74-4593-92c9-e973669b9a71" xmlns:ns3="6140e513-9c0e-4e73-9b29-9e780522eb94" targetNamespace="http://schemas.microsoft.com/office/2006/metadata/properties" ma:root="true" ma:fieldsID="7da424cf552e56abf560e00bc164e3bd" ns2:_="" ns3:_="">
    <xsd:import namespace="a9f12287-5f74-4593-92c9-e973669b9a71"/>
    <xsd:import namespace="6140e513-9c0e-4e73-9b29-9e780522eb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f12287-5f74-4593-92c9-e973669b9a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40e513-9c0e-4e73-9b29-9e780522eb9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EAF23E-D6BA-4644-A3CE-A691CA22AA0B}">
  <ds:schemaRefs>
    <ds:schemaRef ds:uri="http://schemas.microsoft.com/office/2006/metadata/properties"/>
    <ds:schemaRef ds:uri="http://schemas.microsoft.com/office/infopath/2007/PartnerControls"/>
    <ds:schemaRef ds:uri="a9f12287-5f74-4593-92c9-e973669b9a71"/>
  </ds:schemaRefs>
</ds:datastoreItem>
</file>

<file path=customXml/itemProps2.xml><?xml version="1.0" encoding="utf-8"?>
<ds:datastoreItem xmlns:ds="http://schemas.openxmlformats.org/officeDocument/2006/customXml" ds:itemID="{33E2374F-2529-473C-B8AF-8917D4F3C1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3CF652-70FF-43CD-B902-9D6CDE88E8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f12287-5f74-4593-92c9-e973669b9a71"/>
    <ds:schemaRef ds:uri="6140e513-9c0e-4e73-9b29-9e780522eb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127</Words>
  <Application>Microsoft Office PowerPoint</Application>
  <PresentationFormat>Widescreen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Gibb, Jackie - GT ED</dc:creator>
  <cp:lastModifiedBy>Helen Dyer - Capital Programme Officer</cp:lastModifiedBy>
  <cp:revision>14</cp:revision>
  <dcterms:created xsi:type="dcterms:W3CDTF">2019-09-05T14:11:10Z</dcterms:created>
  <dcterms:modified xsi:type="dcterms:W3CDTF">2020-07-23T14:33:24Z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0x010100BB34A7656483B74FB66C73ECEA17E281</vt:lpwstr>
  </property>
  <property fmtid="{D5CDD505-2E9C-101B-9397-08002B2CF9AE}" pid="3" name="MSIP_Label_39d8be9e-c8d9-4b9c-bd40-2c27cc7ea2e6_Enabled">
    <vt:lpwstr>true</vt:lpwstr>
  </property>
  <property fmtid="{D5CDD505-2E9C-101B-9397-08002B2CF9AE}" pid="4" name="MSIP_Label_39d8be9e-c8d9-4b9c-bd40-2c27cc7ea2e6_SetDate">
    <vt:lpwstr>2020-07-23T14:33:23Z</vt:lpwstr>
  </property>
  <property fmtid="{D5CDD505-2E9C-101B-9397-08002B2CF9AE}" pid="5" name="MSIP_Label_39d8be9e-c8d9-4b9c-bd40-2c27cc7ea2e6_Method">
    <vt:lpwstr>Standard</vt:lpwstr>
  </property>
  <property fmtid="{D5CDD505-2E9C-101B-9397-08002B2CF9AE}" pid="6" name="MSIP_Label_39d8be9e-c8d9-4b9c-bd40-2c27cc7ea2e6_Name">
    <vt:lpwstr>39d8be9e-c8d9-4b9c-bd40-2c27cc7ea2e6</vt:lpwstr>
  </property>
  <property fmtid="{D5CDD505-2E9C-101B-9397-08002B2CF9AE}" pid="7" name="MSIP_Label_39d8be9e-c8d9-4b9c-bd40-2c27cc7ea2e6_SiteId">
    <vt:lpwstr>a8b4324f-155c-4215-a0f1-7ed8cc9a992f</vt:lpwstr>
  </property>
  <property fmtid="{D5CDD505-2E9C-101B-9397-08002B2CF9AE}" pid="8" name="MSIP_Label_39d8be9e-c8d9-4b9c-bd40-2c27cc7ea2e6_ActionId">
    <vt:lpwstr>119397c3-100f-46b8-a669-000027a60a2a</vt:lpwstr>
  </property>
  <property fmtid="{D5CDD505-2E9C-101B-9397-08002B2CF9AE}" pid="9" name="MSIP_Label_39d8be9e-c8d9-4b9c-bd40-2c27cc7ea2e6_ContentBits">
    <vt:lpwstr>0</vt:lpwstr>
  </property>
</Properties>
</file>