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97" r:id="rId1"/>
    <p:sldMasterId id="2147483706" r:id="rId2"/>
  </p:sldMasterIdLst>
  <p:notesMasterIdLst>
    <p:notesMasterId r:id="rId10"/>
  </p:notesMasterIdLst>
  <p:handoutMasterIdLst>
    <p:handoutMasterId r:id="rId11"/>
  </p:handoutMasterIdLst>
  <p:sldIdLst>
    <p:sldId id="293" r:id="rId3"/>
    <p:sldId id="296" r:id="rId4"/>
    <p:sldId id="257" r:id="rId5"/>
    <p:sldId id="301" r:id="rId6"/>
    <p:sldId id="303" r:id="rId7"/>
    <p:sldId id="304" r:id="rId8"/>
    <p:sldId id="305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2560"/>
    <a:srgbClr val="0033A0"/>
    <a:srgbClr val="00205B"/>
    <a:srgbClr val="8C4799"/>
    <a:srgbClr val="6A3460"/>
    <a:srgbClr val="7A9A01"/>
    <a:srgbClr val="CE0058"/>
    <a:srgbClr val="F3CF45"/>
    <a:srgbClr val="773141"/>
    <a:srgbClr val="5D4F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5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7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CA76C424-72E7-44F4-AEE2-E8C0645FEB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4885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86DD214E-EFA1-4449-A914-56417C3A92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3370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DD214E-EFA1-4449-A914-56417C3A928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556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DD214E-EFA1-4449-A914-56417C3A928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351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2757194"/>
            <a:ext cx="6293145" cy="788027"/>
          </a:xfrm>
        </p:spPr>
        <p:txBody>
          <a:bodyPr anchor="b">
            <a:normAutofit/>
          </a:bodyPr>
          <a:lstStyle>
            <a:lvl1pPr algn="l">
              <a:defRPr sz="3300" b="0" i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8650" y="3637296"/>
            <a:ext cx="6293145" cy="5617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="0" i="0" baseline="0">
                <a:solidFill>
                  <a:schemeClr val="accent5"/>
                </a:solidFill>
                <a:latin typeface="+mn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628650" y="2384168"/>
            <a:ext cx="1075475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3632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563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985209"/>
            <a:ext cx="9144001" cy="36335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>
              <a:solidFill>
                <a:schemeClr val="accent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830919" y="558914"/>
            <a:ext cx="5684432" cy="674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2322179"/>
            <a:ext cx="4077891" cy="6543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700" baseline="0">
                <a:solidFill>
                  <a:schemeClr val="tx1"/>
                </a:solidFill>
                <a:latin typeface="Museo 300" panose="02000000000000000000" pitchFamily="50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28650" y="3175463"/>
            <a:ext cx="4077891" cy="211143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225"/>
              </a:spcBef>
              <a:defRPr sz="1050" baseline="0">
                <a:solidFill>
                  <a:schemeClr val="tx1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populo</a:t>
            </a:r>
            <a:r>
              <a:rPr lang="en-US" dirty="0"/>
              <a:t> </a:t>
            </a:r>
            <a:r>
              <a:rPr lang="en-US" dirty="0" err="1"/>
              <a:t>verterem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in.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intellegat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at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voluptatibus</a:t>
            </a:r>
            <a:r>
              <a:rPr lang="en-US" dirty="0"/>
              <a:t> vis. </a:t>
            </a:r>
            <a:r>
              <a:rPr lang="en-US" dirty="0" err="1"/>
              <a:t>Scaevola</a:t>
            </a:r>
            <a:r>
              <a:rPr lang="en-US" dirty="0"/>
              <a:t> </a:t>
            </a:r>
            <a:r>
              <a:rPr lang="en-US" dirty="0" err="1"/>
              <a:t>menandri</a:t>
            </a:r>
            <a:r>
              <a:rPr lang="en-US" dirty="0"/>
              <a:t> id </a:t>
            </a:r>
            <a:r>
              <a:rPr lang="en-US" dirty="0" err="1"/>
              <a:t>ius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5363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273599"/>
            <a:ext cx="5830491" cy="520700"/>
          </a:xfrm>
          <a:prstGeom prst="rect">
            <a:avLst/>
          </a:prstGeom>
        </p:spPr>
        <p:txBody>
          <a:bodyPr/>
          <a:lstStyle>
            <a:lvl1pPr>
              <a:defRPr sz="3300" baseline="0">
                <a:latin typeface="Museo 300" panose="02000000000000000000" pitchFamily="50" charset="0"/>
              </a:defRPr>
            </a:lvl1pPr>
          </a:lstStyle>
          <a:p>
            <a:r>
              <a:rPr lang="en-GB" sz="1800" b="0" i="0" dirty="0">
                <a:solidFill>
                  <a:schemeClr val="accent2"/>
                </a:solidFill>
                <a:latin typeface="+mj-lt"/>
              </a:rPr>
              <a:t>Lorem ipsum </a:t>
            </a:r>
            <a:r>
              <a:rPr lang="en-GB" sz="1800" b="0" i="0" dirty="0" err="1">
                <a:solidFill>
                  <a:schemeClr val="accent2"/>
                </a:solidFill>
                <a:latin typeface="+mj-lt"/>
              </a:rPr>
              <a:t>dolor</a:t>
            </a:r>
            <a:r>
              <a:rPr lang="en-GB" sz="1800" b="0" i="0" dirty="0">
                <a:solidFill>
                  <a:schemeClr val="accent2"/>
                </a:solidFill>
                <a:latin typeface="+mj-lt"/>
              </a:rPr>
              <a:t> sit </a:t>
            </a:r>
            <a:r>
              <a:rPr lang="en-GB" sz="1800" b="0" i="0" dirty="0" err="1">
                <a:solidFill>
                  <a:schemeClr val="accent2"/>
                </a:solidFill>
                <a:latin typeface="+mj-lt"/>
              </a:rPr>
              <a:t>amet</a:t>
            </a:r>
            <a:endParaRPr lang="en-GB" sz="1800" b="0" i="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2992438"/>
            <a:ext cx="5830491" cy="26844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225"/>
              </a:spcBef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populo</a:t>
            </a:r>
            <a:r>
              <a:rPr lang="en-US" dirty="0"/>
              <a:t> </a:t>
            </a:r>
            <a:r>
              <a:rPr lang="en-US" dirty="0" err="1"/>
              <a:t>verterem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in.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intellegat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at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voluptatibus</a:t>
            </a:r>
            <a:r>
              <a:rPr lang="en-US" dirty="0"/>
              <a:t> vis. </a:t>
            </a:r>
            <a:r>
              <a:rPr lang="en-US" dirty="0" err="1"/>
              <a:t>Scaevola</a:t>
            </a:r>
            <a:r>
              <a:rPr lang="en-US" dirty="0"/>
              <a:t> </a:t>
            </a:r>
            <a:r>
              <a:rPr lang="en-US" dirty="0" err="1"/>
              <a:t>menandri</a:t>
            </a:r>
            <a:r>
              <a:rPr lang="en-US" dirty="0"/>
              <a:t> id </a:t>
            </a:r>
            <a:r>
              <a:rPr lang="en-US" dirty="0" err="1"/>
              <a:t>ius</a:t>
            </a:r>
            <a:r>
              <a:rPr lang="en-US" dirty="0"/>
              <a:t>.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postea</a:t>
            </a:r>
            <a:r>
              <a:rPr lang="en-US" dirty="0"/>
              <a:t> pro </a:t>
            </a:r>
            <a:r>
              <a:rPr lang="en-US" dirty="0" err="1"/>
              <a:t>ei</a:t>
            </a:r>
            <a:r>
              <a:rPr lang="en-US" dirty="0"/>
              <a:t>,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erroribus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 at est. Altera semper </a:t>
            </a:r>
            <a:r>
              <a:rPr lang="en-US" dirty="0" err="1"/>
              <a:t>pertinax</a:t>
            </a:r>
            <a:r>
              <a:rPr lang="en-US" dirty="0"/>
              <a:t> vis ne. </a:t>
            </a:r>
            <a:r>
              <a:rPr lang="en-US" dirty="0" err="1"/>
              <a:t>Erant</a:t>
            </a:r>
            <a:r>
              <a:rPr lang="en-US" dirty="0"/>
              <a:t> </a:t>
            </a:r>
            <a:r>
              <a:rPr lang="en-US" dirty="0" err="1"/>
              <a:t>fuisset</a:t>
            </a:r>
            <a:r>
              <a:rPr lang="en-US" dirty="0"/>
              <a:t> </a:t>
            </a:r>
            <a:r>
              <a:rPr lang="en-US" dirty="0" err="1"/>
              <a:t>eam</a:t>
            </a:r>
            <a:r>
              <a:rPr lang="en-US" dirty="0"/>
              <a:t> ex, ne qui </a:t>
            </a:r>
            <a:r>
              <a:rPr lang="en-US" dirty="0" err="1"/>
              <a:t>omnes</a:t>
            </a:r>
            <a:r>
              <a:rPr lang="en-US" dirty="0"/>
              <a:t> </a:t>
            </a:r>
            <a:r>
              <a:rPr lang="en-US" dirty="0" err="1"/>
              <a:t>dolores</a:t>
            </a:r>
            <a:r>
              <a:rPr lang="en-US" dirty="0"/>
              <a:t> </a:t>
            </a:r>
            <a:r>
              <a:rPr lang="en-US" dirty="0" err="1"/>
              <a:t>expetendis</a:t>
            </a:r>
            <a:r>
              <a:rPr lang="en-US" dirty="0"/>
              <a:t>. Duo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sonet</a:t>
            </a:r>
            <a:r>
              <a:rPr lang="en-US" dirty="0"/>
              <a:t> </a:t>
            </a:r>
            <a:r>
              <a:rPr lang="en-US" dirty="0" err="1"/>
              <a:t>expetenda</a:t>
            </a:r>
            <a:r>
              <a:rPr lang="en-US" dirty="0"/>
              <a:t>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debet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omittantur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4125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8650" y="6341879"/>
            <a:ext cx="3916334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80985" y="1903228"/>
            <a:ext cx="4463016" cy="495477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903228"/>
            <a:ext cx="3916334" cy="520700"/>
          </a:xfrm>
          <a:prstGeom prst="rect">
            <a:avLst/>
          </a:prstGeom>
        </p:spPr>
        <p:txBody>
          <a:bodyPr/>
          <a:lstStyle>
            <a:lvl1pPr>
              <a:defRPr sz="3300" baseline="0">
                <a:latin typeface="Museo 300" panose="02000000000000000000" pitchFamily="50" charset="0"/>
              </a:defRPr>
            </a:lvl1pPr>
          </a:lstStyle>
          <a:p>
            <a:r>
              <a:rPr lang="en-GB" sz="1800" b="0" i="0" dirty="0">
                <a:solidFill>
                  <a:schemeClr val="accent2"/>
                </a:solidFill>
                <a:latin typeface="+mj-lt"/>
              </a:rPr>
              <a:t>Lorem ipsum </a:t>
            </a:r>
            <a:r>
              <a:rPr lang="en-GB" sz="1800" b="0" i="0" dirty="0" err="1">
                <a:solidFill>
                  <a:schemeClr val="accent2"/>
                </a:solidFill>
                <a:latin typeface="+mj-lt"/>
              </a:rPr>
              <a:t>dolor</a:t>
            </a:r>
            <a:r>
              <a:rPr lang="en-GB" sz="1800" b="0" i="0" dirty="0">
                <a:solidFill>
                  <a:schemeClr val="accent2"/>
                </a:solidFill>
                <a:latin typeface="+mj-lt"/>
              </a:rPr>
              <a:t> sit </a:t>
            </a:r>
            <a:r>
              <a:rPr lang="en-GB" sz="1800" b="0" i="0" dirty="0" err="1">
                <a:solidFill>
                  <a:schemeClr val="accent2"/>
                </a:solidFill>
                <a:latin typeface="+mj-lt"/>
              </a:rPr>
              <a:t>amet</a:t>
            </a:r>
            <a:endParaRPr lang="en-GB" sz="1800" b="0" i="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2622067"/>
            <a:ext cx="3916334" cy="34545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225"/>
              </a:spcBef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populo</a:t>
            </a:r>
            <a:r>
              <a:rPr lang="en-US" dirty="0"/>
              <a:t> </a:t>
            </a:r>
            <a:r>
              <a:rPr lang="en-US" dirty="0" err="1"/>
              <a:t>verterem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in.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intellegat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at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voluptatibus</a:t>
            </a:r>
            <a:r>
              <a:rPr lang="en-US" dirty="0"/>
              <a:t> vis. </a:t>
            </a:r>
            <a:r>
              <a:rPr lang="en-US" dirty="0" err="1"/>
              <a:t>Scaevola</a:t>
            </a:r>
            <a:r>
              <a:rPr lang="en-US" dirty="0"/>
              <a:t> </a:t>
            </a:r>
            <a:r>
              <a:rPr lang="en-US" dirty="0" err="1"/>
              <a:t>menandri</a:t>
            </a:r>
            <a:r>
              <a:rPr lang="en-US" dirty="0"/>
              <a:t> id </a:t>
            </a:r>
            <a:r>
              <a:rPr lang="en-US" dirty="0" err="1"/>
              <a:t>ius</a:t>
            </a:r>
            <a:r>
              <a:rPr lang="en-US" dirty="0"/>
              <a:t>.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postea</a:t>
            </a:r>
            <a:r>
              <a:rPr lang="en-US" dirty="0"/>
              <a:t> pro </a:t>
            </a:r>
            <a:r>
              <a:rPr lang="en-US" dirty="0" err="1"/>
              <a:t>ei</a:t>
            </a:r>
            <a:r>
              <a:rPr lang="en-US" dirty="0"/>
              <a:t>,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erroribus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 at est. Altera semper </a:t>
            </a:r>
            <a:r>
              <a:rPr lang="en-US" dirty="0" err="1"/>
              <a:t>pertinax</a:t>
            </a:r>
            <a:r>
              <a:rPr lang="en-US" dirty="0"/>
              <a:t> vis ne. </a:t>
            </a:r>
            <a:r>
              <a:rPr lang="en-US" dirty="0" err="1"/>
              <a:t>Erant</a:t>
            </a:r>
            <a:r>
              <a:rPr lang="en-US" dirty="0"/>
              <a:t> </a:t>
            </a:r>
            <a:r>
              <a:rPr lang="en-US" dirty="0" err="1"/>
              <a:t>fuisset</a:t>
            </a:r>
            <a:r>
              <a:rPr lang="en-US" dirty="0"/>
              <a:t> </a:t>
            </a:r>
            <a:r>
              <a:rPr lang="en-US" dirty="0" err="1"/>
              <a:t>eam</a:t>
            </a:r>
            <a:r>
              <a:rPr lang="en-US" dirty="0"/>
              <a:t> ex, ne qui </a:t>
            </a:r>
            <a:r>
              <a:rPr lang="en-US" dirty="0" err="1"/>
              <a:t>omnes</a:t>
            </a:r>
            <a:r>
              <a:rPr lang="en-US" dirty="0"/>
              <a:t> </a:t>
            </a:r>
            <a:r>
              <a:rPr lang="en-US" dirty="0" err="1"/>
              <a:t>dolores</a:t>
            </a:r>
            <a:r>
              <a:rPr lang="en-US" dirty="0"/>
              <a:t> </a:t>
            </a:r>
            <a:r>
              <a:rPr lang="en-US" dirty="0" err="1"/>
              <a:t>expetendis</a:t>
            </a:r>
            <a:r>
              <a:rPr lang="en-US" dirty="0"/>
              <a:t>. Duo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sonet</a:t>
            </a:r>
            <a:r>
              <a:rPr lang="en-US" dirty="0"/>
              <a:t> </a:t>
            </a:r>
            <a:r>
              <a:rPr lang="en-US" dirty="0" err="1"/>
              <a:t>expetenda</a:t>
            </a:r>
            <a:r>
              <a:rPr lang="en-US" dirty="0"/>
              <a:t>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debet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omittantur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1616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679970" y="2011189"/>
            <a:ext cx="1075475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613096" y="2011189"/>
            <a:ext cx="1075475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79970" y="4021431"/>
            <a:ext cx="1075475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613096" y="4021431"/>
            <a:ext cx="1075475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616181" y="2720575"/>
            <a:ext cx="2638252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9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16181" y="2333625"/>
            <a:ext cx="2638252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275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3529792" y="2720575"/>
            <a:ext cx="2638252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9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4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3529792" y="2333625"/>
            <a:ext cx="2638252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275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529792" y="4731321"/>
            <a:ext cx="2638252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9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6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3529792" y="4344371"/>
            <a:ext cx="2638252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275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28650" y="4731321"/>
            <a:ext cx="2638252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9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8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628650" y="4344371"/>
            <a:ext cx="2638252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275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8714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8651" y="1945758"/>
            <a:ext cx="1302428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28650" y="6341879"/>
            <a:ext cx="3797152" cy="24986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68698" y="6343799"/>
            <a:ext cx="2057400" cy="249860"/>
          </a:xfrm>
        </p:spPr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628651" y="3449096"/>
            <a:ext cx="1302428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750" b="1" i="0">
                <a:solidFill>
                  <a:schemeClr val="tx2"/>
                </a:solidFill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830919" y="558914"/>
            <a:ext cx="5684432" cy="6744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4015405" y="1945758"/>
            <a:ext cx="1302428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4015405" y="3449096"/>
            <a:ext cx="1302428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750" b="1" i="0">
                <a:solidFill>
                  <a:schemeClr val="tx2"/>
                </a:solidFill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628651" y="4102881"/>
            <a:ext cx="1302428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628651" y="5606219"/>
            <a:ext cx="1302428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750" b="1" i="0">
                <a:solidFill>
                  <a:schemeClr val="tx2"/>
                </a:solidFill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4015405" y="4102881"/>
            <a:ext cx="1302428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4015405" y="5606219"/>
            <a:ext cx="1302428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750" b="1" i="0">
                <a:solidFill>
                  <a:schemeClr val="tx2"/>
                </a:solidFill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2134711" y="1981803"/>
            <a:ext cx="1677062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9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2134711" y="4138925"/>
            <a:ext cx="1677062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9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5521465" y="1981803"/>
            <a:ext cx="1677062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9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5521464" y="4102882"/>
            <a:ext cx="1677062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9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7498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8650" y="2466755"/>
            <a:ext cx="1967758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628650" y="4876362"/>
            <a:ext cx="1967758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750" b="1" i="0">
                <a:solidFill>
                  <a:schemeClr val="tx2"/>
                </a:solidFill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830919" y="558914"/>
            <a:ext cx="5684432" cy="6744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2752504" y="2466755"/>
            <a:ext cx="1967758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2752504" y="4876362"/>
            <a:ext cx="1967758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750" b="1" i="0">
                <a:solidFill>
                  <a:schemeClr val="tx2"/>
                </a:solidFill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4876358" y="2466754"/>
            <a:ext cx="1967758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4876358" y="4876361"/>
            <a:ext cx="1967758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750" b="1" i="0">
                <a:solidFill>
                  <a:schemeClr val="tx2"/>
                </a:solidFill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3356346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2757194"/>
            <a:ext cx="6293145" cy="788027"/>
          </a:xfrm>
        </p:spPr>
        <p:txBody>
          <a:bodyPr anchor="b">
            <a:normAutofit/>
          </a:bodyPr>
          <a:lstStyle>
            <a:lvl1pPr algn="l">
              <a:defRPr sz="3300" b="0" i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8650" y="3637296"/>
            <a:ext cx="6293145" cy="5617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="0" i="0" baseline="0">
                <a:solidFill>
                  <a:schemeClr val="accent5"/>
                </a:solidFill>
                <a:latin typeface="+mn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628650" y="2384168"/>
            <a:ext cx="1075475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2437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97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985209"/>
            <a:ext cx="9144001" cy="36335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>
              <a:solidFill>
                <a:schemeClr val="accent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830919" y="558914"/>
            <a:ext cx="5684432" cy="674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2322179"/>
            <a:ext cx="4077891" cy="6543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700" baseline="0">
                <a:solidFill>
                  <a:schemeClr val="tx1"/>
                </a:solidFill>
                <a:latin typeface="Museo 300" panose="02000000000000000000" pitchFamily="50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28650" y="3175463"/>
            <a:ext cx="4077891" cy="211143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225"/>
              </a:spcBef>
              <a:defRPr sz="1050" baseline="0">
                <a:solidFill>
                  <a:schemeClr val="tx1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populo</a:t>
            </a:r>
            <a:r>
              <a:rPr lang="en-US" dirty="0"/>
              <a:t> </a:t>
            </a:r>
            <a:r>
              <a:rPr lang="en-US" dirty="0" err="1"/>
              <a:t>verterem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in.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intellegat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at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voluptatibus</a:t>
            </a:r>
            <a:r>
              <a:rPr lang="en-US" dirty="0"/>
              <a:t> vis. </a:t>
            </a:r>
            <a:r>
              <a:rPr lang="en-US" dirty="0" err="1"/>
              <a:t>Scaevola</a:t>
            </a:r>
            <a:r>
              <a:rPr lang="en-US" dirty="0"/>
              <a:t> </a:t>
            </a:r>
            <a:r>
              <a:rPr lang="en-US" dirty="0" err="1"/>
              <a:t>menandri</a:t>
            </a:r>
            <a:r>
              <a:rPr lang="en-US" dirty="0"/>
              <a:t> id </a:t>
            </a:r>
            <a:r>
              <a:rPr lang="en-US" dirty="0" err="1"/>
              <a:t>ius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679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273599"/>
            <a:ext cx="5830491" cy="520700"/>
          </a:xfrm>
          <a:prstGeom prst="rect">
            <a:avLst/>
          </a:prstGeom>
        </p:spPr>
        <p:txBody>
          <a:bodyPr/>
          <a:lstStyle>
            <a:lvl1pPr>
              <a:defRPr sz="3300" baseline="0">
                <a:latin typeface="Museo 300" panose="02000000000000000000" pitchFamily="50" charset="0"/>
              </a:defRPr>
            </a:lvl1pPr>
          </a:lstStyle>
          <a:p>
            <a:r>
              <a:rPr lang="en-GB" sz="1800" b="0" i="0" dirty="0">
                <a:solidFill>
                  <a:schemeClr val="accent2"/>
                </a:solidFill>
                <a:latin typeface="+mj-lt"/>
              </a:rPr>
              <a:t>Lorem ipsum </a:t>
            </a:r>
            <a:r>
              <a:rPr lang="en-GB" sz="1800" b="0" i="0" dirty="0" err="1">
                <a:solidFill>
                  <a:schemeClr val="accent2"/>
                </a:solidFill>
                <a:latin typeface="+mj-lt"/>
              </a:rPr>
              <a:t>dolor</a:t>
            </a:r>
            <a:r>
              <a:rPr lang="en-GB" sz="1800" b="0" i="0" dirty="0">
                <a:solidFill>
                  <a:schemeClr val="accent2"/>
                </a:solidFill>
                <a:latin typeface="+mj-lt"/>
              </a:rPr>
              <a:t> sit </a:t>
            </a:r>
            <a:r>
              <a:rPr lang="en-GB" sz="1800" b="0" i="0" dirty="0" err="1">
                <a:solidFill>
                  <a:schemeClr val="accent2"/>
                </a:solidFill>
                <a:latin typeface="+mj-lt"/>
              </a:rPr>
              <a:t>amet</a:t>
            </a:r>
            <a:endParaRPr lang="en-GB" sz="1800" b="0" i="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2992438"/>
            <a:ext cx="5830491" cy="26844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225"/>
              </a:spcBef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populo</a:t>
            </a:r>
            <a:r>
              <a:rPr lang="en-US" dirty="0"/>
              <a:t> </a:t>
            </a:r>
            <a:r>
              <a:rPr lang="en-US" dirty="0" err="1"/>
              <a:t>verterem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in.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intellegat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at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voluptatibus</a:t>
            </a:r>
            <a:r>
              <a:rPr lang="en-US" dirty="0"/>
              <a:t> vis. </a:t>
            </a:r>
            <a:r>
              <a:rPr lang="en-US" dirty="0" err="1"/>
              <a:t>Scaevola</a:t>
            </a:r>
            <a:r>
              <a:rPr lang="en-US" dirty="0"/>
              <a:t> </a:t>
            </a:r>
            <a:r>
              <a:rPr lang="en-US" dirty="0" err="1"/>
              <a:t>menandri</a:t>
            </a:r>
            <a:r>
              <a:rPr lang="en-US" dirty="0"/>
              <a:t> id </a:t>
            </a:r>
            <a:r>
              <a:rPr lang="en-US" dirty="0" err="1"/>
              <a:t>ius</a:t>
            </a:r>
            <a:r>
              <a:rPr lang="en-US" dirty="0"/>
              <a:t>.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postea</a:t>
            </a:r>
            <a:r>
              <a:rPr lang="en-US" dirty="0"/>
              <a:t> pro </a:t>
            </a:r>
            <a:r>
              <a:rPr lang="en-US" dirty="0" err="1"/>
              <a:t>ei</a:t>
            </a:r>
            <a:r>
              <a:rPr lang="en-US" dirty="0"/>
              <a:t>,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erroribus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 at est. Altera semper </a:t>
            </a:r>
            <a:r>
              <a:rPr lang="en-US" dirty="0" err="1"/>
              <a:t>pertinax</a:t>
            </a:r>
            <a:r>
              <a:rPr lang="en-US" dirty="0"/>
              <a:t> vis ne. </a:t>
            </a:r>
            <a:r>
              <a:rPr lang="en-US" dirty="0" err="1"/>
              <a:t>Erant</a:t>
            </a:r>
            <a:r>
              <a:rPr lang="en-US" dirty="0"/>
              <a:t> </a:t>
            </a:r>
            <a:r>
              <a:rPr lang="en-US" dirty="0" err="1"/>
              <a:t>fuisset</a:t>
            </a:r>
            <a:r>
              <a:rPr lang="en-US" dirty="0"/>
              <a:t> </a:t>
            </a:r>
            <a:r>
              <a:rPr lang="en-US" dirty="0" err="1"/>
              <a:t>eam</a:t>
            </a:r>
            <a:r>
              <a:rPr lang="en-US" dirty="0"/>
              <a:t> ex, ne qui </a:t>
            </a:r>
            <a:r>
              <a:rPr lang="en-US" dirty="0" err="1"/>
              <a:t>omnes</a:t>
            </a:r>
            <a:r>
              <a:rPr lang="en-US" dirty="0"/>
              <a:t> </a:t>
            </a:r>
            <a:r>
              <a:rPr lang="en-US" dirty="0" err="1"/>
              <a:t>dolores</a:t>
            </a:r>
            <a:r>
              <a:rPr lang="en-US" dirty="0"/>
              <a:t> </a:t>
            </a:r>
            <a:r>
              <a:rPr lang="en-US" dirty="0" err="1"/>
              <a:t>expetendis</a:t>
            </a:r>
            <a:r>
              <a:rPr lang="en-US" dirty="0"/>
              <a:t>. Duo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sonet</a:t>
            </a:r>
            <a:r>
              <a:rPr lang="en-US" dirty="0"/>
              <a:t> </a:t>
            </a:r>
            <a:r>
              <a:rPr lang="en-US" dirty="0" err="1"/>
              <a:t>expetenda</a:t>
            </a:r>
            <a:r>
              <a:rPr lang="en-US" dirty="0"/>
              <a:t>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debet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omittantur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22084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8650" y="6341879"/>
            <a:ext cx="3916334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80985" y="1903228"/>
            <a:ext cx="4463016" cy="495477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903228"/>
            <a:ext cx="3916334" cy="520700"/>
          </a:xfrm>
          <a:prstGeom prst="rect">
            <a:avLst/>
          </a:prstGeom>
        </p:spPr>
        <p:txBody>
          <a:bodyPr/>
          <a:lstStyle>
            <a:lvl1pPr>
              <a:defRPr sz="3300" baseline="0">
                <a:latin typeface="Museo 300" panose="02000000000000000000" pitchFamily="50" charset="0"/>
              </a:defRPr>
            </a:lvl1pPr>
          </a:lstStyle>
          <a:p>
            <a:r>
              <a:rPr lang="en-GB" sz="1800" b="0" i="0" dirty="0">
                <a:solidFill>
                  <a:schemeClr val="accent2"/>
                </a:solidFill>
                <a:latin typeface="+mj-lt"/>
              </a:rPr>
              <a:t>Lorem ipsum </a:t>
            </a:r>
            <a:r>
              <a:rPr lang="en-GB" sz="1800" b="0" i="0" dirty="0" err="1">
                <a:solidFill>
                  <a:schemeClr val="accent2"/>
                </a:solidFill>
                <a:latin typeface="+mj-lt"/>
              </a:rPr>
              <a:t>dolor</a:t>
            </a:r>
            <a:r>
              <a:rPr lang="en-GB" sz="1800" b="0" i="0" dirty="0">
                <a:solidFill>
                  <a:schemeClr val="accent2"/>
                </a:solidFill>
                <a:latin typeface="+mj-lt"/>
              </a:rPr>
              <a:t> sit </a:t>
            </a:r>
            <a:r>
              <a:rPr lang="en-GB" sz="1800" b="0" i="0" dirty="0" err="1">
                <a:solidFill>
                  <a:schemeClr val="accent2"/>
                </a:solidFill>
                <a:latin typeface="+mj-lt"/>
              </a:rPr>
              <a:t>amet</a:t>
            </a:r>
            <a:endParaRPr lang="en-GB" sz="1800" b="0" i="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2622067"/>
            <a:ext cx="3916334" cy="34545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225"/>
              </a:spcBef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populo</a:t>
            </a:r>
            <a:r>
              <a:rPr lang="en-US" dirty="0"/>
              <a:t> </a:t>
            </a:r>
            <a:r>
              <a:rPr lang="en-US" dirty="0" err="1"/>
              <a:t>verterem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in.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intellegat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at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voluptatibus</a:t>
            </a:r>
            <a:r>
              <a:rPr lang="en-US" dirty="0"/>
              <a:t> vis. </a:t>
            </a:r>
            <a:r>
              <a:rPr lang="en-US" dirty="0" err="1"/>
              <a:t>Scaevola</a:t>
            </a:r>
            <a:r>
              <a:rPr lang="en-US" dirty="0"/>
              <a:t> </a:t>
            </a:r>
            <a:r>
              <a:rPr lang="en-US" dirty="0" err="1"/>
              <a:t>menandri</a:t>
            </a:r>
            <a:r>
              <a:rPr lang="en-US" dirty="0"/>
              <a:t> id </a:t>
            </a:r>
            <a:r>
              <a:rPr lang="en-US" dirty="0" err="1"/>
              <a:t>ius</a:t>
            </a:r>
            <a:r>
              <a:rPr lang="en-US" dirty="0"/>
              <a:t>.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postea</a:t>
            </a:r>
            <a:r>
              <a:rPr lang="en-US" dirty="0"/>
              <a:t> pro </a:t>
            </a:r>
            <a:r>
              <a:rPr lang="en-US" dirty="0" err="1"/>
              <a:t>ei</a:t>
            </a:r>
            <a:r>
              <a:rPr lang="en-US" dirty="0"/>
              <a:t>,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erroribus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 at est. Altera semper </a:t>
            </a:r>
            <a:r>
              <a:rPr lang="en-US" dirty="0" err="1"/>
              <a:t>pertinax</a:t>
            </a:r>
            <a:r>
              <a:rPr lang="en-US" dirty="0"/>
              <a:t> vis ne. </a:t>
            </a:r>
            <a:r>
              <a:rPr lang="en-US" dirty="0" err="1"/>
              <a:t>Erant</a:t>
            </a:r>
            <a:r>
              <a:rPr lang="en-US" dirty="0"/>
              <a:t> </a:t>
            </a:r>
            <a:r>
              <a:rPr lang="en-US" dirty="0" err="1"/>
              <a:t>fuisset</a:t>
            </a:r>
            <a:r>
              <a:rPr lang="en-US" dirty="0"/>
              <a:t> </a:t>
            </a:r>
            <a:r>
              <a:rPr lang="en-US" dirty="0" err="1"/>
              <a:t>eam</a:t>
            </a:r>
            <a:r>
              <a:rPr lang="en-US" dirty="0"/>
              <a:t> ex, ne qui </a:t>
            </a:r>
            <a:r>
              <a:rPr lang="en-US" dirty="0" err="1"/>
              <a:t>omnes</a:t>
            </a:r>
            <a:r>
              <a:rPr lang="en-US" dirty="0"/>
              <a:t> </a:t>
            </a:r>
            <a:r>
              <a:rPr lang="en-US" dirty="0" err="1"/>
              <a:t>dolores</a:t>
            </a:r>
            <a:r>
              <a:rPr lang="en-US" dirty="0"/>
              <a:t> </a:t>
            </a:r>
            <a:r>
              <a:rPr lang="en-US" dirty="0" err="1"/>
              <a:t>expetendis</a:t>
            </a:r>
            <a:r>
              <a:rPr lang="en-US" dirty="0"/>
              <a:t>. Duo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sonet</a:t>
            </a:r>
            <a:r>
              <a:rPr lang="en-US" dirty="0"/>
              <a:t> </a:t>
            </a:r>
            <a:r>
              <a:rPr lang="en-US" dirty="0" err="1"/>
              <a:t>expetenda</a:t>
            </a:r>
            <a:r>
              <a:rPr lang="en-US" dirty="0"/>
              <a:t>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debet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omittantur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9550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679970" y="2011189"/>
            <a:ext cx="1075475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613096" y="2011189"/>
            <a:ext cx="1075475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79970" y="4021431"/>
            <a:ext cx="1075475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613096" y="4021431"/>
            <a:ext cx="1075475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616181" y="2720575"/>
            <a:ext cx="2638252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9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16181" y="2333625"/>
            <a:ext cx="2638252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275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3529792" y="2720575"/>
            <a:ext cx="2638252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9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4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3529792" y="2333625"/>
            <a:ext cx="2638252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275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529792" y="4731321"/>
            <a:ext cx="2638252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9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6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3529792" y="4344371"/>
            <a:ext cx="2638252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275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28650" y="4731321"/>
            <a:ext cx="2638252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9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8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628650" y="4344371"/>
            <a:ext cx="2638252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275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63912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8651" y="1945758"/>
            <a:ext cx="1302428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28650" y="6341879"/>
            <a:ext cx="3797152" cy="24986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68698" y="6343799"/>
            <a:ext cx="2057400" cy="249860"/>
          </a:xfrm>
        </p:spPr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628651" y="3449096"/>
            <a:ext cx="1302428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750" b="1" i="0">
                <a:solidFill>
                  <a:schemeClr val="tx2"/>
                </a:solidFill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830919" y="558914"/>
            <a:ext cx="5684432" cy="6744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4015405" y="1945758"/>
            <a:ext cx="1302428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4015405" y="3449096"/>
            <a:ext cx="1302428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750" b="1" i="0">
                <a:solidFill>
                  <a:schemeClr val="tx2"/>
                </a:solidFill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628651" y="4102881"/>
            <a:ext cx="1302428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628651" y="5606219"/>
            <a:ext cx="1302428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750" b="1" i="0">
                <a:solidFill>
                  <a:schemeClr val="tx2"/>
                </a:solidFill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4015405" y="4102881"/>
            <a:ext cx="1302428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4015405" y="5606219"/>
            <a:ext cx="1302428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750" b="1" i="0">
                <a:solidFill>
                  <a:schemeClr val="tx2"/>
                </a:solidFill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2134711" y="1981803"/>
            <a:ext cx="1677062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9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2134711" y="4138925"/>
            <a:ext cx="1677062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9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5521465" y="1981803"/>
            <a:ext cx="1677062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9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5521464" y="4102882"/>
            <a:ext cx="1677062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9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52823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8650" y="2466755"/>
            <a:ext cx="1967758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628650" y="4876362"/>
            <a:ext cx="1967758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750" b="1" i="0">
                <a:solidFill>
                  <a:schemeClr val="tx2"/>
                </a:solidFill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830919" y="558914"/>
            <a:ext cx="5684432" cy="6744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2752504" y="2466755"/>
            <a:ext cx="1967758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2752504" y="4876362"/>
            <a:ext cx="1967758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750" b="1" i="0">
                <a:solidFill>
                  <a:schemeClr val="tx2"/>
                </a:solidFill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4876358" y="2466754"/>
            <a:ext cx="1967758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4876358" y="4876361"/>
            <a:ext cx="1967758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750" b="1" i="0">
                <a:solidFill>
                  <a:schemeClr val="tx2"/>
                </a:solidFill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1622236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8650" y="6341879"/>
            <a:ext cx="3797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 baseline="0">
                <a:solidFill>
                  <a:schemeClr val="accent4"/>
                </a:solidFill>
                <a:latin typeface="Open Sans" panose="020B0606030504020204" pitchFamily="34" charset="0"/>
              </a:defRPr>
            </a:lvl1pPr>
          </a:lstStyle>
          <a:p>
            <a:r>
              <a:rPr lang="en-GB"/>
              <a:t>South East Local Enterprise Partnership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68698" y="634379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fld id="{1E8F0C2B-21B0-46B9-80A1-9F88378FCF6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30919" y="558914"/>
            <a:ext cx="5684432" cy="674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098" y="3084287"/>
            <a:ext cx="4384557" cy="54315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5" y="107349"/>
            <a:ext cx="2534711" cy="149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0113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lang="en-US" sz="2700" b="0" i="0" kern="1200" dirty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lang="en-US" sz="3300" b="0" i="0" kern="1200" dirty="0" smtClean="0">
          <a:solidFill>
            <a:schemeClr val="accent3"/>
          </a:solidFill>
          <a:latin typeface="+mj-lt"/>
          <a:ea typeface="+mn-ea"/>
          <a:cs typeface="+mn-cs"/>
        </a:defRPr>
      </a:lvl1pPr>
      <a:lvl2pPr marL="3429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lang="en-US" sz="1800" kern="1200" dirty="0" smtClean="0">
          <a:solidFill>
            <a:schemeClr val="accent2"/>
          </a:solidFill>
          <a:latin typeface="+mj-lt"/>
          <a:ea typeface="+mn-ea"/>
          <a:cs typeface="+mn-cs"/>
        </a:defRPr>
      </a:lvl2pPr>
      <a:lvl3pPr marL="6858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lang="en-US" sz="15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0287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lang="en-US" sz="135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lang="en-US" sz="135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8650" y="6341879"/>
            <a:ext cx="3797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 baseline="0">
                <a:solidFill>
                  <a:schemeClr val="accent4"/>
                </a:solidFill>
                <a:latin typeface="Open Sans" panose="020B0606030504020204" pitchFamily="34" charset="0"/>
              </a:defRPr>
            </a:lvl1pPr>
          </a:lstStyle>
          <a:p>
            <a:r>
              <a:rPr lang="en-GB"/>
              <a:t>South East Local Enterprise Partnership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68698" y="634379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fld id="{1E8F0C2B-21B0-46B9-80A1-9F88378FCF6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30919" y="558914"/>
            <a:ext cx="5684432" cy="674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098" y="3084287"/>
            <a:ext cx="4384557" cy="54315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5" y="107349"/>
            <a:ext cx="2534711" cy="149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2892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lang="en-US" sz="2700" b="0" i="0" kern="1200" dirty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lang="en-US" sz="3300" b="0" i="0" kern="1200" dirty="0" smtClean="0">
          <a:solidFill>
            <a:schemeClr val="accent3"/>
          </a:solidFill>
          <a:latin typeface="+mj-lt"/>
          <a:ea typeface="+mn-ea"/>
          <a:cs typeface="+mn-cs"/>
        </a:defRPr>
      </a:lvl1pPr>
      <a:lvl2pPr marL="3429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lang="en-US" sz="1800" kern="1200" dirty="0" smtClean="0">
          <a:solidFill>
            <a:schemeClr val="accent2"/>
          </a:solidFill>
          <a:latin typeface="+mj-lt"/>
          <a:ea typeface="+mn-ea"/>
          <a:cs typeface="+mn-cs"/>
        </a:defRPr>
      </a:lvl2pPr>
      <a:lvl3pPr marL="6858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lang="en-US" sz="15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0287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lang="en-US" sz="135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lang="en-US" sz="135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itle 88"/>
          <p:cNvSpPr>
            <a:spLocks noGrp="1"/>
          </p:cNvSpPr>
          <p:nvPr>
            <p:ph type="ctrTitle"/>
          </p:nvPr>
        </p:nvSpPr>
        <p:spPr>
          <a:xfrm>
            <a:off x="628650" y="2925145"/>
            <a:ext cx="7650646" cy="591020"/>
          </a:xfrm>
        </p:spPr>
        <p:txBody>
          <a:bodyPr>
            <a:normAutofit fontScale="90000"/>
          </a:bodyPr>
          <a:lstStyle/>
          <a:p>
            <a:r>
              <a:rPr lang="en-GB" sz="3600" b="1" dirty="0">
                <a:latin typeface="Calibri" panose="020F0502020204030204" pitchFamily="34" charset="0"/>
                <a:cs typeface="Calibri" panose="020F0502020204030204" pitchFamily="34" charset="0"/>
              </a:rPr>
              <a:t>Assurance Framework and Board Recruitment Policy</a:t>
            </a:r>
          </a:p>
        </p:txBody>
      </p:sp>
      <p:sp>
        <p:nvSpPr>
          <p:cNvPr id="90" name="Subtitle 89"/>
          <p:cNvSpPr>
            <a:spLocks noGrp="1"/>
          </p:cNvSpPr>
          <p:nvPr>
            <p:ph type="subTitle" idx="1"/>
          </p:nvPr>
        </p:nvSpPr>
        <p:spPr>
          <a:xfrm>
            <a:off x="584405" y="3861048"/>
            <a:ext cx="6293145" cy="1476281"/>
          </a:xfrm>
        </p:spPr>
        <p:txBody>
          <a:bodyPr>
            <a:normAutofit/>
          </a:bodyPr>
          <a:lstStyle/>
          <a:p>
            <a:r>
              <a:rPr lang="en-GB" sz="2000" b="1" dirty="0">
                <a:latin typeface="Calibri" panose="020F0502020204030204" pitchFamily="34" charset="0"/>
                <a:cs typeface="Calibri" panose="020F0502020204030204" pitchFamily="34" charset="0"/>
              </a:rPr>
              <a:t>Suzanne Bennett</a:t>
            </a:r>
          </a:p>
          <a:p>
            <a:r>
              <a:rPr lang="en-GB" sz="2000" b="1" dirty="0">
                <a:latin typeface="Calibri" panose="020F0502020204030204" pitchFamily="34" charset="0"/>
                <a:cs typeface="Calibri" panose="020F0502020204030204" pitchFamily="34" charset="0"/>
              </a:rPr>
              <a:t>Chief Operating Officer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4764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itle 88"/>
          <p:cNvSpPr>
            <a:spLocks noGrp="1"/>
          </p:cNvSpPr>
          <p:nvPr>
            <p:ph type="ctrTitle"/>
          </p:nvPr>
        </p:nvSpPr>
        <p:spPr>
          <a:xfrm>
            <a:off x="1259632" y="476672"/>
            <a:ext cx="7650646" cy="648072"/>
          </a:xfrm>
        </p:spPr>
        <p:txBody>
          <a:bodyPr>
            <a:normAutofit/>
          </a:bodyPr>
          <a:lstStyle/>
          <a:p>
            <a:pPr algn="r"/>
            <a:r>
              <a:rPr lang="en-GB" sz="36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Assurance Framework</a:t>
            </a:r>
          </a:p>
        </p:txBody>
      </p:sp>
      <p:sp>
        <p:nvSpPr>
          <p:cNvPr id="90" name="Subtitle 89"/>
          <p:cNvSpPr>
            <a:spLocks noGrp="1"/>
          </p:cNvSpPr>
          <p:nvPr>
            <p:ph type="subTitle" idx="1"/>
          </p:nvPr>
        </p:nvSpPr>
        <p:spPr>
          <a:xfrm>
            <a:off x="3311077" y="1861550"/>
            <a:ext cx="5472962" cy="4519778"/>
          </a:xfrm>
        </p:spPr>
        <p:txBody>
          <a:bodyPr>
            <a:normAutofit fontScale="92500"/>
          </a:bodyPr>
          <a:lstStyle/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 b="1" dirty="0">
                <a:latin typeface="Calibri" panose="020F0502020204030204" pitchFamily="34" charset="0"/>
                <a:cs typeface="Calibri" panose="020F0502020204030204" pitchFamily="34" charset="0"/>
              </a:rPr>
              <a:t>MHCLG publish National Assurance Framework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 b="1" dirty="0">
                <a:latin typeface="Calibri" panose="020F0502020204030204" pitchFamily="34" charset="0"/>
                <a:cs typeface="Calibri" panose="020F0502020204030204" pitchFamily="34" charset="0"/>
              </a:rPr>
              <a:t>LEPs and MCAs: Local Assurance Frameworks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 b="1" dirty="0">
                <a:latin typeface="Calibri" panose="020F0502020204030204" pitchFamily="34" charset="0"/>
                <a:cs typeface="Calibri" panose="020F0502020204030204" pitchFamily="34" charset="0"/>
              </a:rPr>
              <a:t>NOT a legal document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 b="1" dirty="0">
                <a:latin typeface="Calibri" panose="020F0502020204030204" pitchFamily="34" charset="0"/>
                <a:cs typeface="Calibri" panose="020F0502020204030204" pitchFamily="34" charset="0"/>
              </a:rPr>
              <a:t>Different levels of requirements: some very clear requirements on value for money for example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 b="1" dirty="0">
                <a:latin typeface="Calibri" panose="020F0502020204030204" pitchFamily="34" charset="0"/>
                <a:cs typeface="Calibri" panose="020F0502020204030204" pitchFamily="34" charset="0"/>
              </a:rPr>
              <a:t>Some requirements are to set out what has been agreed locally – e.g. prioritisation, but with some assurances around transparency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308532-85D5-4B60-A498-E192930266DE}"/>
              </a:ext>
            </a:extLst>
          </p:cNvPr>
          <p:cNvPicPr/>
          <p:nvPr/>
        </p:nvPicPr>
        <p:blipFill rotWithShape="1">
          <a:blip r:embed="rId3"/>
          <a:srcRect l="32242" t="9458" r="33691" b="5123"/>
          <a:stretch/>
        </p:blipFill>
        <p:spPr bwMode="auto">
          <a:xfrm>
            <a:off x="467544" y="1844824"/>
            <a:ext cx="2628900" cy="37058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25141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9962" y="620688"/>
            <a:ext cx="5684432" cy="505847"/>
          </a:xfrm>
        </p:spPr>
        <p:txBody>
          <a:bodyPr>
            <a:noAutofit/>
          </a:bodyPr>
          <a:lstStyle/>
          <a:p>
            <a:r>
              <a:rPr lang="en-GB" sz="3600" b="1" dirty="0">
                <a:latin typeface="Calibri" panose="020F0502020204030204" pitchFamily="34" charset="0"/>
              </a:rPr>
              <a:t>Local Assurance Frameworks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8442" y="1772816"/>
            <a:ext cx="6993878" cy="446449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" panose="020F0502020204030204" pitchFamily="34" charset="0"/>
              </a:rPr>
              <a:t>Assurance Framework ‘seeks to provide a framework of common understanding of the assurance required for local growth funding’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" panose="020F0502020204030204" pitchFamily="34" charset="0"/>
              </a:rPr>
              <a:t>Covers ALL LEP activities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" panose="020F0502020204030204" pitchFamily="34" charset="0"/>
              </a:rPr>
              <a:t>Minimum set in NAF but can exceed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" panose="020F0502020204030204" pitchFamily="34" charset="0"/>
              </a:rPr>
              <a:t>Pulls together other governance documents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" panose="020F0502020204030204" pitchFamily="34" charset="0"/>
              </a:rPr>
              <a:t>Reference document for many stakeholders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" panose="020F0502020204030204" pitchFamily="34" charset="0"/>
              </a:rPr>
              <a:t>SELEP document – can be changed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" panose="020F0502020204030204" pitchFamily="34" charset="0"/>
              </a:rPr>
              <a:t>Policies contained therein – protect us all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" panose="020F0502020204030204" pitchFamily="34" charset="0"/>
              </a:rPr>
              <a:t>Must have LAF and must comply with NAF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" panose="020F0502020204030204" pitchFamily="34" charset="0"/>
              </a:rPr>
              <a:t>S151 Assessment and letter by end of February </a:t>
            </a:r>
          </a:p>
          <a:p>
            <a:endParaRPr lang="en-GB" sz="2400" b="1" dirty="0">
              <a:latin typeface="Calibri" panose="020F0502020204030204" pitchFamily="34" charset="0"/>
            </a:endParaRPr>
          </a:p>
          <a:p>
            <a:endParaRPr lang="en-GB" sz="2400" b="1" dirty="0"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137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9962" y="620688"/>
            <a:ext cx="5684432" cy="505847"/>
          </a:xfrm>
        </p:spPr>
        <p:txBody>
          <a:bodyPr>
            <a:noAutofit/>
          </a:bodyPr>
          <a:lstStyle/>
          <a:p>
            <a:r>
              <a:rPr lang="en-GB" sz="3600" b="1" dirty="0">
                <a:latin typeface="Calibri" panose="020F0502020204030204" pitchFamily="34" charset="0"/>
              </a:rPr>
              <a:t>SELEP LAF 2020/21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3347864" y="1628800"/>
            <a:ext cx="5328592" cy="511256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" panose="020F0502020204030204" pitchFamily="34" charset="0"/>
              </a:rPr>
              <a:t>No changes to NAF to be reflected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" panose="020F0502020204030204" pitchFamily="34" charset="0"/>
              </a:rPr>
              <a:t>Structure/format updated to assist in navigation – added index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" panose="020F0502020204030204" pitchFamily="34" charset="0"/>
              </a:rPr>
              <a:t>Guide to Governance added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" panose="020F0502020204030204" pitchFamily="34" charset="0"/>
              </a:rPr>
              <a:t>Updated to reflect changes to structure for SELEP Ltd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" panose="020F0502020204030204" pitchFamily="34" charset="0"/>
              </a:rPr>
              <a:t>Updated Board composition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" panose="020F0502020204030204" pitchFamily="34" charset="0"/>
              </a:rPr>
              <a:t>Will comply with NAF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" panose="020F0502020204030204" pitchFamily="34" charset="0"/>
              </a:rPr>
              <a:t>NO changes to prioritisation/Investment Panel as agreed by Board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" panose="020F0502020204030204" pitchFamily="34" charset="0"/>
              </a:rPr>
              <a:t>Be adopted on registration of SELEP Ltd</a:t>
            </a:r>
          </a:p>
          <a:p>
            <a:endParaRPr lang="en-GB" sz="2400" b="1" dirty="0"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b="1" dirty="0">
              <a:latin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B65FAE-D985-4E4E-9EA5-2B8544C7ABC5}"/>
              </a:ext>
            </a:extLst>
          </p:cNvPr>
          <p:cNvPicPr/>
          <p:nvPr/>
        </p:nvPicPr>
        <p:blipFill rotWithShape="1">
          <a:blip r:embed="rId2"/>
          <a:srcRect l="30911" t="16552" r="35686" b="6009"/>
          <a:stretch/>
        </p:blipFill>
        <p:spPr bwMode="auto">
          <a:xfrm>
            <a:off x="440248" y="1628800"/>
            <a:ext cx="2763600" cy="38164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51511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9962" y="620688"/>
            <a:ext cx="5684432" cy="505847"/>
          </a:xfrm>
        </p:spPr>
        <p:txBody>
          <a:bodyPr>
            <a:noAutofit/>
          </a:bodyPr>
          <a:lstStyle/>
          <a:p>
            <a:r>
              <a:rPr lang="en-GB" sz="3600" b="1" dirty="0">
                <a:latin typeface="Calibri" panose="020F0502020204030204" pitchFamily="34" charset="0"/>
              </a:rPr>
              <a:t>What you need to know…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395536" y="1772816"/>
            <a:ext cx="5976664" cy="432048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</a:rPr>
              <a:t>Who we are:</a:t>
            </a:r>
            <a:r>
              <a:rPr lang="en-GB" sz="2400" b="1" dirty="0">
                <a:latin typeface="Calibri" panose="020F0502020204030204" pitchFamily="34" charset="0"/>
              </a:rPr>
              <a:t> how we are structured, roles of different Boards, Panels, Secretariat, Accountable Body, working groups, recruitment policies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</a:rPr>
              <a:t>How we work: </a:t>
            </a:r>
            <a:r>
              <a:rPr lang="en-GB" sz="2400" b="1" dirty="0">
                <a:latin typeface="Calibri" panose="020F0502020204030204" pitchFamily="34" charset="0"/>
              </a:rPr>
              <a:t>Principles of Public Life, our policies on behaviours and registers of interest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</a:rPr>
              <a:t>How we make decisions: </a:t>
            </a:r>
            <a:r>
              <a:rPr lang="en-GB" sz="2400" b="1" dirty="0">
                <a:latin typeface="Calibri" panose="020F0502020204030204" pitchFamily="34" charset="0"/>
              </a:rPr>
              <a:t>who can decide what and when?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</a:rPr>
              <a:t>How we manage our programmes: </a:t>
            </a:r>
            <a:r>
              <a:rPr lang="en-GB" sz="2400" b="1" dirty="0">
                <a:latin typeface="Calibri" panose="020F0502020204030204" pitchFamily="34" charset="0"/>
              </a:rPr>
              <a:t>ensuring value for money, prioritisation, programme management</a:t>
            </a:r>
            <a:endParaRPr lang="en-GB" sz="2400" b="1" dirty="0">
              <a:solidFill>
                <a:schemeClr val="accent2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 dirty="0"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692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9962" y="620688"/>
            <a:ext cx="5684432" cy="505847"/>
          </a:xfrm>
        </p:spPr>
        <p:txBody>
          <a:bodyPr>
            <a:noAutofit/>
          </a:bodyPr>
          <a:lstStyle/>
          <a:p>
            <a:r>
              <a:rPr lang="en-GB" sz="3600" b="1" dirty="0">
                <a:latin typeface="Calibri" panose="020F0502020204030204" pitchFamily="34" charset="0"/>
              </a:rPr>
              <a:t>Board Recruitment Policy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395536" y="1556792"/>
            <a:ext cx="7560840" cy="496855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" panose="020F0502020204030204" pitchFamily="34" charset="0"/>
              </a:rPr>
              <a:t>Consolidates three former policies: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b="1" dirty="0">
                <a:latin typeface="Calibri" panose="020F0502020204030204" pitchFamily="34" charset="0"/>
              </a:rPr>
              <a:t>Board recruitment policy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b="1" dirty="0">
                <a:latin typeface="Calibri" panose="020F0502020204030204" pitchFamily="34" charset="0"/>
              </a:rPr>
              <a:t>Chair recruitment policy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b="1" dirty="0">
                <a:latin typeface="Calibri" panose="020F0502020204030204" pitchFamily="34" charset="0"/>
              </a:rPr>
              <a:t>Deputy Chair recruitment policy</a:t>
            </a:r>
            <a:endParaRPr lang="en-GB" sz="2400" b="1" dirty="0"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" panose="020F0502020204030204" pitchFamily="34" charset="0"/>
              </a:rPr>
              <a:t>Put processes into the correct document – e.g. removed substitutions to </a:t>
            </a:r>
            <a:r>
              <a:rPr lang="en-GB" sz="2400" b="1" dirty="0" err="1">
                <a:latin typeface="Calibri" panose="020F0502020204030204" pitchFamily="34" charset="0"/>
              </a:rPr>
              <a:t>ToR</a:t>
            </a:r>
            <a:r>
              <a:rPr lang="en-GB" sz="2400" b="1" dirty="0">
                <a:latin typeface="Calibri" panose="020F0502020204030204" pitchFamily="34" charset="0"/>
              </a:rPr>
              <a:t> document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" panose="020F0502020204030204" pitchFamily="34" charset="0"/>
              </a:rPr>
              <a:t>More detail on Succession Planning, better timeline and forward planning on Senior members of Board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" panose="020F0502020204030204" pitchFamily="34" charset="0"/>
              </a:rPr>
              <a:t>Will need to develop further to encompass any changes re diversity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 dirty="0">
              <a:latin typeface="Calibri" panose="020F0502020204030204" pitchFamily="34" charset="0"/>
            </a:endParaRPr>
          </a:p>
          <a:p>
            <a:pPr lvl="1"/>
            <a:endParaRPr lang="en-GB" sz="2000" b="1" dirty="0"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9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3848" y="548680"/>
            <a:ext cx="5684432" cy="505847"/>
          </a:xfrm>
        </p:spPr>
        <p:txBody>
          <a:bodyPr>
            <a:noAutofit/>
          </a:bodyPr>
          <a:lstStyle/>
          <a:p>
            <a:r>
              <a:rPr lang="en-GB" sz="3600" b="1" dirty="0">
                <a:latin typeface="Calibri" panose="020F0502020204030204" pitchFamily="34" charset="0"/>
              </a:rPr>
              <a:t>Terms of Reference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395536" y="1772816"/>
            <a:ext cx="6336704" cy="468052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" panose="020F0502020204030204" pitchFamily="34" charset="0"/>
              </a:rPr>
              <a:t>For information only – needed as LAF refers out to 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" panose="020F0502020204030204" pitchFamily="34" charset="0"/>
              </a:rPr>
              <a:t>Updated to reflect new Board composition and Articles of Association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" panose="020F0502020204030204" pitchFamily="34" charset="0"/>
              </a:rPr>
              <a:t>Duplications removed – </a:t>
            </a:r>
            <a:r>
              <a:rPr lang="en-GB" sz="2400" b="1" dirty="0" err="1">
                <a:latin typeface="Calibri" panose="020F0502020204030204" pitchFamily="34" charset="0"/>
              </a:rPr>
              <a:t>eg</a:t>
            </a:r>
            <a:r>
              <a:rPr lang="en-GB" sz="2400" b="1" dirty="0">
                <a:latin typeface="Calibri" panose="020F0502020204030204" pitchFamily="34" charset="0"/>
              </a:rPr>
              <a:t> working groups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" panose="020F0502020204030204" pitchFamily="34" charset="0"/>
              </a:rPr>
              <a:t>Comments to be included and final draft to new Board in March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 dirty="0"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 dirty="0">
              <a:latin typeface="Calibri" panose="020F0502020204030204" pitchFamily="34" charset="0"/>
            </a:endParaRPr>
          </a:p>
          <a:p>
            <a:pPr lvl="1"/>
            <a:endParaRPr lang="en-GB" sz="2000" b="1" dirty="0"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259299"/>
      </p:ext>
    </p:extLst>
  </p:cSld>
  <p:clrMapOvr>
    <a:masterClrMapping/>
  </p:clrMapOvr>
</p:sld>
</file>

<file path=ppt/theme/theme1.xml><?xml version="1.0" encoding="utf-8"?>
<a:theme xmlns:a="http://schemas.openxmlformats.org/drawingml/2006/main" name="SELEP PowerPoint Template_White">
  <a:themeElements>
    <a:clrScheme name="SELEP">
      <a:dk1>
        <a:srgbClr val="393944"/>
      </a:dk1>
      <a:lt1>
        <a:srgbClr val="F6F6F6"/>
      </a:lt1>
      <a:dk2>
        <a:srgbClr val="3C3C3B"/>
      </a:dk2>
      <a:lt2>
        <a:srgbClr val="F6F6F6"/>
      </a:lt2>
      <a:accent1>
        <a:srgbClr val="D42B3F"/>
      </a:accent1>
      <a:accent2>
        <a:srgbClr val="EA5B0C"/>
      </a:accent2>
      <a:accent3>
        <a:srgbClr val="44BCCD"/>
      </a:accent3>
      <a:accent4>
        <a:srgbClr val="9C9FAE"/>
      </a:accent4>
      <a:accent5>
        <a:srgbClr val="706F6F"/>
      </a:accent5>
      <a:accent6>
        <a:srgbClr val="FFFFFF"/>
      </a:accent6>
      <a:hlink>
        <a:srgbClr val="44BCCD"/>
      </a:hlink>
      <a:folHlink>
        <a:srgbClr val="818195"/>
      </a:folHlink>
    </a:clrScheme>
    <a:fontScheme name="Font Pairing 1">
      <a:majorFont>
        <a:latin typeface="Museo 300"/>
        <a:ea typeface="ＭＳ Ｐゴシック"/>
        <a:cs typeface=""/>
      </a:majorFont>
      <a:minorFont>
        <a:latin typeface="Open Sans"/>
        <a:ea typeface="ＭＳ Ｐゴシック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b="0" i="0" dirty="0">
            <a:solidFill>
              <a:schemeClr val="accent2"/>
            </a:solidFill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ELEP PowerPoint Template_Dark.potx" id="{BA9A06C8-817D-4B23-9865-944CCB1E6F8F}" vid="{DC72DF40-851C-491F-868B-7F4471BCC057}"/>
    </a:ext>
  </a:extLst>
</a:theme>
</file>

<file path=ppt/theme/theme2.xml><?xml version="1.0" encoding="utf-8"?>
<a:theme xmlns:a="http://schemas.openxmlformats.org/drawingml/2006/main" name="1_SELEP PowerPoint Template_White">
  <a:themeElements>
    <a:clrScheme name="SELEP">
      <a:dk1>
        <a:srgbClr val="393944"/>
      </a:dk1>
      <a:lt1>
        <a:srgbClr val="F6F6F6"/>
      </a:lt1>
      <a:dk2>
        <a:srgbClr val="3C3C3B"/>
      </a:dk2>
      <a:lt2>
        <a:srgbClr val="F6F6F6"/>
      </a:lt2>
      <a:accent1>
        <a:srgbClr val="D42B3F"/>
      </a:accent1>
      <a:accent2>
        <a:srgbClr val="EA5B0C"/>
      </a:accent2>
      <a:accent3>
        <a:srgbClr val="44BCCD"/>
      </a:accent3>
      <a:accent4>
        <a:srgbClr val="9C9FAE"/>
      </a:accent4>
      <a:accent5>
        <a:srgbClr val="706F6F"/>
      </a:accent5>
      <a:accent6>
        <a:srgbClr val="FFFFFF"/>
      </a:accent6>
      <a:hlink>
        <a:srgbClr val="44BCCD"/>
      </a:hlink>
      <a:folHlink>
        <a:srgbClr val="818195"/>
      </a:folHlink>
    </a:clrScheme>
    <a:fontScheme name="Font Pairing 1">
      <a:majorFont>
        <a:latin typeface="Museo 300"/>
        <a:ea typeface="ＭＳ Ｐゴシック"/>
        <a:cs typeface=""/>
      </a:majorFont>
      <a:minorFont>
        <a:latin typeface="Open Sans"/>
        <a:ea typeface="ＭＳ Ｐゴシック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b="0" i="0" dirty="0">
            <a:solidFill>
              <a:schemeClr val="accent2"/>
            </a:solidFill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ELEP PowerPoint Template_Dark.potx" id="{BA9A06C8-817D-4B23-9865-944CCB1E6F8F}" vid="{DC72DF40-851C-491F-868B-7F4471BCC057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6581</TotalTime>
  <Words>382</Words>
  <Application>Microsoft Office PowerPoint</Application>
  <PresentationFormat>On-screen Show (4:3)</PresentationFormat>
  <Paragraphs>52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Museo 300</vt:lpstr>
      <vt:lpstr>Open Sans</vt:lpstr>
      <vt:lpstr>Times</vt:lpstr>
      <vt:lpstr>SELEP PowerPoint Template_White</vt:lpstr>
      <vt:lpstr>1_SELEP PowerPoint Template_White</vt:lpstr>
      <vt:lpstr>Assurance Framework and Board Recruitment Policy</vt:lpstr>
      <vt:lpstr>National Assurance Framework</vt:lpstr>
      <vt:lpstr>Local Assurance Frameworks</vt:lpstr>
      <vt:lpstr>SELEP LAF 2020/21</vt:lpstr>
      <vt:lpstr>What you need to know…</vt:lpstr>
      <vt:lpstr>Board Recruitment Policy</vt:lpstr>
      <vt:lpstr>Terms of Reference</vt:lpstr>
    </vt:vector>
  </TitlesOfParts>
  <Company>Essex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Howard Davies, Capital Programme Officer</dc:creator>
  <cp:lastModifiedBy>Suzanne Bennett, Chief Operating Officer (SELEP)</cp:lastModifiedBy>
  <cp:revision>54</cp:revision>
  <dcterms:created xsi:type="dcterms:W3CDTF">2019-11-25T15:08:25Z</dcterms:created>
  <dcterms:modified xsi:type="dcterms:W3CDTF">2020-01-30T14:41:49Z</dcterms:modified>
  <cp:version>1</cp:version>
</cp:coreProperties>
</file>