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97" r:id="rId1"/>
  </p:sldMasterIdLst>
  <p:notesMasterIdLst>
    <p:notesMasterId r:id="rId15"/>
  </p:notesMasterIdLst>
  <p:handoutMasterIdLst>
    <p:handoutMasterId r:id="rId16"/>
  </p:handoutMasterIdLst>
  <p:sldIdLst>
    <p:sldId id="293" r:id="rId2"/>
    <p:sldId id="304" r:id="rId3"/>
    <p:sldId id="305" r:id="rId4"/>
    <p:sldId id="306" r:id="rId5"/>
    <p:sldId id="314" r:id="rId6"/>
    <p:sldId id="307" r:id="rId7"/>
    <p:sldId id="309" r:id="rId8"/>
    <p:sldId id="310" r:id="rId9"/>
    <p:sldId id="311" r:id="rId10"/>
    <p:sldId id="312" r:id="rId11"/>
    <p:sldId id="315" r:id="rId12"/>
    <p:sldId id="313" r:id="rId13"/>
    <p:sldId id="316" r:id="rId1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ward Davies, Capital Programme Officer" initials="HDCPO" lastIdx="2" clrIdx="0">
    <p:extLst>
      <p:ext uri="{19B8F6BF-5375-455C-9EA6-DF929625EA0E}">
        <p15:presenceInfo xmlns:p15="http://schemas.microsoft.com/office/powerpoint/2012/main" userId="S::Howard.Davies@southeastlep.com::9b1548bf-a62b-4f6e-bc89-d9dbcd5885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2560"/>
    <a:srgbClr val="0033A0"/>
    <a:srgbClr val="00205B"/>
    <a:srgbClr val="8C4799"/>
    <a:srgbClr val="6A3460"/>
    <a:srgbClr val="7A9A01"/>
    <a:srgbClr val="CE0058"/>
    <a:srgbClr val="F3CF45"/>
    <a:srgbClr val="773141"/>
    <a:srgbClr val="5D4F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4660" autoAdjust="0"/>
  </p:normalViewPr>
  <p:slideViewPr>
    <p:cSldViewPr>
      <p:cViewPr>
        <p:scale>
          <a:sx n="67" d="100"/>
          <a:sy n="67" d="100"/>
        </p:scale>
        <p:origin x="2208" y="11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ea typeface="ＭＳ Ｐゴシック" charset="0"/>
              </a:defRPr>
            </a:lvl1pPr>
          </a:lstStyle>
          <a:p>
            <a:pPr>
              <a:defRPr/>
            </a:pPr>
            <a:endParaRPr lang="en-US"/>
          </a:p>
        </p:txBody>
      </p:sp>
      <p:sp>
        <p:nvSpPr>
          <p:cNvPr id="512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ea typeface="ＭＳ Ｐゴシック" charset="0"/>
              </a:defRPr>
            </a:lvl1pPr>
          </a:lstStyle>
          <a:p>
            <a:pPr>
              <a:defRPr/>
            </a:pPr>
            <a:endParaRPr lang="en-US"/>
          </a:p>
        </p:txBody>
      </p:sp>
      <p:sp>
        <p:nvSpPr>
          <p:cNvPr id="512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ea typeface="ＭＳ Ｐゴシック" charset="0"/>
              </a:defRPr>
            </a:lvl1pPr>
          </a:lstStyle>
          <a:p>
            <a:pPr>
              <a:defRPr/>
            </a:pPr>
            <a:endParaRPr lang="en-US"/>
          </a:p>
        </p:txBody>
      </p:sp>
      <p:sp>
        <p:nvSpPr>
          <p:cNvPr id="512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A76C424-72E7-44F4-AEE2-E8C0645FEBC6}" type="slidenum">
              <a:rPr lang="en-US"/>
              <a:pPr>
                <a:defRPr/>
              </a:pPr>
              <a:t>‹#›</a:t>
            </a:fld>
            <a:endParaRPr lang="en-US"/>
          </a:p>
        </p:txBody>
      </p:sp>
    </p:spTree>
    <p:extLst>
      <p:ext uri="{BB962C8B-B14F-4D97-AF65-F5344CB8AC3E}">
        <p14:creationId xmlns:p14="http://schemas.microsoft.com/office/powerpoint/2010/main" val="3081488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ea typeface="ＭＳ Ｐゴシック" charset="0"/>
              </a:defRPr>
            </a:lvl1pPr>
          </a:lstStyle>
          <a:p>
            <a:pPr>
              <a:defRPr/>
            </a:pPr>
            <a:endParaRPr lang="en-US"/>
          </a:p>
        </p:txBody>
      </p:sp>
      <p:sp>
        <p:nvSpPr>
          <p:cNvPr id="1638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ea typeface="ＭＳ Ｐゴシック"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1638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ea typeface="ＭＳ Ｐゴシック" charset="0"/>
              </a:defRPr>
            </a:lvl1pPr>
          </a:lstStyle>
          <a:p>
            <a:pPr>
              <a:defRPr/>
            </a:pPr>
            <a:endParaRPr lang="en-US"/>
          </a:p>
        </p:txBody>
      </p:sp>
      <p:sp>
        <p:nvSpPr>
          <p:cNvPr id="1639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6DD214E-EFA1-4449-A914-56417C3A9286}" type="slidenum">
              <a:rPr lang="en-US"/>
              <a:pPr>
                <a:defRPr/>
              </a:pPr>
              <a:t>‹#›</a:t>
            </a:fld>
            <a:endParaRPr lang="en-US"/>
          </a:p>
        </p:txBody>
      </p:sp>
    </p:spTree>
    <p:extLst>
      <p:ext uri="{BB962C8B-B14F-4D97-AF65-F5344CB8AC3E}">
        <p14:creationId xmlns:p14="http://schemas.microsoft.com/office/powerpoint/2010/main" val="4823370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757194"/>
            <a:ext cx="6293145" cy="788027"/>
          </a:xfrm>
        </p:spPr>
        <p:txBody>
          <a:bodyPr anchor="b">
            <a:normAutofit/>
          </a:bodyPr>
          <a:lstStyle>
            <a:lvl1pPr algn="l">
              <a:defRPr sz="33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628650" y="3637296"/>
            <a:ext cx="6293145" cy="561728"/>
          </a:xfrm>
          <a:prstGeom prst="rect">
            <a:avLst/>
          </a:prstGeom>
        </p:spPr>
        <p:txBody>
          <a:bodyPr>
            <a:normAutofit/>
          </a:bodyPr>
          <a:lstStyle>
            <a:lvl1pPr marL="0" indent="0" algn="l">
              <a:buNone/>
              <a:defRPr sz="1800" b="0" i="0" baseline="0">
                <a:solidFill>
                  <a:schemeClr val="accent5"/>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628650" y="2384168"/>
            <a:ext cx="1075475"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63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2262563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9144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800"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2830919" y="558914"/>
            <a:ext cx="568443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628650" y="2322179"/>
            <a:ext cx="4077891" cy="654385"/>
          </a:xfrm>
          <a:prstGeom prst="rect">
            <a:avLst/>
          </a:prstGeom>
        </p:spPr>
        <p:txBody>
          <a:bodyPr>
            <a:normAutofit/>
          </a:bodyPr>
          <a:lstStyle>
            <a:lvl1pPr>
              <a:defRPr sz="27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628650" y="3175463"/>
            <a:ext cx="4077891" cy="2111433"/>
          </a:xfrm>
          <a:prstGeom prst="rect">
            <a:avLst/>
          </a:prstGeom>
        </p:spPr>
        <p:txBody>
          <a:bodyPr>
            <a:normAutofit/>
          </a:bodyPr>
          <a:lstStyle>
            <a:lvl1pPr>
              <a:lnSpc>
                <a:spcPct val="100000"/>
              </a:lnSpc>
              <a:spcBef>
                <a:spcPts val="225"/>
              </a:spcBef>
              <a:defRPr sz="105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389536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628650" y="2273599"/>
            <a:ext cx="5830491"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1" name="Text Placeholder 10"/>
          <p:cNvSpPr>
            <a:spLocks noGrp="1"/>
          </p:cNvSpPr>
          <p:nvPr>
            <p:ph type="body" sz="quarter" idx="14" hasCustomPrompt="1"/>
          </p:nvPr>
        </p:nvSpPr>
        <p:spPr>
          <a:xfrm>
            <a:off x="628650" y="2992438"/>
            <a:ext cx="5830491" cy="2684462"/>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534125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628650" y="6341879"/>
            <a:ext cx="3916334" cy="365125"/>
          </a:xfrm>
        </p:spPr>
        <p:txBody>
          <a:bodyPr/>
          <a:lstStyle/>
          <a:p>
            <a:endParaRPr lang="en-GB"/>
          </a:p>
        </p:txBody>
      </p:sp>
      <p:sp>
        <p:nvSpPr>
          <p:cNvPr id="7" name="Picture Placeholder 2"/>
          <p:cNvSpPr>
            <a:spLocks noGrp="1" noChangeAspect="1"/>
          </p:cNvSpPr>
          <p:nvPr>
            <p:ph type="pic" idx="1"/>
          </p:nvPr>
        </p:nvSpPr>
        <p:spPr>
          <a:xfrm>
            <a:off x="4680985" y="1903228"/>
            <a:ext cx="4463016" cy="4954772"/>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628650" y="1903228"/>
            <a:ext cx="3916334" cy="520700"/>
          </a:xfrm>
          <a:prstGeom prst="rect">
            <a:avLst/>
          </a:prstGeom>
        </p:spPr>
        <p:txBody>
          <a:bodyPr/>
          <a:lstStyle>
            <a:lvl1pPr>
              <a:defRPr sz="3300" baseline="0">
                <a:latin typeface="Museo 300" panose="02000000000000000000" pitchFamily="50" charset="0"/>
              </a:defRPr>
            </a:lvl1pPr>
          </a:lstStyle>
          <a:p>
            <a:r>
              <a:rPr lang="en-GB" sz="1800" b="0" i="0" dirty="0">
                <a:solidFill>
                  <a:schemeClr val="accent2"/>
                </a:solidFill>
                <a:latin typeface="+mj-lt"/>
              </a:rPr>
              <a:t>Lorem ipsum </a:t>
            </a:r>
            <a:r>
              <a:rPr lang="en-GB" sz="1800" b="0" i="0" dirty="0" err="1">
                <a:solidFill>
                  <a:schemeClr val="accent2"/>
                </a:solidFill>
                <a:latin typeface="+mj-lt"/>
              </a:rPr>
              <a:t>dolor</a:t>
            </a:r>
            <a:r>
              <a:rPr lang="en-GB" sz="1800" b="0" i="0" dirty="0">
                <a:solidFill>
                  <a:schemeClr val="accent2"/>
                </a:solidFill>
                <a:latin typeface="+mj-lt"/>
              </a:rPr>
              <a:t> sit </a:t>
            </a:r>
            <a:r>
              <a:rPr lang="en-GB" sz="1800" b="0" i="0" dirty="0" err="1">
                <a:solidFill>
                  <a:schemeClr val="accent2"/>
                </a:solidFill>
                <a:latin typeface="+mj-lt"/>
              </a:rPr>
              <a:t>amet</a:t>
            </a:r>
            <a:endParaRPr lang="en-GB" sz="1800" b="0" i="0" dirty="0">
              <a:solidFill>
                <a:schemeClr val="accent2"/>
              </a:solidFill>
              <a:latin typeface="+mj-lt"/>
            </a:endParaRPr>
          </a:p>
        </p:txBody>
      </p:sp>
      <p:sp>
        <p:nvSpPr>
          <p:cNvPr id="10" name="Text Placeholder 10"/>
          <p:cNvSpPr>
            <a:spLocks noGrp="1"/>
          </p:cNvSpPr>
          <p:nvPr>
            <p:ph type="body" sz="quarter" idx="14" hasCustomPrompt="1"/>
          </p:nvPr>
        </p:nvSpPr>
        <p:spPr>
          <a:xfrm>
            <a:off x="628650" y="2622067"/>
            <a:ext cx="3916334" cy="3454537"/>
          </a:xfrm>
          <a:prstGeom prst="rect">
            <a:avLst/>
          </a:prstGeom>
        </p:spPr>
        <p:txBody>
          <a:bodyPr>
            <a:normAutofit/>
          </a:bodyPr>
          <a:lstStyle>
            <a:lvl1pPr>
              <a:lnSpc>
                <a:spcPct val="100000"/>
              </a:lnSpc>
              <a:spcBef>
                <a:spcPts val="225"/>
              </a:spcBef>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781616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679970"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613096" y="2011189"/>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9970"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13096" y="4021431"/>
            <a:ext cx="1075475"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616181" y="2720575"/>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616181"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3529792" y="2720575"/>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3529792" y="2333625"/>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3529792" y="4731321"/>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3529792"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628650" y="4731321"/>
            <a:ext cx="2638252" cy="1077230"/>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628650" y="4344371"/>
            <a:ext cx="2638252" cy="285750"/>
          </a:xfrm>
          <a:prstGeom prst="rect">
            <a:avLst/>
          </a:prstGeom>
        </p:spPr>
        <p:txBody>
          <a:bodyPr>
            <a:noAutofit/>
          </a:bodyPr>
          <a:lstStyle>
            <a:lvl1pPr>
              <a:defRPr sz="1275"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978714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1"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6" name="Footer Placeholder 5"/>
          <p:cNvSpPr>
            <a:spLocks noGrp="1"/>
          </p:cNvSpPr>
          <p:nvPr>
            <p:ph type="ftr" sz="quarter" idx="11"/>
          </p:nvPr>
        </p:nvSpPr>
        <p:spPr>
          <a:xfrm>
            <a:off x="628650" y="6341879"/>
            <a:ext cx="3797152" cy="249860"/>
          </a:xfrm>
        </p:spPr>
        <p:txBody>
          <a:bodyPr/>
          <a:lstStyle/>
          <a:p>
            <a:endParaRPr lang="en-GB" dirty="0"/>
          </a:p>
        </p:txBody>
      </p:sp>
      <p:sp>
        <p:nvSpPr>
          <p:cNvPr id="7" name="Slide Number Placeholder 6"/>
          <p:cNvSpPr>
            <a:spLocks noGrp="1"/>
          </p:cNvSpPr>
          <p:nvPr>
            <p:ph type="sldNum" sz="quarter" idx="12"/>
          </p:nvPr>
        </p:nvSpPr>
        <p:spPr>
          <a:xfrm>
            <a:off x="4568698" y="6343799"/>
            <a:ext cx="20574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628651"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2830919" y="558914"/>
            <a:ext cx="568443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4015405" y="1945758"/>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4015405" y="3449096"/>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17" name="Picture Placeholder 2"/>
          <p:cNvSpPr>
            <a:spLocks noGrp="1" noChangeAspect="1"/>
          </p:cNvSpPr>
          <p:nvPr>
            <p:ph type="pic" idx="16"/>
          </p:nvPr>
        </p:nvSpPr>
        <p:spPr>
          <a:xfrm>
            <a:off x="628651"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628651"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0" name="Picture Placeholder 2"/>
          <p:cNvSpPr>
            <a:spLocks noGrp="1" noChangeAspect="1"/>
          </p:cNvSpPr>
          <p:nvPr>
            <p:ph type="pic" idx="18"/>
          </p:nvPr>
        </p:nvSpPr>
        <p:spPr>
          <a:xfrm>
            <a:off x="4015405" y="4102881"/>
            <a:ext cx="1302428" cy="1503338"/>
          </a:xfrm>
          <a:prstGeom prst="rect">
            <a:avLst/>
          </a:prstGeom>
        </p:spPr>
        <p:txBody>
          <a:bodyPr anchor="t">
            <a:normAutofit/>
          </a:bodyPr>
          <a:lstStyle>
            <a:lvl1pPr marL="0" indent="0">
              <a:buNone/>
              <a:defRPr sz="9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4015405" y="5606219"/>
            <a:ext cx="1302428" cy="414506"/>
          </a:xfrm>
          <a:prstGeom prst="rect">
            <a:avLst/>
          </a:prstGeom>
          <a:solidFill>
            <a:schemeClr val="accent3"/>
          </a:solidFill>
        </p:spPr>
        <p:txBody>
          <a:bodyPr anchor="ctr">
            <a:normAutofit/>
          </a:bodyPr>
          <a:lstStyle>
            <a:lvl1pPr marL="0" indent="0" algn="ctr">
              <a:lnSpc>
                <a:spcPct val="100000"/>
              </a:lnSpc>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3" name="Text Placeholder 3"/>
          <p:cNvSpPr>
            <a:spLocks noGrp="1"/>
          </p:cNvSpPr>
          <p:nvPr>
            <p:ph type="body" sz="quarter" idx="20" hasCustomPrompt="1"/>
          </p:nvPr>
        </p:nvSpPr>
        <p:spPr>
          <a:xfrm>
            <a:off x="2134711" y="1981803"/>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134711" y="4138925"/>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5521465" y="1981803"/>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5521464" y="4102882"/>
            <a:ext cx="1677062" cy="1881799"/>
          </a:xfrm>
          <a:prstGeom prst="rect">
            <a:avLst/>
          </a:prstGeom>
        </p:spPr>
        <p:txBody>
          <a:bodyPr>
            <a:noAutofit/>
          </a:bodyPr>
          <a:lstStyle>
            <a:lvl1pPr>
              <a:lnSpc>
                <a:spcPct val="100000"/>
              </a:lnSpc>
              <a:defRPr sz="9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69749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28650"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628650"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9" name="Title 1"/>
          <p:cNvSpPr>
            <a:spLocks noGrp="1"/>
          </p:cNvSpPr>
          <p:nvPr>
            <p:ph type="title"/>
          </p:nvPr>
        </p:nvSpPr>
        <p:spPr>
          <a:xfrm>
            <a:off x="2830919" y="558914"/>
            <a:ext cx="568443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2752504" y="2466755"/>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2752504" y="4876362"/>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
        <p:nvSpPr>
          <p:cNvPr id="26" name="Picture Placeholder 2"/>
          <p:cNvSpPr>
            <a:spLocks noGrp="1" noChangeAspect="1"/>
          </p:cNvSpPr>
          <p:nvPr>
            <p:ph type="pic" idx="16"/>
          </p:nvPr>
        </p:nvSpPr>
        <p:spPr>
          <a:xfrm>
            <a:off x="4876358" y="2466754"/>
            <a:ext cx="1967758" cy="2409608"/>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4876358" y="4876361"/>
            <a:ext cx="1967758" cy="450550"/>
          </a:xfrm>
          <a:prstGeom prst="rect">
            <a:avLst/>
          </a:prstGeom>
          <a:solidFill>
            <a:schemeClr val="accent3"/>
          </a:solidFill>
        </p:spPr>
        <p:txBody>
          <a:bodyPr anchor="ctr">
            <a:normAutofit/>
          </a:bodyPr>
          <a:lstStyle>
            <a:lvl1pPr marL="0" indent="0" algn="ctr">
              <a:buNone/>
              <a:defRPr sz="750" b="1" i="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LOREM IPSUM DOLOR SIT AMET</a:t>
            </a:r>
          </a:p>
        </p:txBody>
      </p:sp>
    </p:spTree>
    <p:extLst>
      <p:ext uri="{BB962C8B-B14F-4D97-AF65-F5344CB8AC3E}">
        <p14:creationId xmlns:p14="http://schemas.microsoft.com/office/powerpoint/2010/main" val="3356346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8650" y="6341879"/>
            <a:ext cx="3797152" cy="365125"/>
          </a:xfrm>
          <a:prstGeom prst="rect">
            <a:avLst/>
          </a:prstGeom>
        </p:spPr>
        <p:txBody>
          <a:bodyPr vert="horz" lIns="91440" tIns="45720" rIns="91440" bIns="45720" rtlCol="0" anchor="ctr"/>
          <a:lstStyle>
            <a:lvl1pPr algn="l">
              <a:defRPr sz="9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4568698" y="6343799"/>
            <a:ext cx="2057400" cy="365125"/>
          </a:xfrm>
          <a:prstGeom prst="rect">
            <a:avLst/>
          </a:prstGeom>
        </p:spPr>
        <p:txBody>
          <a:bodyPr vert="horz" lIns="91440" tIns="45720" rIns="91440" bIns="45720" rtlCol="0" anchor="ctr"/>
          <a:lstStyle>
            <a:lvl1pPr algn="r">
              <a:defRPr sz="9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2830919" y="558914"/>
            <a:ext cx="568443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6098" y="3084287"/>
            <a:ext cx="4384557"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575" y="107349"/>
            <a:ext cx="2534711" cy="1498179"/>
          </a:xfrm>
          <a:prstGeom prst="rect">
            <a:avLst/>
          </a:prstGeom>
        </p:spPr>
      </p:pic>
    </p:spTree>
    <p:extLst>
      <p:ext uri="{BB962C8B-B14F-4D97-AF65-F5344CB8AC3E}">
        <p14:creationId xmlns:p14="http://schemas.microsoft.com/office/powerpoint/2010/main" val="2988011391"/>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Lst>
  <p:txStyles>
    <p:titleStyle>
      <a:lvl1pPr algn="r" defTabSz="685800" rtl="0" eaLnBrk="1" latinLnBrk="0" hangingPunct="1">
        <a:lnSpc>
          <a:spcPct val="90000"/>
        </a:lnSpc>
        <a:spcBef>
          <a:spcPct val="0"/>
        </a:spcBef>
        <a:buNone/>
        <a:defRPr lang="en-US" sz="2700" b="0" i="0" kern="1200" dirty="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lang="en-US" sz="3300" b="0" i="0" kern="1200" dirty="0" smtClean="0">
          <a:solidFill>
            <a:schemeClr val="accent3"/>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lang="en-US" sz="1800" kern="1200" dirty="0" smtClean="0">
          <a:solidFill>
            <a:schemeClr val="accent2"/>
          </a:solidFill>
          <a:latin typeface="+mj-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lang="en-US" sz="1500" kern="1200" dirty="0" smtClean="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lang="en-US" sz="1350" kern="1200" dirty="0" smtClean="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lang="en-US" sz="135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628650" y="2925145"/>
            <a:ext cx="8119814" cy="591020"/>
          </a:xfrm>
        </p:spPr>
        <p:txBody>
          <a:bodyPr>
            <a:normAutofit fontScale="90000"/>
          </a:bodyPr>
          <a:lstStyle/>
          <a:p>
            <a:r>
              <a:rPr lang="en-GB" sz="3000" b="1" dirty="0"/>
              <a:t>Local Growth Fund (LGF) spend beyond 31 March 2021</a:t>
            </a:r>
          </a:p>
        </p:txBody>
      </p:sp>
      <p:sp>
        <p:nvSpPr>
          <p:cNvPr id="90" name="Subtitle 89"/>
          <p:cNvSpPr>
            <a:spLocks noGrp="1"/>
          </p:cNvSpPr>
          <p:nvPr>
            <p:ph type="subTitle" idx="1"/>
          </p:nvPr>
        </p:nvSpPr>
        <p:spPr>
          <a:xfrm>
            <a:off x="628650" y="3585222"/>
            <a:ext cx="6293145" cy="1476281"/>
          </a:xfrm>
        </p:spPr>
        <p:txBody>
          <a:bodyPr>
            <a:normAutofit/>
          </a:bodyPr>
          <a:lstStyle/>
          <a:p>
            <a:r>
              <a:rPr lang="en-GB" b="1" dirty="0"/>
              <a:t>Rhiannon Mort</a:t>
            </a:r>
          </a:p>
          <a:p>
            <a:r>
              <a:rPr lang="en-GB" b="1" dirty="0"/>
              <a:t>Capital Programme Manager</a:t>
            </a:r>
          </a:p>
          <a:p>
            <a:r>
              <a:rPr lang="en-GB" b="1" dirty="0"/>
              <a:t>31 January 2020</a:t>
            </a:r>
          </a:p>
          <a:p>
            <a:r>
              <a:rPr lang="en-GB" b="1" dirty="0"/>
              <a:t>SELEP Strategic Board</a:t>
            </a:r>
          </a:p>
          <a:p>
            <a:endParaRPr lang="en-GB" dirty="0"/>
          </a:p>
        </p:txBody>
      </p:sp>
    </p:spTree>
    <p:extLst>
      <p:ext uri="{BB962C8B-B14F-4D97-AF65-F5344CB8AC3E}">
        <p14:creationId xmlns:p14="http://schemas.microsoft.com/office/powerpoint/2010/main" val="2144764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8EAD-5883-4CAA-A60A-0C94AD13DF61}"/>
              </a:ext>
            </a:extLst>
          </p:cNvPr>
          <p:cNvSpPr>
            <a:spLocks noGrp="1"/>
          </p:cNvSpPr>
          <p:nvPr>
            <p:ph type="title"/>
          </p:nvPr>
        </p:nvSpPr>
        <p:spPr>
          <a:xfrm>
            <a:off x="2411760" y="558914"/>
            <a:ext cx="6552728" cy="853862"/>
          </a:xfrm>
        </p:spPr>
        <p:txBody>
          <a:bodyPr>
            <a:noAutofit/>
          </a:bodyPr>
          <a:lstStyle/>
          <a:p>
            <a:r>
              <a:rPr lang="en-GB" sz="2800" dirty="0"/>
              <a:t>Informal Advice from Government Officers</a:t>
            </a:r>
          </a:p>
        </p:txBody>
      </p:sp>
      <p:sp>
        <p:nvSpPr>
          <p:cNvPr id="4" name="TextBox 3">
            <a:extLst>
              <a:ext uri="{FF2B5EF4-FFF2-40B4-BE49-F238E27FC236}">
                <a16:creationId xmlns:a16="http://schemas.microsoft.com/office/drawing/2014/main" id="{727EA70F-1E8A-44ED-B202-F2B756A0F732}"/>
              </a:ext>
            </a:extLst>
          </p:cNvPr>
          <p:cNvSpPr txBox="1"/>
          <p:nvPr/>
        </p:nvSpPr>
        <p:spPr>
          <a:xfrm>
            <a:off x="647564" y="1628800"/>
            <a:ext cx="7848872" cy="3785652"/>
          </a:xfrm>
          <a:prstGeom prst="rect">
            <a:avLst/>
          </a:prstGeom>
          <a:solidFill>
            <a:schemeClr val="tx1"/>
          </a:solidFill>
        </p:spPr>
        <p:txBody>
          <a:bodyPr wrap="square" rtlCol="0">
            <a:spAutoFit/>
          </a:bodyPr>
          <a:lstStyle/>
          <a:p>
            <a:r>
              <a:rPr lang="en-GB" dirty="0">
                <a:solidFill>
                  <a:schemeClr val="bg1"/>
                </a:solidFill>
                <a:latin typeface="+mj-lt"/>
                <a:cs typeface="Calibri" panose="020F0502020204030204" pitchFamily="34" charset="0"/>
              </a:rPr>
              <a:t>The expectation of Government is that LEP’s will deliver on outcomes they have specified in their published Growth Deal documents.</a:t>
            </a:r>
          </a:p>
          <a:p>
            <a:endParaRPr lang="en-GB" dirty="0">
              <a:solidFill>
                <a:schemeClr val="bg1"/>
              </a:solidFill>
              <a:latin typeface="+mj-lt"/>
            </a:endParaRPr>
          </a:p>
          <a:p>
            <a:r>
              <a:rPr lang="en-GB" dirty="0">
                <a:solidFill>
                  <a:schemeClr val="bg1"/>
                </a:solidFill>
                <a:latin typeface="+mj-lt"/>
              </a:rPr>
              <a:t>MHCLG has informally advised that they would potentially have concerns about planned LGF spend beyond the Growth Deal, where the project is not already underway. However, if SELEP has strong justification for why SELEP is supporting this project then there is nothing in the conditions of the grant to prohibit this”.</a:t>
            </a:r>
            <a:endParaRPr lang="en-GB" dirty="0">
              <a:solidFill>
                <a:schemeClr val="bg1"/>
              </a:solidFill>
              <a:latin typeface="+mj-lt"/>
              <a:cs typeface="Calibri" panose="020F0502020204030204" pitchFamily="34" charset="0"/>
            </a:endParaRPr>
          </a:p>
        </p:txBody>
      </p:sp>
    </p:spTree>
    <p:extLst>
      <p:ext uri="{BB962C8B-B14F-4D97-AF65-F5344CB8AC3E}">
        <p14:creationId xmlns:p14="http://schemas.microsoft.com/office/powerpoint/2010/main" val="3390081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C343-FBDB-4631-94FB-D534C7B98FE5}"/>
              </a:ext>
            </a:extLst>
          </p:cNvPr>
          <p:cNvSpPr>
            <a:spLocks noGrp="1"/>
          </p:cNvSpPr>
          <p:nvPr>
            <p:ph type="title"/>
          </p:nvPr>
        </p:nvSpPr>
        <p:spPr>
          <a:xfrm>
            <a:off x="2830918" y="558914"/>
            <a:ext cx="6133569" cy="674463"/>
          </a:xfrm>
        </p:spPr>
        <p:txBody>
          <a:bodyPr>
            <a:normAutofit fontScale="90000"/>
          </a:bodyPr>
          <a:lstStyle/>
          <a:p>
            <a:r>
              <a:rPr lang="en-GB" dirty="0"/>
              <a:t>Five conditions agreed by Accountability Board </a:t>
            </a:r>
          </a:p>
        </p:txBody>
      </p:sp>
      <p:sp>
        <p:nvSpPr>
          <p:cNvPr id="4" name="TextBox 3">
            <a:extLst>
              <a:ext uri="{FF2B5EF4-FFF2-40B4-BE49-F238E27FC236}">
                <a16:creationId xmlns:a16="http://schemas.microsoft.com/office/drawing/2014/main" id="{96781F32-A321-4EAB-BABF-BD1EAC4BDC0A}"/>
              </a:ext>
            </a:extLst>
          </p:cNvPr>
          <p:cNvSpPr txBox="1"/>
          <p:nvPr/>
        </p:nvSpPr>
        <p:spPr>
          <a:xfrm>
            <a:off x="0" y="1412776"/>
            <a:ext cx="9144000" cy="5109091"/>
          </a:xfrm>
          <a:prstGeom prst="rect">
            <a:avLst/>
          </a:prstGeom>
          <a:solidFill>
            <a:schemeClr val="tx1"/>
          </a:solidFill>
        </p:spPr>
        <p:txBody>
          <a:bodyPr wrap="square" rtlCol="0">
            <a:spAutoFit/>
          </a:bodyPr>
          <a:lstStyle/>
          <a:p>
            <a:pPr marL="342900" indent="-342900" algn="l">
              <a:buFont typeface="Wingdings" panose="05000000000000000000" pitchFamily="2" charset="2"/>
              <a:buChar char="Ø"/>
            </a:pPr>
            <a:r>
              <a:rPr lang="en-GB" b="0" i="0" dirty="0">
                <a:solidFill>
                  <a:schemeClr val="bg1"/>
                </a:solidFill>
                <a:latin typeface="+mj-lt"/>
              </a:rPr>
              <a:t>A clear delivery plan with specific delivery milestones and completion date to be agreed by the Accountability Board; and</a:t>
            </a:r>
          </a:p>
          <a:p>
            <a:pPr algn="l"/>
            <a:endParaRPr lang="en-GB" sz="1000" b="0" i="0" dirty="0">
              <a:solidFill>
                <a:schemeClr val="bg1"/>
              </a:solidFill>
              <a:latin typeface="+mj-lt"/>
            </a:endParaRPr>
          </a:p>
          <a:p>
            <a:pPr marL="342900" indent="-342900" algn="l">
              <a:buFont typeface="Wingdings" panose="05000000000000000000" pitchFamily="2" charset="2"/>
              <a:buChar char="Ø"/>
            </a:pPr>
            <a:r>
              <a:rPr lang="en-GB" dirty="0">
                <a:solidFill>
                  <a:schemeClr val="bg1"/>
                </a:solidFill>
                <a:latin typeface="+mj-lt"/>
              </a:rPr>
              <a:t>A direct link to the delivery of jobs, houses or improved skills levels within the SELEP area; and</a:t>
            </a:r>
          </a:p>
          <a:p>
            <a:pPr algn="l"/>
            <a:endParaRPr lang="en-GB" sz="1000" dirty="0">
              <a:solidFill>
                <a:schemeClr val="bg1"/>
              </a:solidFill>
              <a:latin typeface="+mj-lt"/>
            </a:endParaRPr>
          </a:p>
          <a:p>
            <a:pPr marL="342900" indent="-342900" algn="l">
              <a:buFont typeface="Wingdings" panose="05000000000000000000" pitchFamily="2" charset="2"/>
              <a:buChar char="Ø"/>
            </a:pPr>
            <a:r>
              <a:rPr lang="en-GB" b="0" i="0" dirty="0">
                <a:solidFill>
                  <a:schemeClr val="bg1"/>
                </a:solidFill>
                <a:latin typeface="+mj-lt"/>
              </a:rPr>
              <a:t>All funding sources identified to enable the delivery of the project. Written commitments will be sought from the respective project delivery partner to confirm that the funding sources are in place beyond the Growth deal; and</a:t>
            </a:r>
          </a:p>
          <a:p>
            <a:pPr algn="l"/>
            <a:endParaRPr lang="en-GB" sz="1000" dirty="0">
              <a:solidFill>
                <a:schemeClr val="bg1"/>
              </a:solidFill>
              <a:latin typeface="+mj-lt"/>
            </a:endParaRPr>
          </a:p>
          <a:p>
            <a:pPr marL="342900" indent="-342900" algn="l">
              <a:buFont typeface="Wingdings" panose="05000000000000000000" pitchFamily="2" charset="2"/>
              <a:buChar char="Ø"/>
            </a:pPr>
            <a:r>
              <a:rPr lang="en-GB" dirty="0">
                <a:solidFill>
                  <a:schemeClr val="bg1"/>
                </a:solidFill>
                <a:latin typeface="+mj-lt"/>
              </a:rPr>
              <a:t>Endorsement from the SELEP Strategic Board that funding should be retained against the project beyond the 31</a:t>
            </a:r>
            <a:r>
              <a:rPr lang="en-GB" baseline="30000" dirty="0">
                <a:solidFill>
                  <a:schemeClr val="bg1"/>
                </a:solidFill>
                <a:latin typeface="+mj-lt"/>
              </a:rPr>
              <a:t>st</a:t>
            </a:r>
            <a:r>
              <a:rPr lang="en-GB" dirty="0">
                <a:solidFill>
                  <a:schemeClr val="bg1"/>
                </a:solidFill>
                <a:latin typeface="+mj-lt"/>
              </a:rPr>
              <a:t> March 2021; and</a:t>
            </a:r>
            <a:endParaRPr lang="en-GB" sz="1000" dirty="0">
              <a:solidFill>
                <a:schemeClr val="bg1"/>
              </a:solidFill>
              <a:latin typeface="+mj-lt"/>
            </a:endParaRPr>
          </a:p>
          <a:p>
            <a:pPr marL="342900" indent="-342900" algn="l">
              <a:buFont typeface="Wingdings" panose="05000000000000000000" pitchFamily="2" charset="2"/>
              <a:buChar char="Ø"/>
            </a:pPr>
            <a:endParaRPr lang="en-GB" sz="1000" dirty="0">
              <a:solidFill>
                <a:schemeClr val="bg1"/>
              </a:solidFill>
              <a:latin typeface="+mj-lt"/>
            </a:endParaRPr>
          </a:p>
          <a:p>
            <a:pPr marL="342900" indent="-342900" algn="l">
              <a:buFont typeface="Wingdings" panose="05000000000000000000" pitchFamily="2" charset="2"/>
              <a:buChar char="Ø"/>
            </a:pPr>
            <a:r>
              <a:rPr lang="en-GB" b="0" i="0" dirty="0">
                <a:solidFill>
                  <a:schemeClr val="bg1"/>
                </a:solidFill>
                <a:latin typeface="+mj-lt"/>
              </a:rPr>
              <a:t>Contractual commitments being in place with the construction contractors by 31 March 2021 for the delivery of the project.</a:t>
            </a:r>
          </a:p>
        </p:txBody>
      </p:sp>
    </p:spTree>
    <p:extLst>
      <p:ext uri="{BB962C8B-B14F-4D97-AF65-F5344CB8AC3E}">
        <p14:creationId xmlns:p14="http://schemas.microsoft.com/office/powerpoint/2010/main" val="1889544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59EE-27FC-41B0-B856-F4C54424A799}"/>
              </a:ext>
            </a:extLst>
          </p:cNvPr>
          <p:cNvSpPr>
            <a:spLocks noGrp="1"/>
          </p:cNvSpPr>
          <p:nvPr>
            <p:ph type="title"/>
          </p:nvPr>
        </p:nvSpPr>
        <p:spPr>
          <a:xfrm>
            <a:off x="2843808" y="428179"/>
            <a:ext cx="5976664" cy="984884"/>
          </a:xfrm>
        </p:spPr>
        <p:txBody>
          <a:bodyPr>
            <a:normAutofit/>
          </a:bodyPr>
          <a:lstStyle/>
          <a:p>
            <a:r>
              <a:rPr lang="en-GB" dirty="0"/>
              <a:t>Projects with LGF spend forecast beyond 31 March 2021</a:t>
            </a:r>
          </a:p>
        </p:txBody>
      </p:sp>
      <p:sp>
        <p:nvSpPr>
          <p:cNvPr id="4" name="TextBox 3">
            <a:extLst>
              <a:ext uri="{FF2B5EF4-FFF2-40B4-BE49-F238E27FC236}">
                <a16:creationId xmlns:a16="http://schemas.microsoft.com/office/drawing/2014/main" id="{932B3E42-CE3D-450E-BE04-4F76C4504E6E}"/>
              </a:ext>
            </a:extLst>
          </p:cNvPr>
          <p:cNvSpPr txBox="1"/>
          <p:nvPr/>
        </p:nvSpPr>
        <p:spPr>
          <a:xfrm>
            <a:off x="323528" y="1772816"/>
            <a:ext cx="8496944" cy="3785652"/>
          </a:xfrm>
          <a:prstGeom prst="rect">
            <a:avLst/>
          </a:prstGeom>
          <a:noFill/>
        </p:spPr>
        <p:txBody>
          <a:bodyPr wrap="square" rtlCol="0">
            <a:spAutoFit/>
          </a:bodyPr>
          <a:lstStyle/>
          <a:p>
            <a:pPr marL="457200" indent="-457200" algn="l">
              <a:buFont typeface="Wingdings" panose="05000000000000000000" pitchFamily="2" charset="2"/>
              <a:buChar char="Ø"/>
            </a:pPr>
            <a:r>
              <a:rPr lang="en-GB" b="0" i="0" dirty="0">
                <a:solidFill>
                  <a:schemeClr val="bg1"/>
                </a:solidFill>
                <a:latin typeface="+mj-lt"/>
              </a:rPr>
              <a:t>A127 </a:t>
            </a:r>
            <a:r>
              <a:rPr lang="en-GB" b="0" i="0" dirty="0" err="1">
                <a:solidFill>
                  <a:schemeClr val="bg1"/>
                </a:solidFill>
                <a:latin typeface="+mj-lt"/>
              </a:rPr>
              <a:t>Fairglen</a:t>
            </a:r>
            <a:r>
              <a:rPr lang="en-GB" b="0" i="0" dirty="0">
                <a:solidFill>
                  <a:schemeClr val="bg1"/>
                </a:solidFill>
                <a:latin typeface="+mj-lt"/>
              </a:rPr>
              <a:t> Interchange Junction Improvements and   New Link Road, Essex</a:t>
            </a:r>
          </a:p>
          <a:p>
            <a:pPr algn="l"/>
            <a:endParaRPr lang="en-GB" b="0" i="0" dirty="0">
              <a:solidFill>
                <a:schemeClr val="bg1"/>
              </a:solidFill>
              <a:latin typeface="+mj-lt"/>
            </a:endParaRPr>
          </a:p>
          <a:p>
            <a:pPr marL="342900" indent="-342900" algn="l">
              <a:buFont typeface="Wingdings" panose="05000000000000000000" pitchFamily="2" charset="2"/>
              <a:buChar char="Ø"/>
            </a:pPr>
            <a:r>
              <a:rPr lang="en-GB" dirty="0">
                <a:solidFill>
                  <a:schemeClr val="bg1"/>
                </a:solidFill>
                <a:latin typeface="+mj-lt"/>
              </a:rPr>
              <a:t>Thanet Parkway, Kent</a:t>
            </a:r>
          </a:p>
          <a:p>
            <a:pPr algn="l"/>
            <a:endParaRPr lang="en-GB" dirty="0">
              <a:solidFill>
                <a:schemeClr val="bg1"/>
              </a:solidFill>
              <a:latin typeface="+mj-lt"/>
            </a:endParaRPr>
          </a:p>
          <a:p>
            <a:pPr marL="342900" indent="-342900" algn="l">
              <a:buFont typeface="Wingdings" panose="05000000000000000000" pitchFamily="2" charset="2"/>
              <a:buChar char="Ø"/>
            </a:pPr>
            <a:r>
              <a:rPr lang="en-GB" b="0" i="0" dirty="0">
                <a:solidFill>
                  <a:schemeClr val="bg1"/>
                </a:solidFill>
                <a:latin typeface="+mj-lt"/>
              </a:rPr>
              <a:t>A28 </a:t>
            </a:r>
            <a:r>
              <a:rPr lang="en-GB" b="0" i="0" dirty="0" err="1">
                <a:solidFill>
                  <a:schemeClr val="bg1"/>
                </a:solidFill>
                <a:latin typeface="+mj-lt"/>
              </a:rPr>
              <a:t>Sturry</a:t>
            </a:r>
            <a:r>
              <a:rPr lang="en-GB" b="0" i="0" dirty="0">
                <a:solidFill>
                  <a:schemeClr val="bg1"/>
                </a:solidFill>
                <a:latin typeface="+mj-lt"/>
              </a:rPr>
              <a:t> Link Road, Kent</a:t>
            </a:r>
          </a:p>
          <a:p>
            <a:pPr algn="l"/>
            <a:endParaRPr lang="en-GB" b="0" i="0" dirty="0">
              <a:solidFill>
                <a:schemeClr val="bg1"/>
              </a:solidFill>
              <a:latin typeface="+mj-lt"/>
            </a:endParaRPr>
          </a:p>
          <a:p>
            <a:pPr marL="342900" indent="-342900" algn="l">
              <a:buFont typeface="Wingdings" panose="05000000000000000000" pitchFamily="2" charset="2"/>
              <a:buChar char="Ø"/>
            </a:pPr>
            <a:r>
              <a:rPr lang="en-GB" dirty="0" err="1">
                <a:solidFill>
                  <a:schemeClr val="bg1"/>
                </a:solidFill>
                <a:latin typeface="+mj-lt"/>
              </a:rPr>
              <a:t>Exceat</a:t>
            </a:r>
            <a:r>
              <a:rPr lang="en-GB" dirty="0">
                <a:solidFill>
                  <a:schemeClr val="bg1"/>
                </a:solidFill>
                <a:latin typeface="+mj-lt"/>
              </a:rPr>
              <a:t> Bridge, East Sussex</a:t>
            </a:r>
          </a:p>
          <a:p>
            <a:pPr algn="l"/>
            <a:endParaRPr lang="en-GB" dirty="0">
              <a:solidFill>
                <a:schemeClr val="bg1"/>
              </a:solidFill>
              <a:latin typeface="+mj-lt"/>
            </a:endParaRPr>
          </a:p>
          <a:p>
            <a:pPr marL="342900" indent="-342900" algn="l">
              <a:buFont typeface="Wingdings" panose="05000000000000000000" pitchFamily="2" charset="2"/>
              <a:buChar char="Ø"/>
            </a:pPr>
            <a:r>
              <a:rPr lang="en-GB" b="0" i="0" dirty="0">
                <a:solidFill>
                  <a:schemeClr val="bg1"/>
                </a:solidFill>
                <a:latin typeface="+mj-lt"/>
              </a:rPr>
              <a:t>Innovation Park, </a:t>
            </a:r>
            <a:r>
              <a:rPr lang="en-GB" dirty="0">
                <a:solidFill>
                  <a:schemeClr val="bg1"/>
                </a:solidFill>
                <a:latin typeface="+mj-lt"/>
              </a:rPr>
              <a:t>M</a:t>
            </a:r>
            <a:r>
              <a:rPr lang="en-GB" b="0" i="0" dirty="0">
                <a:solidFill>
                  <a:schemeClr val="bg1"/>
                </a:solidFill>
                <a:latin typeface="+mj-lt"/>
              </a:rPr>
              <a:t>edway</a:t>
            </a:r>
          </a:p>
        </p:txBody>
      </p:sp>
    </p:spTree>
    <p:extLst>
      <p:ext uri="{BB962C8B-B14F-4D97-AF65-F5344CB8AC3E}">
        <p14:creationId xmlns:p14="http://schemas.microsoft.com/office/powerpoint/2010/main" val="109613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5688632" cy="674463"/>
          </a:xfrm>
        </p:spPr>
        <p:txBody>
          <a:bodyPr>
            <a:normAutofit/>
          </a:bodyPr>
          <a:lstStyle/>
          <a:p>
            <a:r>
              <a:rPr lang="en-GB" dirty="0"/>
              <a:t>Impact</a:t>
            </a:r>
          </a:p>
        </p:txBody>
      </p:sp>
      <p:graphicFrame>
        <p:nvGraphicFramePr>
          <p:cNvPr id="6" name="Table 6">
            <a:extLst>
              <a:ext uri="{FF2B5EF4-FFF2-40B4-BE49-F238E27FC236}">
                <a16:creationId xmlns:a16="http://schemas.microsoft.com/office/drawing/2014/main" id="{6933572C-D385-44C6-B356-AD4D00AB5C37}"/>
              </a:ext>
            </a:extLst>
          </p:cNvPr>
          <p:cNvGraphicFramePr>
            <a:graphicFrameLocks noGrp="1"/>
          </p:cNvGraphicFramePr>
          <p:nvPr/>
        </p:nvGraphicFramePr>
        <p:xfrm>
          <a:off x="0" y="1261952"/>
          <a:ext cx="9144000" cy="5387670"/>
        </p:xfrm>
        <a:graphic>
          <a:graphicData uri="http://schemas.openxmlformats.org/drawingml/2006/table">
            <a:tbl>
              <a:tblPr firstRow="1" bandRow="1">
                <a:tableStyleId>{0505E3EF-67EA-436B-97B2-0124C06EBD24}</a:tableStyleId>
              </a:tblPr>
              <a:tblGrid>
                <a:gridCol w="9144000">
                  <a:extLst>
                    <a:ext uri="{9D8B030D-6E8A-4147-A177-3AD203B41FA5}">
                      <a16:colId xmlns:a16="http://schemas.microsoft.com/office/drawing/2014/main" val="1204589449"/>
                    </a:ext>
                  </a:extLst>
                </a:gridCol>
              </a:tblGrid>
              <a:tr h="423520">
                <a:tc>
                  <a:txBody>
                    <a:bodyPr/>
                    <a:lstStyle/>
                    <a:p>
                      <a:r>
                        <a:rPr lang="en-GB" sz="2400" dirty="0">
                          <a:latin typeface="+mj-lt"/>
                        </a:rPr>
                        <a:t>Pros</a:t>
                      </a:r>
                    </a:p>
                  </a:txBody>
                  <a:tcPr/>
                </a:tc>
                <a:extLst>
                  <a:ext uri="{0D108BD9-81ED-4DB2-BD59-A6C34878D82A}">
                    <a16:rowId xmlns:a16="http://schemas.microsoft.com/office/drawing/2014/main" val="111779806"/>
                  </a:ext>
                </a:extLst>
              </a:tr>
              <a:tr h="1314695">
                <a:tc>
                  <a:txBody>
                    <a:bodyPr/>
                    <a:lstStyle/>
                    <a:p>
                      <a:pPr marL="342900" indent="-342900">
                        <a:buFont typeface="Wingdings" panose="05000000000000000000" pitchFamily="2" charset="2"/>
                        <a:buChar char="Ø"/>
                      </a:pPr>
                      <a:r>
                        <a:rPr lang="en-GB" sz="2000" kern="1200" dirty="0">
                          <a:solidFill>
                            <a:schemeClr val="dk1"/>
                          </a:solidFill>
                          <a:effectLst/>
                          <a:latin typeface="+mj-lt"/>
                          <a:ea typeface="+mn-ea"/>
                          <a:cs typeface="+mn-cs"/>
                        </a:rPr>
                        <a:t>Supports the realisation of the benefits of existing LGF projects that have previously been identified as a funding priority.</a:t>
                      </a:r>
                    </a:p>
                    <a:p>
                      <a:pPr marL="342900" marR="0" lvl="0" indent="-34290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2000" kern="1200" dirty="0">
                          <a:solidFill>
                            <a:schemeClr val="dk1"/>
                          </a:solidFill>
                          <a:effectLst/>
                          <a:latin typeface="+mj-lt"/>
                          <a:ea typeface="+mn-ea"/>
                          <a:cs typeface="+mn-cs"/>
                        </a:rPr>
                        <a:t>There is limited time available to bring forward alternative projects, which will can demonstrate scale of impact. </a:t>
                      </a:r>
                    </a:p>
                  </a:txBody>
                  <a:tcPr/>
                </a:tc>
                <a:extLst>
                  <a:ext uri="{0D108BD9-81ED-4DB2-BD59-A6C34878D82A}">
                    <a16:rowId xmlns:a16="http://schemas.microsoft.com/office/drawing/2014/main" val="2174365472"/>
                  </a:ext>
                </a:extLst>
              </a:tr>
              <a:tr h="481730">
                <a:tc>
                  <a:txBody>
                    <a:bodyPr/>
                    <a:lstStyle/>
                    <a:p>
                      <a:r>
                        <a:rPr lang="en-GB" sz="2400" b="1" dirty="0">
                          <a:latin typeface="+mj-lt"/>
                        </a:rPr>
                        <a:t>Cons</a:t>
                      </a:r>
                    </a:p>
                  </a:txBody>
                  <a:tcPr/>
                </a:tc>
                <a:extLst>
                  <a:ext uri="{0D108BD9-81ED-4DB2-BD59-A6C34878D82A}">
                    <a16:rowId xmlns:a16="http://schemas.microsoft.com/office/drawing/2014/main" val="1588785031"/>
                  </a:ext>
                </a:extLst>
              </a:tr>
              <a:tr h="3134045">
                <a:tc>
                  <a:txBody>
                    <a:bodyPr/>
                    <a:lstStyle/>
                    <a:p>
                      <a:pPr marL="342900" marR="0" lvl="0" indent="-34290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000" kern="1200" dirty="0">
                          <a:solidFill>
                            <a:schemeClr val="dk1"/>
                          </a:solidFill>
                          <a:effectLst/>
                          <a:latin typeface="+mj-lt"/>
                          <a:ea typeface="+mn-ea"/>
                          <a:cs typeface="+mn-cs"/>
                        </a:rPr>
                        <a:t>The hold of LGF allocations against specific projects for spend in future years will prevent the delivery of alternative projects, including those identified on the LGF3b pipeline</a:t>
                      </a:r>
                      <a:endParaRPr lang="en-GB" sz="2000" kern="1200" dirty="0">
                        <a:solidFill>
                          <a:schemeClr val="dk1"/>
                        </a:solidFill>
                        <a:effectLst/>
                        <a:latin typeface="+mj-lt"/>
                        <a:ea typeface="+mn-ea"/>
                        <a:cs typeface="+mn-cs"/>
                      </a:endParaRPr>
                    </a:p>
                    <a:p>
                      <a:pPr marL="342900" marR="0" lvl="0" indent="-34290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000" kern="1200" dirty="0">
                          <a:solidFill>
                            <a:schemeClr val="dk1"/>
                          </a:solidFill>
                          <a:effectLst/>
                          <a:latin typeface="+mj-lt"/>
                          <a:ea typeface="+mn-ea"/>
                          <a:cs typeface="+mn-cs"/>
                        </a:rPr>
                        <a:t>The consequences of slipping LGF spend beyond the Growth Deal period on future funding allocations from Central Government is not entirely clear</a:t>
                      </a:r>
                      <a:endParaRPr lang="en-GB" sz="2000" kern="1200" dirty="0">
                        <a:solidFill>
                          <a:schemeClr val="dk1"/>
                        </a:solidFill>
                        <a:effectLst/>
                        <a:latin typeface="+mj-lt"/>
                        <a:ea typeface="+mn-ea"/>
                        <a:cs typeface="+mn-cs"/>
                      </a:endParaRPr>
                    </a:p>
                    <a:p>
                      <a:pPr marL="342900" marR="0" lvl="0" indent="-34290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000" kern="1200" dirty="0">
                          <a:solidFill>
                            <a:schemeClr val="dk1"/>
                          </a:solidFill>
                          <a:effectLst/>
                          <a:latin typeface="+mj-lt"/>
                          <a:ea typeface="+mn-ea"/>
                          <a:cs typeface="+mn-cs"/>
                        </a:rPr>
                        <a:t>If SELEP stills holds a substantial amount of LGF underspend, this will likely impact SELEP’s reputation and weaken the case for further funding investment in the area</a:t>
                      </a:r>
                      <a:endParaRPr lang="en-GB" sz="2000" kern="1200" dirty="0">
                        <a:solidFill>
                          <a:schemeClr val="dk1"/>
                        </a:solidFill>
                        <a:effectLst/>
                        <a:latin typeface="+mj-lt"/>
                        <a:ea typeface="+mn-ea"/>
                        <a:cs typeface="+mn-cs"/>
                      </a:endParaRPr>
                    </a:p>
                    <a:p>
                      <a:pPr marL="342900" indent="-342900">
                        <a:buFont typeface="Wingdings" panose="05000000000000000000" pitchFamily="2" charset="2"/>
                        <a:buChar char="Ø"/>
                      </a:pPr>
                      <a:r>
                        <a:rPr lang="en-GB" sz="2000" kern="1200" dirty="0">
                          <a:solidFill>
                            <a:schemeClr val="dk1"/>
                          </a:solidFill>
                          <a:effectLst/>
                          <a:latin typeface="+mj-lt"/>
                          <a:ea typeface="+mn-ea"/>
                          <a:cs typeface="+mn-cs"/>
                        </a:rPr>
                        <a:t>If it is agreed that several LGF projects can spend beyond 31 March 2021, this may reduce the pressure on local partners to delivery projects to the agreed timescales. </a:t>
                      </a:r>
                      <a:endParaRPr lang="en-GB" sz="2000" dirty="0">
                        <a:latin typeface="+mj-lt"/>
                      </a:endParaRPr>
                    </a:p>
                  </a:txBody>
                  <a:tcPr/>
                </a:tc>
                <a:extLst>
                  <a:ext uri="{0D108BD9-81ED-4DB2-BD59-A6C34878D82A}">
                    <a16:rowId xmlns:a16="http://schemas.microsoft.com/office/drawing/2014/main" val="1655120185"/>
                  </a:ext>
                </a:extLst>
              </a:tr>
            </a:tbl>
          </a:graphicData>
        </a:graphic>
      </p:graphicFrame>
    </p:spTree>
    <p:extLst>
      <p:ext uri="{BB962C8B-B14F-4D97-AF65-F5344CB8AC3E}">
        <p14:creationId xmlns:p14="http://schemas.microsoft.com/office/powerpoint/2010/main" val="947123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6732240" cy="674463"/>
          </a:xfrm>
        </p:spPr>
        <p:txBody>
          <a:bodyPr>
            <a:normAutofit fontScale="90000"/>
          </a:bodyPr>
          <a:lstStyle/>
          <a:p>
            <a:r>
              <a:rPr lang="en-GB" dirty="0"/>
              <a:t>A127 </a:t>
            </a:r>
            <a:r>
              <a:rPr lang="en-GB" dirty="0" err="1"/>
              <a:t>Fairglen</a:t>
            </a:r>
            <a:r>
              <a:rPr lang="en-GB" dirty="0"/>
              <a:t> Interchange Junction Improvements and New Link Road, Essex</a:t>
            </a:r>
          </a:p>
        </p:txBody>
      </p:sp>
      <p:sp>
        <p:nvSpPr>
          <p:cNvPr id="5" name="TextBox 4">
            <a:extLst>
              <a:ext uri="{FF2B5EF4-FFF2-40B4-BE49-F238E27FC236}">
                <a16:creationId xmlns:a16="http://schemas.microsoft.com/office/drawing/2014/main" id="{F19734A9-C7B5-4A75-B6C8-32230CB05B4F}"/>
              </a:ext>
            </a:extLst>
          </p:cNvPr>
          <p:cNvSpPr txBox="1"/>
          <p:nvPr/>
        </p:nvSpPr>
        <p:spPr>
          <a:xfrm>
            <a:off x="179512" y="1405439"/>
            <a:ext cx="8280920" cy="5262979"/>
          </a:xfrm>
          <a:prstGeom prst="rect">
            <a:avLst/>
          </a:prstGeom>
          <a:noFill/>
        </p:spPr>
        <p:txBody>
          <a:bodyPr wrap="square" rtlCol="0">
            <a:spAutoFit/>
          </a:bodyPr>
          <a:lstStyle/>
          <a:p>
            <a:pPr algn="l"/>
            <a:r>
              <a:rPr lang="en-GB" sz="2400" b="0" i="0" u="sng" dirty="0">
                <a:solidFill>
                  <a:schemeClr val="bg1"/>
                </a:solidFill>
                <a:latin typeface="+mj-lt"/>
              </a:rPr>
              <a:t>Benefits</a:t>
            </a:r>
          </a:p>
          <a:p>
            <a:pPr marL="457200" indent="-457200" algn="l">
              <a:buAutoNum type="arabicPeriod"/>
            </a:pPr>
            <a:r>
              <a:rPr lang="en-GB" sz="2400" b="0" i="0" dirty="0">
                <a:solidFill>
                  <a:schemeClr val="bg1"/>
                </a:solidFill>
                <a:latin typeface="+mj-lt"/>
              </a:rPr>
              <a:t>Improve capacity and help support planned growth. Up to 9,569 new </a:t>
            </a:r>
            <a:r>
              <a:rPr lang="en-GB" dirty="0">
                <a:solidFill>
                  <a:schemeClr val="bg1"/>
                </a:solidFill>
                <a:latin typeface="+mj-lt"/>
              </a:rPr>
              <a:t>h</a:t>
            </a:r>
            <a:r>
              <a:rPr lang="en-GB" sz="2400" b="0" i="0" dirty="0">
                <a:solidFill>
                  <a:schemeClr val="bg1"/>
                </a:solidFill>
                <a:latin typeface="+mj-lt"/>
              </a:rPr>
              <a:t>omes. </a:t>
            </a:r>
          </a:p>
          <a:p>
            <a:pPr marL="457200" indent="-457200" algn="l">
              <a:buAutoNum type="arabicPeriod"/>
            </a:pPr>
            <a:r>
              <a:rPr lang="en-GB" dirty="0">
                <a:solidFill>
                  <a:schemeClr val="bg1"/>
                </a:solidFill>
                <a:latin typeface="+mj-lt"/>
              </a:rPr>
              <a:t>In </a:t>
            </a:r>
            <a:r>
              <a:rPr lang="en-GB" u="sng" dirty="0">
                <a:solidFill>
                  <a:schemeClr val="bg1"/>
                </a:solidFill>
                <a:latin typeface="+mj-lt"/>
              </a:rPr>
              <a:t>addition</a:t>
            </a:r>
            <a:r>
              <a:rPr lang="en-GB" dirty="0">
                <a:solidFill>
                  <a:schemeClr val="bg1"/>
                </a:solidFill>
                <a:latin typeface="+mj-lt"/>
              </a:rPr>
              <a:t> it will be a catalyst for the South Essex Strategic Housing market assessment which identifies the need for a total of 12,800 new homes.</a:t>
            </a:r>
          </a:p>
          <a:p>
            <a:pPr algn="l"/>
            <a:endParaRPr lang="en-GB" sz="800" dirty="0">
              <a:solidFill>
                <a:schemeClr val="bg1"/>
              </a:solidFill>
              <a:latin typeface="+mj-lt"/>
            </a:endParaRPr>
          </a:p>
          <a:p>
            <a:pPr algn="l"/>
            <a:r>
              <a:rPr lang="en-GB" sz="2400" b="0" i="0" u="sng" dirty="0">
                <a:solidFill>
                  <a:schemeClr val="bg1"/>
                </a:solidFill>
                <a:latin typeface="+mj-lt"/>
              </a:rPr>
              <a:t>Completion</a:t>
            </a:r>
          </a:p>
          <a:p>
            <a:pPr marL="342900" indent="-342900" algn="l">
              <a:buFont typeface="Arial" panose="020B0604020202020204" pitchFamily="34" charset="0"/>
              <a:buChar char="•"/>
            </a:pPr>
            <a:r>
              <a:rPr lang="en-GB" sz="2400" b="0" i="0" dirty="0">
                <a:solidFill>
                  <a:schemeClr val="bg1"/>
                </a:solidFill>
                <a:latin typeface="+mj-lt"/>
              </a:rPr>
              <a:t>Expected to complete in April 2022</a:t>
            </a:r>
          </a:p>
          <a:p>
            <a:pPr algn="l"/>
            <a:endParaRPr lang="en-GB" sz="800" b="0" i="0" dirty="0">
              <a:solidFill>
                <a:schemeClr val="bg1"/>
              </a:solidFill>
              <a:latin typeface="+mj-lt"/>
            </a:endParaRPr>
          </a:p>
          <a:p>
            <a:pPr algn="l"/>
            <a:r>
              <a:rPr lang="en-GB" sz="2400" b="0" i="0" u="sng" dirty="0">
                <a:solidFill>
                  <a:schemeClr val="bg1"/>
                </a:solidFill>
                <a:latin typeface="+mj-lt"/>
              </a:rPr>
              <a:t>Spend beyond 31 March 2021</a:t>
            </a:r>
          </a:p>
          <a:p>
            <a:pPr marL="342900" indent="-342900" algn="l">
              <a:buFont typeface="Arial" panose="020B0604020202020204" pitchFamily="34" charset="0"/>
              <a:buChar char="•"/>
            </a:pPr>
            <a:r>
              <a:rPr lang="en-GB" sz="2400" b="0" i="0" dirty="0">
                <a:solidFill>
                  <a:schemeClr val="bg1"/>
                </a:solidFill>
                <a:latin typeface="+mj-lt"/>
              </a:rPr>
              <a:t>The forecast suggests that £3.862m LGF will be spent in 2021/22</a:t>
            </a:r>
          </a:p>
          <a:p>
            <a:pPr algn="l"/>
            <a:endParaRPr lang="en-GB" sz="800" b="0" i="0" dirty="0">
              <a:solidFill>
                <a:schemeClr val="bg1"/>
              </a:solidFill>
              <a:latin typeface="+mj-lt"/>
            </a:endParaRPr>
          </a:p>
          <a:p>
            <a:pPr algn="l"/>
            <a:r>
              <a:rPr lang="en-GB" u="sng" dirty="0">
                <a:solidFill>
                  <a:schemeClr val="bg1"/>
                </a:solidFill>
                <a:latin typeface="+mj-lt"/>
              </a:rPr>
              <a:t>Total Project LGF Allocation</a:t>
            </a:r>
          </a:p>
          <a:p>
            <a:pPr marL="342900" indent="-342900" algn="l">
              <a:buFont typeface="Arial" panose="020B0604020202020204" pitchFamily="34" charset="0"/>
              <a:buChar char="•"/>
            </a:pPr>
            <a:r>
              <a:rPr lang="en-GB" sz="2400" b="0" i="0" dirty="0">
                <a:solidFill>
                  <a:schemeClr val="bg1"/>
                </a:solidFill>
                <a:latin typeface="+mj-lt"/>
              </a:rPr>
              <a:t>£</a:t>
            </a:r>
            <a:r>
              <a:rPr lang="en-GB" dirty="0">
                <a:solidFill>
                  <a:schemeClr val="bg1"/>
                </a:solidFill>
                <a:latin typeface="+mj-lt"/>
              </a:rPr>
              <a:t>21.235</a:t>
            </a:r>
            <a:r>
              <a:rPr lang="en-GB" sz="2400" b="0" i="0" dirty="0">
                <a:solidFill>
                  <a:schemeClr val="bg1"/>
                </a:solidFill>
                <a:latin typeface="+mj-lt"/>
              </a:rPr>
              <a:t>m LGF has been allocated</a:t>
            </a:r>
          </a:p>
        </p:txBody>
      </p:sp>
    </p:spTree>
    <p:extLst>
      <p:ext uri="{BB962C8B-B14F-4D97-AF65-F5344CB8AC3E}">
        <p14:creationId xmlns:p14="http://schemas.microsoft.com/office/powerpoint/2010/main" val="1505101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5688632" cy="674463"/>
          </a:xfrm>
        </p:spPr>
        <p:txBody>
          <a:bodyPr>
            <a:normAutofit/>
          </a:bodyPr>
          <a:lstStyle/>
          <a:p>
            <a:r>
              <a:rPr lang="en-GB" dirty="0"/>
              <a:t>Thanet Parkway, Kent</a:t>
            </a:r>
          </a:p>
        </p:txBody>
      </p:sp>
      <p:sp>
        <p:nvSpPr>
          <p:cNvPr id="5" name="TextBox 4">
            <a:extLst>
              <a:ext uri="{FF2B5EF4-FFF2-40B4-BE49-F238E27FC236}">
                <a16:creationId xmlns:a16="http://schemas.microsoft.com/office/drawing/2014/main" id="{F19734A9-C7B5-4A75-B6C8-32230CB05B4F}"/>
              </a:ext>
            </a:extLst>
          </p:cNvPr>
          <p:cNvSpPr txBox="1"/>
          <p:nvPr/>
        </p:nvSpPr>
        <p:spPr>
          <a:xfrm>
            <a:off x="107504" y="1412776"/>
            <a:ext cx="8280920" cy="4524315"/>
          </a:xfrm>
          <a:prstGeom prst="rect">
            <a:avLst/>
          </a:prstGeom>
          <a:noFill/>
        </p:spPr>
        <p:txBody>
          <a:bodyPr wrap="square" rtlCol="0">
            <a:spAutoFit/>
          </a:bodyPr>
          <a:lstStyle/>
          <a:p>
            <a:pPr algn="l"/>
            <a:r>
              <a:rPr lang="en-GB" sz="2400" b="0" i="0" u="sng" dirty="0">
                <a:solidFill>
                  <a:schemeClr val="bg1"/>
                </a:solidFill>
                <a:latin typeface="+mj-lt"/>
              </a:rPr>
              <a:t>Benefits</a:t>
            </a:r>
          </a:p>
          <a:p>
            <a:pPr marL="457200" indent="-457200" algn="l">
              <a:buAutoNum type="arabicPeriod"/>
            </a:pPr>
            <a:r>
              <a:rPr lang="en-GB" sz="2400" b="0" i="0" dirty="0">
                <a:solidFill>
                  <a:schemeClr val="bg1"/>
                </a:solidFill>
                <a:latin typeface="+mj-lt"/>
              </a:rPr>
              <a:t>Accelerates the pace of housing delivery in Thanet, 1,600 to 3,200 new Homes</a:t>
            </a:r>
          </a:p>
          <a:p>
            <a:pPr marL="457200" indent="-457200">
              <a:buFontTx/>
              <a:buAutoNum type="arabicPeriod"/>
            </a:pPr>
            <a:r>
              <a:rPr lang="en-GB" dirty="0">
                <a:solidFill>
                  <a:schemeClr val="bg1"/>
                </a:solidFill>
                <a:latin typeface="+mj-lt"/>
              </a:rPr>
              <a:t>Additional </a:t>
            </a:r>
            <a:r>
              <a:rPr lang="en-GB" dirty="0">
                <a:solidFill>
                  <a:schemeClr val="bg1"/>
                </a:solidFill>
                <a:latin typeface="Calibri" panose="020F0502020204030204" pitchFamily="34" charset="0"/>
                <a:cs typeface="Calibri" panose="020F0502020204030204" pitchFamily="34" charset="0"/>
              </a:rPr>
              <a:t>400 to 800 new jobs</a:t>
            </a:r>
          </a:p>
          <a:p>
            <a:pPr marL="457200" indent="-457200" algn="l">
              <a:buAutoNum type="arabicPeriod"/>
            </a:pPr>
            <a:r>
              <a:rPr lang="en-GB" dirty="0">
                <a:solidFill>
                  <a:schemeClr val="bg1"/>
                </a:solidFill>
                <a:latin typeface="+mj-lt"/>
              </a:rPr>
              <a:t>Increasing rail trips, in excess of 50,000 new rail journeys</a:t>
            </a:r>
          </a:p>
          <a:p>
            <a:pPr algn="l"/>
            <a:endParaRPr lang="en-GB" sz="800" dirty="0">
              <a:solidFill>
                <a:schemeClr val="bg1"/>
              </a:solidFill>
              <a:latin typeface="+mj-lt"/>
            </a:endParaRPr>
          </a:p>
          <a:p>
            <a:pPr algn="l"/>
            <a:r>
              <a:rPr lang="en-GB" sz="2400" b="0" i="0" u="sng" dirty="0">
                <a:solidFill>
                  <a:schemeClr val="bg1"/>
                </a:solidFill>
                <a:latin typeface="+mj-lt"/>
              </a:rPr>
              <a:t>Completion</a:t>
            </a:r>
          </a:p>
          <a:p>
            <a:pPr marL="342900" indent="-342900" algn="l">
              <a:buFont typeface="Arial" panose="020B0604020202020204" pitchFamily="34" charset="0"/>
              <a:buChar char="•"/>
            </a:pPr>
            <a:r>
              <a:rPr lang="en-GB" sz="2400" b="0" i="0" dirty="0">
                <a:solidFill>
                  <a:schemeClr val="bg1"/>
                </a:solidFill>
                <a:latin typeface="+mj-lt"/>
              </a:rPr>
              <a:t>Expected to complete </a:t>
            </a:r>
            <a:r>
              <a:rPr lang="en-GB" dirty="0">
                <a:solidFill>
                  <a:schemeClr val="bg1"/>
                </a:solidFill>
                <a:latin typeface="+mj-lt"/>
              </a:rPr>
              <a:t>between December 2022.</a:t>
            </a:r>
          </a:p>
          <a:p>
            <a:pPr algn="l"/>
            <a:endParaRPr lang="en-GB" sz="800" b="0" i="0" dirty="0">
              <a:solidFill>
                <a:schemeClr val="bg1"/>
              </a:solidFill>
              <a:latin typeface="+mj-lt"/>
            </a:endParaRPr>
          </a:p>
          <a:p>
            <a:pPr algn="l"/>
            <a:r>
              <a:rPr lang="en-GB" sz="2400" b="0" i="0" u="sng" dirty="0">
                <a:solidFill>
                  <a:schemeClr val="bg1"/>
                </a:solidFill>
                <a:latin typeface="+mj-lt"/>
              </a:rPr>
              <a:t>Spend beyond 31 March 2021</a:t>
            </a:r>
          </a:p>
          <a:p>
            <a:pPr marL="342900" indent="-342900" algn="l">
              <a:buFont typeface="Arial" panose="020B0604020202020204" pitchFamily="34" charset="0"/>
              <a:buChar char="•"/>
            </a:pPr>
            <a:r>
              <a:rPr lang="en-GB" sz="2400" b="0" i="0" dirty="0">
                <a:solidFill>
                  <a:schemeClr val="bg1"/>
                </a:solidFill>
                <a:latin typeface="+mj-lt"/>
              </a:rPr>
              <a:t>The forecast suggests that £4.725m will be spent </a:t>
            </a:r>
            <a:r>
              <a:rPr lang="en-GB" dirty="0">
                <a:solidFill>
                  <a:schemeClr val="bg1"/>
                </a:solidFill>
                <a:latin typeface="+mj-lt"/>
              </a:rPr>
              <a:t>in 2020/21</a:t>
            </a:r>
          </a:p>
          <a:p>
            <a:pPr algn="l"/>
            <a:endParaRPr lang="en-GB" sz="800" u="sng" dirty="0">
              <a:solidFill>
                <a:schemeClr val="bg1"/>
              </a:solidFill>
              <a:latin typeface="+mj-lt"/>
            </a:endParaRPr>
          </a:p>
          <a:p>
            <a:pPr algn="l"/>
            <a:r>
              <a:rPr lang="en-GB" u="sng" dirty="0">
                <a:solidFill>
                  <a:schemeClr val="bg1"/>
                </a:solidFill>
                <a:latin typeface="+mj-lt"/>
              </a:rPr>
              <a:t>Total Project LGF Allocation</a:t>
            </a:r>
          </a:p>
          <a:p>
            <a:pPr marL="342900" indent="-342900" algn="l">
              <a:buFont typeface="Arial" panose="020B0604020202020204" pitchFamily="34" charset="0"/>
              <a:buChar char="•"/>
            </a:pPr>
            <a:r>
              <a:rPr lang="en-GB" sz="2400" b="0" i="0" dirty="0">
                <a:solidFill>
                  <a:schemeClr val="bg1"/>
                </a:solidFill>
                <a:latin typeface="+mj-lt"/>
              </a:rPr>
              <a:t>£14m LGF has been allocated</a:t>
            </a:r>
          </a:p>
        </p:txBody>
      </p:sp>
    </p:spTree>
    <p:extLst>
      <p:ext uri="{BB962C8B-B14F-4D97-AF65-F5344CB8AC3E}">
        <p14:creationId xmlns:p14="http://schemas.microsoft.com/office/powerpoint/2010/main" val="282262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5688632" cy="674463"/>
          </a:xfrm>
        </p:spPr>
        <p:txBody>
          <a:bodyPr>
            <a:normAutofit/>
          </a:bodyPr>
          <a:lstStyle/>
          <a:p>
            <a:r>
              <a:rPr lang="en-GB" dirty="0"/>
              <a:t>A28 </a:t>
            </a:r>
            <a:r>
              <a:rPr lang="en-GB" dirty="0" err="1"/>
              <a:t>Sturry</a:t>
            </a:r>
            <a:r>
              <a:rPr lang="en-GB" dirty="0"/>
              <a:t> Link Road, Kent</a:t>
            </a:r>
          </a:p>
        </p:txBody>
      </p:sp>
      <p:sp>
        <p:nvSpPr>
          <p:cNvPr id="5" name="TextBox 4">
            <a:extLst>
              <a:ext uri="{FF2B5EF4-FFF2-40B4-BE49-F238E27FC236}">
                <a16:creationId xmlns:a16="http://schemas.microsoft.com/office/drawing/2014/main" id="{F19734A9-C7B5-4A75-B6C8-32230CB05B4F}"/>
              </a:ext>
            </a:extLst>
          </p:cNvPr>
          <p:cNvSpPr txBox="1"/>
          <p:nvPr/>
        </p:nvSpPr>
        <p:spPr>
          <a:xfrm>
            <a:off x="179512" y="1700808"/>
            <a:ext cx="8280920" cy="4154984"/>
          </a:xfrm>
          <a:prstGeom prst="rect">
            <a:avLst/>
          </a:prstGeom>
          <a:noFill/>
        </p:spPr>
        <p:txBody>
          <a:bodyPr wrap="square" rtlCol="0">
            <a:spAutoFit/>
          </a:bodyPr>
          <a:lstStyle/>
          <a:p>
            <a:pPr algn="l"/>
            <a:r>
              <a:rPr lang="en-GB" b="0" i="0" u="sng" dirty="0">
                <a:solidFill>
                  <a:schemeClr val="bg1"/>
                </a:solidFill>
                <a:latin typeface="+mj-lt"/>
              </a:rPr>
              <a:t>Benefits</a:t>
            </a:r>
          </a:p>
          <a:p>
            <a:pPr marL="457200" indent="-457200" algn="l">
              <a:buAutoNum type="arabicPeriod"/>
            </a:pPr>
            <a:r>
              <a:rPr lang="en-GB" b="0" i="0" dirty="0">
                <a:solidFill>
                  <a:schemeClr val="bg1"/>
                </a:solidFill>
                <a:latin typeface="+mj-lt"/>
              </a:rPr>
              <a:t>Tackles existing congestion</a:t>
            </a:r>
          </a:p>
          <a:p>
            <a:pPr marL="457200" indent="-457200" algn="l">
              <a:buAutoNum type="arabicPeriod"/>
            </a:pPr>
            <a:r>
              <a:rPr lang="en-GB" dirty="0">
                <a:solidFill>
                  <a:schemeClr val="bg1"/>
                </a:solidFill>
                <a:latin typeface="+mj-lt"/>
              </a:rPr>
              <a:t>Additional jobs 1,700 and delivery of 4,220 new homes</a:t>
            </a:r>
          </a:p>
          <a:p>
            <a:pPr algn="l"/>
            <a:endParaRPr lang="en-GB" sz="800" dirty="0">
              <a:solidFill>
                <a:schemeClr val="bg1"/>
              </a:solidFill>
              <a:latin typeface="+mj-lt"/>
            </a:endParaRPr>
          </a:p>
          <a:p>
            <a:pPr algn="l"/>
            <a:r>
              <a:rPr lang="en-GB" b="0" i="0" u="sng" dirty="0">
                <a:solidFill>
                  <a:schemeClr val="bg1"/>
                </a:solidFill>
                <a:latin typeface="+mj-lt"/>
              </a:rPr>
              <a:t>Completion</a:t>
            </a:r>
          </a:p>
          <a:p>
            <a:pPr marL="342900" indent="-342900" algn="l">
              <a:buFont typeface="Arial" panose="020B0604020202020204" pitchFamily="34" charset="0"/>
              <a:buChar char="•"/>
            </a:pPr>
            <a:r>
              <a:rPr lang="en-GB" b="0" i="0" dirty="0">
                <a:solidFill>
                  <a:schemeClr val="bg1"/>
                </a:solidFill>
                <a:latin typeface="+mj-lt"/>
              </a:rPr>
              <a:t>Expected to complete by December 2022</a:t>
            </a:r>
          </a:p>
          <a:p>
            <a:pPr algn="l"/>
            <a:endParaRPr lang="en-GB" sz="800" b="0" i="0" dirty="0">
              <a:solidFill>
                <a:schemeClr val="bg1"/>
              </a:solidFill>
              <a:latin typeface="+mj-lt"/>
            </a:endParaRPr>
          </a:p>
          <a:p>
            <a:pPr algn="l"/>
            <a:r>
              <a:rPr lang="en-GB" b="0" i="0" u="sng" dirty="0">
                <a:solidFill>
                  <a:schemeClr val="bg1"/>
                </a:solidFill>
                <a:latin typeface="+mj-lt"/>
              </a:rPr>
              <a:t>Spend beyond 31 March 2021</a:t>
            </a:r>
          </a:p>
          <a:p>
            <a:pPr marL="342900" indent="-342900" algn="l">
              <a:buFont typeface="Arial" panose="020B0604020202020204" pitchFamily="34" charset="0"/>
              <a:buChar char="•"/>
            </a:pPr>
            <a:r>
              <a:rPr lang="en-GB" b="0" i="0" dirty="0">
                <a:solidFill>
                  <a:schemeClr val="bg1"/>
                </a:solidFill>
                <a:latin typeface="+mj-lt"/>
              </a:rPr>
              <a:t>The forecast suggests that £760,000 will be spent beyond the  Growth Period</a:t>
            </a:r>
          </a:p>
          <a:p>
            <a:pPr algn="l"/>
            <a:endParaRPr lang="en-GB" sz="800" b="0" i="0" dirty="0">
              <a:solidFill>
                <a:schemeClr val="bg1"/>
              </a:solidFill>
              <a:latin typeface="+mj-lt"/>
            </a:endParaRPr>
          </a:p>
          <a:p>
            <a:pPr algn="l"/>
            <a:r>
              <a:rPr lang="en-GB" u="sng" dirty="0">
                <a:solidFill>
                  <a:schemeClr val="bg1"/>
                </a:solidFill>
                <a:latin typeface="+mj-lt"/>
              </a:rPr>
              <a:t>Total Project LGF Allocation</a:t>
            </a:r>
          </a:p>
          <a:p>
            <a:pPr marL="342900" indent="-342900" algn="l">
              <a:buFont typeface="Arial" panose="020B0604020202020204" pitchFamily="34" charset="0"/>
              <a:buChar char="•"/>
            </a:pPr>
            <a:r>
              <a:rPr lang="en-GB" b="0" i="0" dirty="0">
                <a:solidFill>
                  <a:schemeClr val="bg1"/>
                </a:solidFill>
                <a:latin typeface="+mj-lt"/>
              </a:rPr>
              <a:t>£5.9m LGF has been awarded </a:t>
            </a:r>
          </a:p>
        </p:txBody>
      </p:sp>
    </p:spTree>
    <p:extLst>
      <p:ext uri="{BB962C8B-B14F-4D97-AF65-F5344CB8AC3E}">
        <p14:creationId xmlns:p14="http://schemas.microsoft.com/office/powerpoint/2010/main" val="3427039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5688632" cy="674463"/>
          </a:xfrm>
        </p:spPr>
        <p:txBody>
          <a:bodyPr>
            <a:normAutofit/>
          </a:bodyPr>
          <a:lstStyle/>
          <a:p>
            <a:r>
              <a:rPr lang="en-GB" dirty="0" err="1"/>
              <a:t>Exceat</a:t>
            </a:r>
            <a:r>
              <a:rPr lang="en-GB" dirty="0"/>
              <a:t> Bridge, East Sussex</a:t>
            </a:r>
          </a:p>
        </p:txBody>
      </p:sp>
      <p:sp>
        <p:nvSpPr>
          <p:cNvPr id="5" name="TextBox 4">
            <a:extLst>
              <a:ext uri="{FF2B5EF4-FFF2-40B4-BE49-F238E27FC236}">
                <a16:creationId xmlns:a16="http://schemas.microsoft.com/office/drawing/2014/main" id="{F19734A9-C7B5-4A75-B6C8-32230CB05B4F}"/>
              </a:ext>
            </a:extLst>
          </p:cNvPr>
          <p:cNvSpPr txBox="1"/>
          <p:nvPr/>
        </p:nvSpPr>
        <p:spPr>
          <a:xfrm>
            <a:off x="179512" y="1406034"/>
            <a:ext cx="8784976" cy="5262979"/>
          </a:xfrm>
          <a:prstGeom prst="rect">
            <a:avLst/>
          </a:prstGeom>
          <a:solidFill>
            <a:schemeClr val="tx1"/>
          </a:solidFill>
        </p:spPr>
        <p:txBody>
          <a:bodyPr wrap="square" rtlCol="0">
            <a:spAutoFit/>
          </a:bodyPr>
          <a:lstStyle/>
          <a:p>
            <a:pPr algn="l"/>
            <a:r>
              <a:rPr lang="en-GB" sz="2400" b="0" i="0" u="sng" dirty="0">
                <a:solidFill>
                  <a:schemeClr val="bg1"/>
                </a:solidFill>
                <a:latin typeface="+mj-lt"/>
              </a:rPr>
              <a:t>Benefits</a:t>
            </a:r>
          </a:p>
          <a:p>
            <a:pPr marL="457200" indent="-457200" algn="l">
              <a:buAutoNum type="arabicPeriod"/>
            </a:pPr>
            <a:r>
              <a:rPr lang="en-GB" sz="2400" b="0" i="0" dirty="0">
                <a:solidFill>
                  <a:schemeClr val="bg1"/>
                </a:solidFill>
                <a:latin typeface="+mj-lt"/>
              </a:rPr>
              <a:t>Ease congestion</a:t>
            </a:r>
          </a:p>
          <a:p>
            <a:pPr marL="457200" indent="-457200" algn="l">
              <a:buAutoNum type="arabicPeriod"/>
            </a:pPr>
            <a:r>
              <a:rPr lang="en-GB" dirty="0">
                <a:solidFill>
                  <a:schemeClr val="bg1"/>
                </a:solidFill>
                <a:latin typeface="+mj-lt"/>
              </a:rPr>
              <a:t>Support Local Plan proposing 6,900 homes</a:t>
            </a:r>
          </a:p>
          <a:p>
            <a:pPr algn="l"/>
            <a:endParaRPr lang="en-GB" sz="800" dirty="0">
              <a:solidFill>
                <a:schemeClr val="bg1"/>
              </a:solidFill>
              <a:latin typeface="+mj-lt"/>
            </a:endParaRPr>
          </a:p>
          <a:p>
            <a:pPr algn="l"/>
            <a:r>
              <a:rPr lang="en-GB" sz="2400" b="0" i="0" u="sng" dirty="0">
                <a:solidFill>
                  <a:schemeClr val="bg1"/>
                </a:solidFill>
                <a:latin typeface="+mj-lt"/>
              </a:rPr>
              <a:t>Completion</a:t>
            </a:r>
          </a:p>
          <a:p>
            <a:pPr marL="342900" indent="-342900" algn="l">
              <a:buFont typeface="Arial" panose="020B0604020202020204" pitchFamily="34" charset="0"/>
              <a:buChar char="•"/>
            </a:pPr>
            <a:r>
              <a:rPr lang="en-GB" sz="2400" b="0" i="0" dirty="0">
                <a:solidFill>
                  <a:schemeClr val="bg1"/>
                </a:solidFill>
                <a:latin typeface="+mj-lt"/>
              </a:rPr>
              <a:t>Expected to commence on site March 2021</a:t>
            </a:r>
          </a:p>
          <a:p>
            <a:pPr algn="l"/>
            <a:endParaRPr lang="en-GB" sz="800" dirty="0">
              <a:solidFill>
                <a:schemeClr val="bg1"/>
              </a:solidFill>
              <a:latin typeface="+mj-lt"/>
            </a:endParaRPr>
          </a:p>
          <a:p>
            <a:pPr marL="342900" indent="-342900" algn="l">
              <a:buFont typeface="Arial" panose="020B0604020202020204" pitchFamily="34" charset="0"/>
              <a:buChar char="•"/>
            </a:pPr>
            <a:r>
              <a:rPr lang="en-GB" sz="2400" b="0" i="0" u="sng" dirty="0">
                <a:solidFill>
                  <a:schemeClr val="bg1"/>
                </a:solidFill>
                <a:latin typeface="+mj-lt"/>
              </a:rPr>
              <a:t>Spend beyond 31 March 2021</a:t>
            </a:r>
          </a:p>
          <a:p>
            <a:pPr marL="342900" indent="-342900" algn="l">
              <a:buFont typeface="Arial" panose="020B0604020202020204" pitchFamily="34" charset="0"/>
              <a:buChar char="•"/>
            </a:pPr>
            <a:r>
              <a:rPr lang="en-GB" sz="2400" b="0" i="0" dirty="0">
                <a:solidFill>
                  <a:schemeClr val="bg1"/>
                </a:solidFill>
                <a:latin typeface="+mj-lt"/>
              </a:rPr>
              <a:t>The forecast suggests that £1.5m will be spent beyond the Growth Period. This will increase by £610,579, if the Tranche 2 LGF allocation becomes available through LGF3b pipeline.</a:t>
            </a:r>
          </a:p>
          <a:p>
            <a:pPr algn="l"/>
            <a:endParaRPr lang="en-GB" sz="800" b="0" i="0" dirty="0">
              <a:solidFill>
                <a:schemeClr val="bg1"/>
              </a:solidFill>
              <a:latin typeface="+mj-lt"/>
            </a:endParaRPr>
          </a:p>
          <a:p>
            <a:pPr algn="l"/>
            <a:r>
              <a:rPr lang="en-GB" u="sng" dirty="0">
                <a:solidFill>
                  <a:schemeClr val="bg1"/>
                </a:solidFill>
                <a:latin typeface="+mj-lt"/>
              </a:rPr>
              <a:t>Total Project LGF Allocation</a:t>
            </a:r>
          </a:p>
          <a:p>
            <a:pPr marL="342900" indent="-342900" algn="l">
              <a:buFont typeface="Arial" panose="020B0604020202020204" pitchFamily="34" charset="0"/>
              <a:buChar char="•"/>
            </a:pPr>
            <a:r>
              <a:rPr lang="en-GB" sz="2400" b="0" i="0" dirty="0">
                <a:solidFill>
                  <a:schemeClr val="bg1"/>
                </a:solidFill>
                <a:latin typeface="+mj-lt"/>
              </a:rPr>
              <a:t>£</a:t>
            </a:r>
            <a:r>
              <a:rPr lang="en-GB" dirty="0">
                <a:solidFill>
                  <a:schemeClr val="bg1"/>
                </a:solidFill>
                <a:latin typeface="+mj-lt"/>
              </a:rPr>
              <a:t>1.5m</a:t>
            </a:r>
            <a:r>
              <a:rPr lang="en-GB" sz="2400" b="0" i="0" dirty="0">
                <a:solidFill>
                  <a:schemeClr val="bg1"/>
                </a:solidFill>
                <a:latin typeface="+mj-lt"/>
              </a:rPr>
              <a:t> is currently allocated and a further £610,579 Tranche 2 funding is identified in the pipeline </a:t>
            </a:r>
            <a:r>
              <a:rPr lang="en-GB" dirty="0">
                <a:solidFill>
                  <a:schemeClr val="bg1"/>
                </a:solidFill>
                <a:latin typeface="+mj-lt"/>
              </a:rPr>
              <a:t>for the</a:t>
            </a:r>
            <a:r>
              <a:rPr lang="en-GB" sz="2400" b="0" i="0" dirty="0">
                <a:solidFill>
                  <a:schemeClr val="bg1"/>
                </a:solidFill>
                <a:latin typeface="+mj-lt"/>
              </a:rPr>
              <a:t> projects, if sufficient funding becomes available.</a:t>
            </a:r>
          </a:p>
        </p:txBody>
      </p:sp>
    </p:spTree>
    <p:extLst>
      <p:ext uri="{BB962C8B-B14F-4D97-AF65-F5344CB8AC3E}">
        <p14:creationId xmlns:p14="http://schemas.microsoft.com/office/powerpoint/2010/main" val="88522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5688632" cy="674463"/>
          </a:xfrm>
        </p:spPr>
        <p:txBody>
          <a:bodyPr>
            <a:normAutofit/>
          </a:bodyPr>
          <a:lstStyle/>
          <a:p>
            <a:r>
              <a:rPr lang="en-GB" dirty="0"/>
              <a:t>Innovation Park Medway Phase 2</a:t>
            </a:r>
          </a:p>
        </p:txBody>
      </p:sp>
      <p:sp>
        <p:nvSpPr>
          <p:cNvPr id="5" name="TextBox 4">
            <a:extLst>
              <a:ext uri="{FF2B5EF4-FFF2-40B4-BE49-F238E27FC236}">
                <a16:creationId xmlns:a16="http://schemas.microsoft.com/office/drawing/2014/main" id="{F19734A9-C7B5-4A75-B6C8-32230CB05B4F}"/>
              </a:ext>
            </a:extLst>
          </p:cNvPr>
          <p:cNvSpPr txBox="1"/>
          <p:nvPr/>
        </p:nvSpPr>
        <p:spPr>
          <a:xfrm>
            <a:off x="179512" y="1233972"/>
            <a:ext cx="8424936" cy="5262979"/>
          </a:xfrm>
          <a:prstGeom prst="rect">
            <a:avLst/>
          </a:prstGeom>
          <a:solidFill>
            <a:schemeClr val="tx1"/>
          </a:solidFill>
        </p:spPr>
        <p:txBody>
          <a:bodyPr wrap="square" rtlCol="0">
            <a:spAutoFit/>
          </a:bodyPr>
          <a:lstStyle/>
          <a:p>
            <a:pPr algn="l"/>
            <a:r>
              <a:rPr lang="en-GB" sz="2400" b="0" i="0" u="sng" dirty="0">
                <a:solidFill>
                  <a:schemeClr val="bg1"/>
                </a:solidFill>
                <a:latin typeface="+mj-lt"/>
              </a:rPr>
              <a:t>Benefits</a:t>
            </a:r>
          </a:p>
          <a:p>
            <a:pPr marL="457200" indent="-457200" algn="l">
              <a:buAutoNum type="arabicPeriod"/>
            </a:pPr>
            <a:r>
              <a:rPr lang="en-GB" sz="2400" b="0" i="0" dirty="0">
                <a:solidFill>
                  <a:schemeClr val="bg1"/>
                </a:solidFill>
                <a:latin typeface="+mj-lt"/>
              </a:rPr>
              <a:t>Expected to create 3,000 high value jobs</a:t>
            </a:r>
          </a:p>
          <a:p>
            <a:pPr algn="l"/>
            <a:endParaRPr lang="en-GB" sz="800" dirty="0">
              <a:solidFill>
                <a:schemeClr val="bg1"/>
              </a:solidFill>
              <a:latin typeface="+mj-lt"/>
            </a:endParaRPr>
          </a:p>
          <a:p>
            <a:pPr algn="l"/>
            <a:r>
              <a:rPr lang="en-GB" sz="2400" b="0" i="0" u="sng" dirty="0">
                <a:solidFill>
                  <a:schemeClr val="bg1"/>
                </a:solidFill>
                <a:latin typeface="+mj-lt"/>
              </a:rPr>
              <a:t>Completion</a:t>
            </a:r>
          </a:p>
          <a:p>
            <a:pPr marL="342900" indent="-342900" algn="l">
              <a:buFont typeface="Arial" panose="020B0604020202020204" pitchFamily="34" charset="0"/>
              <a:buChar char="•"/>
            </a:pPr>
            <a:r>
              <a:rPr lang="en-GB" sz="2400" b="0" i="0" dirty="0">
                <a:solidFill>
                  <a:schemeClr val="bg1"/>
                </a:solidFill>
                <a:latin typeface="+mj-lt"/>
              </a:rPr>
              <a:t>Expected to complete in April 2021, subject to approval of the Local Development Order (LDO)</a:t>
            </a:r>
          </a:p>
          <a:p>
            <a:pPr algn="l"/>
            <a:endParaRPr lang="en-GB" sz="800" b="0" i="0" dirty="0">
              <a:solidFill>
                <a:schemeClr val="bg1"/>
              </a:solidFill>
              <a:latin typeface="+mj-lt"/>
            </a:endParaRPr>
          </a:p>
          <a:p>
            <a:pPr marL="342900" indent="-342900" algn="l">
              <a:buFont typeface="Arial" panose="020B0604020202020204" pitchFamily="34" charset="0"/>
              <a:buChar char="•"/>
            </a:pPr>
            <a:r>
              <a:rPr lang="en-GB" sz="2400" b="0" i="0" u="sng" dirty="0">
                <a:solidFill>
                  <a:schemeClr val="bg1"/>
                </a:solidFill>
                <a:latin typeface="+mj-lt"/>
              </a:rPr>
              <a:t>Spend beyond 31 March 2021</a:t>
            </a:r>
          </a:p>
          <a:p>
            <a:pPr marL="342900" indent="-342900" algn="l">
              <a:buFont typeface="Arial" panose="020B0604020202020204" pitchFamily="34" charset="0"/>
              <a:buChar char="•"/>
            </a:pPr>
            <a:r>
              <a:rPr lang="en-GB" sz="2400" b="0" i="0" dirty="0">
                <a:solidFill>
                  <a:schemeClr val="bg1"/>
                </a:solidFill>
                <a:latin typeface="+mj-lt"/>
              </a:rPr>
              <a:t>The forecast suggests that £350,000 will be spent beyond the  Growth Period, but could rise subject if LDO approval is delayed</a:t>
            </a:r>
          </a:p>
          <a:p>
            <a:pPr algn="l"/>
            <a:endParaRPr lang="en-GB" sz="800" b="0" i="0" dirty="0">
              <a:solidFill>
                <a:schemeClr val="bg1"/>
              </a:solidFill>
              <a:latin typeface="+mj-lt"/>
            </a:endParaRPr>
          </a:p>
          <a:p>
            <a:pPr algn="l"/>
            <a:r>
              <a:rPr lang="en-GB" u="sng" dirty="0">
                <a:solidFill>
                  <a:schemeClr val="bg1"/>
                </a:solidFill>
                <a:latin typeface="+mj-lt"/>
              </a:rPr>
              <a:t>Total Project LGF Allocation</a:t>
            </a:r>
          </a:p>
          <a:p>
            <a:pPr marL="342900" indent="-342900" algn="l">
              <a:buFont typeface="Arial" panose="020B0604020202020204" pitchFamily="34" charset="0"/>
              <a:buChar char="•"/>
            </a:pPr>
            <a:r>
              <a:rPr lang="en-GB" sz="2400" b="0" i="0" dirty="0">
                <a:solidFill>
                  <a:schemeClr val="bg1"/>
                </a:solidFill>
                <a:latin typeface="+mj-lt"/>
              </a:rPr>
              <a:t>£3.7m has been allocated for Phase 2</a:t>
            </a:r>
            <a:endParaRPr lang="en-GB" dirty="0">
              <a:solidFill>
                <a:schemeClr val="bg1"/>
              </a:solidFill>
              <a:latin typeface="+mj-lt"/>
            </a:endParaRPr>
          </a:p>
          <a:p>
            <a:pPr marL="342900" indent="-342900" algn="l">
              <a:buFont typeface="Arial" panose="020B0604020202020204" pitchFamily="34" charset="0"/>
              <a:buChar char="•"/>
            </a:pPr>
            <a:r>
              <a:rPr lang="en-GB" sz="2400" b="0" i="0" dirty="0">
                <a:solidFill>
                  <a:schemeClr val="bg1"/>
                </a:solidFill>
                <a:latin typeface="+mj-lt"/>
              </a:rPr>
              <a:t>A further £1.519m LGF was prioritised by the Investment Panel for Phase 3, but recommendations will be made to the Accountability Board fo</a:t>
            </a:r>
            <a:r>
              <a:rPr lang="en-GB" dirty="0">
                <a:solidFill>
                  <a:schemeClr val="bg1"/>
                </a:solidFill>
                <a:latin typeface="+mj-lt"/>
              </a:rPr>
              <a:t>r the reallocation of this funding </a:t>
            </a:r>
            <a:endParaRPr lang="en-GB" sz="2400" b="0" i="0" dirty="0">
              <a:solidFill>
                <a:schemeClr val="bg1"/>
              </a:solidFill>
              <a:latin typeface="+mj-lt"/>
            </a:endParaRPr>
          </a:p>
        </p:txBody>
      </p:sp>
    </p:spTree>
    <p:extLst>
      <p:ext uri="{BB962C8B-B14F-4D97-AF65-F5344CB8AC3E}">
        <p14:creationId xmlns:p14="http://schemas.microsoft.com/office/powerpoint/2010/main" val="408981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6336704" cy="997878"/>
          </a:xfrm>
        </p:spPr>
        <p:txBody>
          <a:bodyPr>
            <a:normAutofit/>
          </a:bodyPr>
          <a:lstStyle/>
          <a:p>
            <a:r>
              <a:rPr lang="en-GB" dirty="0"/>
              <a:t>Risk of additional LGF slippage beyond 31 March 2021 being identified</a:t>
            </a:r>
          </a:p>
        </p:txBody>
      </p:sp>
      <p:sp>
        <p:nvSpPr>
          <p:cNvPr id="5" name="TextBox 4">
            <a:extLst>
              <a:ext uri="{FF2B5EF4-FFF2-40B4-BE49-F238E27FC236}">
                <a16:creationId xmlns:a16="http://schemas.microsoft.com/office/drawing/2014/main" id="{F19734A9-C7B5-4A75-B6C8-32230CB05B4F}"/>
              </a:ext>
            </a:extLst>
          </p:cNvPr>
          <p:cNvSpPr txBox="1"/>
          <p:nvPr/>
        </p:nvSpPr>
        <p:spPr>
          <a:xfrm>
            <a:off x="251520" y="1528812"/>
            <a:ext cx="8892480" cy="5632311"/>
          </a:xfrm>
          <a:prstGeom prst="rect">
            <a:avLst/>
          </a:prstGeom>
          <a:noFill/>
        </p:spPr>
        <p:txBody>
          <a:bodyPr wrap="square" rtlCol="0">
            <a:spAutoFit/>
          </a:bodyPr>
          <a:lstStyle/>
          <a:p>
            <a:pPr algn="l"/>
            <a:r>
              <a:rPr lang="en-GB" sz="2400" u="sng" dirty="0">
                <a:solidFill>
                  <a:schemeClr val="bg1"/>
                </a:solidFill>
                <a:latin typeface="+mj-lt"/>
              </a:rPr>
              <a:t>East Sussex</a:t>
            </a:r>
          </a:p>
          <a:p>
            <a:pPr marL="342900" indent="-342900" algn="l">
              <a:buFont typeface="Arial" panose="020B0604020202020204" pitchFamily="34" charset="0"/>
              <a:buChar char="•"/>
            </a:pPr>
            <a:r>
              <a:rPr lang="en-GB" sz="2400" b="0" i="0" dirty="0">
                <a:solidFill>
                  <a:schemeClr val="bg1"/>
                </a:solidFill>
                <a:latin typeface="+mj-lt"/>
              </a:rPr>
              <a:t>Bexhill Enterprise Park North</a:t>
            </a:r>
          </a:p>
          <a:p>
            <a:pPr marL="342900" indent="-342900" algn="l">
              <a:buFont typeface="Arial" panose="020B0604020202020204" pitchFamily="34" charset="0"/>
              <a:buChar char="•"/>
            </a:pPr>
            <a:r>
              <a:rPr lang="en-GB" dirty="0">
                <a:solidFill>
                  <a:schemeClr val="bg1"/>
                </a:solidFill>
                <a:latin typeface="+mj-lt"/>
              </a:rPr>
              <a:t>Hailsham/Polegate/Eastbourne Movement and Access Package</a:t>
            </a:r>
          </a:p>
          <a:p>
            <a:pPr marL="342900" indent="-342900" algn="l">
              <a:buFont typeface="Arial" panose="020B0604020202020204" pitchFamily="34" charset="0"/>
              <a:buChar char="•"/>
            </a:pPr>
            <a:r>
              <a:rPr lang="en-GB" sz="2400" b="0" i="0" dirty="0">
                <a:solidFill>
                  <a:schemeClr val="bg1"/>
                </a:solidFill>
                <a:latin typeface="+mj-lt"/>
              </a:rPr>
              <a:t>Hastings and Bexhill Movement and Access Pac</a:t>
            </a:r>
            <a:r>
              <a:rPr lang="en-GB" dirty="0">
                <a:solidFill>
                  <a:schemeClr val="bg1"/>
                </a:solidFill>
                <a:latin typeface="+mj-lt"/>
              </a:rPr>
              <a:t>kage</a:t>
            </a:r>
          </a:p>
          <a:p>
            <a:pPr marL="342900" indent="-342900" algn="l">
              <a:buFont typeface="Arial" panose="020B0604020202020204" pitchFamily="34" charset="0"/>
              <a:buChar char="•"/>
            </a:pPr>
            <a:r>
              <a:rPr lang="en-GB" sz="2400" b="0" i="0" dirty="0">
                <a:solidFill>
                  <a:schemeClr val="bg1"/>
                </a:solidFill>
                <a:latin typeface="+mj-lt"/>
              </a:rPr>
              <a:t>Eastbourne Town Centre Phase 2</a:t>
            </a:r>
          </a:p>
          <a:p>
            <a:pPr algn="l"/>
            <a:r>
              <a:rPr lang="en-GB" u="sng" dirty="0">
                <a:solidFill>
                  <a:schemeClr val="bg1"/>
                </a:solidFill>
                <a:latin typeface="+mj-lt"/>
              </a:rPr>
              <a:t>Essex</a:t>
            </a:r>
            <a:endParaRPr lang="en-GB" sz="2400" i="0" u="sng" dirty="0">
              <a:solidFill>
                <a:schemeClr val="bg1"/>
              </a:solidFill>
              <a:latin typeface="+mj-lt"/>
            </a:endParaRPr>
          </a:p>
          <a:p>
            <a:pPr marL="342900" indent="-342900" algn="l">
              <a:buFont typeface="Arial" panose="020B0604020202020204" pitchFamily="34" charset="0"/>
              <a:buChar char="•"/>
            </a:pPr>
            <a:r>
              <a:rPr lang="en-GB" dirty="0">
                <a:solidFill>
                  <a:schemeClr val="bg1"/>
                </a:solidFill>
                <a:latin typeface="+mj-lt"/>
              </a:rPr>
              <a:t>Basildon Innovation Warehouse</a:t>
            </a:r>
          </a:p>
          <a:p>
            <a:pPr marL="342900" indent="-342900" algn="l">
              <a:buFont typeface="Arial" panose="020B0604020202020204" pitchFamily="34" charset="0"/>
              <a:buChar char="•"/>
            </a:pPr>
            <a:r>
              <a:rPr lang="en-GB" sz="2400" b="0" i="0" dirty="0">
                <a:solidFill>
                  <a:schemeClr val="bg1"/>
                </a:solidFill>
                <a:latin typeface="+mj-lt"/>
              </a:rPr>
              <a:t>University of Essex Parkside 3</a:t>
            </a:r>
          </a:p>
          <a:p>
            <a:pPr algn="l"/>
            <a:r>
              <a:rPr lang="en-GB" u="sng" dirty="0">
                <a:solidFill>
                  <a:schemeClr val="bg1"/>
                </a:solidFill>
                <a:latin typeface="+mj-lt"/>
              </a:rPr>
              <a:t>Kent</a:t>
            </a:r>
          </a:p>
          <a:p>
            <a:pPr marL="342900" indent="-342900" algn="l">
              <a:buFont typeface="Arial" panose="020B0604020202020204" pitchFamily="34" charset="0"/>
              <a:buChar char="•"/>
            </a:pPr>
            <a:r>
              <a:rPr lang="en-GB" sz="2400" b="0" i="0" dirty="0">
                <a:solidFill>
                  <a:schemeClr val="bg1"/>
                </a:solidFill>
                <a:latin typeface="+mj-lt"/>
              </a:rPr>
              <a:t>Maidstone Integrated Transport Package</a:t>
            </a:r>
          </a:p>
          <a:p>
            <a:pPr algn="l"/>
            <a:r>
              <a:rPr lang="en-GB" u="sng" dirty="0">
                <a:solidFill>
                  <a:schemeClr val="bg1"/>
                </a:solidFill>
                <a:latin typeface="+mj-lt"/>
              </a:rPr>
              <a:t>Thurrock</a:t>
            </a:r>
          </a:p>
          <a:p>
            <a:pPr marL="342900" indent="-342900" algn="l">
              <a:buFont typeface="Arial" panose="020B0604020202020204" pitchFamily="34" charset="0"/>
              <a:buChar char="•"/>
            </a:pPr>
            <a:r>
              <a:rPr lang="en-GB" sz="2400" b="0" i="0" dirty="0">
                <a:solidFill>
                  <a:schemeClr val="bg1"/>
                </a:solidFill>
                <a:latin typeface="+mj-lt"/>
              </a:rPr>
              <a:t>Stanford Le Hope</a:t>
            </a:r>
          </a:p>
          <a:p>
            <a:pPr marL="342900" indent="-342900" algn="l">
              <a:buFont typeface="Arial" panose="020B0604020202020204" pitchFamily="34" charset="0"/>
              <a:buChar char="•"/>
            </a:pPr>
            <a:r>
              <a:rPr lang="en-GB" dirty="0">
                <a:solidFill>
                  <a:schemeClr val="bg1"/>
                </a:solidFill>
                <a:latin typeface="+mj-lt"/>
              </a:rPr>
              <a:t>Grays South</a:t>
            </a:r>
          </a:p>
          <a:p>
            <a:pPr marL="342900" indent="-342900" algn="l">
              <a:buFont typeface="Arial" panose="020B0604020202020204" pitchFamily="34" charset="0"/>
              <a:buChar char="•"/>
            </a:pPr>
            <a:r>
              <a:rPr lang="en-GB" sz="2400" b="0" i="0" dirty="0">
                <a:solidFill>
                  <a:schemeClr val="bg1"/>
                </a:solidFill>
                <a:latin typeface="+mj-lt"/>
              </a:rPr>
              <a:t>A13 Widening</a:t>
            </a:r>
          </a:p>
          <a:p>
            <a:pPr marL="342900" indent="-342900" algn="l">
              <a:buFont typeface="Arial" panose="020B0604020202020204" pitchFamily="34" charset="0"/>
              <a:buChar char="•"/>
            </a:pPr>
            <a:endParaRPr lang="en-GB" sz="2400" b="0" i="0" dirty="0">
              <a:solidFill>
                <a:schemeClr val="bg1"/>
              </a:solidFill>
              <a:latin typeface="+mj-lt"/>
            </a:endParaRPr>
          </a:p>
        </p:txBody>
      </p:sp>
    </p:spTree>
    <p:extLst>
      <p:ext uri="{BB962C8B-B14F-4D97-AF65-F5344CB8AC3E}">
        <p14:creationId xmlns:p14="http://schemas.microsoft.com/office/powerpoint/2010/main" val="2697099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B4FD-7946-41E2-9E0D-A72F10D64CBA}"/>
              </a:ext>
            </a:extLst>
          </p:cNvPr>
          <p:cNvSpPr>
            <a:spLocks noGrp="1"/>
          </p:cNvSpPr>
          <p:nvPr>
            <p:ph type="title"/>
          </p:nvPr>
        </p:nvSpPr>
        <p:spPr>
          <a:xfrm>
            <a:off x="2411760" y="558914"/>
            <a:ext cx="5688632" cy="674463"/>
          </a:xfrm>
        </p:spPr>
        <p:txBody>
          <a:bodyPr>
            <a:normAutofit/>
          </a:bodyPr>
          <a:lstStyle/>
          <a:p>
            <a:r>
              <a:rPr lang="en-GB" dirty="0"/>
              <a:t>LGF spend beyond Growth Deal period</a:t>
            </a:r>
          </a:p>
        </p:txBody>
      </p:sp>
      <p:pic>
        <p:nvPicPr>
          <p:cNvPr id="7" name="Picture 6">
            <a:extLst>
              <a:ext uri="{FF2B5EF4-FFF2-40B4-BE49-F238E27FC236}">
                <a16:creationId xmlns:a16="http://schemas.microsoft.com/office/drawing/2014/main" id="{FF442176-6657-41AE-9A25-A3CCF1801C1B}"/>
              </a:ext>
            </a:extLst>
          </p:cNvPr>
          <p:cNvPicPr>
            <a:picLocks noChangeAspect="1"/>
          </p:cNvPicPr>
          <p:nvPr/>
        </p:nvPicPr>
        <p:blipFill>
          <a:blip r:embed="rId2"/>
          <a:stretch>
            <a:fillRect/>
          </a:stretch>
        </p:blipFill>
        <p:spPr>
          <a:xfrm>
            <a:off x="251519" y="1556792"/>
            <a:ext cx="8836033" cy="3312368"/>
          </a:xfrm>
          <a:prstGeom prst="rect">
            <a:avLst/>
          </a:prstGeom>
          <a:solidFill>
            <a:schemeClr val="tx1"/>
          </a:solidFill>
        </p:spPr>
      </p:pic>
    </p:spTree>
    <p:extLst>
      <p:ext uri="{BB962C8B-B14F-4D97-AF65-F5344CB8AC3E}">
        <p14:creationId xmlns:p14="http://schemas.microsoft.com/office/powerpoint/2010/main" val="2304320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7818E-F74F-4A7B-80C5-3DAAEE8AE106}"/>
              </a:ext>
            </a:extLst>
          </p:cNvPr>
          <p:cNvSpPr>
            <a:spLocks noGrp="1"/>
          </p:cNvSpPr>
          <p:nvPr>
            <p:ph type="title"/>
          </p:nvPr>
        </p:nvSpPr>
        <p:spPr/>
        <p:txBody>
          <a:bodyPr/>
          <a:lstStyle/>
          <a:p>
            <a:r>
              <a:rPr lang="en-GB" dirty="0"/>
              <a:t>Risk of LGF spend beyond Growth Deal </a:t>
            </a:r>
          </a:p>
        </p:txBody>
      </p:sp>
      <p:pic>
        <p:nvPicPr>
          <p:cNvPr id="3" name="Picture 2">
            <a:extLst>
              <a:ext uri="{FF2B5EF4-FFF2-40B4-BE49-F238E27FC236}">
                <a16:creationId xmlns:a16="http://schemas.microsoft.com/office/drawing/2014/main" id="{7F7FD65B-27E1-488E-A8CC-9BDD7FF6F8F0}"/>
              </a:ext>
            </a:extLst>
          </p:cNvPr>
          <p:cNvPicPr>
            <a:picLocks noChangeAspect="1"/>
          </p:cNvPicPr>
          <p:nvPr/>
        </p:nvPicPr>
        <p:blipFill>
          <a:blip r:embed="rId2"/>
          <a:stretch>
            <a:fillRect/>
          </a:stretch>
        </p:blipFill>
        <p:spPr>
          <a:xfrm>
            <a:off x="1007603" y="1233378"/>
            <a:ext cx="7236805" cy="5537026"/>
          </a:xfrm>
          <a:prstGeom prst="rect">
            <a:avLst/>
          </a:prstGeom>
          <a:solidFill>
            <a:schemeClr val="tx1"/>
          </a:solidFill>
        </p:spPr>
      </p:pic>
    </p:spTree>
    <p:extLst>
      <p:ext uri="{BB962C8B-B14F-4D97-AF65-F5344CB8AC3E}">
        <p14:creationId xmlns:p14="http://schemas.microsoft.com/office/powerpoint/2010/main" val="258255506"/>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6577</TotalTime>
  <Words>896</Words>
  <Application>Microsoft Office PowerPoint</Application>
  <PresentationFormat>On-screen Show (4:3)</PresentationFormat>
  <Paragraphs>121</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Museo 300</vt:lpstr>
      <vt:lpstr>Open Sans</vt:lpstr>
      <vt:lpstr>Times</vt:lpstr>
      <vt:lpstr>Wingdings</vt:lpstr>
      <vt:lpstr>SELEP PowerPoint Template_White</vt:lpstr>
      <vt:lpstr>Local Growth Fund (LGF) spend beyond 31 March 2021</vt:lpstr>
      <vt:lpstr>Informal Advice from Government Officers</vt:lpstr>
      <vt:lpstr>Five conditions agreed by Accountability Board </vt:lpstr>
      <vt:lpstr>Projects with LGF spend forecast beyond 31 March 2021</vt:lpstr>
      <vt:lpstr>Impact</vt:lpstr>
      <vt:lpstr>A127 Fairglen Interchange Junction Improvements and New Link Road, Essex</vt:lpstr>
      <vt:lpstr>Thanet Parkway, Kent</vt:lpstr>
      <vt:lpstr>A28 Sturry Link Road, Kent</vt:lpstr>
      <vt:lpstr>Exceat Bridge, East Sussex</vt:lpstr>
      <vt:lpstr>Innovation Park Medway Phase 2</vt:lpstr>
      <vt:lpstr>Risk of additional LGF slippage beyond 31 March 2021 being identified</vt:lpstr>
      <vt:lpstr>LGF spend beyond Growth Deal period</vt:lpstr>
      <vt:lpstr>Risk of LGF spend beyond Growth Deal </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Howard Davies, Capital Programme Officer</dc:creator>
  <cp:lastModifiedBy>Rhiannon Mort, Capital Programme Manager (SELEP)</cp:lastModifiedBy>
  <cp:revision>61</cp:revision>
  <dcterms:created xsi:type="dcterms:W3CDTF">2019-11-25T15:08:25Z</dcterms:created>
  <dcterms:modified xsi:type="dcterms:W3CDTF">2020-01-30T17:03:39Z</dcterms:modified>
  <cp:version>1</cp:version>
</cp:coreProperties>
</file>