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1"/>
  </p:sldMasterIdLst>
  <p:notesMasterIdLst>
    <p:notesMasterId r:id="rId12"/>
  </p:notesMasterIdLst>
  <p:handoutMasterIdLst>
    <p:handoutMasterId r:id="rId13"/>
  </p:handoutMasterIdLst>
  <p:sldIdLst>
    <p:sldId id="256" r:id="rId2"/>
    <p:sldId id="317" r:id="rId3"/>
    <p:sldId id="302" r:id="rId4"/>
    <p:sldId id="303" r:id="rId5"/>
    <p:sldId id="308" r:id="rId6"/>
    <p:sldId id="319" r:id="rId7"/>
    <p:sldId id="306" r:id="rId8"/>
    <p:sldId id="322" r:id="rId9"/>
    <p:sldId id="320" r:id="rId10"/>
    <p:sldId id="310"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50">
          <p15:clr>
            <a:srgbClr val="A4A3A4"/>
          </p15:clr>
        </p15:guide>
        <p15:guide id="2" orient="horz" pos="1333">
          <p15:clr>
            <a:srgbClr val="A4A3A4"/>
          </p15:clr>
        </p15:guide>
        <p15:guide id="3" pos="42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eanor Clow, SELEP Communications Officer" initials="ECSCO" lastIdx="1" clrIdx="0">
    <p:extLst>
      <p:ext uri="{19B8F6BF-5375-455C-9EA6-DF929625EA0E}">
        <p15:presenceInfo xmlns:p15="http://schemas.microsoft.com/office/powerpoint/2012/main" userId="S::Eleanor.Clow@southeastlep.com::0adc9ce1-af68-41a9-a543-684a846161a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303643"/>
    <a:srgbClr val="D730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1290" autoAdjust="0"/>
  </p:normalViewPr>
  <p:slideViewPr>
    <p:cSldViewPr snapToGrid="0">
      <p:cViewPr varScale="1">
        <p:scale>
          <a:sx n="41" d="100"/>
          <a:sy n="41" d="100"/>
        </p:scale>
        <p:origin x="1592" y="20"/>
      </p:cViewPr>
      <p:guideLst>
        <p:guide orient="horz" pos="750"/>
        <p:guide orient="horz" pos="1333"/>
        <p:guide pos="426"/>
      </p:guideLst>
    </p:cSldViewPr>
  </p:slideViewPr>
  <p:outlineViewPr>
    <p:cViewPr>
      <p:scale>
        <a:sx n="33" d="100"/>
        <a:sy n="33" d="100"/>
      </p:scale>
      <p:origin x="0" y="0"/>
    </p:cViewPr>
  </p:outlineViewPr>
  <p:notesTextViewPr>
    <p:cViewPr>
      <p:scale>
        <a:sx n="3" d="2"/>
        <a:sy n="3" d="2"/>
      </p:scale>
      <p:origin x="0" y="0"/>
    </p:cViewPr>
  </p:notesTextViewPr>
  <p:notesViewPr>
    <p:cSldViewPr snapToGrid="0" showGuides="1">
      <p:cViewPr>
        <p:scale>
          <a:sx n="60" d="100"/>
          <a:sy n="60" d="100"/>
        </p:scale>
        <p:origin x="2500" y="-26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A4942C-C0F6-47CE-9F82-5C7D8E06C6CF}" type="doc">
      <dgm:prSet loTypeId="urn:microsoft.com/office/officeart/2005/8/layout/rings+Icon" loCatId="officeonline" qsTypeId="urn:microsoft.com/office/officeart/2005/8/quickstyle/simple4" qsCatId="simple" csTypeId="urn:microsoft.com/office/officeart/2005/8/colors/colorful1" csCatId="colorful" phldr="1"/>
      <dgm:spPr/>
    </dgm:pt>
    <dgm:pt modelId="{70633939-6CBF-4378-AB4D-D90257190373}">
      <dgm:prSet phldrT="[Text]"/>
      <dgm:spPr/>
      <dgm:t>
        <a:bodyPr tIns="0" rIns="288000"/>
        <a:lstStyle/>
        <a:p>
          <a:r>
            <a:rPr lang="en-GB" b="0" cap="none" spc="0" dirty="0">
              <a:ln w="0">
                <a:noFill/>
              </a:ln>
              <a:solidFill>
                <a:schemeClr val="bg1"/>
              </a:solidFill>
              <a:effectLst>
                <a:outerShdw blurRad="38100" dist="19050" dir="2700000" algn="tl" rotWithShape="0">
                  <a:schemeClr val="dk1">
                    <a:alpha val="40000"/>
                  </a:schemeClr>
                </a:outerShdw>
              </a:effectLst>
            </a:rPr>
            <a:t>Investors/</a:t>
          </a:r>
          <a:br>
            <a:rPr lang="en-GB" b="0" cap="none" spc="0" dirty="0">
              <a:ln w="0">
                <a:noFill/>
              </a:ln>
              <a:solidFill>
                <a:schemeClr val="bg1"/>
              </a:solidFill>
              <a:effectLst>
                <a:outerShdw blurRad="38100" dist="19050" dir="2700000" algn="tl" rotWithShape="0">
                  <a:schemeClr val="dk1">
                    <a:alpha val="40000"/>
                  </a:schemeClr>
                </a:outerShdw>
              </a:effectLst>
            </a:rPr>
          </a:br>
          <a:r>
            <a:rPr lang="en-GB" b="0" cap="none" spc="0" dirty="0">
              <a:ln w="0">
                <a:noFill/>
              </a:ln>
              <a:solidFill>
                <a:schemeClr val="bg1"/>
              </a:solidFill>
              <a:effectLst>
                <a:outerShdw blurRad="38100" dist="19050" dir="2700000" algn="tl" rotWithShape="0">
                  <a:schemeClr val="dk1">
                    <a:alpha val="40000"/>
                  </a:schemeClr>
                </a:outerShdw>
              </a:effectLst>
            </a:rPr>
            <a:t>developers (external)</a:t>
          </a:r>
        </a:p>
      </dgm:t>
    </dgm:pt>
    <dgm:pt modelId="{31C43CDC-304B-49E7-B96A-C832547E4E3C}" type="parTrans" cxnId="{F4656AD3-03BE-4468-BF5A-42223AF6B52D}">
      <dgm:prSet/>
      <dgm:spPr/>
      <dgm:t>
        <a:bodyPr/>
        <a:lstStyle/>
        <a:p>
          <a:endParaRPr lang="en-GB" b="0" cap="none" spc="0">
            <a:ln w="0">
              <a:noFill/>
            </a:ln>
            <a:solidFill>
              <a:schemeClr val="bg1"/>
            </a:solidFill>
            <a:effectLst>
              <a:outerShdw blurRad="38100" dist="19050" dir="2700000" algn="tl" rotWithShape="0">
                <a:schemeClr val="dk1">
                  <a:alpha val="40000"/>
                </a:schemeClr>
              </a:outerShdw>
            </a:effectLst>
          </a:endParaRPr>
        </a:p>
      </dgm:t>
    </dgm:pt>
    <dgm:pt modelId="{C4055708-7DAD-4234-A293-88DA742BCF60}" type="sibTrans" cxnId="{F4656AD3-03BE-4468-BF5A-42223AF6B52D}">
      <dgm:prSet/>
      <dgm:spPr/>
      <dgm:t>
        <a:bodyPr/>
        <a:lstStyle/>
        <a:p>
          <a:endParaRPr lang="en-GB" b="0" cap="none" spc="0">
            <a:ln w="0">
              <a:noFill/>
            </a:ln>
            <a:solidFill>
              <a:schemeClr val="bg1"/>
            </a:solidFill>
            <a:effectLst>
              <a:outerShdw blurRad="38100" dist="19050" dir="2700000" algn="tl" rotWithShape="0">
                <a:schemeClr val="dk1">
                  <a:alpha val="40000"/>
                </a:schemeClr>
              </a:outerShdw>
            </a:effectLst>
          </a:endParaRPr>
        </a:p>
      </dgm:t>
    </dgm:pt>
    <dgm:pt modelId="{F8ACEF65-3BA9-4951-A7E1-A6B6158ED68E}">
      <dgm:prSet phldrT="[Text]"/>
      <dgm:spPr/>
      <dgm:t>
        <a:bodyPr lIns="396000" bIns="324000"/>
        <a:lstStyle/>
        <a:p>
          <a:r>
            <a:rPr lang="en-GB" b="0" cap="none" spc="0" dirty="0">
              <a:ln w="0">
                <a:noFill/>
              </a:ln>
              <a:solidFill>
                <a:schemeClr val="bg1"/>
              </a:solidFill>
              <a:effectLst>
                <a:outerShdw blurRad="38100" dist="19050" dir="2700000" algn="tl" rotWithShape="0">
                  <a:schemeClr val="dk1">
                    <a:alpha val="40000"/>
                  </a:schemeClr>
                </a:outerShdw>
              </a:effectLst>
            </a:rPr>
            <a:t>Businesses (external) seeking to relocate</a:t>
          </a:r>
        </a:p>
      </dgm:t>
    </dgm:pt>
    <dgm:pt modelId="{75BCC591-B3AC-4E47-8C79-2CC0E6DD2326}" type="parTrans" cxnId="{B8041F1A-6E81-459E-9782-13C7A7BB4F73}">
      <dgm:prSet/>
      <dgm:spPr/>
      <dgm:t>
        <a:bodyPr/>
        <a:lstStyle/>
        <a:p>
          <a:endParaRPr lang="en-GB" b="0" cap="none" spc="0">
            <a:ln w="0">
              <a:noFill/>
            </a:ln>
            <a:solidFill>
              <a:schemeClr val="bg1"/>
            </a:solidFill>
            <a:effectLst>
              <a:outerShdw blurRad="38100" dist="19050" dir="2700000" algn="tl" rotWithShape="0">
                <a:schemeClr val="dk1">
                  <a:alpha val="40000"/>
                </a:schemeClr>
              </a:outerShdw>
            </a:effectLst>
          </a:endParaRPr>
        </a:p>
      </dgm:t>
    </dgm:pt>
    <dgm:pt modelId="{E9F534C3-F281-477A-B051-7B6C4AF72F5E}" type="sibTrans" cxnId="{B8041F1A-6E81-459E-9782-13C7A7BB4F73}">
      <dgm:prSet/>
      <dgm:spPr/>
      <dgm:t>
        <a:bodyPr/>
        <a:lstStyle/>
        <a:p>
          <a:endParaRPr lang="en-GB" b="0" cap="none" spc="0">
            <a:ln w="0">
              <a:noFill/>
            </a:ln>
            <a:solidFill>
              <a:schemeClr val="bg1"/>
            </a:solidFill>
            <a:effectLst>
              <a:outerShdw blurRad="38100" dist="19050" dir="2700000" algn="tl" rotWithShape="0">
                <a:schemeClr val="dk1">
                  <a:alpha val="40000"/>
                </a:schemeClr>
              </a:outerShdw>
            </a:effectLst>
          </a:endParaRPr>
        </a:p>
      </dgm:t>
    </dgm:pt>
    <dgm:pt modelId="{4D519F4A-1089-4E72-86BC-94B0570F20C0}">
      <dgm:prSet phldrT="[Text]"/>
      <dgm:spPr/>
      <dgm:t>
        <a:bodyPr lIns="324000"/>
        <a:lstStyle/>
        <a:p>
          <a:r>
            <a:rPr lang="en-GB" b="0" cap="none" spc="0" dirty="0">
              <a:ln w="0">
                <a:noFill/>
              </a:ln>
              <a:solidFill>
                <a:schemeClr val="bg1"/>
              </a:solidFill>
              <a:effectLst>
                <a:outerShdw blurRad="38100" dist="19050" dir="2700000" algn="tl" rotWithShape="0">
                  <a:schemeClr val="dk1">
                    <a:alpha val="40000"/>
                  </a:schemeClr>
                </a:outerShdw>
              </a:effectLst>
            </a:rPr>
            <a:t>Businesses (external) who regularly use our services, infrastructure or resources</a:t>
          </a:r>
        </a:p>
      </dgm:t>
    </dgm:pt>
    <dgm:pt modelId="{2377E429-C296-4834-9E0C-815265CD65B7}" type="parTrans" cxnId="{19EBF661-4C89-4C8D-8D88-C6D0100E8F32}">
      <dgm:prSet/>
      <dgm:spPr/>
      <dgm:t>
        <a:bodyPr/>
        <a:lstStyle/>
        <a:p>
          <a:endParaRPr lang="en-GB" b="0" cap="none" spc="0">
            <a:ln w="0">
              <a:noFill/>
            </a:ln>
            <a:solidFill>
              <a:schemeClr val="bg1"/>
            </a:solidFill>
            <a:effectLst>
              <a:outerShdw blurRad="38100" dist="19050" dir="2700000" algn="tl" rotWithShape="0">
                <a:schemeClr val="dk1">
                  <a:alpha val="40000"/>
                </a:schemeClr>
              </a:outerShdw>
            </a:effectLst>
          </a:endParaRPr>
        </a:p>
      </dgm:t>
    </dgm:pt>
    <dgm:pt modelId="{F2E13649-F323-4722-BBC5-5FE1CC773323}" type="sibTrans" cxnId="{19EBF661-4C89-4C8D-8D88-C6D0100E8F32}">
      <dgm:prSet/>
      <dgm:spPr/>
      <dgm:t>
        <a:bodyPr/>
        <a:lstStyle/>
        <a:p>
          <a:endParaRPr lang="en-GB" b="0" cap="none" spc="0">
            <a:ln w="0">
              <a:noFill/>
            </a:ln>
            <a:solidFill>
              <a:schemeClr val="bg1"/>
            </a:solidFill>
            <a:effectLst>
              <a:outerShdw blurRad="38100" dist="19050" dir="2700000" algn="tl" rotWithShape="0">
                <a:schemeClr val="dk1">
                  <a:alpha val="40000"/>
                </a:schemeClr>
              </a:outerShdw>
            </a:effectLst>
          </a:endParaRPr>
        </a:p>
      </dgm:t>
    </dgm:pt>
    <dgm:pt modelId="{045A54AF-7E17-453C-93EF-5441AEF0FC16}">
      <dgm:prSet phldrT="[Text]"/>
      <dgm:spPr/>
      <dgm:t>
        <a:bodyPr lIns="324000" tIns="396000"/>
        <a:lstStyle/>
        <a:p>
          <a:r>
            <a:rPr lang="en-GB" b="0" cap="none" spc="0" dirty="0">
              <a:ln w="0">
                <a:noFill/>
              </a:ln>
              <a:solidFill>
                <a:schemeClr val="bg1"/>
              </a:solidFill>
              <a:effectLst>
                <a:outerShdw blurRad="38100" dist="19050" dir="2700000" algn="tl" rotWithShape="0">
                  <a:schemeClr val="dk1">
                    <a:alpha val="40000"/>
                  </a:schemeClr>
                </a:outerShdw>
              </a:effectLst>
            </a:rPr>
            <a:t>Partners, board members, key stakeholders and business leaders</a:t>
          </a:r>
        </a:p>
      </dgm:t>
    </dgm:pt>
    <dgm:pt modelId="{117B3149-A2E4-4C48-866B-31966F2F3E81}" type="parTrans" cxnId="{C9797FEA-22C0-46EB-AB0C-D31E65547A7D}">
      <dgm:prSet/>
      <dgm:spPr/>
      <dgm:t>
        <a:bodyPr/>
        <a:lstStyle/>
        <a:p>
          <a:endParaRPr lang="en-GB" b="0" cap="none" spc="0">
            <a:ln w="0">
              <a:noFill/>
            </a:ln>
            <a:solidFill>
              <a:schemeClr val="bg1"/>
            </a:solidFill>
            <a:effectLst>
              <a:outerShdw blurRad="38100" dist="19050" dir="2700000" algn="tl" rotWithShape="0">
                <a:schemeClr val="dk1">
                  <a:alpha val="40000"/>
                </a:schemeClr>
              </a:outerShdw>
            </a:effectLst>
          </a:endParaRPr>
        </a:p>
      </dgm:t>
    </dgm:pt>
    <dgm:pt modelId="{AD69BBBF-4B97-4515-B1CD-5FA09A762629}" type="sibTrans" cxnId="{C9797FEA-22C0-46EB-AB0C-D31E65547A7D}">
      <dgm:prSet/>
      <dgm:spPr/>
      <dgm:t>
        <a:bodyPr/>
        <a:lstStyle/>
        <a:p>
          <a:endParaRPr lang="en-GB" b="0" cap="none" spc="0">
            <a:ln w="0">
              <a:noFill/>
            </a:ln>
            <a:solidFill>
              <a:schemeClr val="bg1"/>
            </a:solidFill>
            <a:effectLst>
              <a:outerShdw blurRad="38100" dist="19050" dir="2700000" algn="tl" rotWithShape="0">
                <a:schemeClr val="dk1">
                  <a:alpha val="40000"/>
                </a:schemeClr>
              </a:outerShdw>
            </a:effectLst>
          </a:endParaRPr>
        </a:p>
      </dgm:t>
    </dgm:pt>
    <dgm:pt modelId="{AB39BD2E-68EB-44DB-A9AB-C038E91A543B}">
      <dgm:prSet phldrT="[Text]"/>
      <dgm:spPr>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dgm:spPr>
      <dgm:t>
        <a:bodyPr lIns="180000" tIns="684000"/>
        <a:lstStyle/>
        <a:p>
          <a:r>
            <a:rPr lang="en-GB" b="0" cap="none" spc="0" dirty="0">
              <a:ln w="0">
                <a:noFill/>
              </a:ln>
              <a:solidFill>
                <a:schemeClr val="bg1"/>
              </a:solidFill>
              <a:effectLst>
                <a:outerShdw blurRad="38100" dist="19050" dir="2700000" algn="tl" rotWithShape="0">
                  <a:schemeClr val="dk1">
                    <a:alpha val="40000"/>
                  </a:schemeClr>
                </a:outerShdw>
              </a:effectLst>
            </a:rPr>
            <a:t>Government, BEIS, key funding bodies</a:t>
          </a:r>
        </a:p>
      </dgm:t>
    </dgm:pt>
    <dgm:pt modelId="{36C29EAF-8A1B-4BAD-9AD0-D91C257063C0}" type="parTrans" cxnId="{4E005E44-FF92-4B45-9323-0BCDA1A5E24C}">
      <dgm:prSet/>
      <dgm:spPr/>
      <dgm:t>
        <a:bodyPr/>
        <a:lstStyle/>
        <a:p>
          <a:endParaRPr lang="en-GB" b="0" cap="none" spc="0">
            <a:ln w="0">
              <a:noFill/>
            </a:ln>
            <a:solidFill>
              <a:schemeClr val="bg1"/>
            </a:solidFill>
            <a:effectLst>
              <a:outerShdw blurRad="38100" dist="19050" dir="2700000" algn="tl" rotWithShape="0">
                <a:schemeClr val="dk1">
                  <a:alpha val="40000"/>
                </a:schemeClr>
              </a:outerShdw>
            </a:effectLst>
          </a:endParaRPr>
        </a:p>
      </dgm:t>
    </dgm:pt>
    <dgm:pt modelId="{67376467-ABA7-463A-BFD3-3863B3459FB9}" type="sibTrans" cxnId="{4E005E44-FF92-4B45-9323-0BCDA1A5E24C}">
      <dgm:prSet/>
      <dgm:spPr/>
      <dgm:t>
        <a:bodyPr/>
        <a:lstStyle/>
        <a:p>
          <a:endParaRPr lang="en-GB" b="0" cap="none" spc="0">
            <a:ln w="0">
              <a:noFill/>
            </a:ln>
            <a:solidFill>
              <a:schemeClr val="bg1"/>
            </a:solidFill>
            <a:effectLst>
              <a:outerShdw blurRad="38100" dist="19050" dir="2700000" algn="tl" rotWithShape="0">
                <a:schemeClr val="dk1">
                  <a:alpha val="40000"/>
                </a:schemeClr>
              </a:outerShdw>
            </a:effectLst>
          </a:endParaRPr>
        </a:p>
      </dgm:t>
    </dgm:pt>
    <dgm:pt modelId="{E446EDC1-F3D1-4B46-B956-CE72D0D57D2E}">
      <dgm:prSet phldrT="[Text]"/>
      <dgm:spPr/>
      <dgm:t>
        <a:bodyPr/>
        <a:lstStyle/>
        <a:p>
          <a:r>
            <a:rPr lang="en-GB" b="0" cap="none" spc="0" dirty="0">
              <a:ln w="0">
                <a:noFill/>
              </a:ln>
              <a:solidFill>
                <a:schemeClr val="bg1"/>
              </a:solidFill>
              <a:effectLst>
                <a:outerShdw blurRad="38100" dist="19050" dir="2700000" algn="tl" rotWithShape="0">
                  <a:schemeClr val="dk1">
                    <a:alpha val="40000"/>
                  </a:schemeClr>
                </a:outerShdw>
              </a:effectLst>
            </a:rPr>
            <a:t>MPs and Ministers for relevant departments</a:t>
          </a:r>
        </a:p>
      </dgm:t>
    </dgm:pt>
    <dgm:pt modelId="{620955A1-97B2-4232-AEB4-6FCEF4B04484}" type="parTrans" cxnId="{0E6BE0B0-04CB-432A-8D03-F545EC82094D}">
      <dgm:prSet/>
      <dgm:spPr/>
      <dgm:t>
        <a:bodyPr/>
        <a:lstStyle/>
        <a:p>
          <a:endParaRPr lang="en-GB" b="0" cap="none" spc="0">
            <a:ln w="0">
              <a:noFill/>
            </a:ln>
            <a:solidFill>
              <a:schemeClr val="bg1"/>
            </a:solidFill>
            <a:effectLst>
              <a:outerShdw blurRad="38100" dist="19050" dir="2700000" algn="tl" rotWithShape="0">
                <a:schemeClr val="dk1">
                  <a:alpha val="40000"/>
                </a:schemeClr>
              </a:outerShdw>
            </a:effectLst>
          </a:endParaRPr>
        </a:p>
      </dgm:t>
    </dgm:pt>
    <dgm:pt modelId="{3F8B4E1F-8B2D-4E30-9290-6A8AB3BDACF7}" type="sibTrans" cxnId="{0E6BE0B0-04CB-432A-8D03-F545EC82094D}">
      <dgm:prSet/>
      <dgm:spPr/>
      <dgm:t>
        <a:bodyPr/>
        <a:lstStyle/>
        <a:p>
          <a:endParaRPr lang="en-GB" b="0" cap="none" spc="0">
            <a:ln w="0">
              <a:noFill/>
            </a:ln>
            <a:solidFill>
              <a:schemeClr val="bg1"/>
            </a:solidFill>
            <a:effectLst>
              <a:outerShdw blurRad="38100" dist="19050" dir="2700000" algn="tl" rotWithShape="0">
                <a:schemeClr val="dk1">
                  <a:alpha val="40000"/>
                </a:schemeClr>
              </a:outerShdw>
            </a:effectLst>
          </a:endParaRPr>
        </a:p>
      </dgm:t>
    </dgm:pt>
    <dgm:pt modelId="{0D014134-DC60-4C58-B1B6-3AF392F50025}">
      <dgm:prSet phldrT="[Text]"/>
      <dgm:spPr/>
      <dgm:t>
        <a:bodyPr/>
        <a:lstStyle/>
        <a:p>
          <a:r>
            <a:rPr lang="en-GB" b="0" cap="none" spc="0" dirty="0">
              <a:ln w="0">
                <a:noFill/>
              </a:ln>
              <a:solidFill>
                <a:schemeClr val="bg1"/>
              </a:solidFill>
              <a:effectLst>
                <a:outerShdw blurRad="38100" dist="19050" dir="2700000" algn="tl" rotWithShape="0">
                  <a:schemeClr val="dk1">
                    <a:alpha val="40000"/>
                  </a:schemeClr>
                </a:outerShdw>
              </a:effectLst>
            </a:rPr>
            <a:t>Businesses (existing in the South East)</a:t>
          </a:r>
        </a:p>
      </dgm:t>
    </dgm:pt>
    <dgm:pt modelId="{73E55234-2D3E-4C59-BC7B-9AFACC551783}" type="parTrans" cxnId="{A08B5C07-7CBB-4028-B637-4F3DC9362E2B}">
      <dgm:prSet/>
      <dgm:spPr/>
      <dgm:t>
        <a:bodyPr/>
        <a:lstStyle/>
        <a:p>
          <a:endParaRPr lang="en-GB" b="0" cap="none" spc="0">
            <a:ln w="0">
              <a:noFill/>
            </a:ln>
            <a:solidFill>
              <a:schemeClr val="bg1"/>
            </a:solidFill>
            <a:effectLst>
              <a:outerShdw blurRad="38100" dist="19050" dir="2700000" algn="tl" rotWithShape="0">
                <a:schemeClr val="dk1">
                  <a:alpha val="40000"/>
                </a:schemeClr>
              </a:outerShdw>
            </a:effectLst>
          </a:endParaRPr>
        </a:p>
      </dgm:t>
    </dgm:pt>
    <dgm:pt modelId="{3761885B-47B9-452F-B68A-EE1ABF1D65AD}" type="sibTrans" cxnId="{A08B5C07-7CBB-4028-B637-4F3DC9362E2B}">
      <dgm:prSet/>
      <dgm:spPr/>
      <dgm:t>
        <a:bodyPr/>
        <a:lstStyle/>
        <a:p>
          <a:endParaRPr lang="en-GB" b="0" cap="none" spc="0">
            <a:ln w="0">
              <a:noFill/>
            </a:ln>
            <a:solidFill>
              <a:schemeClr val="bg1"/>
            </a:solidFill>
            <a:effectLst>
              <a:outerShdw blurRad="38100" dist="19050" dir="2700000" algn="tl" rotWithShape="0">
                <a:schemeClr val="dk1">
                  <a:alpha val="40000"/>
                </a:schemeClr>
              </a:outerShdw>
            </a:effectLst>
          </a:endParaRPr>
        </a:p>
      </dgm:t>
    </dgm:pt>
    <dgm:pt modelId="{D5112565-BBAB-40BA-925E-6FFA9BD48610}" type="pres">
      <dgm:prSet presAssocID="{C6A4942C-C0F6-47CE-9F82-5C7D8E06C6CF}" presName="Name0" presStyleCnt="0">
        <dgm:presLayoutVars>
          <dgm:chMax val="7"/>
          <dgm:dir/>
          <dgm:resizeHandles val="exact"/>
        </dgm:presLayoutVars>
      </dgm:prSet>
      <dgm:spPr/>
    </dgm:pt>
    <dgm:pt modelId="{B1E73952-CA1E-44C7-BC39-7DB74A3CE084}" type="pres">
      <dgm:prSet presAssocID="{C6A4942C-C0F6-47CE-9F82-5C7D8E06C6CF}" presName="ellipse1" presStyleLbl="vennNode1" presStyleIdx="0" presStyleCnt="7" custScaleX="121000" custScaleY="121000" custLinFactNeighborX="77972" custLinFactNeighborY="-13209">
        <dgm:presLayoutVars>
          <dgm:bulletEnabled val="1"/>
        </dgm:presLayoutVars>
      </dgm:prSet>
      <dgm:spPr/>
    </dgm:pt>
    <dgm:pt modelId="{EF30EABB-C18D-4218-B1D8-A71B538C3321}" type="pres">
      <dgm:prSet presAssocID="{C6A4942C-C0F6-47CE-9F82-5C7D8E06C6CF}" presName="ellipse2" presStyleLbl="vennNode1" presStyleIdx="1" presStyleCnt="7" custScaleX="121000" custScaleY="121000" custLinFactX="76042" custLinFactNeighborX="100000" custLinFactNeighborY="-86790">
        <dgm:presLayoutVars>
          <dgm:bulletEnabled val="1"/>
        </dgm:presLayoutVars>
      </dgm:prSet>
      <dgm:spPr/>
    </dgm:pt>
    <dgm:pt modelId="{01950232-8248-4610-BC28-1C99C8B0C67E}" type="pres">
      <dgm:prSet presAssocID="{C6A4942C-C0F6-47CE-9F82-5C7D8E06C6CF}" presName="ellipse3" presStyleLbl="vennNode1" presStyleIdx="2" presStyleCnt="7" custScaleX="121000" custScaleY="121000" custLinFactX="43950" custLinFactNeighborX="100000" custLinFactNeighborY="62922">
        <dgm:presLayoutVars>
          <dgm:bulletEnabled val="1"/>
        </dgm:presLayoutVars>
      </dgm:prSet>
      <dgm:spPr/>
    </dgm:pt>
    <dgm:pt modelId="{F37E8EAA-DE42-411D-85EA-30558FDBBF16}" type="pres">
      <dgm:prSet presAssocID="{C6A4942C-C0F6-47CE-9F82-5C7D8E06C6CF}" presName="ellipse4" presStyleLbl="vennNode1" presStyleIdx="3" presStyleCnt="7" custScaleX="121000" custScaleY="121000" custLinFactNeighborX="42426" custLinFactNeighborY="57041">
        <dgm:presLayoutVars>
          <dgm:bulletEnabled val="1"/>
        </dgm:presLayoutVars>
      </dgm:prSet>
      <dgm:spPr/>
    </dgm:pt>
    <dgm:pt modelId="{548264CB-D9AB-45BE-8F77-4D9D741B2425}" type="pres">
      <dgm:prSet presAssocID="{C6A4942C-C0F6-47CE-9F82-5C7D8E06C6CF}" presName="ellipse5" presStyleLbl="vennNode1" presStyleIdx="4" presStyleCnt="7" custScaleX="121000" custScaleY="121000" custLinFactY="21672" custLinFactNeighborX="-92331" custLinFactNeighborY="100000">
        <dgm:presLayoutVars>
          <dgm:bulletEnabled val="1"/>
        </dgm:presLayoutVars>
      </dgm:prSet>
      <dgm:spPr/>
    </dgm:pt>
    <dgm:pt modelId="{E39852DD-4B98-4415-B882-12E701D1D0FF}" type="pres">
      <dgm:prSet presAssocID="{C6A4942C-C0F6-47CE-9F82-5C7D8E06C6CF}" presName="ellipse6" presStyleLbl="vennNode1" presStyleIdx="5" presStyleCnt="7" custScaleX="121000" custScaleY="121000" custLinFactX="-93850" custLinFactNeighborX="-100000" custLinFactNeighborY="-11484">
        <dgm:presLayoutVars>
          <dgm:bulletEnabled val="1"/>
        </dgm:presLayoutVars>
      </dgm:prSet>
      <dgm:spPr/>
    </dgm:pt>
    <dgm:pt modelId="{9A86ED9E-A92F-49B2-A964-8E708EC03AFF}" type="pres">
      <dgm:prSet presAssocID="{C6A4942C-C0F6-47CE-9F82-5C7D8E06C6CF}" presName="ellipse7" presStyleLbl="vennNode1" presStyleIdx="6" presStyleCnt="7" custScaleX="121000" custScaleY="121000" custLinFactX="-53666" custLinFactNeighborX="-100000" custLinFactNeighborY="-48094">
        <dgm:presLayoutVars>
          <dgm:bulletEnabled val="1"/>
        </dgm:presLayoutVars>
      </dgm:prSet>
      <dgm:spPr/>
    </dgm:pt>
  </dgm:ptLst>
  <dgm:cxnLst>
    <dgm:cxn modelId="{A08B5C07-7CBB-4028-B637-4F3DC9362E2B}" srcId="{C6A4942C-C0F6-47CE-9F82-5C7D8E06C6CF}" destId="{0D014134-DC60-4C58-B1B6-3AF392F50025}" srcOrd="6" destOrd="0" parTransId="{73E55234-2D3E-4C59-BC7B-9AFACC551783}" sibTransId="{3761885B-47B9-452F-B68A-EE1ABF1D65AD}"/>
    <dgm:cxn modelId="{E195810A-73A4-4012-828B-29AB89673B84}" type="presOf" srcId="{045A54AF-7E17-453C-93EF-5441AEF0FC16}" destId="{F37E8EAA-DE42-411D-85EA-30558FDBBF16}" srcOrd="0" destOrd="0" presId="urn:microsoft.com/office/officeart/2005/8/layout/rings+Icon"/>
    <dgm:cxn modelId="{B8041F1A-6E81-459E-9782-13C7A7BB4F73}" srcId="{C6A4942C-C0F6-47CE-9F82-5C7D8E06C6CF}" destId="{F8ACEF65-3BA9-4951-A7E1-A6B6158ED68E}" srcOrd="1" destOrd="0" parTransId="{75BCC591-B3AC-4E47-8C79-2CC0E6DD2326}" sibTransId="{E9F534C3-F281-477A-B051-7B6C4AF72F5E}"/>
    <dgm:cxn modelId="{77665822-6E96-43EA-A700-324D9D6CED2E}" type="presOf" srcId="{AB39BD2E-68EB-44DB-A9AB-C038E91A543B}" destId="{548264CB-D9AB-45BE-8F77-4D9D741B2425}" srcOrd="0" destOrd="0" presId="urn:microsoft.com/office/officeart/2005/8/layout/rings+Icon"/>
    <dgm:cxn modelId="{19EBF661-4C89-4C8D-8D88-C6D0100E8F32}" srcId="{C6A4942C-C0F6-47CE-9F82-5C7D8E06C6CF}" destId="{4D519F4A-1089-4E72-86BC-94B0570F20C0}" srcOrd="2" destOrd="0" parTransId="{2377E429-C296-4834-9E0C-815265CD65B7}" sibTransId="{F2E13649-F323-4722-BBC5-5FE1CC773323}"/>
    <dgm:cxn modelId="{4E005E44-FF92-4B45-9323-0BCDA1A5E24C}" srcId="{C6A4942C-C0F6-47CE-9F82-5C7D8E06C6CF}" destId="{AB39BD2E-68EB-44DB-A9AB-C038E91A543B}" srcOrd="4" destOrd="0" parTransId="{36C29EAF-8A1B-4BAD-9AD0-D91C257063C0}" sibTransId="{67376467-ABA7-463A-BFD3-3863B3459FB9}"/>
    <dgm:cxn modelId="{DBCE1E9D-FB1D-46EA-9646-1115A3803673}" type="presOf" srcId="{E446EDC1-F3D1-4B46-B956-CE72D0D57D2E}" destId="{E39852DD-4B98-4415-B882-12E701D1D0FF}" srcOrd="0" destOrd="0" presId="urn:microsoft.com/office/officeart/2005/8/layout/rings+Icon"/>
    <dgm:cxn modelId="{85E3A6A6-6ACC-44F1-B19D-A01E104A0A88}" type="presOf" srcId="{70633939-6CBF-4378-AB4D-D90257190373}" destId="{B1E73952-CA1E-44C7-BC39-7DB74A3CE084}" srcOrd="0" destOrd="0" presId="urn:microsoft.com/office/officeart/2005/8/layout/rings+Icon"/>
    <dgm:cxn modelId="{0E6BE0B0-04CB-432A-8D03-F545EC82094D}" srcId="{C6A4942C-C0F6-47CE-9F82-5C7D8E06C6CF}" destId="{E446EDC1-F3D1-4B46-B956-CE72D0D57D2E}" srcOrd="5" destOrd="0" parTransId="{620955A1-97B2-4232-AEB4-6FCEF4B04484}" sibTransId="{3F8B4E1F-8B2D-4E30-9290-6A8AB3BDACF7}"/>
    <dgm:cxn modelId="{F4656AD3-03BE-4468-BF5A-42223AF6B52D}" srcId="{C6A4942C-C0F6-47CE-9F82-5C7D8E06C6CF}" destId="{70633939-6CBF-4378-AB4D-D90257190373}" srcOrd="0" destOrd="0" parTransId="{31C43CDC-304B-49E7-B96A-C832547E4E3C}" sibTransId="{C4055708-7DAD-4234-A293-88DA742BCF60}"/>
    <dgm:cxn modelId="{D944EBDF-AA58-4B65-BD92-3D617C4EF657}" type="presOf" srcId="{0D014134-DC60-4C58-B1B6-3AF392F50025}" destId="{9A86ED9E-A92F-49B2-A964-8E708EC03AFF}" srcOrd="0" destOrd="0" presId="urn:microsoft.com/office/officeart/2005/8/layout/rings+Icon"/>
    <dgm:cxn modelId="{3D50F4E4-D5EE-4E58-A0C4-A34F646BDF91}" type="presOf" srcId="{4D519F4A-1089-4E72-86BC-94B0570F20C0}" destId="{01950232-8248-4610-BC28-1C99C8B0C67E}" srcOrd="0" destOrd="0" presId="urn:microsoft.com/office/officeart/2005/8/layout/rings+Icon"/>
    <dgm:cxn modelId="{C9797FEA-22C0-46EB-AB0C-D31E65547A7D}" srcId="{C6A4942C-C0F6-47CE-9F82-5C7D8E06C6CF}" destId="{045A54AF-7E17-453C-93EF-5441AEF0FC16}" srcOrd="3" destOrd="0" parTransId="{117B3149-A2E4-4C48-866B-31966F2F3E81}" sibTransId="{AD69BBBF-4B97-4515-B1CD-5FA09A762629}"/>
    <dgm:cxn modelId="{067D5EEF-72DC-4838-88FE-135EDA61F2AD}" type="presOf" srcId="{F8ACEF65-3BA9-4951-A7E1-A6B6158ED68E}" destId="{EF30EABB-C18D-4218-B1D8-A71B538C3321}" srcOrd="0" destOrd="0" presId="urn:microsoft.com/office/officeart/2005/8/layout/rings+Icon"/>
    <dgm:cxn modelId="{3CE1FFF4-EF6A-4E15-9B77-840F60CCCCCA}" type="presOf" srcId="{C6A4942C-C0F6-47CE-9F82-5C7D8E06C6CF}" destId="{D5112565-BBAB-40BA-925E-6FFA9BD48610}" srcOrd="0" destOrd="0" presId="urn:microsoft.com/office/officeart/2005/8/layout/rings+Icon"/>
    <dgm:cxn modelId="{CF7DF9AF-3C43-401C-8D9F-9A68CC9A605B}" type="presParOf" srcId="{D5112565-BBAB-40BA-925E-6FFA9BD48610}" destId="{B1E73952-CA1E-44C7-BC39-7DB74A3CE084}" srcOrd="0" destOrd="0" presId="urn:microsoft.com/office/officeart/2005/8/layout/rings+Icon"/>
    <dgm:cxn modelId="{F5B71C4C-97D0-40FA-AD07-53E28152D5D8}" type="presParOf" srcId="{D5112565-BBAB-40BA-925E-6FFA9BD48610}" destId="{EF30EABB-C18D-4218-B1D8-A71B538C3321}" srcOrd="1" destOrd="0" presId="urn:microsoft.com/office/officeart/2005/8/layout/rings+Icon"/>
    <dgm:cxn modelId="{2FFF422F-E01E-4BA8-877E-A5810862EC9E}" type="presParOf" srcId="{D5112565-BBAB-40BA-925E-6FFA9BD48610}" destId="{01950232-8248-4610-BC28-1C99C8B0C67E}" srcOrd="2" destOrd="0" presId="urn:microsoft.com/office/officeart/2005/8/layout/rings+Icon"/>
    <dgm:cxn modelId="{C4B1A7A1-C388-4251-B464-A523FA54170A}" type="presParOf" srcId="{D5112565-BBAB-40BA-925E-6FFA9BD48610}" destId="{F37E8EAA-DE42-411D-85EA-30558FDBBF16}" srcOrd="3" destOrd="0" presId="urn:microsoft.com/office/officeart/2005/8/layout/rings+Icon"/>
    <dgm:cxn modelId="{B99E94A0-858F-4E39-9506-B2010EE050EC}" type="presParOf" srcId="{D5112565-BBAB-40BA-925E-6FFA9BD48610}" destId="{548264CB-D9AB-45BE-8F77-4D9D741B2425}" srcOrd="4" destOrd="0" presId="urn:microsoft.com/office/officeart/2005/8/layout/rings+Icon"/>
    <dgm:cxn modelId="{56165327-FB88-4118-AE0E-CC29772AB99C}" type="presParOf" srcId="{D5112565-BBAB-40BA-925E-6FFA9BD48610}" destId="{E39852DD-4B98-4415-B882-12E701D1D0FF}" srcOrd="5" destOrd="0" presId="urn:microsoft.com/office/officeart/2005/8/layout/rings+Icon"/>
    <dgm:cxn modelId="{C2AE47CE-5CBD-4046-8C38-342B2C95EE59}" type="presParOf" srcId="{D5112565-BBAB-40BA-925E-6FFA9BD48610}" destId="{9A86ED9E-A92F-49B2-A964-8E708EC03AFF}" srcOrd="6"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5DE696-BA9F-4397-957A-AE58045D4294}"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GB"/>
        </a:p>
      </dgm:t>
    </dgm:pt>
    <dgm:pt modelId="{242DDF32-790C-433B-A332-B0491683CAEC}">
      <dgm:prSet phldrT="[Text]"/>
      <dgm:spPr/>
      <dgm:t>
        <a:bodyPr/>
        <a:lstStyle/>
        <a:p>
          <a:r>
            <a:rPr lang="en-GB" dirty="0">
              <a:solidFill>
                <a:schemeClr val="tx1"/>
              </a:solidFill>
            </a:rPr>
            <a:t>Board meetings and minutes</a:t>
          </a:r>
        </a:p>
      </dgm:t>
    </dgm:pt>
    <dgm:pt modelId="{277E213E-BD37-465A-A518-23CE7CCCA664}" type="parTrans" cxnId="{F7437A8C-1BF2-44E3-8459-1D54CA3AEA75}">
      <dgm:prSet/>
      <dgm:spPr/>
      <dgm:t>
        <a:bodyPr/>
        <a:lstStyle/>
        <a:p>
          <a:endParaRPr lang="en-GB">
            <a:solidFill>
              <a:schemeClr val="bg2"/>
            </a:solidFill>
          </a:endParaRPr>
        </a:p>
      </dgm:t>
    </dgm:pt>
    <dgm:pt modelId="{B79DA3A8-8D3C-4D65-B740-01314F7212DC}" type="sibTrans" cxnId="{F7437A8C-1BF2-44E3-8459-1D54CA3AEA75}">
      <dgm:prSet/>
      <dgm:spPr/>
      <dgm:t>
        <a:bodyPr/>
        <a:lstStyle/>
        <a:p>
          <a:endParaRPr lang="en-GB">
            <a:solidFill>
              <a:schemeClr val="bg2"/>
            </a:solidFill>
          </a:endParaRPr>
        </a:p>
      </dgm:t>
    </dgm:pt>
    <dgm:pt modelId="{63E93C0A-8D0D-40F7-AF3C-0767372B0E43}">
      <dgm:prSet phldrT="[Text]"/>
      <dgm:spPr/>
      <dgm:t>
        <a:bodyPr/>
        <a:lstStyle/>
        <a:p>
          <a:r>
            <a:rPr lang="en-GB" dirty="0">
              <a:solidFill>
                <a:schemeClr val="bg2"/>
              </a:solidFill>
            </a:rPr>
            <a:t>Websites: </a:t>
          </a:r>
          <a:r>
            <a:rPr lang="en-GB" b="1" dirty="0">
              <a:solidFill>
                <a:schemeClr val="bg2"/>
              </a:solidFill>
            </a:rPr>
            <a:t>southeastlep.com </a:t>
          </a:r>
          <a:r>
            <a:rPr lang="en-GB" dirty="0">
              <a:solidFill>
                <a:schemeClr val="bg2"/>
              </a:solidFill>
            </a:rPr>
            <a:t>and </a:t>
          </a:r>
          <a:r>
            <a:rPr lang="en-GB" b="1" dirty="0">
              <a:solidFill>
                <a:schemeClr val="bg2"/>
              </a:solidFill>
            </a:rPr>
            <a:t>southeastbusiness.org.uk</a:t>
          </a:r>
        </a:p>
      </dgm:t>
    </dgm:pt>
    <dgm:pt modelId="{32928CE4-3D88-4C93-8CA9-2491173F86A2}" type="parTrans" cxnId="{D0ACA5E7-9E3E-4B28-94F4-CDB0A535E66D}">
      <dgm:prSet/>
      <dgm:spPr/>
      <dgm:t>
        <a:bodyPr/>
        <a:lstStyle/>
        <a:p>
          <a:endParaRPr lang="en-GB">
            <a:solidFill>
              <a:schemeClr val="bg2"/>
            </a:solidFill>
          </a:endParaRPr>
        </a:p>
      </dgm:t>
    </dgm:pt>
    <dgm:pt modelId="{FDB1A770-F47C-4139-89F2-FE0423577E62}" type="sibTrans" cxnId="{D0ACA5E7-9E3E-4B28-94F4-CDB0A535E66D}">
      <dgm:prSet/>
      <dgm:spPr/>
      <dgm:t>
        <a:bodyPr/>
        <a:lstStyle/>
        <a:p>
          <a:endParaRPr lang="en-GB">
            <a:solidFill>
              <a:schemeClr val="bg2"/>
            </a:solidFill>
          </a:endParaRPr>
        </a:p>
      </dgm:t>
    </dgm:pt>
    <dgm:pt modelId="{BF55E843-3243-419B-9856-91D969A1EEF3}">
      <dgm:prSet phldrT="[Text]"/>
      <dgm:spPr>
        <a:ln>
          <a:solidFill>
            <a:schemeClr val="bg1">
              <a:lumMod val="40000"/>
              <a:lumOff val="60000"/>
            </a:schemeClr>
          </a:solidFill>
        </a:ln>
      </dgm:spPr>
      <dgm:t>
        <a:bodyPr/>
        <a:lstStyle/>
        <a:p>
          <a:r>
            <a:rPr lang="en-GB" dirty="0">
              <a:solidFill>
                <a:schemeClr val="bg2"/>
              </a:solidFill>
            </a:rPr>
            <a:t>Social media </a:t>
          </a:r>
        </a:p>
        <a:p>
          <a:r>
            <a:rPr lang="en-GB" dirty="0">
              <a:solidFill>
                <a:schemeClr val="bg2"/>
              </a:solidFill>
            </a:rPr>
            <a:t>(Twitter and LinkedIn)</a:t>
          </a:r>
        </a:p>
      </dgm:t>
    </dgm:pt>
    <dgm:pt modelId="{84C0B445-3D5B-4315-B44B-EADE66C07DED}" type="parTrans" cxnId="{154D0447-E2D4-4279-AF27-49A80901B0EF}">
      <dgm:prSet/>
      <dgm:spPr/>
      <dgm:t>
        <a:bodyPr/>
        <a:lstStyle/>
        <a:p>
          <a:endParaRPr lang="en-GB">
            <a:solidFill>
              <a:schemeClr val="bg2"/>
            </a:solidFill>
          </a:endParaRPr>
        </a:p>
      </dgm:t>
    </dgm:pt>
    <dgm:pt modelId="{140714A7-21B9-42AE-AC89-74BF863A14A3}" type="sibTrans" cxnId="{154D0447-E2D4-4279-AF27-49A80901B0EF}">
      <dgm:prSet/>
      <dgm:spPr/>
      <dgm:t>
        <a:bodyPr/>
        <a:lstStyle/>
        <a:p>
          <a:endParaRPr lang="en-GB">
            <a:solidFill>
              <a:schemeClr val="bg2"/>
            </a:solidFill>
          </a:endParaRPr>
        </a:p>
      </dgm:t>
    </dgm:pt>
    <dgm:pt modelId="{5348D622-4D54-4FBA-844D-2225A466E251}">
      <dgm:prSet phldrT="[Text]"/>
      <dgm:spPr/>
      <dgm:t>
        <a:bodyPr/>
        <a:lstStyle/>
        <a:p>
          <a:r>
            <a:rPr lang="en-GB" dirty="0">
              <a:solidFill>
                <a:schemeClr val="tx1"/>
              </a:solidFill>
            </a:rPr>
            <a:t>Press releases to local, regional and national media</a:t>
          </a:r>
        </a:p>
      </dgm:t>
    </dgm:pt>
    <dgm:pt modelId="{95B71DA5-A59C-410E-AE4C-8D7009CF8691}" type="parTrans" cxnId="{CE4FE604-CFA4-4ECD-A682-D76016E6A381}">
      <dgm:prSet/>
      <dgm:spPr/>
      <dgm:t>
        <a:bodyPr/>
        <a:lstStyle/>
        <a:p>
          <a:endParaRPr lang="en-GB">
            <a:solidFill>
              <a:schemeClr val="bg2"/>
            </a:solidFill>
          </a:endParaRPr>
        </a:p>
      </dgm:t>
    </dgm:pt>
    <dgm:pt modelId="{73FCDE88-B822-413A-9878-0BBB07F694D5}" type="sibTrans" cxnId="{CE4FE604-CFA4-4ECD-A682-D76016E6A381}">
      <dgm:prSet/>
      <dgm:spPr/>
      <dgm:t>
        <a:bodyPr/>
        <a:lstStyle/>
        <a:p>
          <a:endParaRPr lang="en-GB">
            <a:solidFill>
              <a:schemeClr val="bg2"/>
            </a:solidFill>
          </a:endParaRPr>
        </a:p>
      </dgm:t>
    </dgm:pt>
    <dgm:pt modelId="{C6E0741C-598C-4E1F-9FD2-91D0DB210079}">
      <dgm:prSet phldrT="[Text]"/>
      <dgm:spPr/>
      <dgm:t>
        <a:bodyPr/>
        <a:lstStyle/>
        <a:p>
          <a:r>
            <a:rPr lang="en-GB" dirty="0">
              <a:solidFill>
                <a:schemeClr val="bg2"/>
              </a:solidFill>
            </a:rPr>
            <a:t>Trade media</a:t>
          </a:r>
        </a:p>
      </dgm:t>
    </dgm:pt>
    <dgm:pt modelId="{11349205-E885-45AA-B142-873BBAD04798}" type="parTrans" cxnId="{3C5364FD-6E23-4D58-9F0C-E2EDCD7C9DB1}">
      <dgm:prSet/>
      <dgm:spPr/>
      <dgm:t>
        <a:bodyPr/>
        <a:lstStyle/>
        <a:p>
          <a:endParaRPr lang="en-GB">
            <a:solidFill>
              <a:schemeClr val="bg2"/>
            </a:solidFill>
          </a:endParaRPr>
        </a:p>
      </dgm:t>
    </dgm:pt>
    <dgm:pt modelId="{045B8280-B43F-49C4-A07B-8BF0B8C1768B}" type="sibTrans" cxnId="{3C5364FD-6E23-4D58-9F0C-E2EDCD7C9DB1}">
      <dgm:prSet/>
      <dgm:spPr/>
      <dgm:t>
        <a:bodyPr/>
        <a:lstStyle/>
        <a:p>
          <a:endParaRPr lang="en-GB">
            <a:solidFill>
              <a:schemeClr val="bg2"/>
            </a:solidFill>
          </a:endParaRPr>
        </a:p>
      </dgm:t>
    </dgm:pt>
    <dgm:pt modelId="{9769E447-1337-4921-AB3F-DBFC4706F6A2}">
      <dgm:prSet phldrT="[Text]"/>
      <dgm:spPr/>
      <dgm:t>
        <a:bodyPr/>
        <a:lstStyle/>
        <a:p>
          <a:r>
            <a:rPr lang="en-GB" dirty="0">
              <a:solidFill>
                <a:schemeClr val="bg2"/>
              </a:solidFill>
            </a:rPr>
            <a:t>Newsletters and e-bulletins</a:t>
          </a:r>
        </a:p>
      </dgm:t>
    </dgm:pt>
    <dgm:pt modelId="{03A0C863-189A-4A0D-AE7D-7421D09B4352}" type="parTrans" cxnId="{531E732C-F4E0-4218-BB0F-D4B1C3B16CA2}">
      <dgm:prSet/>
      <dgm:spPr/>
      <dgm:t>
        <a:bodyPr/>
        <a:lstStyle/>
        <a:p>
          <a:endParaRPr lang="en-GB">
            <a:solidFill>
              <a:schemeClr val="bg2"/>
            </a:solidFill>
          </a:endParaRPr>
        </a:p>
      </dgm:t>
    </dgm:pt>
    <dgm:pt modelId="{9561880C-831F-4E99-9E9E-244EF06A305A}" type="sibTrans" cxnId="{531E732C-F4E0-4218-BB0F-D4B1C3B16CA2}">
      <dgm:prSet/>
      <dgm:spPr/>
      <dgm:t>
        <a:bodyPr/>
        <a:lstStyle/>
        <a:p>
          <a:endParaRPr lang="en-GB">
            <a:solidFill>
              <a:schemeClr val="bg2"/>
            </a:solidFill>
          </a:endParaRPr>
        </a:p>
      </dgm:t>
    </dgm:pt>
    <dgm:pt modelId="{DE1FDBCB-AC6B-41F5-9E44-996CDAE66845}">
      <dgm:prSet phldrT="[Text]"/>
      <dgm:spPr/>
      <dgm:t>
        <a:bodyPr/>
        <a:lstStyle/>
        <a:p>
          <a:r>
            <a:rPr lang="en-GB" dirty="0">
              <a:solidFill>
                <a:schemeClr val="tx1"/>
              </a:solidFill>
            </a:rPr>
            <a:t>Print MP Engagement bulletin, sent fortnightly</a:t>
          </a:r>
        </a:p>
      </dgm:t>
    </dgm:pt>
    <dgm:pt modelId="{A1BA6CA4-CAC9-4C9F-A47F-DAC0AD3DA77E}" type="parTrans" cxnId="{5C5A47DB-4A06-45F0-828D-74C338F71BC7}">
      <dgm:prSet/>
      <dgm:spPr/>
      <dgm:t>
        <a:bodyPr/>
        <a:lstStyle/>
        <a:p>
          <a:endParaRPr lang="en-GB">
            <a:solidFill>
              <a:schemeClr val="bg2"/>
            </a:solidFill>
          </a:endParaRPr>
        </a:p>
      </dgm:t>
    </dgm:pt>
    <dgm:pt modelId="{95CB3AC9-934D-4064-9651-E13C68468E00}" type="sibTrans" cxnId="{5C5A47DB-4A06-45F0-828D-74C338F71BC7}">
      <dgm:prSet/>
      <dgm:spPr/>
      <dgm:t>
        <a:bodyPr/>
        <a:lstStyle/>
        <a:p>
          <a:endParaRPr lang="en-GB">
            <a:solidFill>
              <a:schemeClr val="bg2"/>
            </a:solidFill>
          </a:endParaRPr>
        </a:p>
      </dgm:t>
    </dgm:pt>
    <dgm:pt modelId="{9E8E76F7-114B-49A9-ABC5-4F68FA49D557}">
      <dgm:prSet phldrT="[Text]"/>
      <dgm:spPr/>
      <dgm:t>
        <a:bodyPr/>
        <a:lstStyle/>
        <a:p>
          <a:r>
            <a:rPr lang="en-GB" dirty="0">
              <a:solidFill>
                <a:schemeClr val="bg2"/>
              </a:solidFill>
            </a:rPr>
            <a:t>Networking and influence from SELEP’s key players and ambassadors</a:t>
          </a:r>
        </a:p>
      </dgm:t>
    </dgm:pt>
    <dgm:pt modelId="{4550A8BC-D9F7-452C-A0BF-ACDD9FAD474D}" type="parTrans" cxnId="{B57CAFEB-7F2B-4F0C-BF5F-967D1EA01283}">
      <dgm:prSet/>
      <dgm:spPr/>
      <dgm:t>
        <a:bodyPr/>
        <a:lstStyle/>
        <a:p>
          <a:endParaRPr lang="en-GB">
            <a:solidFill>
              <a:schemeClr val="bg2"/>
            </a:solidFill>
          </a:endParaRPr>
        </a:p>
      </dgm:t>
    </dgm:pt>
    <dgm:pt modelId="{AAEC2109-2670-457D-9C6E-C183EDED626B}" type="sibTrans" cxnId="{B57CAFEB-7F2B-4F0C-BF5F-967D1EA01283}">
      <dgm:prSet/>
      <dgm:spPr/>
      <dgm:t>
        <a:bodyPr/>
        <a:lstStyle/>
        <a:p>
          <a:endParaRPr lang="en-GB">
            <a:solidFill>
              <a:schemeClr val="bg2"/>
            </a:solidFill>
          </a:endParaRPr>
        </a:p>
      </dgm:t>
    </dgm:pt>
    <dgm:pt modelId="{D85CE88D-6C01-4D0F-9508-7069A1014E3A}">
      <dgm:prSet phldrT="[Text]"/>
      <dgm:spPr/>
      <dgm:t>
        <a:bodyPr/>
        <a:lstStyle/>
        <a:p>
          <a:r>
            <a:rPr lang="en-GB" dirty="0">
              <a:solidFill>
                <a:schemeClr val="tx1"/>
              </a:solidFill>
            </a:rPr>
            <a:t>Events, including AGM</a:t>
          </a:r>
        </a:p>
      </dgm:t>
    </dgm:pt>
    <dgm:pt modelId="{9A679932-7D3F-487D-9085-0EDE1EAC0D8C}" type="parTrans" cxnId="{E98E51D5-E67D-4A4F-A269-104D43BE67C7}">
      <dgm:prSet/>
      <dgm:spPr/>
      <dgm:t>
        <a:bodyPr/>
        <a:lstStyle/>
        <a:p>
          <a:endParaRPr lang="en-GB">
            <a:solidFill>
              <a:schemeClr val="bg2"/>
            </a:solidFill>
          </a:endParaRPr>
        </a:p>
      </dgm:t>
    </dgm:pt>
    <dgm:pt modelId="{13BFB1B8-3E11-42BB-96BE-BAB0CDBF3D4F}" type="sibTrans" cxnId="{E98E51D5-E67D-4A4F-A269-104D43BE67C7}">
      <dgm:prSet/>
      <dgm:spPr/>
      <dgm:t>
        <a:bodyPr/>
        <a:lstStyle/>
        <a:p>
          <a:endParaRPr lang="en-GB">
            <a:solidFill>
              <a:schemeClr val="bg2"/>
            </a:solidFill>
          </a:endParaRPr>
        </a:p>
      </dgm:t>
    </dgm:pt>
    <dgm:pt modelId="{2005C8F5-C437-44E2-A5F0-0DEF646AC6D7}" type="pres">
      <dgm:prSet presAssocID="{8D5DE696-BA9F-4397-957A-AE58045D4294}" presName="diagram" presStyleCnt="0">
        <dgm:presLayoutVars>
          <dgm:dir/>
          <dgm:resizeHandles val="exact"/>
        </dgm:presLayoutVars>
      </dgm:prSet>
      <dgm:spPr/>
    </dgm:pt>
    <dgm:pt modelId="{DD6D3C84-CD3F-4BE0-A80B-41EFEFEC1E70}" type="pres">
      <dgm:prSet presAssocID="{242DDF32-790C-433B-A332-B0491683CAEC}" presName="node" presStyleLbl="node1" presStyleIdx="0" presStyleCnt="9">
        <dgm:presLayoutVars>
          <dgm:bulletEnabled val="1"/>
        </dgm:presLayoutVars>
      </dgm:prSet>
      <dgm:spPr/>
    </dgm:pt>
    <dgm:pt modelId="{8F0A24D2-681A-4359-85CF-0711471A8C32}" type="pres">
      <dgm:prSet presAssocID="{B79DA3A8-8D3C-4D65-B740-01314F7212DC}" presName="sibTrans" presStyleCnt="0"/>
      <dgm:spPr/>
    </dgm:pt>
    <dgm:pt modelId="{768FA39B-7B4E-436D-984A-8A96CCB7D594}" type="pres">
      <dgm:prSet presAssocID="{63E93C0A-8D0D-40F7-AF3C-0767372B0E43}" presName="node" presStyleLbl="node1" presStyleIdx="1" presStyleCnt="9">
        <dgm:presLayoutVars>
          <dgm:bulletEnabled val="1"/>
        </dgm:presLayoutVars>
      </dgm:prSet>
      <dgm:spPr/>
    </dgm:pt>
    <dgm:pt modelId="{33BD4A49-2B10-4143-BA9E-4640C9836A88}" type="pres">
      <dgm:prSet presAssocID="{FDB1A770-F47C-4139-89F2-FE0423577E62}" presName="sibTrans" presStyleCnt="0"/>
      <dgm:spPr/>
    </dgm:pt>
    <dgm:pt modelId="{02DD6523-32B2-4297-A92E-5593E5A10F46}" type="pres">
      <dgm:prSet presAssocID="{9769E447-1337-4921-AB3F-DBFC4706F6A2}" presName="node" presStyleLbl="node1" presStyleIdx="2" presStyleCnt="9">
        <dgm:presLayoutVars>
          <dgm:bulletEnabled val="1"/>
        </dgm:presLayoutVars>
      </dgm:prSet>
      <dgm:spPr/>
    </dgm:pt>
    <dgm:pt modelId="{CD2C55F9-1649-40E4-B937-55D5171EE370}" type="pres">
      <dgm:prSet presAssocID="{9561880C-831F-4E99-9E9E-244EF06A305A}" presName="sibTrans" presStyleCnt="0"/>
      <dgm:spPr/>
    </dgm:pt>
    <dgm:pt modelId="{26725F3C-C6BB-47F8-ADC3-B5B2C30B5C47}" type="pres">
      <dgm:prSet presAssocID="{DE1FDBCB-AC6B-41F5-9E44-996CDAE66845}" presName="node" presStyleLbl="node1" presStyleIdx="3" presStyleCnt="9">
        <dgm:presLayoutVars>
          <dgm:bulletEnabled val="1"/>
        </dgm:presLayoutVars>
      </dgm:prSet>
      <dgm:spPr/>
    </dgm:pt>
    <dgm:pt modelId="{2C6F4DDC-C386-45B3-85CA-5E63CD49CF7A}" type="pres">
      <dgm:prSet presAssocID="{95CB3AC9-934D-4064-9651-E13C68468E00}" presName="sibTrans" presStyleCnt="0"/>
      <dgm:spPr/>
    </dgm:pt>
    <dgm:pt modelId="{F4C7583C-551D-447F-A2C2-9021A775E426}" type="pres">
      <dgm:prSet presAssocID="{BF55E843-3243-419B-9856-91D969A1EEF3}" presName="node" presStyleLbl="node1" presStyleIdx="4" presStyleCnt="9">
        <dgm:presLayoutVars>
          <dgm:bulletEnabled val="1"/>
        </dgm:presLayoutVars>
      </dgm:prSet>
      <dgm:spPr/>
    </dgm:pt>
    <dgm:pt modelId="{934A5113-13CE-4034-A0DD-1B7C9FD843EA}" type="pres">
      <dgm:prSet presAssocID="{140714A7-21B9-42AE-AC89-74BF863A14A3}" presName="sibTrans" presStyleCnt="0"/>
      <dgm:spPr/>
    </dgm:pt>
    <dgm:pt modelId="{0C5C068E-0608-43A8-BDD0-6AE8CE5CFC40}" type="pres">
      <dgm:prSet presAssocID="{5348D622-4D54-4FBA-844D-2225A466E251}" presName="node" presStyleLbl="node1" presStyleIdx="5" presStyleCnt="9">
        <dgm:presLayoutVars>
          <dgm:bulletEnabled val="1"/>
        </dgm:presLayoutVars>
      </dgm:prSet>
      <dgm:spPr/>
    </dgm:pt>
    <dgm:pt modelId="{D9BDDB0D-9F57-4CCC-8864-917212910EE9}" type="pres">
      <dgm:prSet presAssocID="{73FCDE88-B822-413A-9878-0BBB07F694D5}" presName="sibTrans" presStyleCnt="0"/>
      <dgm:spPr/>
    </dgm:pt>
    <dgm:pt modelId="{6FE1180D-46AF-4264-9CB2-AD6A429C7490}" type="pres">
      <dgm:prSet presAssocID="{C6E0741C-598C-4E1F-9FD2-91D0DB210079}" presName="node" presStyleLbl="node1" presStyleIdx="6" presStyleCnt="9">
        <dgm:presLayoutVars>
          <dgm:bulletEnabled val="1"/>
        </dgm:presLayoutVars>
      </dgm:prSet>
      <dgm:spPr/>
    </dgm:pt>
    <dgm:pt modelId="{28DA7C43-7EC9-4DF0-8F33-ACB7C1D0FA03}" type="pres">
      <dgm:prSet presAssocID="{045B8280-B43F-49C4-A07B-8BF0B8C1768B}" presName="sibTrans" presStyleCnt="0"/>
      <dgm:spPr/>
    </dgm:pt>
    <dgm:pt modelId="{B55E03A8-F2DD-47EB-A3B9-33D09BAB41FC}" type="pres">
      <dgm:prSet presAssocID="{9E8E76F7-114B-49A9-ABC5-4F68FA49D557}" presName="node" presStyleLbl="node1" presStyleIdx="7" presStyleCnt="9">
        <dgm:presLayoutVars>
          <dgm:bulletEnabled val="1"/>
        </dgm:presLayoutVars>
      </dgm:prSet>
      <dgm:spPr/>
    </dgm:pt>
    <dgm:pt modelId="{8C6D2A68-227F-448E-82D9-73697DCD982D}" type="pres">
      <dgm:prSet presAssocID="{AAEC2109-2670-457D-9C6E-C183EDED626B}" presName="sibTrans" presStyleCnt="0"/>
      <dgm:spPr/>
    </dgm:pt>
    <dgm:pt modelId="{A8D583C3-02B7-4A9D-9B88-C55A0D034A37}" type="pres">
      <dgm:prSet presAssocID="{D85CE88D-6C01-4D0F-9508-7069A1014E3A}" presName="node" presStyleLbl="node1" presStyleIdx="8" presStyleCnt="9">
        <dgm:presLayoutVars>
          <dgm:bulletEnabled val="1"/>
        </dgm:presLayoutVars>
      </dgm:prSet>
      <dgm:spPr/>
    </dgm:pt>
  </dgm:ptLst>
  <dgm:cxnLst>
    <dgm:cxn modelId="{CE4FE604-CFA4-4ECD-A682-D76016E6A381}" srcId="{8D5DE696-BA9F-4397-957A-AE58045D4294}" destId="{5348D622-4D54-4FBA-844D-2225A466E251}" srcOrd="5" destOrd="0" parTransId="{95B71DA5-A59C-410E-AE4C-8D7009CF8691}" sibTransId="{73FCDE88-B822-413A-9878-0BBB07F694D5}"/>
    <dgm:cxn modelId="{2B74870A-DED2-4404-860A-8C0B86D361C7}" type="presOf" srcId="{242DDF32-790C-433B-A332-B0491683CAEC}" destId="{DD6D3C84-CD3F-4BE0-A80B-41EFEFEC1E70}" srcOrd="0" destOrd="0" presId="urn:microsoft.com/office/officeart/2005/8/layout/default"/>
    <dgm:cxn modelId="{9ABD7C10-97AE-4F97-BD49-7AF0FB8A2F13}" type="presOf" srcId="{C6E0741C-598C-4E1F-9FD2-91D0DB210079}" destId="{6FE1180D-46AF-4264-9CB2-AD6A429C7490}" srcOrd="0" destOrd="0" presId="urn:microsoft.com/office/officeart/2005/8/layout/default"/>
    <dgm:cxn modelId="{531E732C-F4E0-4218-BB0F-D4B1C3B16CA2}" srcId="{8D5DE696-BA9F-4397-957A-AE58045D4294}" destId="{9769E447-1337-4921-AB3F-DBFC4706F6A2}" srcOrd="2" destOrd="0" parTransId="{03A0C863-189A-4A0D-AE7D-7421D09B4352}" sibTransId="{9561880C-831F-4E99-9E9E-244EF06A305A}"/>
    <dgm:cxn modelId="{3E4E2B37-618A-4B98-AA43-91DB095B8D26}" type="presOf" srcId="{9E8E76F7-114B-49A9-ABC5-4F68FA49D557}" destId="{B55E03A8-F2DD-47EB-A3B9-33D09BAB41FC}" srcOrd="0" destOrd="0" presId="urn:microsoft.com/office/officeart/2005/8/layout/default"/>
    <dgm:cxn modelId="{154D0447-E2D4-4279-AF27-49A80901B0EF}" srcId="{8D5DE696-BA9F-4397-957A-AE58045D4294}" destId="{BF55E843-3243-419B-9856-91D969A1EEF3}" srcOrd="4" destOrd="0" parTransId="{84C0B445-3D5B-4315-B44B-EADE66C07DED}" sibTransId="{140714A7-21B9-42AE-AC89-74BF863A14A3}"/>
    <dgm:cxn modelId="{C1153048-C52D-4F7B-899F-AE29EB41BACC}" type="presOf" srcId="{5348D622-4D54-4FBA-844D-2225A466E251}" destId="{0C5C068E-0608-43A8-BDD0-6AE8CE5CFC40}" srcOrd="0" destOrd="0" presId="urn:microsoft.com/office/officeart/2005/8/layout/default"/>
    <dgm:cxn modelId="{7D949949-3A38-45F0-9088-58298943436A}" type="presOf" srcId="{63E93C0A-8D0D-40F7-AF3C-0767372B0E43}" destId="{768FA39B-7B4E-436D-984A-8A96CCB7D594}" srcOrd="0" destOrd="0" presId="urn:microsoft.com/office/officeart/2005/8/layout/default"/>
    <dgm:cxn modelId="{CDFDCC54-12B6-4D3D-92A0-B6F52DA17251}" type="presOf" srcId="{8D5DE696-BA9F-4397-957A-AE58045D4294}" destId="{2005C8F5-C437-44E2-A5F0-0DEF646AC6D7}" srcOrd="0" destOrd="0" presId="urn:microsoft.com/office/officeart/2005/8/layout/default"/>
    <dgm:cxn modelId="{F7437A8C-1BF2-44E3-8459-1D54CA3AEA75}" srcId="{8D5DE696-BA9F-4397-957A-AE58045D4294}" destId="{242DDF32-790C-433B-A332-B0491683CAEC}" srcOrd="0" destOrd="0" parTransId="{277E213E-BD37-465A-A518-23CE7CCCA664}" sibTransId="{B79DA3A8-8D3C-4D65-B740-01314F7212DC}"/>
    <dgm:cxn modelId="{F13D2299-F746-4FE3-BD6A-A7167C198DAC}" type="presOf" srcId="{D85CE88D-6C01-4D0F-9508-7069A1014E3A}" destId="{A8D583C3-02B7-4A9D-9B88-C55A0D034A37}" srcOrd="0" destOrd="0" presId="urn:microsoft.com/office/officeart/2005/8/layout/default"/>
    <dgm:cxn modelId="{48D73EAB-B6AB-4146-8704-F7D5A2EBD135}" type="presOf" srcId="{9769E447-1337-4921-AB3F-DBFC4706F6A2}" destId="{02DD6523-32B2-4297-A92E-5593E5A10F46}" srcOrd="0" destOrd="0" presId="urn:microsoft.com/office/officeart/2005/8/layout/default"/>
    <dgm:cxn modelId="{7A0F60B5-F9AF-4F73-A17B-6ADD7E6DA33E}" type="presOf" srcId="{BF55E843-3243-419B-9856-91D969A1EEF3}" destId="{F4C7583C-551D-447F-A2C2-9021A775E426}" srcOrd="0" destOrd="0" presId="urn:microsoft.com/office/officeart/2005/8/layout/default"/>
    <dgm:cxn modelId="{D97B25D1-8D86-4BB3-84A8-4550BFD58D9F}" type="presOf" srcId="{DE1FDBCB-AC6B-41F5-9E44-996CDAE66845}" destId="{26725F3C-C6BB-47F8-ADC3-B5B2C30B5C47}" srcOrd="0" destOrd="0" presId="urn:microsoft.com/office/officeart/2005/8/layout/default"/>
    <dgm:cxn modelId="{E98E51D5-E67D-4A4F-A269-104D43BE67C7}" srcId="{8D5DE696-BA9F-4397-957A-AE58045D4294}" destId="{D85CE88D-6C01-4D0F-9508-7069A1014E3A}" srcOrd="8" destOrd="0" parTransId="{9A679932-7D3F-487D-9085-0EDE1EAC0D8C}" sibTransId="{13BFB1B8-3E11-42BB-96BE-BAB0CDBF3D4F}"/>
    <dgm:cxn modelId="{5C5A47DB-4A06-45F0-828D-74C338F71BC7}" srcId="{8D5DE696-BA9F-4397-957A-AE58045D4294}" destId="{DE1FDBCB-AC6B-41F5-9E44-996CDAE66845}" srcOrd="3" destOrd="0" parTransId="{A1BA6CA4-CAC9-4C9F-A47F-DAC0AD3DA77E}" sibTransId="{95CB3AC9-934D-4064-9651-E13C68468E00}"/>
    <dgm:cxn modelId="{D0ACA5E7-9E3E-4B28-94F4-CDB0A535E66D}" srcId="{8D5DE696-BA9F-4397-957A-AE58045D4294}" destId="{63E93C0A-8D0D-40F7-AF3C-0767372B0E43}" srcOrd="1" destOrd="0" parTransId="{32928CE4-3D88-4C93-8CA9-2491173F86A2}" sibTransId="{FDB1A770-F47C-4139-89F2-FE0423577E62}"/>
    <dgm:cxn modelId="{B57CAFEB-7F2B-4F0C-BF5F-967D1EA01283}" srcId="{8D5DE696-BA9F-4397-957A-AE58045D4294}" destId="{9E8E76F7-114B-49A9-ABC5-4F68FA49D557}" srcOrd="7" destOrd="0" parTransId="{4550A8BC-D9F7-452C-A0BF-ACDD9FAD474D}" sibTransId="{AAEC2109-2670-457D-9C6E-C183EDED626B}"/>
    <dgm:cxn modelId="{3C5364FD-6E23-4D58-9F0C-E2EDCD7C9DB1}" srcId="{8D5DE696-BA9F-4397-957A-AE58045D4294}" destId="{C6E0741C-598C-4E1F-9FD2-91D0DB210079}" srcOrd="6" destOrd="0" parTransId="{11349205-E885-45AA-B142-873BBAD04798}" sibTransId="{045B8280-B43F-49C4-A07B-8BF0B8C1768B}"/>
    <dgm:cxn modelId="{B0C2D6FD-1039-4D71-ABAC-D21ADAC94A45}" type="presParOf" srcId="{2005C8F5-C437-44E2-A5F0-0DEF646AC6D7}" destId="{DD6D3C84-CD3F-4BE0-A80B-41EFEFEC1E70}" srcOrd="0" destOrd="0" presId="urn:microsoft.com/office/officeart/2005/8/layout/default"/>
    <dgm:cxn modelId="{345AD53A-57FF-4BFA-B951-43329AA4403F}" type="presParOf" srcId="{2005C8F5-C437-44E2-A5F0-0DEF646AC6D7}" destId="{8F0A24D2-681A-4359-85CF-0711471A8C32}" srcOrd="1" destOrd="0" presId="urn:microsoft.com/office/officeart/2005/8/layout/default"/>
    <dgm:cxn modelId="{745CA82A-F442-4766-A96A-A2E8959E0BE8}" type="presParOf" srcId="{2005C8F5-C437-44E2-A5F0-0DEF646AC6D7}" destId="{768FA39B-7B4E-436D-984A-8A96CCB7D594}" srcOrd="2" destOrd="0" presId="urn:microsoft.com/office/officeart/2005/8/layout/default"/>
    <dgm:cxn modelId="{04A29F34-D1F3-403D-BB88-53ECEBDBDB31}" type="presParOf" srcId="{2005C8F5-C437-44E2-A5F0-0DEF646AC6D7}" destId="{33BD4A49-2B10-4143-BA9E-4640C9836A88}" srcOrd="3" destOrd="0" presId="urn:microsoft.com/office/officeart/2005/8/layout/default"/>
    <dgm:cxn modelId="{2EE934D1-1F4C-4EFF-977A-7DFCF4DD7A87}" type="presParOf" srcId="{2005C8F5-C437-44E2-A5F0-0DEF646AC6D7}" destId="{02DD6523-32B2-4297-A92E-5593E5A10F46}" srcOrd="4" destOrd="0" presId="urn:microsoft.com/office/officeart/2005/8/layout/default"/>
    <dgm:cxn modelId="{9005649D-5EF6-48EE-8D8B-881525B7520D}" type="presParOf" srcId="{2005C8F5-C437-44E2-A5F0-0DEF646AC6D7}" destId="{CD2C55F9-1649-40E4-B937-55D5171EE370}" srcOrd="5" destOrd="0" presId="urn:microsoft.com/office/officeart/2005/8/layout/default"/>
    <dgm:cxn modelId="{48C272BB-CBA0-4B08-9C33-1E51BE75B0CB}" type="presParOf" srcId="{2005C8F5-C437-44E2-A5F0-0DEF646AC6D7}" destId="{26725F3C-C6BB-47F8-ADC3-B5B2C30B5C47}" srcOrd="6" destOrd="0" presId="urn:microsoft.com/office/officeart/2005/8/layout/default"/>
    <dgm:cxn modelId="{16338859-357F-443A-9235-DD58C9B639C6}" type="presParOf" srcId="{2005C8F5-C437-44E2-A5F0-0DEF646AC6D7}" destId="{2C6F4DDC-C386-45B3-85CA-5E63CD49CF7A}" srcOrd="7" destOrd="0" presId="urn:microsoft.com/office/officeart/2005/8/layout/default"/>
    <dgm:cxn modelId="{53504A50-FB88-4E91-923B-4BA01EE1F0B0}" type="presParOf" srcId="{2005C8F5-C437-44E2-A5F0-0DEF646AC6D7}" destId="{F4C7583C-551D-447F-A2C2-9021A775E426}" srcOrd="8" destOrd="0" presId="urn:microsoft.com/office/officeart/2005/8/layout/default"/>
    <dgm:cxn modelId="{9F6D636E-8FEB-4E69-93C4-CD3E59174012}" type="presParOf" srcId="{2005C8F5-C437-44E2-A5F0-0DEF646AC6D7}" destId="{934A5113-13CE-4034-A0DD-1B7C9FD843EA}" srcOrd="9" destOrd="0" presId="urn:microsoft.com/office/officeart/2005/8/layout/default"/>
    <dgm:cxn modelId="{51C56B97-4EC2-4AB9-8E35-0DF1D4A03B1D}" type="presParOf" srcId="{2005C8F5-C437-44E2-A5F0-0DEF646AC6D7}" destId="{0C5C068E-0608-43A8-BDD0-6AE8CE5CFC40}" srcOrd="10" destOrd="0" presId="urn:microsoft.com/office/officeart/2005/8/layout/default"/>
    <dgm:cxn modelId="{E3D61E90-5E5B-4298-8489-74AABDDC956C}" type="presParOf" srcId="{2005C8F5-C437-44E2-A5F0-0DEF646AC6D7}" destId="{D9BDDB0D-9F57-4CCC-8864-917212910EE9}" srcOrd="11" destOrd="0" presId="urn:microsoft.com/office/officeart/2005/8/layout/default"/>
    <dgm:cxn modelId="{5C6F120E-8D0A-4BBF-8AD1-10D1BFDD8B5B}" type="presParOf" srcId="{2005C8F5-C437-44E2-A5F0-0DEF646AC6D7}" destId="{6FE1180D-46AF-4264-9CB2-AD6A429C7490}" srcOrd="12" destOrd="0" presId="urn:microsoft.com/office/officeart/2005/8/layout/default"/>
    <dgm:cxn modelId="{C8009073-9CB4-46C8-9521-112596894DF9}" type="presParOf" srcId="{2005C8F5-C437-44E2-A5F0-0DEF646AC6D7}" destId="{28DA7C43-7EC9-4DF0-8F33-ACB7C1D0FA03}" srcOrd="13" destOrd="0" presId="urn:microsoft.com/office/officeart/2005/8/layout/default"/>
    <dgm:cxn modelId="{9B643CC2-7AF4-4235-A958-B1EF7A8B2BE3}" type="presParOf" srcId="{2005C8F5-C437-44E2-A5F0-0DEF646AC6D7}" destId="{B55E03A8-F2DD-47EB-A3B9-33D09BAB41FC}" srcOrd="14" destOrd="0" presId="urn:microsoft.com/office/officeart/2005/8/layout/default"/>
    <dgm:cxn modelId="{7C648DEE-7EE8-453F-8DE3-73FA5AED4F23}" type="presParOf" srcId="{2005C8F5-C437-44E2-A5F0-0DEF646AC6D7}" destId="{8C6D2A68-227F-448E-82D9-73697DCD982D}" srcOrd="15" destOrd="0" presId="urn:microsoft.com/office/officeart/2005/8/layout/default"/>
    <dgm:cxn modelId="{EF05DD49-2EEF-4E9D-BD43-6574FB88755E}" type="presParOf" srcId="{2005C8F5-C437-44E2-A5F0-0DEF646AC6D7}" destId="{A8D583C3-02B7-4A9D-9B88-C55A0D034A37}"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5DE696-BA9F-4397-957A-AE58045D4294}"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GB"/>
        </a:p>
      </dgm:t>
    </dgm:pt>
    <dgm:pt modelId="{242DDF32-790C-433B-A332-B0491683CAEC}">
      <dgm:prSet phldrT="[Text]" custT="1"/>
      <dgm:spPr/>
      <dgm:t>
        <a:bodyPr/>
        <a:lstStyle/>
        <a:p>
          <a:r>
            <a:rPr lang="en-GB" sz="2000" b="0" dirty="0">
              <a:solidFill>
                <a:schemeClr val="tx1"/>
              </a:solidFill>
            </a:rPr>
            <a:t>Publicity</a:t>
          </a:r>
        </a:p>
      </dgm:t>
    </dgm:pt>
    <dgm:pt modelId="{277E213E-BD37-465A-A518-23CE7CCCA664}" type="parTrans" cxnId="{F7437A8C-1BF2-44E3-8459-1D54CA3AEA75}">
      <dgm:prSet/>
      <dgm:spPr/>
      <dgm:t>
        <a:bodyPr/>
        <a:lstStyle/>
        <a:p>
          <a:endParaRPr lang="en-GB" sz="1400" b="0">
            <a:solidFill>
              <a:schemeClr val="bg2"/>
            </a:solidFill>
          </a:endParaRPr>
        </a:p>
      </dgm:t>
    </dgm:pt>
    <dgm:pt modelId="{B79DA3A8-8D3C-4D65-B740-01314F7212DC}" type="sibTrans" cxnId="{F7437A8C-1BF2-44E3-8459-1D54CA3AEA75}">
      <dgm:prSet/>
      <dgm:spPr/>
      <dgm:t>
        <a:bodyPr/>
        <a:lstStyle/>
        <a:p>
          <a:endParaRPr lang="en-GB" sz="1400" b="0">
            <a:solidFill>
              <a:schemeClr val="bg2"/>
            </a:solidFill>
          </a:endParaRPr>
        </a:p>
      </dgm:t>
    </dgm:pt>
    <dgm:pt modelId="{63E93C0A-8D0D-40F7-AF3C-0767372B0E43}">
      <dgm:prSet phldrT="[Text]" custT="1"/>
      <dgm:spPr/>
      <dgm:t>
        <a:bodyPr/>
        <a:lstStyle/>
        <a:p>
          <a:r>
            <a:rPr lang="en-GB" sz="2000" b="0" dirty="0">
              <a:solidFill>
                <a:schemeClr val="bg2"/>
              </a:solidFill>
            </a:rPr>
            <a:t>Use of social media channels</a:t>
          </a:r>
        </a:p>
      </dgm:t>
    </dgm:pt>
    <dgm:pt modelId="{32928CE4-3D88-4C93-8CA9-2491173F86A2}" type="parTrans" cxnId="{D0ACA5E7-9E3E-4B28-94F4-CDB0A535E66D}">
      <dgm:prSet/>
      <dgm:spPr/>
      <dgm:t>
        <a:bodyPr/>
        <a:lstStyle/>
        <a:p>
          <a:endParaRPr lang="en-GB" sz="1400" b="0">
            <a:solidFill>
              <a:schemeClr val="bg2"/>
            </a:solidFill>
          </a:endParaRPr>
        </a:p>
      </dgm:t>
    </dgm:pt>
    <dgm:pt modelId="{FDB1A770-F47C-4139-89F2-FE0423577E62}" type="sibTrans" cxnId="{D0ACA5E7-9E3E-4B28-94F4-CDB0A535E66D}">
      <dgm:prSet/>
      <dgm:spPr/>
      <dgm:t>
        <a:bodyPr/>
        <a:lstStyle/>
        <a:p>
          <a:endParaRPr lang="en-GB" sz="1400" b="0">
            <a:solidFill>
              <a:schemeClr val="bg2"/>
            </a:solidFill>
          </a:endParaRPr>
        </a:p>
      </dgm:t>
    </dgm:pt>
    <dgm:pt modelId="{BF55E843-3243-419B-9856-91D969A1EEF3}">
      <dgm:prSet phldrT="[Text]" custT="1"/>
      <dgm:spPr>
        <a:ln>
          <a:solidFill>
            <a:schemeClr val="bg1">
              <a:lumMod val="40000"/>
              <a:lumOff val="60000"/>
            </a:schemeClr>
          </a:solidFill>
        </a:ln>
      </dgm:spPr>
      <dgm:t>
        <a:bodyPr/>
        <a:lstStyle/>
        <a:p>
          <a:r>
            <a:rPr lang="en-GB" sz="2000" b="0" dirty="0">
              <a:solidFill>
                <a:schemeClr val="bg2"/>
              </a:solidFill>
            </a:rPr>
            <a:t>Media Engagement</a:t>
          </a:r>
        </a:p>
      </dgm:t>
    </dgm:pt>
    <dgm:pt modelId="{84C0B445-3D5B-4315-B44B-EADE66C07DED}" type="parTrans" cxnId="{154D0447-E2D4-4279-AF27-49A80901B0EF}">
      <dgm:prSet/>
      <dgm:spPr/>
      <dgm:t>
        <a:bodyPr/>
        <a:lstStyle/>
        <a:p>
          <a:endParaRPr lang="en-GB" sz="1400" b="0">
            <a:solidFill>
              <a:schemeClr val="bg2"/>
            </a:solidFill>
          </a:endParaRPr>
        </a:p>
      </dgm:t>
    </dgm:pt>
    <dgm:pt modelId="{140714A7-21B9-42AE-AC89-74BF863A14A3}" type="sibTrans" cxnId="{154D0447-E2D4-4279-AF27-49A80901B0EF}">
      <dgm:prSet/>
      <dgm:spPr/>
      <dgm:t>
        <a:bodyPr/>
        <a:lstStyle/>
        <a:p>
          <a:endParaRPr lang="en-GB" sz="1400" b="0">
            <a:solidFill>
              <a:schemeClr val="bg2"/>
            </a:solidFill>
          </a:endParaRPr>
        </a:p>
      </dgm:t>
    </dgm:pt>
    <dgm:pt modelId="{C6E0741C-598C-4E1F-9FD2-91D0DB210079}">
      <dgm:prSet phldrT="[Text]" custT="1"/>
      <dgm:spPr/>
      <dgm:t>
        <a:bodyPr/>
        <a:lstStyle/>
        <a:p>
          <a:r>
            <a:rPr lang="en-GB" sz="2000" b="0" dirty="0">
              <a:solidFill>
                <a:schemeClr val="bg2"/>
              </a:solidFill>
            </a:rPr>
            <a:t>Use of logos</a:t>
          </a:r>
        </a:p>
      </dgm:t>
    </dgm:pt>
    <dgm:pt modelId="{11349205-E885-45AA-B142-873BBAD04798}" type="parTrans" cxnId="{3C5364FD-6E23-4D58-9F0C-E2EDCD7C9DB1}">
      <dgm:prSet/>
      <dgm:spPr/>
      <dgm:t>
        <a:bodyPr/>
        <a:lstStyle/>
        <a:p>
          <a:endParaRPr lang="en-GB" sz="1400" b="0">
            <a:solidFill>
              <a:schemeClr val="bg2"/>
            </a:solidFill>
          </a:endParaRPr>
        </a:p>
      </dgm:t>
    </dgm:pt>
    <dgm:pt modelId="{045B8280-B43F-49C4-A07B-8BF0B8C1768B}" type="sibTrans" cxnId="{3C5364FD-6E23-4D58-9F0C-E2EDCD7C9DB1}">
      <dgm:prSet/>
      <dgm:spPr/>
      <dgm:t>
        <a:bodyPr/>
        <a:lstStyle/>
        <a:p>
          <a:endParaRPr lang="en-GB" sz="1400" b="0">
            <a:solidFill>
              <a:schemeClr val="bg2"/>
            </a:solidFill>
          </a:endParaRPr>
        </a:p>
      </dgm:t>
    </dgm:pt>
    <dgm:pt modelId="{9769E447-1337-4921-AB3F-DBFC4706F6A2}">
      <dgm:prSet phldrT="[Text]" custT="1"/>
      <dgm:spPr/>
      <dgm:t>
        <a:bodyPr/>
        <a:lstStyle/>
        <a:p>
          <a:r>
            <a:rPr lang="en-GB" sz="2000" b="0" dirty="0">
              <a:solidFill>
                <a:schemeClr val="bg2"/>
              </a:solidFill>
            </a:rPr>
            <a:t>Style and tone of documents</a:t>
          </a:r>
        </a:p>
      </dgm:t>
    </dgm:pt>
    <dgm:pt modelId="{03A0C863-189A-4A0D-AE7D-7421D09B4352}" type="parTrans" cxnId="{531E732C-F4E0-4218-BB0F-D4B1C3B16CA2}">
      <dgm:prSet/>
      <dgm:spPr/>
      <dgm:t>
        <a:bodyPr/>
        <a:lstStyle/>
        <a:p>
          <a:endParaRPr lang="en-GB" sz="1400" b="0">
            <a:solidFill>
              <a:schemeClr val="bg2"/>
            </a:solidFill>
          </a:endParaRPr>
        </a:p>
      </dgm:t>
    </dgm:pt>
    <dgm:pt modelId="{9561880C-831F-4E99-9E9E-244EF06A305A}" type="sibTrans" cxnId="{531E732C-F4E0-4218-BB0F-D4B1C3B16CA2}">
      <dgm:prSet/>
      <dgm:spPr/>
      <dgm:t>
        <a:bodyPr/>
        <a:lstStyle/>
        <a:p>
          <a:endParaRPr lang="en-GB" sz="1400" b="0">
            <a:solidFill>
              <a:schemeClr val="bg2"/>
            </a:solidFill>
          </a:endParaRPr>
        </a:p>
      </dgm:t>
    </dgm:pt>
    <dgm:pt modelId="{DE1FDBCB-AC6B-41F5-9E44-996CDAE66845}">
      <dgm:prSet phldrT="[Text]" custT="1"/>
      <dgm:spPr/>
      <dgm:t>
        <a:bodyPr/>
        <a:lstStyle/>
        <a:p>
          <a:r>
            <a:rPr lang="en-GB" sz="2000" b="0" dirty="0">
              <a:solidFill>
                <a:schemeClr val="tx1"/>
              </a:solidFill>
            </a:rPr>
            <a:t>Project Milestone events</a:t>
          </a:r>
        </a:p>
      </dgm:t>
    </dgm:pt>
    <dgm:pt modelId="{A1BA6CA4-CAC9-4C9F-A47F-DAC0AD3DA77E}" type="parTrans" cxnId="{5C5A47DB-4A06-45F0-828D-74C338F71BC7}">
      <dgm:prSet/>
      <dgm:spPr/>
      <dgm:t>
        <a:bodyPr/>
        <a:lstStyle/>
        <a:p>
          <a:endParaRPr lang="en-GB" sz="1400" b="0">
            <a:solidFill>
              <a:schemeClr val="bg2"/>
            </a:solidFill>
          </a:endParaRPr>
        </a:p>
      </dgm:t>
    </dgm:pt>
    <dgm:pt modelId="{95CB3AC9-934D-4064-9651-E13C68468E00}" type="sibTrans" cxnId="{5C5A47DB-4A06-45F0-828D-74C338F71BC7}">
      <dgm:prSet/>
      <dgm:spPr/>
      <dgm:t>
        <a:bodyPr/>
        <a:lstStyle/>
        <a:p>
          <a:endParaRPr lang="en-GB" sz="1400" b="0">
            <a:solidFill>
              <a:schemeClr val="bg2"/>
            </a:solidFill>
          </a:endParaRPr>
        </a:p>
      </dgm:t>
    </dgm:pt>
    <dgm:pt modelId="{9E8E76F7-114B-49A9-ABC5-4F68FA49D557}">
      <dgm:prSet phldrT="[Text]" custT="1"/>
      <dgm:spPr/>
      <dgm:t>
        <a:bodyPr/>
        <a:lstStyle/>
        <a:p>
          <a:r>
            <a:rPr lang="en-GB" sz="2000" b="0" dirty="0">
              <a:solidFill>
                <a:schemeClr val="bg2"/>
              </a:solidFill>
            </a:rPr>
            <a:t>Branding</a:t>
          </a:r>
        </a:p>
      </dgm:t>
    </dgm:pt>
    <dgm:pt modelId="{4550A8BC-D9F7-452C-A0BF-ACDD9FAD474D}" type="parTrans" cxnId="{B57CAFEB-7F2B-4F0C-BF5F-967D1EA01283}">
      <dgm:prSet/>
      <dgm:spPr/>
      <dgm:t>
        <a:bodyPr/>
        <a:lstStyle/>
        <a:p>
          <a:endParaRPr lang="en-GB" sz="1400" b="0">
            <a:solidFill>
              <a:schemeClr val="bg2"/>
            </a:solidFill>
          </a:endParaRPr>
        </a:p>
      </dgm:t>
    </dgm:pt>
    <dgm:pt modelId="{AAEC2109-2670-457D-9C6E-C183EDED626B}" type="sibTrans" cxnId="{B57CAFEB-7F2B-4F0C-BF5F-967D1EA01283}">
      <dgm:prSet/>
      <dgm:spPr/>
      <dgm:t>
        <a:bodyPr/>
        <a:lstStyle/>
        <a:p>
          <a:endParaRPr lang="en-GB" sz="1400" b="0">
            <a:solidFill>
              <a:schemeClr val="bg2"/>
            </a:solidFill>
          </a:endParaRPr>
        </a:p>
      </dgm:t>
    </dgm:pt>
    <dgm:pt modelId="{2005C8F5-C437-44E2-A5F0-0DEF646AC6D7}" type="pres">
      <dgm:prSet presAssocID="{8D5DE696-BA9F-4397-957A-AE58045D4294}" presName="diagram" presStyleCnt="0">
        <dgm:presLayoutVars>
          <dgm:dir/>
          <dgm:resizeHandles val="exact"/>
        </dgm:presLayoutVars>
      </dgm:prSet>
      <dgm:spPr/>
    </dgm:pt>
    <dgm:pt modelId="{DD6D3C84-CD3F-4BE0-A80B-41EFEFEC1E70}" type="pres">
      <dgm:prSet presAssocID="{242DDF32-790C-433B-A332-B0491683CAEC}" presName="node" presStyleLbl="node1" presStyleIdx="0" presStyleCnt="7">
        <dgm:presLayoutVars>
          <dgm:bulletEnabled val="1"/>
        </dgm:presLayoutVars>
      </dgm:prSet>
      <dgm:spPr/>
    </dgm:pt>
    <dgm:pt modelId="{8F0A24D2-681A-4359-85CF-0711471A8C32}" type="pres">
      <dgm:prSet presAssocID="{B79DA3A8-8D3C-4D65-B740-01314F7212DC}" presName="sibTrans" presStyleCnt="0"/>
      <dgm:spPr/>
    </dgm:pt>
    <dgm:pt modelId="{768FA39B-7B4E-436D-984A-8A96CCB7D594}" type="pres">
      <dgm:prSet presAssocID="{63E93C0A-8D0D-40F7-AF3C-0767372B0E43}" presName="node" presStyleLbl="node1" presStyleIdx="1" presStyleCnt="7">
        <dgm:presLayoutVars>
          <dgm:bulletEnabled val="1"/>
        </dgm:presLayoutVars>
      </dgm:prSet>
      <dgm:spPr/>
    </dgm:pt>
    <dgm:pt modelId="{33BD4A49-2B10-4143-BA9E-4640C9836A88}" type="pres">
      <dgm:prSet presAssocID="{FDB1A770-F47C-4139-89F2-FE0423577E62}" presName="sibTrans" presStyleCnt="0"/>
      <dgm:spPr/>
    </dgm:pt>
    <dgm:pt modelId="{02DD6523-32B2-4297-A92E-5593E5A10F46}" type="pres">
      <dgm:prSet presAssocID="{9769E447-1337-4921-AB3F-DBFC4706F6A2}" presName="node" presStyleLbl="node1" presStyleIdx="2" presStyleCnt="7">
        <dgm:presLayoutVars>
          <dgm:bulletEnabled val="1"/>
        </dgm:presLayoutVars>
      </dgm:prSet>
      <dgm:spPr/>
    </dgm:pt>
    <dgm:pt modelId="{CD2C55F9-1649-40E4-B937-55D5171EE370}" type="pres">
      <dgm:prSet presAssocID="{9561880C-831F-4E99-9E9E-244EF06A305A}" presName="sibTrans" presStyleCnt="0"/>
      <dgm:spPr/>
    </dgm:pt>
    <dgm:pt modelId="{26725F3C-C6BB-47F8-ADC3-B5B2C30B5C47}" type="pres">
      <dgm:prSet presAssocID="{DE1FDBCB-AC6B-41F5-9E44-996CDAE66845}" presName="node" presStyleLbl="node1" presStyleIdx="3" presStyleCnt="7">
        <dgm:presLayoutVars>
          <dgm:bulletEnabled val="1"/>
        </dgm:presLayoutVars>
      </dgm:prSet>
      <dgm:spPr/>
    </dgm:pt>
    <dgm:pt modelId="{2C6F4DDC-C386-45B3-85CA-5E63CD49CF7A}" type="pres">
      <dgm:prSet presAssocID="{95CB3AC9-934D-4064-9651-E13C68468E00}" presName="sibTrans" presStyleCnt="0"/>
      <dgm:spPr/>
    </dgm:pt>
    <dgm:pt modelId="{F4C7583C-551D-447F-A2C2-9021A775E426}" type="pres">
      <dgm:prSet presAssocID="{BF55E843-3243-419B-9856-91D969A1EEF3}" presName="node" presStyleLbl="node1" presStyleIdx="4" presStyleCnt="7">
        <dgm:presLayoutVars>
          <dgm:bulletEnabled val="1"/>
        </dgm:presLayoutVars>
      </dgm:prSet>
      <dgm:spPr/>
    </dgm:pt>
    <dgm:pt modelId="{934A5113-13CE-4034-A0DD-1B7C9FD843EA}" type="pres">
      <dgm:prSet presAssocID="{140714A7-21B9-42AE-AC89-74BF863A14A3}" presName="sibTrans" presStyleCnt="0"/>
      <dgm:spPr/>
    </dgm:pt>
    <dgm:pt modelId="{6FE1180D-46AF-4264-9CB2-AD6A429C7490}" type="pres">
      <dgm:prSet presAssocID="{C6E0741C-598C-4E1F-9FD2-91D0DB210079}" presName="node" presStyleLbl="node1" presStyleIdx="5" presStyleCnt="7">
        <dgm:presLayoutVars>
          <dgm:bulletEnabled val="1"/>
        </dgm:presLayoutVars>
      </dgm:prSet>
      <dgm:spPr/>
    </dgm:pt>
    <dgm:pt modelId="{28DA7C43-7EC9-4DF0-8F33-ACB7C1D0FA03}" type="pres">
      <dgm:prSet presAssocID="{045B8280-B43F-49C4-A07B-8BF0B8C1768B}" presName="sibTrans" presStyleCnt="0"/>
      <dgm:spPr/>
    </dgm:pt>
    <dgm:pt modelId="{B55E03A8-F2DD-47EB-A3B9-33D09BAB41FC}" type="pres">
      <dgm:prSet presAssocID="{9E8E76F7-114B-49A9-ABC5-4F68FA49D557}" presName="node" presStyleLbl="node1" presStyleIdx="6" presStyleCnt="7">
        <dgm:presLayoutVars>
          <dgm:bulletEnabled val="1"/>
        </dgm:presLayoutVars>
      </dgm:prSet>
      <dgm:spPr/>
    </dgm:pt>
  </dgm:ptLst>
  <dgm:cxnLst>
    <dgm:cxn modelId="{2B74870A-DED2-4404-860A-8C0B86D361C7}" type="presOf" srcId="{242DDF32-790C-433B-A332-B0491683CAEC}" destId="{DD6D3C84-CD3F-4BE0-A80B-41EFEFEC1E70}" srcOrd="0" destOrd="0" presId="urn:microsoft.com/office/officeart/2005/8/layout/default"/>
    <dgm:cxn modelId="{9ABD7C10-97AE-4F97-BD49-7AF0FB8A2F13}" type="presOf" srcId="{C6E0741C-598C-4E1F-9FD2-91D0DB210079}" destId="{6FE1180D-46AF-4264-9CB2-AD6A429C7490}" srcOrd="0" destOrd="0" presId="urn:microsoft.com/office/officeart/2005/8/layout/default"/>
    <dgm:cxn modelId="{531E732C-F4E0-4218-BB0F-D4B1C3B16CA2}" srcId="{8D5DE696-BA9F-4397-957A-AE58045D4294}" destId="{9769E447-1337-4921-AB3F-DBFC4706F6A2}" srcOrd="2" destOrd="0" parTransId="{03A0C863-189A-4A0D-AE7D-7421D09B4352}" sibTransId="{9561880C-831F-4E99-9E9E-244EF06A305A}"/>
    <dgm:cxn modelId="{3E4E2B37-618A-4B98-AA43-91DB095B8D26}" type="presOf" srcId="{9E8E76F7-114B-49A9-ABC5-4F68FA49D557}" destId="{B55E03A8-F2DD-47EB-A3B9-33D09BAB41FC}" srcOrd="0" destOrd="0" presId="urn:microsoft.com/office/officeart/2005/8/layout/default"/>
    <dgm:cxn modelId="{154D0447-E2D4-4279-AF27-49A80901B0EF}" srcId="{8D5DE696-BA9F-4397-957A-AE58045D4294}" destId="{BF55E843-3243-419B-9856-91D969A1EEF3}" srcOrd="4" destOrd="0" parTransId="{84C0B445-3D5B-4315-B44B-EADE66C07DED}" sibTransId="{140714A7-21B9-42AE-AC89-74BF863A14A3}"/>
    <dgm:cxn modelId="{7D949949-3A38-45F0-9088-58298943436A}" type="presOf" srcId="{63E93C0A-8D0D-40F7-AF3C-0767372B0E43}" destId="{768FA39B-7B4E-436D-984A-8A96CCB7D594}" srcOrd="0" destOrd="0" presId="urn:microsoft.com/office/officeart/2005/8/layout/default"/>
    <dgm:cxn modelId="{CDFDCC54-12B6-4D3D-92A0-B6F52DA17251}" type="presOf" srcId="{8D5DE696-BA9F-4397-957A-AE58045D4294}" destId="{2005C8F5-C437-44E2-A5F0-0DEF646AC6D7}" srcOrd="0" destOrd="0" presId="urn:microsoft.com/office/officeart/2005/8/layout/default"/>
    <dgm:cxn modelId="{F7437A8C-1BF2-44E3-8459-1D54CA3AEA75}" srcId="{8D5DE696-BA9F-4397-957A-AE58045D4294}" destId="{242DDF32-790C-433B-A332-B0491683CAEC}" srcOrd="0" destOrd="0" parTransId="{277E213E-BD37-465A-A518-23CE7CCCA664}" sibTransId="{B79DA3A8-8D3C-4D65-B740-01314F7212DC}"/>
    <dgm:cxn modelId="{48D73EAB-B6AB-4146-8704-F7D5A2EBD135}" type="presOf" srcId="{9769E447-1337-4921-AB3F-DBFC4706F6A2}" destId="{02DD6523-32B2-4297-A92E-5593E5A10F46}" srcOrd="0" destOrd="0" presId="urn:microsoft.com/office/officeart/2005/8/layout/default"/>
    <dgm:cxn modelId="{7A0F60B5-F9AF-4F73-A17B-6ADD7E6DA33E}" type="presOf" srcId="{BF55E843-3243-419B-9856-91D969A1EEF3}" destId="{F4C7583C-551D-447F-A2C2-9021A775E426}" srcOrd="0" destOrd="0" presId="urn:microsoft.com/office/officeart/2005/8/layout/default"/>
    <dgm:cxn modelId="{D97B25D1-8D86-4BB3-84A8-4550BFD58D9F}" type="presOf" srcId="{DE1FDBCB-AC6B-41F5-9E44-996CDAE66845}" destId="{26725F3C-C6BB-47F8-ADC3-B5B2C30B5C47}" srcOrd="0" destOrd="0" presId="urn:microsoft.com/office/officeart/2005/8/layout/default"/>
    <dgm:cxn modelId="{5C5A47DB-4A06-45F0-828D-74C338F71BC7}" srcId="{8D5DE696-BA9F-4397-957A-AE58045D4294}" destId="{DE1FDBCB-AC6B-41F5-9E44-996CDAE66845}" srcOrd="3" destOrd="0" parTransId="{A1BA6CA4-CAC9-4C9F-A47F-DAC0AD3DA77E}" sibTransId="{95CB3AC9-934D-4064-9651-E13C68468E00}"/>
    <dgm:cxn modelId="{D0ACA5E7-9E3E-4B28-94F4-CDB0A535E66D}" srcId="{8D5DE696-BA9F-4397-957A-AE58045D4294}" destId="{63E93C0A-8D0D-40F7-AF3C-0767372B0E43}" srcOrd="1" destOrd="0" parTransId="{32928CE4-3D88-4C93-8CA9-2491173F86A2}" sibTransId="{FDB1A770-F47C-4139-89F2-FE0423577E62}"/>
    <dgm:cxn modelId="{B57CAFEB-7F2B-4F0C-BF5F-967D1EA01283}" srcId="{8D5DE696-BA9F-4397-957A-AE58045D4294}" destId="{9E8E76F7-114B-49A9-ABC5-4F68FA49D557}" srcOrd="6" destOrd="0" parTransId="{4550A8BC-D9F7-452C-A0BF-ACDD9FAD474D}" sibTransId="{AAEC2109-2670-457D-9C6E-C183EDED626B}"/>
    <dgm:cxn modelId="{3C5364FD-6E23-4D58-9F0C-E2EDCD7C9DB1}" srcId="{8D5DE696-BA9F-4397-957A-AE58045D4294}" destId="{C6E0741C-598C-4E1F-9FD2-91D0DB210079}" srcOrd="5" destOrd="0" parTransId="{11349205-E885-45AA-B142-873BBAD04798}" sibTransId="{045B8280-B43F-49C4-A07B-8BF0B8C1768B}"/>
    <dgm:cxn modelId="{B0C2D6FD-1039-4D71-ABAC-D21ADAC94A45}" type="presParOf" srcId="{2005C8F5-C437-44E2-A5F0-0DEF646AC6D7}" destId="{DD6D3C84-CD3F-4BE0-A80B-41EFEFEC1E70}" srcOrd="0" destOrd="0" presId="urn:microsoft.com/office/officeart/2005/8/layout/default"/>
    <dgm:cxn modelId="{345AD53A-57FF-4BFA-B951-43329AA4403F}" type="presParOf" srcId="{2005C8F5-C437-44E2-A5F0-0DEF646AC6D7}" destId="{8F0A24D2-681A-4359-85CF-0711471A8C32}" srcOrd="1" destOrd="0" presId="urn:microsoft.com/office/officeart/2005/8/layout/default"/>
    <dgm:cxn modelId="{745CA82A-F442-4766-A96A-A2E8959E0BE8}" type="presParOf" srcId="{2005C8F5-C437-44E2-A5F0-0DEF646AC6D7}" destId="{768FA39B-7B4E-436D-984A-8A96CCB7D594}" srcOrd="2" destOrd="0" presId="urn:microsoft.com/office/officeart/2005/8/layout/default"/>
    <dgm:cxn modelId="{04A29F34-D1F3-403D-BB88-53ECEBDBDB31}" type="presParOf" srcId="{2005C8F5-C437-44E2-A5F0-0DEF646AC6D7}" destId="{33BD4A49-2B10-4143-BA9E-4640C9836A88}" srcOrd="3" destOrd="0" presId="urn:microsoft.com/office/officeart/2005/8/layout/default"/>
    <dgm:cxn modelId="{2EE934D1-1F4C-4EFF-977A-7DFCF4DD7A87}" type="presParOf" srcId="{2005C8F5-C437-44E2-A5F0-0DEF646AC6D7}" destId="{02DD6523-32B2-4297-A92E-5593E5A10F46}" srcOrd="4" destOrd="0" presId="urn:microsoft.com/office/officeart/2005/8/layout/default"/>
    <dgm:cxn modelId="{9005649D-5EF6-48EE-8D8B-881525B7520D}" type="presParOf" srcId="{2005C8F5-C437-44E2-A5F0-0DEF646AC6D7}" destId="{CD2C55F9-1649-40E4-B937-55D5171EE370}" srcOrd="5" destOrd="0" presId="urn:microsoft.com/office/officeart/2005/8/layout/default"/>
    <dgm:cxn modelId="{48C272BB-CBA0-4B08-9C33-1E51BE75B0CB}" type="presParOf" srcId="{2005C8F5-C437-44E2-A5F0-0DEF646AC6D7}" destId="{26725F3C-C6BB-47F8-ADC3-B5B2C30B5C47}" srcOrd="6" destOrd="0" presId="urn:microsoft.com/office/officeart/2005/8/layout/default"/>
    <dgm:cxn modelId="{16338859-357F-443A-9235-DD58C9B639C6}" type="presParOf" srcId="{2005C8F5-C437-44E2-A5F0-0DEF646AC6D7}" destId="{2C6F4DDC-C386-45B3-85CA-5E63CD49CF7A}" srcOrd="7" destOrd="0" presId="urn:microsoft.com/office/officeart/2005/8/layout/default"/>
    <dgm:cxn modelId="{53504A50-FB88-4E91-923B-4BA01EE1F0B0}" type="presParOf" srcId="{2005C8F5-C437-44E2-A5F0-0DEF646AC6D7}" destId="{F4C7583C-551D-447F-A2C2-9021A775E426}" srcOrd="8" destOrd="0" presId="urn:microsoft.com/office/officeart/2005/8/layout/default"/>
    <dgm:cxn modelId="{9F6D636E-8FEB-4E69-93C4-CD3E59174012}" type="presParOf" srcId="{2005C8F5-C437-44E2-A5F0-0DEF646AC6D7}" destId="{934A5113-13CE-4034-A0DD-1B7C9FD843EA}" srcOrd="9" destOrd="0" presId="urn:microsoft.com/office/officeart/2005/8/layout/default"/>
    <dgm:cxn modelId="{5C6F120E-8D0A-4BBF-8AD1-10D1BFDD8B5B}" type="presParOf" srcId="{2005C8F5-C437-44E2-A5F0-0DEF646AC6D7}" destId="{6FE1180D-46AF-4264-9CB2-AD6A429C7490}" srcOrd="10" destOrd="0" presId="urn:microsoft.com/office/officeart/2005/8/layout/default"/>
    <dgm:cxn modelId="{C8009073-9CB4-46C8-9521-112596894DF9}" type="presParOf" srcId="{2005C8F5-C437-44E2-A5F0-0DEF646AC6D7}" destId="{28DA7C43-7EC9-4DF0-8F33-ACB7C1D0FA03}" srcOrd="11" destOrd="0" presId="urn:microsoft.com/office/officeart/2005/8/layout/default"/>
    <dgm:cxn modelId="{9B643CC2-7AF4-4235-A958-B1EF7A8B2BE3}" type="presParOf" srcId="{2005C8F5-C437-44E2-A5F0-0DEF646AC6D7}" destId="{B55E03A8-F2DD-47EB-A3B9-33D09BAB41FC}"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E73952-CA1E-44C7-BC39-7DB74A3CE084}">
      <dsp:nvSpPr>
        <dsp:cNvPr id="0" name=""/>
        <dsp:cNvSpPr/>
      </dsp:nvSpPr>
      <dsp:spPr>
        <a:xfrm>
          <a:off x="1346352" y="504363"/>
          <a:ext cx="2414463" cy="2414503"/>
        </a:xfrm>
        <a:prstGeom prst="ellipse">
          <a:avLst/>
        </a:prstGeom>
        <a:gradFill rotWithShape="0">
          <a:gsLst>
            <a:gs pos="0">
              <a:schemeClr val="accent2">
                <a:alpha val="50000"/>
                <a:hueOff val="0"/>
                <a:satOff val="0"/>
                <a:lumOff val="0"/>
                <a:alphaOff val="0"/>
                <a:satMod val="103000"/>
                <a:lumMod val="102000"/>
                <a:tint val="94000"/>
              </a:schemeClr>
            </a:gs>
            <a:gs pos="50000">
              <a:schemeClr val="accent2">
                <a:alpha val="50000"/>
                <a:hueOff val="0"/>
                <a:satOff val="0"/>
                <a:lumOff val="0"/>
                <a:alphaOff val="0"/>
                <a:satMod val="110000"/>
                <a:lumMod val="100000"/>
                <a:shade val="100000"/>
              </a:schemeClr>
            </a:gs>
            <a:gs pos="100000">
              <a:schemeClr val="accent2">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53340" tIns="0" rIns="288000" bIns="53340" numCol="1" spcCol="1270" anchor="ctr" anchorCtr="0">
          <a:noAutofit/>
        </a:bodyPr>
        <a:lstStyle/>
        <a:p>
          <a:pPr marL="0" lvl="0" indent="0" algn="ctr" defTabSz="622300">
            <a:lnSpc>
              <a:spcPct val="90000"/>
            </a:lnSpc>
            <a:spcBef>
              <a:spcPct val="0"/>
            </a:spcBef>
            <a:spcAft>
              <a:spcPct val="35000"/>
            </a:spcAft>
            <a:buNone/>
          </a:pPr>
          <a:r>
            <a:rPr lang="en-GB" sz="1400" b="0" kern="1200" cap="none" spc="0" dirty="0">
              <a:ln w="0">
                <a:noFill/>
              </a:ln>
              <a:solidFill>
                <a:schemeClr val="bg1"/>
              </a:solidFill>
              <a:effectLst>
                <a:outerShdw blurRad="38100" dist="19050" dir="2700000" algn="tl" rotWithShape="0">
                  <a:schemeClr val="dk1">
                    <a:alpha val="40000"/>
                  </a:schemeClr>
                </a:outerShdw>
              </a:effectLst>
            </a:rPr>
            <a:t>Investors/</a:t>
          </a:r>
          <a:br>
            <a:rPr lang="en-GB" sz="1400" b="0" kern="1200" cap="none" spc="0" dirty="0">
              <a:ln w="0">
                <a:noFill/>
              </a:ln>
              <a:solidFill>
                <a:schemeClr val="bg1"/>
              </a:solidFill>
              <a:effectLst>
                <a:outerShdw blurRad="38100" dist="19050" dir="2700000" algn="tl" rotWithShape="0">
                  <a:schemeClr val="dk1">
                    <a:alpha val="40000"/>
                  </a:schemeClr>
                </a:outerShdw>
              </a:effectLst>
            </a:rPr>
          </a:br>
          <a:r>
            <a:rPr lang="en-GB" sz="1400" b="0" kern="1200" cap="none" spc="0" dirty="0">
              <a:ln w="0">
                <a:noFill/>
              </a:ln>
              <a:solidFill>
                <a:schemeClr val="bg1"/>
              </a:solidFill>
              <a:effectLst>
                <a:outerShdw blurRad="38100" dist="19050" dir="2700000" algn="tl" rotWithShape="0">
                  <a:schemeClr val="dk1">
                    <a:alpha val="40000"/>
                  </a:schemeClr>
                </a:outerShdw>
              </a:effectLst>
            </a:rPr>
            <a:t>developers (external)</a:t>
          </a:r>
        </a:p>
      </dsp:txBody>
      <dsp:txXfrm>
        <a:off x="1699942" y="857959"/>
        <a:ext cx="1707283" cy="1707311"/>
      </dsp:txXfrm>
    </dsp:sp>
    <dsp:sp modelId="{EF30EABB-C18D-4218-B1D8-A71B538C3321}">
      <dsp:nvSpPr>
        <dsp:cNvPr id="0" name=""/>
        <dsp:cNvSpPr/>
      </dsp:nvSpPr>
      <dsp:spPr>
        <a:xfrm>
          <a:off x="4324954" y="504362"/>
          <a:ext cx="2414463" cy="2414503"/>
        </a:xfrm>
        <a:prstGeom prst="ellipse">
          <a:avLst/>
        </a:prstGeom>
        <a:gradFill rotWithShape="0">
          <a:gsLst>
            <a:gs pos="0">
              <a:schemeClr val="accent3">
                <a:alpha val="50000"/>
                <a:hueOff val="0"/>
                <a:satOff val="0"/>
                <a:lumOff val="0"/>
                <a:alphaOff val="0"/>
                <a:satMod val="103000"/>
                <a:lumMod val="102000"/>
                <a:tint val="94000"/>
              </a:schemeClr>
            </a:gs>
            <a:gs pos="50000">
              <a:schemeClr val="accent3">
                <a:alpha val="50000"/>
                <a:hueOff val="0"/>
                <a:satOff val="0"/>
                <a:lumOff val="0"/>
                <a:alphaOff val="0"/>
                <a:satMod val="110000"/>
                <a:lumMod val="100000"/>
                <a:shade val="100000"/>
              </a:schemeClr>
            </a:gs>
            <a:gs pos="100000">
              <a:schemeClr val="accent3">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396000" tIns="53340" rIns="53340" bIns="324000" numCol="1" spcCol="1270" anchor="ctr" anchorCtr="0">
          <a:noAutofit/>
        </a:bodyPr>
        <a:lstStyle/>
        <a:p>
          <a:pPr marL="0" lvl="0" indent="0" algn="ctr" defTabSz="622300">
            <a:lnSpc>
              <a:spcPct val="90000"/>
            </a:lnSpc>
            <a:spcBef>
              <a:spcPct val="0"/>
            </a:spcBef>
            <a:spcAft>
              <a:spcPct val="35000"/>
            </a:spcAft>
            <a:buNone/>
          </a:pPr>
          <a:r>
            <a:rPr lang="en-GB" sz="1400" b="0" kern="1200" cap="none" spc="0" dirty="0">
              <a:ln w="0">
                <a:noFill/>
              </a:ln>
              <a:solidFill>
                <a:schemeClr val="bg1"/>
              </a:solidFill>
              <a:effectLst>
                <a:outerShdw blurRad="38100" dist="19050" dir="2700000" algn="tl" rotWithShape="0">
                  <a:schemeClr val="dk1">
                    <a:alpha val="40000"/>
                  </a:schemeClr>
                </a:outerShdw>
              </a:effectLst>
            </a:rPr>
            <a:t>Businesses (external) seeking to relocate</a:t>
          </a:r>
        </a:p>
      </dsp:txBody>
      <dsp:txXfrm>
        <a:off x="4678544" y="857958"/>
        <a:ext cx="1707283" cy="1707311"/>
      </dsp:txXfrm>
    </dsp:sp>
    <dsp:sp modelId="{01950232-8248-4610-BC28-1C99C8B0C67E}">
      <dsp:nvSpPr>
        <dsp:cNvPr id="0" name=""/>
        <dsp:cNvSpPr/>
      </dsp:nvSpPr>
      <dsp:spPr>
        <a:xfrm>
          <a:off x="4707085" y="2023524"/>
          <a:ext cx="2414463" cy="2414503"/>
        </a:xfrm>
        <a:prstGeom prst="ellipse">
          <a:avLst/>
        </a:prstGeom>
        <a:gradFill rotWithShape="0">
          <a:gsLst>
            <a:gs pos="0">
              <a:schemeClr val="accent4">
                <a:alpha val="50000"/>
                <a:hueOff val="0"/>
                <a:satOff val="0"/>
                <a:lumOff val="0"/>
                <a:alphaOff val="0"/>
                <a:satMod val="103000"/>
                <a:lumMod val="102000"/>
                <a:tint val="94000"/>
              </a:schemeClr>
            </a:gs>
            <a:gs pos="50000">
              <a:schemeClr val="accent4">
                <a:alpha val="50000"/>
                <a:hueOff val="0"/>
                <a:satOff val="0"/>
                <a:lumOff val="0"/>
                <a:alphaOff val="0"/>
                <a:satMod val="110000"/>
                <a:lumMod val="100000"/>
                <a:shade val="100000"/>
              </a:schemeClr>
            </a:gs>
            <a:gs pos="100000">
              <a:schemeClr val="accent4">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32400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kern="1200" cap="none" spc="0" dirty="0">
              <a:ln w="0">
                <a:noFill/>
              </a:ln>
              <a:solidFill>
                <a:schemeClr val="bg1"/>
              </a:solidFill>
              <a:effectLst>
                <a:outerShdw blurRad="38100" dist="19050" dir="2700000" algn="tl" rotWithShape="0">
                  <a:schemeClr val="dk1">
                    <a:alpha val="40000"/>
                  </a:schemeClr>
                </a:outerShdw>
              </a:effectLst>
            </a:rPr>
            <a:t>Businesses (external) who regularly use our services, infrastructure or resources</a:t>
          </a:r>
        </a:p>
      </dsp:txBody>
      <dsp:txXfrm>
        <a:off x="5060675" y="2377120"/>
        <a:ext cx="1707283" cy="1707311"/>
      </dsp:txXfrm>
    </dsp:sp>
    <dsp:sp modelId="{F37E8EAA-DE42-411D-85EA-30558FDBBF16}">
      <dsp:nvSpPr>
        <dsp:cNvPr id="0" name=""/>
        <dsp:cNvSpPr/>
      </dsp:nvSpPr>
      <dsp:spPr>
        <a:xfrm>
          <a:off x="3702940" y="3004163"/>
          <a:ext cx="2414463" cy="2414503"/>
        </a:xfrm>
        <a:prstGeom prst="ellipse">
          <a:avLst/>
        </a:prstGeom>
        <a:gradFill rotWithShape="0">
          <a:gsLst>
            <a:gs pos="0">
              <a:schemeClr val="accent5">
                <a:alpha val="50000"/>
                <a:hueOff val="0"/>
                <a:satOff val="0"/>
                <a:lumOff val="0"/>
                <a:alphaOff val="0"/>
                <a:satMod val="103000"/>
                <a:lumMod val="102000"/>
                <a:tint val="94000"/>
              </a:schemeClr>
            </a:gs>
            <a:gs pos="50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324000" tIns="396000" rIns="49530" bIns="49530" numCol="1" spcCol="1270" anchor="ctr" anchorCtr="0">
          <a:noAutofit/>
        </a:bodyPr>
        <a:lstStyle/>
        <a:p>
          <a:pPr marL="0" lvl="0" indent="0" algn="ctr" defTabSz="577850">
            <a:lnSpc>
              <a:spcPct val="90000"/>
            </a:lnSpc>
            <a:spcBef>
              <a:spcPct val="0"/>
            </a:spcBef>
            <a:spcAft>
              <a:spcPct val="35000"/>
            </a:spcAft>
            <a:buNone/>
          </a:pPr>
          <a:r>
            <a:rPr lang="en-GB" sz="1300" b="0" kern="1200" cap="none" spc="0" dirty="0">
              <a:ln w="0">
                <a:noFill/>
              </a:ln>
              <a:solidFill>
                <a:schemeClr val="bg1"/>
              </a:solidFill>
              <a:effectLst>
                <a:outerShdw blurRad="38100" dist="19050" dir="2700000" algn="tl" rotWithShape="0">
                  <a:schemeClr val="dk1">
                    <a:alpha val="40000"/>
                  </a:schemeClr>
                </a:outerShdw>
              </a:effectLst>
            </a:rPr>
            <a:t>Partners, board members, key stakeholders and business leaders</a:t>
          </a:r>
        </a:p>
      </dsp:txBody>
      <dsp:txXfrm>
        <a:off x="4056530" y="3357759"/>
        <a:ext cx="1707283" cy="1707311"/>
      </dsp:txXfrm>
    </dsp:sp>
    <dsp:sp modelId="{548264CB-D9AB-45BE-8F77-4D9D741B2425}">
      <dsp:nvSpPr>
        <dsp:cNvPr id="0" name=""/>
        <dsp:cNvSpPr/>
      </dsp:nvSpPr>
      <dsp:spPr>
        <a:xfrm>
          <a:off x="2036469" y="3004163"/>
          <a:ext cx="2414463" cy="2414503"/>
        </a:xfrm>
        <a:prstGeom prst="ellipse">
          <a:avLst/>
        </a:prstGeom>
        <a:gradFill rotWithShape="0">
          <a:gsLst>
            <a:gs pos="0">
              <a:schemeClr val="accent6">
                <a:alpha val="50000"/>
                <a:hueOff val="0"/>
                <a:satOff val="0"/>
                <a:lumOff val="0"/>
                <a:alphaOff val="0"/>
                <a:satMod val="103000"/>
                <a:lumMod val="102000"/>
                <a:tint val="94000"/>
              </a:schemeClr>
            </a:gs>
            <a:gs pos="50000">
              <a:schemeClr val="accent6">
                <a:alpha val="50000"/>
                <a:hueOff val="0"/>
                <a:satOff val="0"/>
                <a:lumOff val="0"/>
                <a:alphaOff val="0"/>
                <a:satMod val="110000"/>
                <a:lumMod val="100000"/>
                <a:shade val="100000"/>
              </a:schemeClr>
            </a:gs>
            <a:gs pos="100000">
              <a:schemeClr val="accent6">
                <a:alpha val="50000"/>
                <a:hueOff val="0"/>
                <a:satOff val="0"/>
                <a:lumOff val="0"/>
                <a:alphaOff val="0"/>
                <a:lumMod val="99000"/>
                <a:satMod val="120000"/>
                <a:shade val="78000"/>
              </a:schemeClr>
            </a:gs>
          </a:gsLst>
          <a:lin ang="5400000" scaled="0"/>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dsp:spPr>
      <dsp:style>
        <a:lnRef idx="0">
          <a:scrgbClr r="0" g="0" b="0"/>
        </a:lnRef>
        <a:fillRef idx="3">
          <a:scrgbClr r="0" g="0" b="0"/>
        </a:fillRef>
        <a:effectRef idx="0">
          <a:scrgbClr r="0" g="0" b="0"/>
        </a:effectRef>
        <a:fontRef idx="minor">
          <a:schemeClr val="tx1"/>
        </a:fontRef>
      </dsp:style>
      <dsp:txBody>
        <a:bodyPr spcFirstLastPara="0" vert="horz" wrap="square" lIns="180000" tIns="684000" rIns="49530" bIns="49530" numCol="1" spcCol="1270" anchor="ctr" anchorCtr="0">
          <a:noAutofit/>
        </a:bodyPr>
        <a:lstStyle/>
        <a:p>
          <a:pPr marL="0" lvl="0" indent="0" algn="ctr" defTabSz="577850">
            <a:lnSpc>
              <a:spcPct val="90000"/>
            </a:lnSpc>
            <a:spcBef>
              <a:spcPct val="0"/>
            </a:spcBef>
            <a:spcAft>
              <a:spcPct val="35000"/>
            </a:spcAft>
            <a:buNone/>
          </a:pPr>
          <a:r>
            <a:rPr lang="en-GB" sz="1300" b="0" kern="1200" cap="none" spc="0" dirty="0">
              <a:ln w="0">
                <a:noFill/>
              </a:ln>
              <a:solidFill>
                <a:schemeClr val="bg1"/>
              </a:solidFill>
              <a:effectLst>
                <a:outerShdw blurRad="38100" dist="19050" dir="2700000" algn="tl" rotWithShape="0">
                  <a:schemeClr val="dk1">
                    <a:alpha val="40000"/>
                  </a:schemeClr>
                </a:outerShdw>
              </a:effectLst>
            </a:rPr>
            <a:t>Government, BEIS, key funding bodies</a:t>
          </a:r>
        </a:p>
      </dsp:txBody>
      <dsp:txXfrm>
        <a:off x="2390059" y="3357759"/>
        <a:ext cx="1707283" cy="1707311"/>
      </dsp:txXfrm>
    </dsp:sp>
    <dsp:sp modelId="{E39852DD-4B98-4415-B882-12E701D1D0FF}">
      <dsp:nvSpPr>
        <dsp:cNvPr id="0" name=""/>
        <dsp:cNvSpPr/>
      </dsp:nvSpPr>
      <dsp:spPr>
        <a:xfrm>
          <a:off x="1032424" y="2007061"/>
          <a:ext cx="2414463" cy="2414503"/>
        </a:xfrm>
        <a:prstGeom prst="ellipse">
          <a:avLst/>
        </a:prstGeom>
        <a:gradFill rotWithShape="0">
          <a:gsLst>
            <a:gs pos="0">
              <a:schemeClr val="accent2">
                <a:alpha val="50000"/>
                <a:hueOff val="0"/>
                <a:satOff val="0"/>
                <a:lumOff val="0"/>
                <a:alphaOff val="0"/>
                <a:satMod val="103000"/>
                <a:lumMod val="102000"/>
                <a:tint val="94000"/>
              </a:schemeClr>
            </a:gs>
            <a:gs pos="50000">
              <a:schemeClr val="accent2">
                <a:alpha val="50000"/>
                <a:hueOff val="0"/>
                <a:satOff val="0"/>
                <a:lumOff val="0"/>
                <a:alphaOff val="0"/>
                <a:satMod val="110000"/>
                <a:lumMod val="100000"/>
                <a:shade val="100000"/>
              </a:schemeClr>
            </a:gs>
            <a:gs pos="100000">
              <a:schemeClr val="accent2">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b="0" kern="1200" cap="none" spc="0" dirty="0">
              <a:ln w="0">
                <a:noFill/>
              </a:ln>
              <a:solidFill>
                <a:schemeClr val="bg1"/>
              </a:solidFill>
              <a:effectLst>
                <a:outerShdw blurRad="38100" dist="19050" dir="2700000" algn="tl" rotWithShape="0">
                  <a:schemeClr val="dk1">
                    <a:alpha val="40000"/>
                  </a:schemeClr>
                </a:outerShdw>
              </a:effectLst>
            </a:rPr>
            <a:t>MPs and Ministers for relevant departments</a:t>
          </a:r>
        </a:p>
      </dsp:txBody>
      <dsp:txXfrm>
        <a:off x="1386014" y="2360657"/>
        <a:ext cx="1707283" cy="1707311"/>
      </dsp:txXfrm>
    </dsp:sp>
    <dsp:sp modelId="{9A86ED9E-A92F-49B2-A964-8E708EC03AFF}">
      <dsp:nvSpPr>
        <dsp:cNvPr id="0" name=""/>
        <dsp:cNvSpPr/>
      </dsp:nvSpPr>
      <dsp:spPr>
        <a:xfrm>
          <a:off x="2856768" y="0"/>
          <a:ext cx="2414463" cy="2414503"/>
        </a:xfrm>
        <a:prstGeom prst="ellipse">
          <a:avLst/>
        </a:prstGeom>
        <a:gradFill rotWithShape="0">
          <a:gsLst>
            <a:gs pos="0">
              <a:schemeClr val="accent3">
                <a:alpha val="50000"/>
                <a:hueOff val="0"/>
                <a:satOff val="0"/>
                <a:lumOff val="0"/>
                <a:alphaOff val="0"/>
                <a:satMod val="103000"/>
                <a:lumMod val="102000"/>
                <a:tint val="94000"/>
              </a:schemeClr>
            </a:gs>
            <a:gs pos="50000">
              <a:schemeClr val="accent3">
                <a:alpha val="50000"/>
                <a:hueOff val="0"/>
                <a:satOff val="0"/>
                <a:lumOff val="0"/>
                <a:alphaOff val="0"/>
                <a:satMod val="110000"/>
                <a:lumMod val="100000"/>
                <a:shade val="100000"/>
              </a:schemeClr>
            </a:gs>
            <a:gs pos="100000">
              <a:schemeClr val="accent3">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b="0" kern="1200" cap="none" spc="0" dirty="0">
              <a:ln w="0">
                <a:noFill/>
              </a:ln>
              <a:solidFill>
                <a:schemeClr val="bg1"/>
              </a:solidFill>
              <a:effectLst>
                <a:outerShdw blurRad="38100" dist="19050" dir="2700000" algn="tl" rotWithShape="0">
                  <a:schemeClr val="dk1">
                    <a:alpha val="40000"/>
                  </a:schemeClr>
                </a:outerShdw>
              </a:effectLst>
            </a:rPr>
            <a:t>Businesses (existing in the South East)</a:t>
          </a:r>
        </a:p>
      </dsp:txBody>
      <dsp:txXfrm>
        <a:off x="3210358" y="353596"/>
        <a:ext cx="1707283" cy="17073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6D3C84-CD3F-4BE0-A80B-41EFEFEC1E70}">
      <dsp:nvSpPr>
        <dsp:cNvPr id="0" name=""/>
        <dsp:cNvSpPr/>
      </dsp:nvSpPr>
      <dsp:spPr>
        <a:xfrm>
          <a:off x="0" y="169333"/>
          <a:ext cx="2539999" cy="152400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tx1"/>
              </a:solidFill>
            </a:rPr>
            <a:t>Board meetings and minutes</a:t>
          </a:r>
        </a:p>
      </dsp:txBody>
      <dsp:txXfrm>
        <a:off x="0" y="169333"/>
        <a:ext cx="2539999" cy="1524000"/>
      </dsp:txXfrm>
    </dsp:sp>
    <dsp:sp modelId="{768FA39B-7B4E-436D-984A-8A96CCB7D594}">
      <dsp:nvSpPr>
        <dsp:cNvPr id="0" name=""/>
        <dsp:cNvSpPr/>
      </dsp:nvSpPr>
      <dsp:spPr>
        <a:xfrm>
          <a:off x="2794000" y="169333"/>
          <a:ext cx="2539999" cy="152400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bg2"/>
              </a:solidFill>
            </a:rPr>
            <a:t>Websites: </a:t>
          </a:r>
          <a:r>
            <a:rPr lang="en-GB" sz="1600" b="1" kern="1200" dirty="0">
              <a:solidFill>
                <a:schemeClr val="bg2"/>
              </a:solidFill>
            </a:rPr>
            <a:t>southeastlep.com </a:t>
          </a:r>
          <a:r>
            <a:rPr lang="en-GB" sz="1600" kern="1200" dirty="0">
              <a:solidFill>
                <a:schemeClr val="bg2"/>
              </a:solidFill>
            </a:rPr>
            <a:t>and </a:t>
          </a:r>
          <a:r>
            <a:rPr lang="en-GB" sz="1600" b="1" kern="1200" dirty="0">
              <a:solidFill>
                <a:schemeClr val="bg2"/>
              </a:solidFill>
            </a:rPr>
            <a:t>southeastbusiness.org.uk</a:t>
          </a:r>
        </a:p>
      </dsp:txBody>
      <dsp:txXfrm>
        <a:off x="2794000" y="169333"/>
        <a:ext cx="2539999" cy="1524000"/>
      </dsp:txXfrm>
    </dsp:sp>
    <dsp:sp modelId="{02DD6523-32B2-4297-A92E-5593E5A10F46}">
      <dsp:nvSpPr>
        <dsp:cNvPr id="0" name=""/>
        <dsp:cNvSpPr/>
      </dsp:nvSpPr>
      <dsp:spPr>
        <a:xfrm>
          <a:off x="5587999" y="169333"/>
          <a:ext cx="2539999" cy="152400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bg2"/>
              </a:solidFill>
            </a:rPr>
            <a:t>Newsletters and e-bulletins</a:t>
          </a:r>
        </a:p>
      </dsp:txBody>
      <dsp:txXfrm>
        <a:off x="5587999" y="169333"/>
        <a:ext cx="2539999" cy="1524000"/>
      </dsp:txXfrm>
    </dsp:sp>
    <dsp:sp modelId="{26725F3C-C6BB-47F8-ADC3-B5B2C30B5C47}">
      <dsp:nvSpPr>
        <dsp:cNvPr id="0" name=""/>
        <dsp:cNvSpPr/>
      </dsp:nvSpPr>
      <dsp:spPr>
        <a:xfrm>
          <a:off x="0" y="1947333"/>
          <a:ext cx="2539999" cy="15240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tx1"/>
              </a:solidFill>
            </a:rPr>
            <a:t>Print MP Engagement bulletin, sent fortnightly</a:t>
          </a:r>
        </a:p>
      </dsp:txBody>
      <dsp:txXfrm>
        <a:off x="0" y="1947333"/>
        <a:ext cx="2539999" cy="1524000"/>
      </dsp:txXfrm>
    </dsp:sp>
    <dsp:sp modelId="{F4C7583C-551D-447F-A2C2-9021A775E426}">
      <dsp:nvSpPr>
        <dsp:cNvPr id="0" name=""/>
        <dsp:cNvSpPr/>
      </dsp:nvSpPr>
      <dsp:spPr>
        <a:xfrm>
          <a:off x="2794000" y="1947333"/>
          <a:ext cx="2539999" cy="1524000"/>
        </a:xfrm>
        <a:prstGeom prst="rect">
          <a:avLst/>
        </a:prstGeom>
        <a:solidFill>
          <a:schemeClr val="accent6">
            <a:hueOff val="0"/>
            <a:satOff val="0"/>
            <a:lumOff val="0"/>
            <a:alphaOff val="0"/>
          </a:schemeClr>
        </a:solidFill>
        <a:ln w="12700" cap="flat" cmpd="sng" algn="ctr">
          <a:solidFill>
            <a:schemeClr val="bg1">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bg2"/>
              </a:solidFill>
            </a:rPr>
            <a:t>Social media </a:t>
          </a:r>
        </a:p>
        <a:p>
          <a:pPr marL="0" lvl="0" indent="0" algn="ctr" defTabSz="711200">
            <a:lnSpc>
              <a:spcPct val="90000"/>
            </a:lnSpc>
            <a:spcBef>
              <a:spcPct val="0"/>
            </a:spcBef>
            <a:spcAft>
              <a:spcPct val="35000"/>
            </a:spcAft>
            <a:buNone/>
          </a:pPr>
          <a:r>
            <a:rPr lang="en-GB" sz="1600" kern="1200" dirty="0">
              <a:solidFill>
                <a:schemeClr val="bg2"/>
              </a:solidFill>
            </a:rPr>
            <a:t>(Twitter and LinkedIn)</a:t>
          </a:r>
        </a:p>
      </dsp:txBody>
      <dsp:txXfrm>
        <a:off x="2794000" y="1947333"/>
        <a:ext cx="2539999" cy="1524000"/>
      </dsp:txXfrm>
    </dsp:sp>
    <dsp:sp modelId="{0C5C068E-0608-43A8-BDD0-6AE8CE5CFC40}">
      <dsp:nvSpPr>
        <dsp:cNvPr id="0" name=""/>
        <dsp:cNvSpPr/>
      </dsp:nvSpPr>
      <dsp:spPr>
        <a:xfrm>
          <a:off x="5587999" y="1947333"/>
          <a:ext cx="2539999" cy="152400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tx1"/>
              </a:solidFill>
            </a:rPr>
            <a:t>Press releases to local, regional and national media</a:t>
          </a:r>
        </a:p>
      </dsp:txBody>
      <dsp:txXfrm>
        <a:off x="5587999" y="1947333"/>
        <a:ext cx="2539999" cy="1524000"/>
      </dsp:txXfrm>
    </dsp:sp>
    <dsp:sp modelId="{6FE1180D-46AF-4264-9CB2-AD6A429C7490}">
      <dsp:nvSpPr>
        <dsp:cNvPr id="0" name=""/>
        <dsp:cNvSpPr/>
      </dsp:nvSpPr>
      <dsp:spPr>
        <a:xfrm>
          <a:off x="0" y="3725333"/>
          <a:ext cx="2539999" cy="152400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bg2"/>
              </a:solidFill>
            </a:rPr>
            <a:t>Trade media</a:t>
          </a:r>
        </a:p>
      </dsp:txBody>
      <dsp:txXfrm>
        <a:off x="0" y="3725333"/>
        <a:ext cx="2539999" cy="1524000"/>
      </dsp:txXfrm>
    </dsp:sp>
    <dsp:sp modelId="{B55E03A8-F2DD-47EB-A3B9-33D09BAB41FC}">
      <dsp:nvSpPr>
        <dsp:cNvPr id="0" name=""/>
        <dsp:cNvSpPr/>
      </dsp:nvSpPr>
      <dsp:spPr>
        <a:xfrm>
          <a:off x="2794000" y="3725333"/>
          <a:ext cx="2539999" cy="152400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bg2"/>
              </a:solidFill>
            </a:rPr>
            <a:t>Networking and influence from SELEP’s key players and ambassadors</a:t>
          </a:r>
        </a:p>
      </dsp:txBody>
      <dsp:txXfrm>
        <a:off x="2794000" y="3725333"/>
        <a:ext cx="2539999" cy="1524000"/>
      </dsp:txXfrm>
    </dsp:sp>
    <dsp:sp modelId="{A8D583C3-02B7-4A9D-9B88-C55A0D034A37}">
      <dsp:nvSpPr>
        <dsp:cNvPr id="0" name=""/>
        <dsp:cNvSpPr/>
      </dsp:nvSpPr>
      <dsp:spPr>
        <a:xfrm>
          <a:off x="5587999" y="3725333"/>
          <a:ext cx="2539999" cy="15240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tx1"/>
              </a:solidFill>
            </a:rPr>
            <a:t>Events, including AGM</a:t>
          </a:r>
        </a:p>
      </dsp:txBody>
      <dsp:txXfrm>
        <a:off x="5587999" y="3725333"/>
        <a:ext cx="2539999" cy="1524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6D3C84-CD3F-4BE0-A80B-41EFEFEC1E70}">
      <dsp:nvSpPr>
        <dsp:cNvPr id="0" name=""/>
        <dsp:cNvSpPr/>
      </dsp:nvSpPr>
      <dsp:spPr>
        <a:xfrm>
          <a:off x="0" y="169333"/>
          <a:ext cx="2539999" cy="152400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0" kern="1200" dirty="0">
              <a:solidFill>
                <a:schemeClr val="tx1"/>
              </a:solidFill>
            </a:rPr>
            <a:t>Publicity</a:t>
          </a:r>
        </a:p>
      </dsp:txBody>
      <dsp:txXfrm>
        <a:off x="0" y="169333"/>
        <a:ext cx="2539999" cy="1524000"/>
      </dsp:txXfrm>
    </dsp:sp>
    <dsp:sp modelId="{768FA39B-7B4E-436D-984A-8A96CCB7D594}">
      <dsp:nvSpPr>
        <dsp:cNvPr id="0" name=""/>
        <dsp:cNvSpPr/>
      </dsp:nvSpPr>
      <dsp:spPr>
        <a:xfrm>
          <a:off x="2794000" y="169333"/>
          <a:ext cx="2539999" cy="152400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0" kern="1200" dirty="0">
              <a:solidFill>
                <a:schemeClr val="bg2"/>
              </a:solidFill>
            </a:rPr>
            <a:t>Use of social media channels</a:t>
          </a:r>
        </a:p>
      </dsp:txBody>
      <dsp:txXfrm>
        <a:off x="2794000" y="169333"/>
        <a:ext cx="2539999" cy="1524000"/>
      </dsp:txXfrm>
    </dsp:sp>
    <dsp:sp modelId="{02DD6523-32B2-4297-A92E-5593E5A10F46}">
      <dsp:nvSpPr>
        <dsp:cNvPr id="0" name=""/>
        <dsp:cNvSpPr/>
      </dsp:nvSpPr>
      <dsp:spPr>
        <a:xfrm>
          <a:off x="5587999" y="169333"/>
          <a:ext cx="2539999" cy="152400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0" kern="1200" dirty="0">
              <a:solidFill>
                <a:schemeClr val="bg2"/>
              </a:solidFill>
            </a:rPr>
            <a:t>Style and tone of documents</a:t>
          </a:r>
        </a:p>
      </dsp:txBody>
      <dsp:txXfrm>
        <a:off x="5587999" y="169333"/>
        <a:ext cx="2539999" cy="1524000"/>
      </dsp:txXfrm>
    </dsp:sp>
    <dsp:sp modelId="{26725F3C-C6BB-47F8-ADC3-B5B2C30B5C47}">
      <dsp:nvSpPr>
        <dsp:cNvPr id="0" name=""/>
        <dsp:cNvSpPr/>
      </dsp:nvSpPr>
      <dsp:spPr>
        <a:xfrm>
          <a:off x="0" y="1947333"/>
          <a:ext cx="2539999" cy="15240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0" kern="1200" dirty="0">
              <a:solidFill>
                <a:schemeClr val="tx1"/>
              </a:solidFill>
            </a:rPr>
            <a:t>Project Milestone events</a:t>
          </a:r>
        </a:p>
      </dsp:txBody>
      <dsp:txXfrm>
        <a:off x="0" y="1947333"/>
        <a:ext cx="2539999" cy="1524000"/>
      </dsp:txXfrm>
    </dsp:sp>
    <dsp:sp modelId="{F4C7583C-551D-447F-A2C2-9021A775E426}">
      <dsp:nvSpPr>
        <dsp:cNvPr id="0" name=""/>
        <dsp:cNvSpPr/>
      </dsp:nvSpPr>
      <dsp:spPr>
        <a:xfrm>
          <a:off x="2794000" y="1947333"/>
          <a:ext cx="2539999" cy="1524000"/>
        </a:xfrm>
        <a:prstGeom prst="rect">
          <a:avLst/>
        </a:prstGeom>
        <a:solidFill>
          <a:schemeClr val="accent6">
            <a:hueOff val="0"/>
            <a:satOff val="0"/>
            <a:lumOff val="0"/>
            <a:alphaOff val="0"/>
          </a:schemeClr>
        </a:solidFill>
        <a:ln w="12700" cap="flat" cmpd="sng" algn="ctr">
          <a:solidFill>
            <a:schemeClr val="bg1">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0" kern="1200" dirty="0">
              <a:solidFill>
                <a:schemeClr val="bg2"/>
              </a:solidFill>
            </a:rPr>
            <a:t>Media Engagement</a:t>
          </a:r>
        </a:p>
      </dsp:txBody>
      <dsp:txXfrm>
        <a:off x="2794000" y="1947333"/>
        <a:ext cx="2539999" cy="1524000"/>
      </dsp:txXfrm>
    </dsp:sp>
    <dsp:sp modelId="{6FE1180D-46AF-4264-9CB2-AD6A429C7490}">
      <dsp:nvSpPr>
        <dsp:cNvPr id="0" name=""/>
        <dsp:cNvSpPr/>
      </dsp:nvSpPr>
      <dsp:spPr>
        <a:xfrm>
          <a:off x="5587999" y="1947333"/>
          <a:ext cx="2539999" cy="152400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0" kern="1200" dirty="0">
              <a:solidFill>
                <a:schemeClr val="bg2"/>
              </a:solidFill>
            </a:rPr>
            <a:t>Use of logos</a:t>
          </a:r>
        </a:p>
      </dsp:txBody>
      <dsp:txXfrm>
        <a:off x="5587999" y="1947333"/>
        <a:ext cx="2539999" cy="1524000"/>
      </dsp:txXfrm>
    </dsp:sp>
    <dsp:sp modelId="{B55E03A8-F2DD-47EB-A3B9-33D09BAB41FC}">
      <dsp:nvSpPr>
        <dsp:cNvPr id="0" name=""/>
        <dsp:cNvSpPr/>
      </dsp:nvSpPr>
      <dsp:spPr>
        <a:xfrm>
          <a:off x="2794000" y="3725333"/>
          <a:ext cx="2539999" cy="152400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0" kern="1200" dirty="0">
              <a:solidFill>
                <a:schemeClr val="bg2"/>
              </a:solidFill>
            </a:rPr>
            <a:t>Branding</a:t>
          </a:r>
        </a:p>
      </dsp:txBody>
      <dsp:txXfrm>
        <a:off x="2794000" y="3725333"/>
        <a:ext cx="2539999" cy="1524000"/>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B85E1B0-1EDF-4822-85CB-F7AF77B8732C}" type="datetimeFigureOut">
              <a:rPr lang="en-GB" smtClean="0"/>
              <a:t>30/01/2020</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DB9BAD3-30CC-4A73-97C1-F4DF7467563C}" type="slidenum">
              <a:rPr lang="en-GB" smtClean="0"/>
              <a:t>‹#›</a:t>
            </a:fld>
            <a:endParaRPr lang="en-GB"/>
          </a:p>
        </p:txBody>
      </p:sp>
    </p:spTree>
    <p:extLst>
      <p:ext uri="{BB962C8B-B14F-4D97-AF65-F5344CB8AC3E}">
        <p14:creationId xmlns:p14="http://schemas.microsoft.com/office/powerpoint/2010/main" val="1320871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DA2554-51D8-4D32-973D-6B810C5E51D0}" type="datetimeFigureOut">
              <a:rPr lang="en-GB" smtClean="0"/>
              <a:t>30/01/2020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D36047-AB64-4A06-9CDF-4B38F418F91D}" type="slidenum">
              <a:rPr lang="en-GB" smtClean="0"/>
              <a:t>‹#›</a:t>
            </a:fld>
            <a:endParaRPr lang="en-GB"/>
          </a:p>
        </p:txBody>
      </p:sp>
    </p:spTree>
    <p:extLst>
      <p:ext uri="{BB962C8B-B14F-4D97-AF65-F5344CB8AC3E}">
        <p14:creationId xmlns:p14="http://schemas.microsoft.com/office/powerpoint/2010/main" val="477843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ED36047-AB64-4A06-9CDF-4B38F418F91D}" type="slidenum">
              <a:rPr lang="en-GB" smtClean="0"/>
              <a:t>1</a:t>
            </a:fld>
            <a:endParaRPr lang="en-GB"/>
          </a:p>
        </p:txBody>
      </p:sp>
    </p:spTree>
    <p:extLst>
      <p:ext uri="{BB962C8B-B14F-4D97-AF65-F5344CB8AC3E}">
        <p14:creationId xmlns:p14="http://schemas.microsoft.com/office/powerpoint/2010/main" val="780317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b="1" dirty="0">
                <a:latin typeface="+mn-lt"/>
                <a:cs typeface="Aharoni" panose="020B0604020202020204" pitchFamily="2" charset="-79"/>
              </a:rPr>
              <a:t>SELEP needs a communications strategy for two reasons: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300" dirty="0">
              <a:latin typeface="+mn-lt"/>
              <a:cs typeface="Aharoni" panose="020B0604020202020204" pitchFamily="2" charset="-79"/>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b="1" dirty="0">
                <a:highlight>
                  <a:srgbClr val="FFFF00"/>
                </a:highlight>
                <a:cs typeface="Aharoni" panose="020B0604020202020204" pitchFamily="2" charset="-79"/>
              </a:rPr>
              <a:t>[click] </a:t>
            </a:r>
            <a:r>
              <a:rPr lang="en-GB" sz="1300" dirty="0">
                <a:cs typeface="Aharoni" panose="020B0604020202020204" pitchFamily="2" charset="-79"/>
              </a:rPr>
              <a:t>To help provide assurance to government.</a:t>
            </a:r>
            <a:endParaRPr lang="en-GB" sz="1300" dirty="0">
              <a:latin typeface="+mn-lt"/>
              <a:cs typeface="Aharoni" panose="020B0604020202020204" pitchFamily="2" charset="-79"/>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300" dirty="0">
              <a:latin typeface="+mn-lt"/>
              <a:cs typeface="Aharoni" panose="020B0604020202020204" pitchFamily="2" charset="-79"/>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a:latin typeface="+mn-lt"/>
                <a:cs typeface="Aharoni" panose="020B0604020202020204" pitchFamily="2" charset="-79"/>
              </a:rPr>
              <a:t>Government wants LEPs to work in the open.  This means:</a:t>
            </a:r>
          </a:p>
          <a:p>
            <a:pPr marL="628650" lvl="1" indent="-171450">
              <a:spcBef>
                <a:spcPts val="600"/>
              </a:spcBef>
              <a:buFont typeface="Arial" panose="020B0604020202020204" pitchFamily="34" charset="0"/>
              <a:buChar char="•"/>
              <a:defRPr/>
            </a:pPr>
            <a:r>
              <a:rPr lang="en-GB" sz="1300" dirty="0">
                <a:latin typeface="+mn-lt"/>
                <a:cs typeface="Aharoni" panose="020B0604020202020204" pitchFamily="2" charset="-79"/>
              </a:rPr>
              <a:t>communicating widely about SELEP’s work, its priorities, its projects and the impact it has;</a:t>
            </a:r>
          </a:p>
          <a:p>
            <a:pPr marL="628650" lvl="1" indent="-171450">
              <a:spcBef>
                <a:spcPts val="600"/>
              </a:spcBef>
              <a:buFont typeface="Arial" panose="020B0604020202020204" pitchFamily="34" charset="0"/>
              <a:buChar char="•"/>
              <a:defRPr/>
            </a:pPr>
            <a:r>
              <a:rPr lang="en-GB" sz="1300" dirty="0">
                <a:cs typeface="Aharoni" panose="020B0604020202020204" pitchFamily="2" charset="-79"/>
              </a:rPr>
              <a:t>making clear how we will meet standards of transparency expected of LEPs nationally.</a:t>
            </a:r>
            <a:endParaRPr lang="en-GB" sz="1300" dirty="0">
              <a:latin typeface="+mn-lt"/>
              <a:cs typeface="Aharoni" panose="020B0604020202020204" pitchFamily="2" charset="-79"/>
            </a:endParaRPr>
          </a:p>
          <a:p>
            <a:endParaRPr lang="en-GB" sz="1300" dirty="0"/>
          </a:p>
          <a:p>
            <a:r>
              <a:rPr lang="en-GB" sz="1300" dirty="0">
                <a:cs typeface="Aharoni" panose="020B0604020202020204" pitchFamily="2" charset="-79"/>
              </a:rPr>
              <a:t>The adoption of a communications strategy is a formal requirement of the national assurance framework.</a:t>
            </a:r>
          </a:p>
          <a:p>
            <a:endParaRPr lang="en-GB" sz="1300" dirty="0">
              <a:cs typeface="Aharoni" panose="020B0604020202020204" pitchFamily="2" charset="-79"/>
            </a:endParaRPr>
          </a:p>
          <a:p>
            <a:r>
              <a:rPr lang="en-GB" sz="1300" dirty="0">
                <a:cs typeface="Aharoni" panose="020B0604020202020204" pitchFamily="2" charset="-79"/>
              </a:rPr>
              <a:t>But the value of a clear, fit-for-purpose, communications strategy goes well beyond this formal exercise.</a:t>
            </a:r>
          </a:p>
          <a:p>
            <a:endParaRPr lang="en-GB" sz="1300" dirty="0">
              <a:cs typeface="Aharoni" panose="020B0604020202020204" pitchFamily="2" charset="-79"/>
            </a:endParaRPr>
          </a:p>
          <a:p>
            <a:r>
              <a:rPr lang="en-GB" sz="1300" b="1" dirty="0">
                <a:highlight>
                  <a:srgbClr val="FFFF00"/>
                </a:highlight>
                <a:cs typeface="Aharoni" panose="020B0604020202020204" pitchFamily="2" charset="-79"/>
              </a:rPr>
              <a:t>[click] </a:t>
            </a:r>
            <a:r>
              <a:rPr lang="en-GB" sz="1300" dirty="0">
                <a:cs typeface="Aharoni" panose="020B0604020202020204" pitchFamily="2" charset="-79"/>
              </a:rPr>
              <a:t>Effective communications is a powerful tool that can help increase the impact of SELEP’s activity – and help secure progress towards the delivery of our strategic aims and priorities.</a:t>
            </a:r>
          </a:p>
          <a:p>
            <a:endParaRPr lang="en-GB" sz="1100" dirty="0">
              <a:cs typeface="Aharoni" panose="020B0604020202020204" pitchFamily="2" charset="-79"/>
            </a:endParaRPr>
          </a:p>
        </p:txBody>
      </p:sp>
      <p:sp>
        <p:nvSpPr>
          <p:cNvPr id="4" name="Slide Number Placeholder 3"/>
          <p:cNvSpPr>
            <a:spLocks noGrp="1"/>
          </p:cNvSpPr>
          <p:nvPr>
            <p:ph type="sldNum" sz="quarter" idx="5"/>
          </p:nvPr>
        </p:nvSpPr>
        <p:spPr/>
        <p:txBody>
          <a:bodyPr/>
          <a:lstStyle/>
          <a:p>
            <a:fld id="{3ED36047-AB64-4A06-9CDF-4B38F418F91D}" type="slidenum">
              <a:rPr lang="en-GB" smtClean="0"/>
              <a:t>2</a:t>
            </a:fld>
            <a:endParaRPr lang="en-GB"/>
          </a:p>
        </p:txBody>
      </p:sp>
    </p:spTree>
    <p:extLst>
      <p:ext uri="{BB962C8B-B14F-4D97-AF65-F5344CB8AC3E}">
        <p14:creationId xmlns:p14="http://schemas.microsoft.com/office/powerpoint/2010/main" val="3113287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t>Supporting the delivery of SELEP’s priorities is the primary objective of the communications strategy</a:t>
            </a:r>
          </a:p>
          <a:p>
            <a:endParaRPr lang="en-GB" sz="1400" dirty="0"/>
          </a:p>
          <a:p>
            <a:r>
              <a:rPr lang="en-GB" sz="1400" dirty="0"/>
              <a:t>To deliver these priorities SELEP needs to maintain:</a:t>
            </a:r>
          </a:p>
          <a:p>
            <a:pPr marL="171450" indent="-171450">
              <a:spcBef>
                <a:spcPts val="600"/>
              </a:spcBef>
              <a:buFontTx/>
              <a:buChar char="-"/>
            </a:pPr>
            <a:r>
              <a:rPr lang="en-GB" sz="1400" dirty="0"/>
              <a:t>effective dialogue between businesses, education partners and local and central government;</a:t>
            </a:r>
          </a:p>
          <a:p>
            <a:pPr marL="171450" indent="-171450">
              <a:spcBef>
                <a:spcPts val="600"/>
              </a:spcBef>
              <a:buFontTx/>
              <a:buChar char="-"/>
            </a:pPr>
            <a:r>
              <a:rPr lang="en-GB" sz="1400" dirty="0"/>
              <a:t>strengthen the credibility of the LEP; and</a:t>
            </a:r>
          </a:p>
          <a:p>
            <a:pPr marL="171450" indent="-171450">
              <a:spcBef>
                <a:spcPts val="600"/>
              </a:spcBef>
              <a:buFontTx/>
              <a:buChar char="-"/>
            </a:pPr>
            <a:r>
              <a:rPr lang="en-GB" sz="1400" dirty="0"/>
              <a:t>develop a reputation as an exemplar of successful delivery.</a:t>
            </a:r>
          </a:p>
          <a:p>
            <a:endParaRPr lang="en-GB" sz="1400" dirty="0"/>
          </a:p>
          <a:p>
            <a:r>
              <a:rPr lang="en-GB" sz="1400" dirty="0"/>
              <a:t>We will also need to achieve high standards of openness and transparency.</a:t>
            </a:r>
          </a:p>
          <a:p>
            <a:endParaRPr lang="en-GB" sz="1400" dirty="0"/>
          </a:p>
          <a:p>
            <a:r>
              <a:rPr lang="en-GB" sz="1400" dirty="0"/>
              <a:t>We will not achieve these objectives simply through the development of a better SELEP website, through effective briefings to stakeholders or through better marketing.  It is much more complicated than that.</a:t>
            </a:r>
          </a:p>
          <a:p>
            <a:endParaRPr lang="en-GB" sz="1400" dirty="0"/>
          </a:p>
          <a:p>
            <a:r>
              <a:rPr lang="en-GB" sz="1400" b="1" dirty="0"/>
              <a:t>[click]</a:t>
            </a:r>
          </a:p>
          <a:p>
            <a:endParaRPr lang="en-GB" sz="1400" dirty="0"/>
          </a:p>
          <a:p>
            <a:endParaRPr lang="en-GB" sz="1400" dirty="0"/>
          </a:p>
          <a:p>
            <a:r>
              <a:rPr lang="en-GB" sz="1400" b="1" dirty="0"/>
              <a:t>  </a:t>
            </a:r>
          </a:p>
          <a:p>
            <a:endParaRPr lang="en-GB" sz="1400" b="1" dirty="0"/>
          </a:p>
          <a:p>
            <a:endParaRPr lang="en-GB" dirty="0"/>
          </a:p>
        </p:txBody>
      </p:sp>
      <p:sp>
        <p:nvSpPr>
          <p:cNvPr id="4" name="Slide Number Placeholder 3"/>
          <p:cNvSpPr>
            <a:spLocks noGrp="1"/>
          </p:cNvSpPr>
          <p:nvPr>
            <p:ph type="sldNum" sz="quarter" idx="5"/>
          </p:nvPr>
        </p:nvSpPr>
        <p:spPr/>
        <p:txBody>
          <a:bodyPr/>
          <a:lstStyle/>
          <a:p>
            <a:fld id="{3ED36047-AB64-4A06-9CDF-4B38F418F91D}" type="slidenum">
              <a:rPr lang="en-GB" smtClean="0"/>
              <a:t>3</a:t>
            </a:fld>
            <a:endParaRPr lang="en-GB"/>
          </a:p>
        </p:txBody>
      </p:sp>
    </p:spTree>
    <p:extLst>
      <p:ext uri="{BB962C8B-B14F-4D97-AF65-F5344CB8AC3E}">
        <p14:creationId xmlns:p14="http://schemas.microsoft.com/office/powerpoint/2010/main" val="660364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400" dirty="0"/>
              <a:t>Just some of the factors that will determine how successful we will be, are set out on this slide.</a:t>
            </a:r>
          </a:p>
          <a:p>
            <a:pPr lvl="0"/>
            <a:endParaRPr lang="en-GB" sz="1400" dirty="0"/>
          </a:p>
          <a:p>
            <a:pPr lvl="0"/>
            <a:r>
              <a:rPr lang="en-GB" sz="1400" dirty="0"/>
              <a:t>The objectives of the strategy, cannot therefore, be achieved by the SELEP central team acting alone. </a:t>
            </a:r>
          </a:p>
          <a:p>
            <a:pPr lvl="0"/>
            <a:endParaRPr lang="en-GB" sz="1400" dirty="0"/>
          </a:p>
          <a:p>
            <a:pPr lvl="0"/>
            <a:r>
              <a:rPr lang="en-GB" sz="1400" dirty="0"/>
              <a:t>Realising these objectives depends </a:t>
            </a:r>
            <a:r>
              <a:rPr lang="en-GB" sz="1400" b="1" dirty="0"/>
              <a:t>upon effective communications from all those who are involved in SELEP’s work</a:t>
            </a:r>
            <a:r>
              <a:rPr lang="en-GB" sz="1400" dirty="0"/>
              <a:t>, whether as: </a:t>
            </a:r>
          </a:p>
          <a:p>
            <a:pPr marL="357188" lvl="0" indent="-265113">
              <a:spcBef>
                <a:spcPts val="600"/>
              </a:spcBef>
              <a:buFont typeface="Arial" panose="020B0604020202020204" pitchFamily="34" charset="0"/>
              <a:buChar char="•"/>
            </a:pPr>
            <a:r>
              <a:rPr lang="en-GB" sz="1400" dirty="0"/>
              <a:t> board members, including sector and federated board members, </a:t>
            </a:r>
          </a:p>
          <a:p>
            <a:pPr marL="357188" lvl="0" indent="-265113">
              <a:spcBef>
                <a:spcPts val="600"/>
              </a:spcBef>
              <a:buFont typeface="Arial" panose="020B0604020202020204" pitchFamily="34" charset="0"/>
              <a:buChar char="•"/>
            </a:pPr>
            <a:r>
              <a:rPr lang="en-GB" sz="1400" dirty="0"/>
              <a:t> employees</a:t>
            </a:r>
          </a:p>
          <a:p>
            <a:pPr marL="357188" lvl="0" indent="-265113">
              <a:spcBef>
                <a:spcPts val="600"/>
              </a:spcBef>
              <a:buFont typeface="Arial" panose="020B0604020202020204" pitchFamily="34" charset="0"/>
              <a:buChar char="•"/>
            </a:pPr>
            <a:r>
              <a:rPr lang="en-GB" sz="1400" dirty="0"/>
              <a:t> Partners, businesses or other organisations delivering projects or programme in collaboration with SELEP</a:t>
            </a:r>
          </a:p>
          <a:p>
            <a:pPr marL="357188" lvl="0" indent="-265113">
              <a:spcBef>
                <a:spcPts val="600"/>
              </a:spcBef>
              <a:buFont typeface="Arial" panose="020B0604020202020204" pitchFamily="34" charset="0"/>
              <a:buChar char="•"/>
            </a:pPr>
            <a:r>
              <a:rPr lang="en-GB" sz="1400" dirty="0"/>
              <a:t> recipients of funding administered by SELEP</a:t>
            </a:r>
          </a:p>
          <a:p>
            <a:pPr marL="357188" lvl="0" indent="-265113">
              <a:spcBef>
                <a:spcPts val="600"/>
              </a:spcBef>
              <a:buFont typeface="Arial" panose="020B0604020202020204" pitchFamily="34" charset="0"/>
              <a:buChar char="•"/>
            </a:pPr>
            <a:r>
              <a:rPr lang="en-GB" sz="1400" dirty="0"/>
              <a:t>contractors, consultants and suppliers.</a:t>
            </a:r>
          </a:p>
          <a:p>
            <a:pPr marL="92075" lvl="0"/>
            <a:endParaRPr lang="en-GB" sz="1400" dirty="0"/>
          </a:p>
          <a:p>
            <a:pPr marL="92075" lvl="0"/>
            <a:endParaRPr lang="en-GB"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3ED36047-AB64-4A06-9CDF-4B38F418F91D}" type="slidenum">
              <a:rPr lang="en-GB" smtClean="0"/>
              <a:t>4</a:t>
            </a:fld>
            <a:endParaRPr lang="en-GB"/>
          </a:p>
        </p:txBody>
      </p:sp>
    </p:spTree>
    <p:extLst>
      <p:ext uri="{BB962C8B-B14F-4D97-AF65-F5344CB8AC3E}">
        <p14:creationId xmlns:p14="http://schemas.microsoft.com/office/powerpoint/2010/main" val="1710269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t>The strategy document, therefore, seeks to equip and support these groups to play their full part.  </a:t>
            </a:r>
          </a:p>
          <a:p>
            <a:endParaRPr lang="en-GB" sz="1400" dirty="0"/>
          </a:p>
          <a:p>
            <a:r>
              <a:rPr lang="en-GB" sz="1400" dirty="0"/>
              <a:t>It provides materials, guidance and protocols to help steer all parties towards effective, joined up communications, which in turn supports the brand. </a:t>
            </a:r>
          </a:p>
          <a:p>
            <a:endParaRPr lang="en-GB" sz="1400" dirty="0"/>
          </a:p>
          <a:p>
            <a:r>
              <a:rPr lang="en-GB" sz="1400" dirty="0"/>
              <a:t>It sets out:</a:t>
            </a:r>
          </a:p>
          <a:p>
            <a:endParaRPr lang="en-GB" sz="1400" dirty="0"/>
          </a:p>
          <a:p>
            <a:pPr marL="285750" indent="-285750">
              <a:buFont typeface="Arial" panose="020B0604020202020204" pitchFamily="34" charset="0"/>
              <a:buChar char="•"/>
            </a:pPr>
            <a:r>
              <a:rPr lang="en-GB" sz="1400" dirty="0"/>
              <a:t>Key messages about SELEP’s priorities, and a clear narrative about SELEP itself and the South East economy.</a:t>
            </a:r>
          </a:p>
          <a:p>
            <a:endParaRPr lang="en-GB" sz="1400" dirty="0"/>
          </a:p>
          <a:p>
            <a:pPr marL="265113"/>
            <a:r>
              <a:rPr lang="en-GB" sz="1400" dirty="0"/>
              <a:t>These can and should provide a basis for all SELEP partners’ communications about SELEP, its work and the area it serves.</a:t>
            </a:r>
          </a:p>
          <a:p>
            <a:pPr marL="265113"/>
            <a:endParaRPr lang="en-GB" sz="1400" dirty="0"/>
          </a:p>
          <a:p>
            <a:pPr marL="265113"/>
            <a:r>
              <a:rPr lang="en-GB" sz="1400" dirty="0"/>
              <a:t>These messages provide a basis for consistent messaging to a variety of audiences.</a:t>
            </a:r>
          </a:p>
          <a:p>
            <a:pPr marL="265113"/>
            <a:endParaRPr lang="en-GB" sz="1400" dirty="0"/>
          </a:p>
          <a:p>
            <a:pPr marL="265113"/>
            <a:r>
              <a:rPr lang="en-GB" sz="1400" b="1" dirty="0"/>
              <a:t>[click]</a:t>
            </a:r>
            <a:endParaRPr lang="en-GB" b="1" dirty="0"/>
          </a:p>
        </p:txBody>
      </p:sp>
      <p:sp>
        <p:nvSpPr>
          <p:cNvPr id="4" name="Slide Number Placeholder 3"/>
          <p:cNvSpPr>
            <a:spLocks noGrp="1"/>
          </p:cNvSpPr>
          <p:nvPr>
            <p:ph type="sldNum" sz="quarter" idx="5"/>
          </p:nvPr>
        </p:nvSpPr>
        <p:spPr/>
        <p:txBody>
          <a:bodyPr/>
          <a:lstStyle/>
          <a:p>
            <a:fld id="{3ED36047-AB64-4A06-9CDF-4B38F418F91D}" type="slidenum">
              <a:rPr lang="en-GB" smtClean="0"/>
              <a:t>5</a:t>
            </a:fld>
            <a:endParaRPr lang="en-GB"/>
          </a:p>
        </p:txBody>
      </p:sp>
    </p:spTree>
    <p:extLst>
      <p:ext uri="{BB962C8B-B14F-4D97-AF65-F5344CB8AC3E}">
        <p14:creationId xmlns:p14="http://schemas.microsoft.com/office/powerpoint/2010/main" val="3974064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dirty="0"/>
              <a:t>It Strategy also sets out:</a:t>
            </a:r>
          </a:p>
          <a:p>
            <a:endParaRPr lang="en-GB" sz="1600" dirty="0"/>
          </a:p>
          <a:p>
            <a:pPr marL="285750" indent="-285750">
              <a:buFont typeface="Arial" panose="020B0604020202020204" pitchFamily="34" charset="0"/>
              <a:buChar char="•"/>
            </a:pPr>
            <a:r>
              <a:rPr lang="en-GB" sz="1600" dirty="0"/>
              <a:t>the key audiences with whom SELEP seeks to engage</a:t>
            </a:r>
          </a:p>
          <a:p>
            <a:pPr marL="285750" indent="-285750">
              <a:buFont typeface="Arial" panose="020B0604020202020204" pitchFamily="34" charset="0"/>
              <a:buChar char="•"/>
            </a:pPr>
            <a:endParaRPr lang="en-GB" sz="1600" dirty="0"/>
          </a:p>
          <a:p>
            <a:r>
              <a:rPr lang="en-GB" sz="1600" b="1" dirty="0"/>
              <a:t>[click]</a:t>
            </a:r>
          </a:p>
        </p:txBody>
      </p:sp>
      <p:sp>
        <p:nvSpPr>
          <p:cNvPr id="4" name="Slide Number Placeholder 3"/>
          <p:cNvSpPr>
            <a:spLocks noGrp="1"/>
          </p:cNvSpPr>
          <p:nvPr>
            <p:ph type="sldNum" sz="quarter" idx="5"/>
          </p:nvPr>
        </p:nvSpPr>
        <p:spPr/>
        <p:txBody>
          <a:bodyPr/>
          <a:lstStyle/>
          <a:p>
            <a:fld id="{3ED36047-AB64-4A06-9CDF-4B38F418F91D}" type="slidenum">
              <a:rPr lang="en-GB" smtClean="0"/>
              <a:t>6</a:t>
            </a:fld>
            <a:endParaRPr lang="en-GB"/>
          </a:p>
        </p:txBody>
      </p:sp>
    </p:spTree>
    <p:extLst>
      <p:ext uri="{BB962C8B-B14F-4D97-AF65-F5344CB8AC3E}">
        <p14:creationId xmlns:p14="http://schemas.microsoft.com/office/powerpoint/2010/main" val="849714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t>And the channels we will use to reach them….</a:t>
            </a:r>
          </a:p>
        </p:txBody>
      </p:sp>
      <p:sp>
        <p:nvSpPr>
          <p:cNvPr id="4" name="Slide Number Placeholder 3"/>
          <p:cNvSpPr>
            <a:spLocks noGrp="1"/>
          </p:cNvSpPr>
          <p:nvPr>
            <p:ph type="sldNum" sz="quarter" idx="5"/>
          </p:nvPr>
        </p:nvSpPr>
        <p:spPr/>
        <p:txBody>
          <a:bodyPr/>
          <a:lstStyle/>
          <a:p>
            <a:fld id="{3ED36047-AB64-4A06-9CDF-4B38F418F91D}" type="slidenum">
              <a:rPr lang="en-GB" smtClean="0"/>
              <a:t>7</a:t>
            </a:fld>
            <a:endParaRPr lang="en-GB"/>
          </a:p>
        </p:txBody>
      </p:sp>
    </p:spTree>
    <p:extLst>
      <p:ext uri="{BB962C8B-B14F-4D97-AF65-F5344CB8AC3E}">
        <p14:creationId xmlns:p14="http://schemas.microsoft.com/office/powerpoint/2010/main" val="943247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dirty="0"/>
              <a:t>Finally, the strategy sets out a series of expectations that the we should have of difference partners: </a:t>
            </a:r>
          </a:p>
          <a:p>
            <a:endParaRPr lang="en-GB" sz="1600" dirty="0"/>
          </a:p>
          <a:p>
            <a:pPr marL="285750" indent="-285750">
              <a:buFontTx/>
              <a:buChar char="-"/>
            </a:pPr>
            <a:r>
              <a:rPr lang="en-GB" sz="1600" dirty="0"/>
              <a:t>delivery partners and organisations that receive SELEP funding around issues such as publicity; project milestone events; use of logos etc;</a:t>
            </a:r>
          </a:p>
          <a:p>
            <a:pPr marL="285750" indent="-285750">
              <a:buFontTx/>
              <a:buChar char="-"/>
            </a:pPr>
            <a:endParaRPr lang="en-GB" sz="1600" dirty="0"/>
          </a:p>
          <a:p>
            <a:pPr marL="285750" indent="-285750">
              <a:buFontTx/>
              <a:buChar char="-"/>
            </a:pPr>
            <a:r>
              <a:rPr lang="en-GB" sz="1600" dirty="0"/>
              <a:t>individual board members’ in their use of social media (i.e. connecting with SELEP on channels such as twitter and </a:t>
            </a:r>
            <a:r>
              <a:rPr lang="en-GB" sz="1600" dirty="0" err="1"/>
              <a:t>linkedin</a:t>
            </a:r>
            <a:r>
              <a:rPr lang="en-GB" sz="1600" dirty="0"/>
              <a:t>; actively engaging with SELEP content);</a:t>
            </a:r>
          </a:p>
          <a:p>
            <a:pPr marL="285750" indent="-285750">
              <a:buFontTx/>
              <a:buChar char="-"/>
            </a:pPr>
            <a:endParaRPr lang="en-GB" sz="1600" dirty="0"/>
          </a:p>
          <a:p>
            <a:pPr marL="285750" indent="-285750">
              <a:buFontTx/>
              <a:buChar char="-"/>
            </a:pPr>
            <a:r>
              <a:rPr lang="en-GB" sz="1600" dirty="0"/>
              <a:t>all representatives of SELEP regarding media engagement; branding, style and tone of written SELEP communications. </a:t>
            </a:r>
          </a:p>
          <a:p>
            <a:endParaRPr lang="en-GB" sz="1600" dirty="0"/>
          </a:p>
        </p:txBody>
      </p:sp>
      <p:sp>
        <p:nvSpPr>
          <p:cNvPr id="4" name="Slide Number Placeholder 3"/>
          <p:cNvSpPr>
            <a:spLocks noGrp="1"/>
          </p:cNvSpPr>
          <p:nvPr>
            <p:ph type="sldNum" sz="quarter" idx="5"/>
          </p:nvPr>
        </p:nvSpPr>
        <p:spPr/>
        <p:txBody>
          <a:bodyPr/>
          <a:lstStyle/>
          <a:p>
            <a:fld id="{3ED36047-AB64-4A06-9CDF-4B38F418F91D}" type="slidenum">
              <a:rPr lang="en-GB" smtClean="0"/>
              <a:t>8</a:t>
            </a:fld>
            <a:endParaRPr lang="en-GB"/>
          </a:p>
        </p:txBody>
      </p:sp>
    </p:spTree>
    <p:extLst>
      <p:ext uri="{BB962C8B-B14F-4D97-AF65-F5344CB8AC3E}">
        <p14:creationId xmlns:p14="http://schemas.microsoft.com/office/powerpoint/2010/main" val="1535179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ED36047-AB64-4A06-9CDF-4B38F418F91D}" type="slidenum">
              <a:rPr lang="en-GB" smtClean="0"/>
              <a:t>9</a:t>
            </a:fld>
            <a:endParaRPr lang="en-GB"/>
          </a:p>
        </p:txBody>
      </p:sp>
    </p:spTree>
    <p:extLst>
      <p:ext uri="{BB962C8B-B14F-4D97-AF65-F5344CB8AC3E}">
        <p14:creationId xmlns:p14="http://schemas.microsoft.com/office/powerpoint/2010/main" val="1793492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0" y="2757193"/>
            <a:ext cx="8390860" cy="788027"/>
          </a:xfrm>
        </p:spPr>
        <p:txBody>
          <a:bodyPr anchor="b">
            <a:normAutofit/>
          </a:bodyPr>
          <a:lstStyle>
            <a:lvl1pPr algn="l">
              <a:defRPr sz="4400" b="0" i="0">
                <a:solidFill>
                  <a:schemeClr val="accent3"/>
                </a:solidFill>
                <a:latin typeface="+mj-lt"/>
              </a:defRPr>
            </a:lvl1pPr>
          </a:lstStyle>
          <a:p>
            <a:r>
              <a:rPr lang="en-US" dirty="0"/>
              <a:t>Click to edit master title style</a:t>
            </a:r>
          </a:p>
        </p:txBody>
      </p:sp>
      <p:sp>
        <p:nvSpPr>
          <p:cNvPr id="3" name="Subtitle 2"/>
          <p:cNvSpPr>
            <a:spLocks noGrp="1"/>
          </p:cNvSpPr>
          <p:nvPr>
            <p:ph type="subTitle" idx="1" hasCustomPrompt="1"/>
          </p:nvPr>
        </p:nvSpPr>
        <p:spPr>
          <a:xfrm>
            <a:off x="838200" y="3637296"/>
            <a:ext cx="8390860" cy="561728"/>
          </a:xfrm>
          <a:prstGeom prst="rect">
            <a:avLst/>
          </a:prstGeom>
        </p:spPr>
        <p:txBody>
          <a:bodyPr>
            <a:normAutofit/>
          </a:bodyPr>
          <a:lstStyle>
            <a:lvl1pPr marL="0" indent="0" algn="l">
              <a:buNone/>
              <a:defRPr sz="2400" b="0" i="0" baseline="0">
                <a:solidFill>
                  <a:schemeClr val="accent5"/>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dirty="0"/>
          </a:p>
        </p:txBody>
      </p:sp>
      <p:cxnSp>
        <p:nvCxnSpPr>
          <p:cNvPr id="15" name="Straight Connector 14"/>
          <p:cNvCxnSpPr>
            <a:cxnSpLocks/>
          </p:cNvCxnSpPr>
          <p:nvPr/>
        </p:nvCxnSpPr>
        <p:spPr>
          <a:xfrm>
            <a:off x="838200" y="2384168"/>
            <a:ext cx="1433966"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6050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E8F0C2B-21B0-46B9-80A1-9F88378FCF69}" type="slidenum">
              <a:rPr lang="en-GB" smtClean="0"/>
              <a:t>‹#›</a:t>
            </a:fld>
            <a:endParaRPr lang="en-GB"/>
          </a:p>
        </p:txBody>
      </p:sp>
    </p:spTree>
    <p:extLst>
      <p:ext uri="{BB962C8B-B14F-4D97-AF65-F5344CB8AC3E}">
        <p14:creationId xmlns:p14="http://schemas.microsoft.com/office/powerpoint/2010/main" val="866855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p:cNvSpPr/>
          <p:nvPr/>
        </p:nvSpPr>
        <p:spPr>
          <a:xfrm>
            <a:off x="0" y="1985209"/>
            <a:ext cx="12192001" cy="3633538"/>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dirty="0">
              <a:solidFill>
                <a:schemeClr val="accent1"/>
              </a:solidFill>
            </a:endParaRPr>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E8F0C2B-21B0-46B9-80A1-9F88378FCF69}" type="slidenum">
              <a:rPr lang="en-GB" smtClean="0"/>
              <a:t>‹#›</a:t>
            </a:fld>
            <a:endParaRPr lang="en-GB"/>
          </a:p>
        </p:txBody>
      </p:sp>
      <p:sp>
        <p:nvSpPr>
          <p:cNvPr id="8" name="Title Placeholder 1"/>
          <p:cNvSpPr>
            <a:spLocks noGrp="1"/>
          </p:cNvSpPr>
          <p:nvPr>
            <p:ph type="title"/>
          </p:nvPr>
        </p:nvSpPr>
        <p:spPr>
          <a:xfrm>
            <a:off x="3774559" y="558914"/>
            <a:ext cx="7579242" cy="6744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7" name="Text Placeholder 6"/>
          <p:cNvSpPr>
            <a:spLocks noGrp="1"/>
          </p:cNvSpPr>
          <p:nvPr>
            <p:ph type="body" sz="quarter" idx="14" hasCustomPrompt="1"/>
          </p:nvPr>
        </p:nvSpPr>
        <p:spPr>
          <a:xfrm>
            <a:off x="838200" y="2322178"/>
            <a:ext cx="5437188" cy="654385"/>
          </a:xfrm>
          <a:prstGeom prst="rect">
            <a:avLst/>
          </a:prstGeom>
        </p:spPr>
        <p:txBody>
          <a:bodyPr>
            <a:normAutofit/>
          </a:bodyPr>
          <a:lstStyle>
            <a:lvl1pPr>
              <a:defRPr sz="3600" baseline="0">
                <a:solidFill>
                  <a:schemeClr val="tx1"/>
                </a:solidFill>
                <a:latin typeface="Museo 300" panose="02000000000000000000" pitchFamily="50" charset="0"/>
              </a:defRPr>
            </a:lvl1pPr>
          </a:lstStyle>
          <a:p>
            <a:pPr lvl="0"/>
            <a:r>
              <a:rPr lang="en-US" dirty="0"/>
              <a:t>Lorem Ipsum</a:t>
            </a:r>
            <a:endParaRPr lang="en-GB" dirty="0"/>
          </a:p>
        </p:txBody>
      </p:sp>
      <p:sp>
        <p:nvSpPr>
          <p:cNvPr id="10" name="Text Placeholder 10"/>
          <p:cNvSpPr>
            <a:spLocks noGrp="1"/>
          </p:cNvSpPr>
          <p:nvPr>
            <p:ph type="body" sz="quarter" idx="15" hasCustomPrompt="1"/>
          </p:nvPr>
        </p:nvSpPr>
        <p:spPr>
          <a:xfrm>
            <a:off x="838200" y="3175462"/>
            <a:ext cx="5437188" cy="2111433"/>
          </a:xfrm>
          <a:prstGeom prst="rect">
            <a:avLst/>
          </a:prstGeom>
        </p:spPr>
        <p:txBody>
          <a:bodyPr>
            <a:normAutofit/>
          </a:bodyPr>
          <a:lstStyle>
            <a:lvl1pPr>
              <a:lnSpc>
                <a:spcPct val="100000"/>
              </a:lnSpc>
              <a:spcBef>
                <a:spcPts val="300"/>
              </a:spcBef>
              <a:defRPr sz="1400" baseline="0">
                <a:solidFill>
                  <a:schemeClr val="tx1"/>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endParaRPr lang="en-GB" dirty="0"/>
          </a:p>
        </p:txBody>
      </p:sp>
    </p:spTree>
    <p:extLst>
      <p:ext uri="{BB962C8B-B14F-4D97-AF65-F5344CB8AC3E}">
        <p14:creationId xmlns:p14="http://schemas.microsoft.com/office/powerpoint/2010/main" val="2125767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a:p>
        </p:txBody>
      </p:sp>
      <p:sp>
        <p:nvSpPr>
          <p:cNvPr id="4" name="Text Placeholder 3"/>
          <p:cNvSpPr>
            <a:spLocks noGrp="1"/>
          </p:cNvSpPr>
          <p:nvPr>
            <p:ph type="body" sz="quarter" idx="13" hasCustomPrompt="1"/>
          </p:nvPr>
        </p:nvSpPr>
        <p:spPr>
          <a:xfrm>
            <a:off x="838200" y="2273599"/>
            <a:ext cx="7773988" cy="520700"/>
          </a:xfrm>
          <a:prstGeom prst="rect">
            <a:avLst/>
          </a:prstGeom>
        </p:spPr>
        <p:txBody>
          <a:bodyPr/>
          <a:lstStyle>
            <a:lvl1pPr>
              <a:defRPr sz="4400" baseline="0">
                <a:latin typeface="Museo 300" panose="02000000000000000000" pitchFamily="50" charset="0"/>
              </a:defRPr>
            </a:lvl1pPr>
          </a:lstStyle>
          <a:p>
            <a:r>
              <a:rPr lang="en-GB" sz="2400" b="0" i="0" dirty="0">
                <a:solidFill>
                  <a:schemeClr val="accent2"/>
                </a:solidFill>
                <a:latin typeface="+mj-lt"/>
              </a:rPr>
              <a:t>Lorem ipsum </a:t>
            </a:r>
            <a:r>
              <a:rPr lang="en-GB" sz="2400" b="0" i="0" dirty="0" err="1">
                <a:solidFill>
                  <a:schemeClr val="accent2"/>
                </a:solidFill>
                <a:latin typeface="+mj-lt"/>
              </a:rPr>
              <a:t>dolor</a:t>
            </a:r>
            <a:r>
              <a:rPr lang="en-GB" sz="2400" b="0" i="0" dirty="0">
                <a:solidFill>
                  <a:schemeClr val="accent2"/>
                </a:solidFill>
                <a:latin typeface="+mj-lt"/>
              </a:rPr>
              <a:t> sit </a:t>
            </a:r>
            <a:r>
              <a:rPr lang="en-GB" sz="2400" b="0" i="0" dirty="0" err="1">
                <a:solidFill>
                  <a:schemeClr val="accent2"/>
                </a:solidFill>
                <a:latin typeface="+mj-lt"/>
              </a:rPr>
              <a:t>amet</a:t>
            </a:r>
            <a:endParaRPr lang="en-GB" sz="2400" b="0" i="0" dirty="0">
              <a:solidFill>
                <a:schemeClr val="accent2"/>
              </a:solidFill>
              <a:latin typeface="+mj-lt"/>
            </a:endParaRPr>
          </a:p>
        </p:txBody>
      </p:sp>
      <p:sp>
        <p:nvSpPr>
          <p:cNvPr id="11" name="Text Placeholder 10"/>
          <p:cNvSpPr>
            <a:spLocks noGrp="1"/>
          </p:cNvSpPr>
          <p:nvPr>
            <p:ph type="body" sz="quarter" idx="14" hasCustomPrompt="1"/>
          </p:nvPr>
        </p:nvSpPr>
        <p:spPr>
          <a:xfrm>
            <a:off x="838200" y="2992438"/>
            <a:ext cx="7773988" cy="2684462"/>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2761073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a:xfrm>
            <a:off x="838200" y="6341878"/>
            <a:ext cx="5221778" cy="365125"/>
          </a:xfrm>
        </p:spPr>
        <p:txBody>
          <a:bodyPr/>
          <a:lstStyle/>
          <a:p>
            <a:endParaRPr lang="en-GB"/>
          </a:p>
        </p:txBody>
      </p:sp>
      <p:sp>
        <p:nvSpPr>
          <p:cNvPr id="7" name="Picture Placeholder 2"/>
          <p:cNvSpPr>
            <a:spLocks noGrp="1" noChangeAspect="1"/>
          </p:cNvSpPr>
          <p:nvPr>
            <p:ph type="pic" idx="1"/>
          </p:nvPr>
        </p:nvSpPr>
        <p:spPr>
          <a:xfrm>
            <a:off x="6241313" y="1903228"/>
            <a:ext cx="5950688" cy="4954772"/>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8" name="Text Placeholder 3"/>
          <p:cNvSpPr>
            <a:spLocks noGrp="1"/>
          </p:cNvSpPr>
          <p:nvPr>
            <p:ph type="body" sz="quarter" idx="13" hasCustomPrompt="1"/>
          </p:nvPr>
        </p:nvSpPr>
        <p:spPr>
          <a:xfrm>
            <a:off x="838200" y="1903228"/>
            <a:ext cx="5221778" cy="520700"/>
          </a:xfrm>
          <a:prstGeom prst="rect">
            <a:avLst/>
          </a:prstGeom>
        </p:spPr>
        <p:txBody>
          <a:bodyPr/>
          <a:lstStyle>
            <a:lvl1pPr>
              <a:defRPr sz="4400" baseline="0">
                <a:latin typeface="Museo 300" panose="02000000000000000000" pitchFamily="50" charset="0"/>
              </a:defRPr>
            </a:lvl1pPr>
          </a:lstStyle>
          <a:p>
            <a:r>
              <a:rPr lang="en-GB" sz="2400" b="0" i="0" dirty="0">
                <a:solidFill>
                  <a:schemeClr val="accent2"/>
                </a:solidFill>
                <a:latin typeface="+mj-lt"/>
              </a:rPr>
              <a:t>Lorem ipsum </a:t>
            </a:r>
            <a:r>
              <a:rPr lang="en-GB" sz="2400" b="0" i="0" dirty="0" err="1">
                <a:solidFill>
                  <a:schemeClr val="accent2"/>
                </a:solidFill>
                <a:latin typeface="+mj-lt"/>
              </a:rPr>
              <a:t>dolor</a:t>
            </a:r>
            <a:r>
              <a:rPr lang="en-GB" sz="2400" b="0" i="0" dirty="0">
                <a:solidFill>
                  <a:schemeClr val="accent2"/>
                </a:solidFill>
                <a:latin typeface="+mj-lt"/>
              </a:rPr>
              <a:t> sit </a:t>
            </a:r>
            <a:r>
              <a:rPr lang="en-GB" sz="2400" b="0" i="0" dirty="0" err="1">
                <a:solidFill>
                  <a:schemeClr val="accent2"/>
                </a:solidFill>
                <a:latin typeface="+mj-lt"/>
              </a:rPr>
              <a:t>amet</a:t>
            </a:r>
            <a:endParaRPr lang="en-GB" sz="2400" b="0" i="0" dirty="0">
              <a:solidFill>
                <a:schemeClr val="accent2"/>
              </a:solidFill>
              <a:latin typeface="+mj-lt"/>
            </a:endParaRPr>
          </a:p>
        </p:txBody>
      </p:sp>
      <p:sp>
        <p:nvSpPr>
          <p:cNvPr id="10" name="Text Placeholder 10"/>
          <p:cNvSpPr>
            <a:spLocks noGrp="1"/>
          </p:cNvSpPr>
          <p:nvPr>
            <p:ph type="body" sz="quarter" idx="14" hasCustomPrompt="1"/>
          </p:nvPr>
        </p:nvSpPr>
        <p:spPr>
          <a:xfrm>
            <a:off x="838200" y="2622066"/>
            <a:ext cx="5221778" cy="3454537"/>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678209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a:p>
        </p:txBody>
      </p:sp>
      <p:cxnSp>
        <p:nvCxnSpPr>
          <p:cNvPr id="8" name="Straight Connector 7"/>
          <p:cNvCxnSpPr/>
          <p:nvPr/>
        </p:nvCxnSpPr>
        <p:spPr>
          <a:xfrm>
            <a:off x="906627" y="2011189"/>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817462" y="2011189"/>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906627" y="4021431"/>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817462" y="4021431"/>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2" hasCustomPrompt="1"/>
          </p:nvPr>
        </p:nvSpPr>
        <p:spPr>
          <a:xfrm>
            <a:off x="821574"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9" name="Text Placeholder 8"/>
          <p:cNvSpPr>
            <a:spLocks noGrp="1"/>
          </p:cNvSpPr>
          <p:nvPr>
            <p:ph type="body" sz="quarter" idx="13" hasCustomPrompt="1"/>
          </p:nvPr>
        </p:nvSpPr>
        <p:spPr>
          <a:xfrm>
            <a:off x="821574"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3" name="Text Placeholder 3"/>
          <p:cNvSpPr>
            <a:spLocks noGrp="1"/>
          </p:cNvSpPr>
          <p:nvPr>
            <p:ph type="body" sz="quarter" idx="14" hasCustomPrompt="1"/>
          </p:nvPr>
        </p:nvSpPr>
        <p:spPr>
          <a:xfrm>
            <a:off x="4706389"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8"/>
          <p:cNvSpPr>
            <a:spLocks noGrp="1"/>
          </p:cNvSpPr>
          <p:nvPr>
            <p:ph type="body" sz="quarter" idx="15" hasCustomPrompt="1"/>
          </p:nvPr>
        </p:nvSpPr>
        <p:spPr>
          <a:xfrm>
            <a:off x="4706389"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5" name="Text Placeholder 3"/>
          <p:cNvSpPr>
            <a:spLocks noGrp="1"/>
          </p:cNvSpPr>
          <p:nvPr>
            <p:ph type="body" sz="quarter" idx="16" hasCustomPrompt="1"/>
          </p:nvPr>
        </p:nvSpPr>
        <p:spPr>
          <a:xfrm>
            <a:off x="4706389"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8"/>
          <p:cNvSpPr>
            <a:spLocks noGrp="1"/>
          </p:cNvSpPr>
          <p:nvPr>
            <p:ph type="body" sz="quarter" idx="17" hasCustomPrompt="1"/>
          </p:nvPr>
        </p:nvSpPr>
        <p:spPr>
          <a:xfrm>
            <a:off x="4706389"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7" name="Text Placeholder 3"/>
          <p:cNvSpPr>
            <a:spLocks noGrp="1"/>
          </p:cNvSpPr>
          <p:nvPr>
            <p:ph type="body" sz="quarter" idx="18" hasCustomPrompt="1"/>
          </p:nvPr>
        </p:nvSpPr>
        <p:spPr>
          <a:xfrm>
            <a:off x="838200"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8" name="Text Placeholder 8"/>
          <p:cNvSpPr>
            <a:spLocks noGrp="1"/>
          </p:cNvSpPr>
          <p:nvPr>
            <p:ph type="body" sz="quarter" idx="19" hasCustomPrompt="1"/>
          </p:nvPr>
        </p:nvSpPr>
        <p:spPr>
          <a:xfrm>
            <a:off x="838200"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Tree>
    <p:extLst>
      <p:ext uri="{BB962C8B-B14F-4D97-AF65-F5344CB8AC3E}">
        <p14:creationId xmlns:p14="http://schemas.microsoft.com/office/powerpoint/2010/main" val="3292656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0" y="1945758"/>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Footer Placeholder 5"/>
          <p:cNvSpPr>
            <a:spLocks noGrp="1"/>
          </p:cNvSpPr>
          <p:nvPr>
            <p:ph type="ftr" sz="quarter" idx="11"/>
          </p:nvPr>
        </p:nvSpPr>
        <p:spPr>
          <a:xfrm>
            <a:off x="838200" y="6341879"/>
            <a:ext cx="5062869" cy="249860"/>
          </a:xfrm>
        </p:spPr>
        <p:txBody>
          <a:bodyPr/>
          <a:lstStyle/>
          <a:p>
            <a:endParaRPr lang="en-GB" dirty="0"/>
          </a:p>
        </p:txBody>
      </p:sp>
      <p:sp>
        <p:nvSpPr>
          <p:cNvPr id="7" name="Slide Number Placeholder 6"/>
          <p:cNvSpPr>
            <a:spLocks noGrp="1"/>
          </p:cNvSpPr>
          <p:nvPr>
            <p:ph type="sldNum" sz="quarter" idx="12"/>
          </p:nvPr>
        </p:nvSpPr>
        <p:spPr>
          <a:xfrm>
            <a:off x="6091597" y="6343799"/>
            <a:ext cx="2743200" cy="249860"/>
          </a:xfrm>
        </p:spPr>
        <p:txBody>
          <a:bodyPr/>
          <a:lstStyle/>
          <a:p>
            <a:fld id="{1E8F0C2B-21B0-46B9-80A1-9F88378FCF69}" type="slidenum">
              <a:rPr lang="en-GB" smtClean="0"/>
              <a:t>‹#›</a:t>
            </a:fld>
            <a:endParaRPr lang="en-GB"/>
          </a:p>
        </p:txBody>
      </p:sp>
      <p:sp>
        <p:nvSpPr>
          <p:cNvPr id="8" name="Text Placeholder 3"/>
          <p:cNvSpPr>
            <a:spLocks noGrp="1"/>
          </p:cNvSpPr>
          <p:nvPr>
            <p:ph type="body" sz="half" idx="13" hasCustomPrompt="1"/>
          </p:nvPr>
        </p:nvSpPr>
        <p:spPr>
          <a:xfrm>
            <a:off x="838200"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9" name="Title 1"/>
          <p:cNvSpPr>
            <a:spLocks noGrp="1"/>
          </p:cNvSpPr>
          <p:nvPr>
            <p:ph type="title"/>
          </p:nvPr>
        </p:nvSpPr>
        <p:spPr>
          <a:xfrm>
            <a:off x="3774559" y="558914"/>
            <a:ext cx="7579242" cy="674463"/>
          </a:xfrm>
        </p:spPr>
        <p:txBody>
          <a:bodyPr/>
          <a:lstStyle/>
          <a:p>
            <a:r>
              <a:rPr lang="en-US"/>
              <a:t>Click to edit Master title style</a:t>
            </a:r>
            <a:endParaRPr lang="en-US" dirty="0"/>
          </a:p>
        </p:txBody>
      </p:sp>
      <p:sp>
        <p:nvSpPr>
          <p:cNvPr id="14" name="Picture Placeholder 2"/>
          <p:cNvSpPr>
            <a:spLocks noGrp="1" noChangeAspect="1"/>
          </p:cNvSpPr>
          <p:nvPr>
            <p:ph type="pic" idx="14"/>
          </p:nvPr>
        </p:nvSpPr>
        <p:spPr>
          <a:xfrm>
            <a:off x="5353872" y="1945758"/>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5" name="Text Placeholder 3"/>
          <p:cNvSpPr>
            <a:spLocks noGrp="1"/>
          </p:cNvSpPr>
          <p:nvPr>
            <p:ph type="body" sz="half" idx="15" hasCustomPrompt="1"/>
          </p:nvPr>
        </p:nvSpPr>
        <p:spPr>
          <a:xfrm>
            <a:off x="5353872"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17" name="Picture Placeholder 2"/>
          <p:cNvSpPr>
            <a:spLocks noGrp="1" noChangeAspect="1"/>
          </p:cNvSpPr>
          <p:nvPr>
            <p:ph type="pic" idx="16"/>
          </p:nvPr>
        </p:nvSpPr>
        <p:spPr>
          <a:xfrm>
            <a:off x="838200" y="4102881"/>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8" name="Text Placeholder 3"/>
          <p:cNvSpPr>
            <a:spLocks noGrp="1"/>
          </p:cNvSpPr>
          <p:nvPr>
            <p:ph type="body" sz="half" idx="17" hasCustomPrompt="1"/>
          </p:nvPr>
        </p:nvSpPr>
        <p:spPr>
          <a:xfrm>
            <a:off x="838200"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20" name="Picture Placeholder 2"/>
          <p:cNvSpPr>
            <a:spLocks noGrp="1" noChangeAspect="1"/>
          </p:cNvSpPr>
          <p:nvPr>
            <p:ph type="pic" idx="18"/>
          </p:nvPr>
        </p:nvSpPr>
        <p:spPr>
          <a:xfrm>
            <a:off x="5353872" y="4102881"/>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1" name="Text Placeholder 3"/>
          <p:cNvSpPr>
            <a:spLocks noGrp="1"/>
          </p:cNvSpPr>
          <p:nvPr>
            <p:ph type="body" sz="half" idx="19" hasCustomPrompt="1"/>
          </p:nvPr>
        </p:nvSpPr>
        <p:spPr>
          <a:xfrm>
            <a:off x="5353872"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23" name="Text Placeholder 3"/>
          <p:cNvSpPr>
            <a:spLocks noGrp="1"/>
          </p:cNvSpPr>
          <p:nvPr>
            <p:ph type="body" sz="quarter" idx="20" hasCustomPrompt="1"/>
          </p:nvPr>
        </p:nvSpPr>
        <p:spPr>
          <a:xfrm>
            <a:off x="2846280" y="1981802"/>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3"/>
          <p:cNvSpPr>
            <a:spLocks noGrp="1"/>
          </p:cNvSpPr>
          <p:nvPr>
            <p:ph type="body" sz="quarter" idx="21" hasCustomPrompt="1"/>
          </p:nvPr>
        </p:nvSpPr>
        <p:spPr>
          <a:xfrm>
            <a:off x="2846280" y="4138924"/>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5" name="Text Placeholder 3"/>
          <p:cNvSpPr>
            <a:spLocks noGrp="1"/>
          </p:cNvSpPr>
          <p:nvPr>
            <p:ph type="body" sz="quarter" idx="22" hasCustomPrompt="1"/>
          </p:nvPr>
        </p:nvSpPr>
        <p:spPr>
          <a:xfrm>
            <a:off x="7361952" y="1981802"/>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3"/>
          <p:cNvSpPr>
            <a:spLocks noGrp="1"/>
          </p:cNvSpPr>
          <p:nvPr>
            <p:ph type="body" sz="quarter" idx="23" hasCustomPrompt="1"/>
          </p:nvPr>
        </p:nvSpPr>
        <p:spPr>
          <a:xfrm>
            <a:off x="7361951" y="4102881"/>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Tree>
    <p:extLst>
      <p:ext uri="{BB962C8B-B14F-4D97-AF65-F5344CB8AC3E}">
        <p14:creationId xmlns:p14="http://schemas.microsoft.com/office/powerpoint/2010/main" val="1113310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0" y="2466755"/>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8F0C2B-21B0-46B9-80A1-9F88378FCF69}" type="slidenum">
              <a:rPr lang="en-GB" smtClean="0"/>
              <a:t>‹#›</a:t>
            </a:fld>
            <a:endParaRPr lang="en-GB"/>
          </a:p>
        </p:txBody>
      </p:sp>
      <p:sp>
        <p:nvSpPr>
          <p:cNvPr id="8" name="Text Placeholder 3"/>
          <p:cNvSpPr>
            <a:spLocks noGrp="1"/>
          </p:cNvSpPr>
          <p:nvPr>
            <p:ph type="body" sz="half" idx="13" hasCustomPrompt="1"/>
          </p:nvPr>
        </p:nvSpPr>
        <p:spPr>
          <a:xfrm>
            <a:off x="838200"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9" name="Title 1"/>
          <p:cNvSpPr>
            <a:spLocks noGrp="1"/>
          </p:cNvSpPr>
          <p:nvPr>
            <p:ph type="title"/>
          </p:nvPr>
        </p:nvSpPr>
        <p:spPr>
          <a:xfrm>
            <a:off x="3774559" y="558914"/>
            <a:ext cx="7579242" cy="674463"/>
          </a:xfrm>
        </p:spPr>
        <p:txBody>
          <a:bodyPr/>
          <a:lstStyle/>
          <a:p>
            <a:r>
              <a:rPr lang="en-US"/>
              <a:t>Click to edit Master title style</a:t>
            </a:r>
            <a:endParaRPr lang="en-US" dirty="0"/>
          </a:p>
        </p:txBody>
      </p:sp>
      <p:sp>
        <p:nvSpPr>
          <p:cNvPr id="24" name="Picture Placeholder 2"/>
          <p:cNvSpPr>
            <a:spLocks noGrp="1" noChangeAspect="1"/>
          </p:cNvSpPr>
          <p:nvPr>
            <p:ph type="pic" idx="14"/>
          </p:nvPr>
        </p:nvSpPr>
        <p:spPr>
          <a:xfrm>
            <a:off x="3670005" y="2466755"/>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5" name="Text Placeholder 3"/>
          <p:cNvSpPr>
            <a:spLocks noGrp="1"/>
          </p:cNvSpPr>
          <p:nvPr>
            <p:ph type="body" sz="half" idx="15" hasCustomPrompt="1"/>
          </p:nvPr>
        </p:nvSpPr>
        <p:spPr>
          <a:xfrm>
            <a:off x="3670005"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26" name="Picture Placeholder 2"/>
          <p:cNvSpPr>
            <a:spLocks noGrp="1" noChangeAspect="1"/>
          </p:cNvSpPr>
          <p:nvPr>
            <p:ph type="pic" idx="16"/>
          </p:nvPr>
        </p:nvSpPr>
        <p:spPr>
          <a:xfrm>
            <a:off x="6501810" y="2466754"/>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7" name="Text Placeholder 3"/>
          <p:cNvSpPr>
            <a:spLocks noGrp="1"/>
          </p:cNvSpPr>
          <p:nvPr>
            <p:ph type="body" sz="half" idx="17" hasCustomPrompt="1"/>
          </p:nvPr>
        </p:nvSpPr>
        <p:spPr>
          <a:xfrm>
            <a:off x="6501810" y="4876361"/>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Tree>
    <p:extLst>
      <p:ext uri="{BB962C8B-B14F-4D97-AF65-F5344CB8AC3E}">
        <p14:creationId xmlns:p14="http://schemas.microsoft.com/office/powerpoint/2010/main" val="696217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838200" y="6341878"/>
            <a:ext cx="5062869" cy="365125"/>
          </a:xfrm>
          <a:prstGeom prst="rect">
            <a:avLst/>
          </a:prstGeom>
        </p:spPr>
        <p:txBody>
          <a:bodyPr vert="horz" lIns="91440" tIns="45720" rIns="91440" bIns="45720" rtlCol="0" anchor="ctr"/>
          <a:lstStyle>
            <a:lvl1pPr algn="l">
              <a:defRPr sz="1200" b="0" i="0" baseline="0">
                <a:solidFill>
                  <a:schemeClr val="accent4"/>
                </a:solidFill>
                <a:latin typeface="Open Sans" panose="020B0606030504020204" pitchFamily="34" charset="0"/>
              </a:defRPr>
            </a:lvl1pPr>
          </a:lstStyle>
          <a:p>
            <a:r>
              <a:rPr lang="en-GB"/>
              <a:t>South East Local Enterprise Partnership</a:t>
            </a:r>
            <a:endParaRPr lang="en-GB" dirty="0"/>
          </a:p>
        </p:txBody>
      </p:sp>
      <p:sp>
        <p:nvSpPr>
          <p:cNvPr id="6" name="Slide Number Placeholder 5"/>
          <p:cNvSpPr>
            <a:spLocks noGrp="1"/>
          </p:cNvSpPr>
          <p:nvPr>
            <p:ph type="sldNum" sz="quarter" idx="4"/>
          </p:nvPr>
        </p:nvSpPr>
        <p:spPr>
          <a:xfrm>
            <a:off x="6091597" y="6343798"/>
            <a:ext cx="2743200" cy="365125"/>
          </a:xfrm>
          <a:prstGeom prst="rect">
            <a:avLst/>
          </a:prstGeom>
        </p:spPr>
        <p:txBody>
          <a:bodyPr vert="horz" lIns="91440" tIns="45720" rIns="91440" bIns="45720" rtlCol="0" anchor="ctr"/>
          <a:lstStyle>
            <a:lvl1pPr algn="r">
              <a:defRPr sz="1200" baseline="0">
                <a:solidFill>
                  <a:schemeClr val="accent5"/>
                </a:solidFill>
                <a:latin typeface="Open Sans" panose="020B0606030504020204" pitchFamily="34" charset="0"/>
              </a:defRPr>
            </a:lvl1pPr>
          </a:lstStyle>
          <a:p>
            <a:fld id="{1E8F0C2B-21B0-46B9-80A1-9F88378FCF69}" type="slidenum">
              <a:rPr lang="en-GB" smtClean="0"/>
              <a:pPr/>
              <a:t>‹#›</a:t>
            </a:fld>
            <a:endParaRPr lang="en-GB" dirty="0"/>
          </a:p>
        </p:txBody>
      </p:sp>
      <p:sp>
        <p:nvSpPr>
          <p:cNvPr id="2" name="Title Placeholder 1"/>
          <p:cNvSpPr>
            <a:spLocks noGrp="1"/>
          </p:cNvSpPr>
          <p:nvPr>
            <p:ph type="title"/>
          </p:nvPr>
        </p:nvSpPr>
        <p:spPr>
          <a:xfrm>
            <a:off x="3774559" y="558914"/>
            <a:ext cx="7579242" cy="674463"/>
          </a:xfrm>
          <a:prstGeom prst="rect">
            <a:avLst/>
          </a:prstGeom>
        </p:spPr>
        <p:txBody>
          <a:bodyPr vert="horz" lIns="91440" tIns="45720" rIns="91440" bIns="45720" rtlCol="0" anchor="ctr">
            <a:normAutofit/>
          </a:bodyPr>
          <a:lstStyle/>
          <a:p>
            <a:r>
              <a:rPr lang="en-US"/>
              <a:t>Click to edit Master title style</a:t>
            </a:r>
            <a:endParaRPr lang="en-US" dirty="0"/>
          </a:p>
        </p:txBody>
      </p:sp>
      <p:pic>
        <p:nvPicPr>
          <p:cNvPr id="16" name="Picture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834797" y="3084286"/>
            <a:ext cx="5846076" cy="5431547"/>
          </a:xfrm>
          <a:prstGeom prst="rect">
            <a:avLst/>
          </a:prstGeom>
        </p:spPr>
      </p:pic>
      <p:pic>
        <p:nvPicPr>
          <p:cNvPr id="9" name="Picture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9434" y="107348"/>
            <a:ext cx="3379614" cy="1498179"/>
          </a:xfrm>
          <a:prstGeom prst="rect">
            <a:avLst/>
          </a:prstGeom>
        </p:spPr>
      </p:pic>
    </p:spTree>
    <p:extLst>
      <p:ext uri="{BB962C8B-B14F-4D97-AF65-F5344CB8AC3E}">
        <p14:creationId xmlns:p14="http://schemas.microsoft.com/office/powerpoint/2010/main" val="2118021919"/>
      </p:ext>
    </p:extLst>
  </p:cSld>
  <p:clrMap bg1="dk1" tx1="lt1" bg2="dk2" tx2="lt2" accent1="accent1" accent2="accent2" accent3="accent3" accent4="accent4" accent5="accent5" accent6="accent6" hlink="hlink" folHlink="folHlink"/>
  <p:sldLayoutIdLst>
    <p:sldLayoutId id="2147483950" r:id="rId1"/>
    <p:sldLayoutId id="2147483956" r:id="rId2"/>
    <p:sldLayoutId id="2147483931" r:id="rId3"/>
    <p:sldLayoutId id="2147483951" r:id="rId4"/>
    <p:sldLayoutId id="2147483952" r:id="rId5"/>
    <p:sldLayoutId id="2147483953" r:id="rId6"/>
    <p:sldLayoutId id="2147483954" r:id="rId7"/>
    <p:sldLayoutId id="2147483955" r:id="rId8"/>
  </p:sldLayoutIdLst>
  <p:txStyles>
    <p:title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n-US" sz="4400" b="0" i="0" kern="1200" dirty="0" smtClean="0">
          <a:solidFill>
            <a:schemeClr val="accent3"/>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6"/>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38B38F6-31D4-456D-926B-615DC7A1BB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650" y="0"/>
            <a:ext cx="11618700" cy="5150558"/>
          </a:xfrm>
          <a:prstGeom prst="rect">
            <a:avLst/>
          </a:prstGeom>
        </p:spPr>
      </p:pic>
      <p:sp>
        <p:nvSpPr>
          <p:cNvPr id="4" name="Title 1">
            <a:extLst>
              <a:ext uri="{FF2B5EF4-FFF2-40B4-BE49-F238E27FC236}">
                <a16:creationId xmlns:a16="http://schemas.microsoft.com/office/drawing/2014/main" id="{BF67BA56-66FE-4230-9709-8E1CA3275660}"/>
              </a:ext>
            </a:extLst>
          </p:cNvPr>
          <p:cNvSpPr>
            <a:spLocks noGrp="1"/>
          </p:cNvSpPr>
          <p:nvPr>
            <p:ph type="ctrTitle"/>
          </p:nvPr>
        </p:nvSpPr>
        <p:spPr>
          <a:xfrm>
            <a:off x="361689" y="4326337"/>
            <a:ext cx="11468622" cy="1431542"/>
          </a:xfrm>
        </p:spPr>
        <p:txBody>
          <a:bodyPr>
            <a:noAutofit/>
          </a:bodyPr>
          <a:lstStyle/>
          <a:p>
            <a:pPr algn="ctr"/>
            <a:r>
              <a:rPr lang="en-GB" sz="4800" b="1" dirty="0"/>
              <a:t>Communications Strategy &amp; Protocols</a:t>
            </a:r>
            <a:br>
              <a:rPr lang="en-GB" sz="4800" b="1" dirty="0"/>
            </a:br>
            <a:r>
              <a:rPr lang="en-GB" sz="4000" dirty="0">
                <a:solidFill>
                  <a:schemeClr val="accent2"/>
                </a:solidFill>
                <a:ea typeface="+mn-ea"/>
                <a:cs typeface="+mn-cs"/>
              </a:rPr>
              <a:t>2020-2025</a:t>
            </a:r>
            <a:endParaRPr lang="en-GB" sz="2000" dirty="0">
              <a:solidFill>
                <a:schemeClr val="accent2"/>
              </a:solidFill>
              <a:ea typeface="+mn-ea"/>
              <a:cs typeface="+mn-cs"/>
            </a:endParaRPr>
          </a:p>
        </p:txBody>
      </p:sp>
    </p:spTree>
    <p:extLst>
      <p:ext uri="{BB962C8B-B14F-4D97-AF65-F5344CB8AC3E}">
        <p14:creationId xmlns:p14="http://schemas.microsoft.com/office/powerpoint/2010/main" val="2806611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9750AFA-4AFD-478B-87A9-2DF86191B0E2}"/>
              </a:ext>
            </a:extLst>
          </p:cNvPr>
          <p:cNvSpPr/>
          <p:nvPr/>
        </p:nvSpPr>
        <p:spPr>
          <a:xfrm>
            <a:off x="8534400" y="3413760"/>
            <a:ext cx="3688080" cy="3444239"/>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 Placeholder 3">
            <a:extLst>
              <a:ext uri="{FF2B5EF4-FFF2-40B4-BE49-F238E27FC236}">
                <a16:creationId xmlns:a16="http://schemas.microsoft.com/office/drawing/2014/main" id="{EE70BCB3-F5FF-46C6-91F0-9DE7B531E814}"/>
              </a:ext>
            </a:extLst>
          </p:cNvPr>
          <p:cNvSpPr>
            <a:spLocks noGrp="1"/>
          </p:cNvSpPr>
          <p:nvPr>
            <p:ph type="body" sz="quarter" idx="14"/>
          </p:nvPr>
        </p:nvSpPr>
        <p:spPr>
          <a:xfrm>
            <a:off x="3155459" y="4421271"/>
            <a:ext cx="2312944" cy="918170"/>
          </a:xfrm>
        </p:spPr>
        <p:txBody>
          <a:bodyPr>
            <a:normAutofit/>
          </a:bodyPr>
          <a:lstStyle/>
          <a:p>
            <a:pPr algn="ctr"/>
            <a:r>
              <a:rPr lang="en-GB" sz="2400" b="1" dirty="0"/>
              <a:t>Assurance</a:t>
            </a:r>
            <a:endParaRPr lang="en-GB" sz="2400" dirty="0"/>
          </a:p>
        </p:txBody>
      </p:sp>
      <p:sp>
        <p:nvSpPr>
          <p:cNvPr id="3" name="Oval 2">
            <a:extLst>
              <a:ext uri="{FF2B5EF4-FFF2-40B4-BE49-F238E27FC236}">
                <a16:creationId xmlns:a16="http://schemas.microsoft.com/office/drawing/2014/main" id="{7C5626AE-2279-4F3A-B13B-FE8516CBB12C}"/>
              </a:ext>
            </a:extLst>
          </p:cNvPr>
          <p:cNvSpPr/>
          <p:nvPr/>
        </p:nvSpPr>
        <p:spPr>
          <a:xfrm>
            <a:off x="6848930" y="2136334"/>
            <a:ext cx="2109600" cy="2109091"/>
          </a:xfrm>
          <a:prstGeom prst="ellipse">
            <a:avLst/>
          </a:prstGeom>
          <a:solidFill>
            <a:schemeClr val="accent2"/>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F221B4BC-8B69-482A-9A4B-515A1BE36E08}"/>
              </a:ext>
            </a:extLst>
          </p:cNvPr>
          <p:cNvSpPr/>
          <p:nvPr/>
        </p:nvSpPr>
        <p:spPr>
          <a:xfrm>
            <a:off x="3249600" y="2146937"/>
            <a:ext cx="2109600" cy="2109091"/>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a:p>
        </p:txBody>
      </p:sp>
      <p:sp>
        <p:nvSpPr>
          <p:cNvPr id="9" name="Text Placeholder 3">
            <a:extLst>
              <a:ext uri="{FF2B5EF4-FFF2-40B4-BE49-F238E27FC236}">
                <a16:creationId xmlns:a16="http://schemas.microsoft.com/office/drawing/2014/main" id="{C1C1B8AA-29A8-4DD1-91C3-DEF092407407}"/>
              </a:ext>
            </a:extLst>
          </p:cNvPr>
          <p:cNvSpPr txBox="1">
            <a:spLocks/>
          </p:cNvSpPr>
          <p:nvPr/>
        </p:nvSpPr>
        <p:spPr>
          <a:xfrm>
            <a:off x="6708357" y="4421270"/>
            <a:ext cx="2312944" cy="918170"/>
          </a:xfrm>
          <a:prstGeom prst="rect">
            <a:avLst/>
          </a:prstGeom>
        </p:spPr>
        <p:txBody>
          <a:bodyPr>
            <a:normAutofit/>
          </a:bodyPr>
          <a:lstStyle>
            <a:lvl1pPr marL="0" indent="0" algn="l" defTabSz="914400" rtl="0" eaLnBrk="1" latinLnBrk="0" hangingPunct="1">
              <a:lnSpc>
                <a:spcPct val="100000"/>
              </a:lnSpc>
              <a:spcBef>
                <a:spcPts val="300"/>
              </a:spcBef>
              <a:buFont typeface="Arial" panose="020B0604020202020204" pitchFamily="34" charset="0"/>
              <a:buNone/>
              <a:defRPr lang="en-US" sz="1600" b="0" i="0" kern="1200" baseline="0">
                <a:solidFill>
                  <a:schemeClr val="accent5"/>
                </a:solidFill>
                <a:latin typeface="Open Sans" panose="020B0606030504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400" b="1" dirty="0"/>
              <a:t>Impact</a:t>
            </a:r>
            <a:endParaRPr lang="en-GB" sz="2400" dirty="0"/>
          </a:p>
        </p:txBody>
      </p:sp>
      <p:sp>
        <p:nvSpPr>
          <p:cNvPr id="11" name="Rectangle 10">
            <a:extLst>
              <a:ext uri="{FF2B5EF4-FFF2-40B4-BE49-F238E27FC236}">
                <a16:creationId xmlns:a16="http://schemas.microsoft.com/office/drawing/2014/main" id="{2BF138C0-9B5F-466F-A5D9-8975ED219697}"/>
              </a:ext>
            </a:extLst>
          </p:cNvPr>
          <p:cNvSpPr/>
          <p:nvPr/>
        </p:nvSpPr>
        <p:spPr>
          <a:xfrm>
            <a:off x="0" y="1"/>
            <a:ext cx="3467100" cy="2116138"/>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E1F8D109-DAD8-40F6-8FB0-26C2B6730760}"/>
              </a:ext>
            </a:extLst>
          </p:cNvPr>
          <p:cNvSpPr>
            <a:spLocks noGrp="1"/>
          </p:cNvSpPr>
          <p:nvPr>
            <p:ph type="title"/>
          </p:nvPr>
        </p:nvSpPr>
        <p:spPr>
          <a:xfrm>
            <a:off x="2318879" y="537037"/>
            <a:ext cx="7579242" cy="674463"/>
          </a:xfrm>
        </p:spPr>
        <p:txBody>
          <a:bodyPr>
            <a:normAutofit/>
          </a:bodyPr>
          <a:lstStyle/>
          <a:p>
            <a:pPr algn="ctr"/>
            <a:r>
              <a:rPr lang="en-GB" b="1" dirty="0"/>
              <a:t>Why a communications strategy?</a:t>
            </a:r>
          </a:p>
        </p:txBody>
      </p:sp>
    </p:spTree>
    <p:extLst>
      <p:ext uri="{BB962C8B-B14F-4D97-AF65-F5344CB8AC3E}">
        <p14:creationId xmlns:p14="http://schemas.microsoft.com/office/powerpoint/2010/main" val="547365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animBg="1"/>
      <p:bldP spid="8" grpId="0" animBg="1"/>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8D109-DAD8-40F6-8FB0-26C2B6730760}"/>
              </a:ext>
            </a:extLst>
          </p:cNvPr>
          <p:cNvSpPr>
            <a:spLocks noGrp="1"/>
          </p:cNvSpPr>
          <p:nvPr>
            <p:ph type="title"/>
          </p:nvPr>
        </p:nvSpPr>
        <p:spPr>
          <a:xfrm>
            <a:off x="4280805" y="552450"/>
            <a:ext cx="7579242" cy="638460"/>
          </a:xfrm>
        </p:spPr>
        <p:txBody>
          <a:bodyPr>
            <a:normAutofit/>
          </a:bodyPr>
          <a:lstStyle/>
          <a:p>
            <a:r>
              <a:rPr lang="en-GB" b="1" dirty="0"/>
              <a:t>Our communications objectives</a:t>
            </a:r>
          </a:p>
        </p:txBody>
      </p:sp>
      <p:sp>
        <p:nvSpPr>
          <p:cNvPr id="4" name="Text Placeholder 3">
            <a:extLst>
              <a:ext uri="{FF2B5EF4-FFF2-40B4-BE49-F238E27FC236}">
                <a16:creationId xmlns:a16="http://schemas.microsoft.com/office/drawing/2014/main" id="{EE70BCB3-F5FF-46C6-91F0-9DE7B531E814}"/>
              </a:ext>
            </a:extLst>
          </p:cNvPr>
          <p:cNvSpPr>
            <a:spLocks noGrp="1"/>
          </p:cNvSpPr>
          <p:nvPr>
            <p:ph type="body" sz="quarter" idx="14"/>
          </p:nvPr>
        </p:nvSpPr>
        <p:spPr>
          <a:xfrm>
            <a:off x="698499" y="2134548"/>
            <a:ext cx="9075821" cy="4413380"/>
          </a:xfrm>
        </p:spPr>
        <p:txBody>
          <a:bodyPr>
            <a:normAutofit/>
          </a:bodyPr>
          <a:lstStyle/>
          <a:p>
            <a:pPr marL="342900" indent="-342900">
              <a:buFont typeface="Arial" panose="020B0604020202020204" pitchFamily="34" charset="0"/>
              <a:buChar char="•"/>
            </a:pPr>
            <a:r>
              <a:rPr lang="en-GB" sz="2000" dirty="0"/>
              <a:t>To support the delivery of SELEP’s key priorities</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To support dialogue between business, education partners and local and central government on strategic challenges and opportunities</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To further strengthen the credibility and reach of the LEP with business</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To achieve the highest standards of openness and transparency</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To position SELEP as an exemplar of successful delivery</a:t>
            </a:r>
          </a:p>
        </p:txBody>
      </p:sp>
    </p:spTree>
    <p:extLst>
      <p:ext uri="{BB962C8B-B14F-4D97-AF65-F5344CB8AC3E}">
        <p14:creationId xmlns:p14="http://schemas.microsoft.com/office/powerpoint/2010/main" val="3210100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E4FFA-391E-4A88-87E7-D5AD0177125D}"/>
              </a:ext>
            </a:extLst>
          </p:cNvPr>
          <p:cNvSpPr>
            <a:spLocks noGrp="1"/>
          </p:cNvSpPr>
          <p:nvPr>
            <p:ph type="title"/>
          </p:nvPr>
        </p:nvSpPr>
        <p:spPr>
          <a:xfrm>
            <a:off x="4275427" y="558798"/>
            <a:ext cx="7579242" cy="631827"/>
          </a:xfrm>
        </p:spPr>
        <p:txBody>
          <a:bodyPr>
            <a:normAutofit/>
          </a:bodyPr>
          <a:lstStyle/>
          <a:p>
            <a:r>
              <a:rPr lang="en-GB" b="1" dirty="0"/>
              <a:t>Delivery will depend upon</a:t>
            </a:r>
          </a:p>
        </p:txBody>
      </p:sp>
      <p:sp>
        <p:nvSpPr>
          <p:cNvPr id="4" name="Text Placeholder 3">
            <a:extLst>
              <a:ext uri="{FF2B5EF4-FFF2-40B4-BE49-F238E27FC236}">
                <a16:creationId xmlns:a16="http://schemas.microsoft.com/office/drawing/2014/main" id="{52750FF5-A708-4C3C-B947-25050E1EF05A}"/>
              </a:ext>
            </a:extLst>
          </p:cNvPr>
          <p:cNvSpPr>
            <a:spLocks noGrp="1"/>
          </p:cNvSpPr>
          <p:nvPr>
            <p:ph type="body" sz="quarter" idx="14"/>
          </p:nvPr>
        </p:nvSpPr>
        <p:spPr>
          <a:xfrm>
            <a:off x="685800" y="2139287"/>
            <a:ext cx="8750300" cy="4198014"/>
          </a:xfrm>
        </p:spPr>
        <p:txBody>
          <a:bodyPr>
            <a:noAutofit/>
          </a:bodyPr>
          <a:lstStyle/>
          <a:p>
            <a:pPr marL="342900" lvl="0" indent="-342900">
              <a:buFont typeface="Arial" panose="020B0604020202020204" pitchFamily="34" charset="0"/>
              <a:buChar char="•"/>
            </a:pPr>
            <a:r>
              <a:rPr lang="en-GB" sz="2000" dirty="0"/>
              <a:t>Building high quality engagement and dialogue into our delivery programmes</a:t>
            </a:r>
          </a:p>
          <a:p>
            <a:pPr marL="342900" lvl="0" indent="-342900">
              <a:buFont typeface="Arial" panose="020B0604020202020204" pitchFamily="34" charset="0"/>
              <a:buChar char="•"/>
            </a:pPr>
            <a:endParaRPr lang="en-GB" sz="2000" dirty="0"/>
          </a:p>
          <a:p>
            <a:pPr marL="342900" lvl="0" indent="-342900">
              <a:buFont typeface="Arial" panose="020B0604020202020204" pitchFamily="34" charset="0"/>
              <a:buChar char="•"/>
            </a:pPr>
            <a:r>
              <a:rPr lang="en-GB" sz="2000" dirty="0"/>
              <a:t>Leveraging the power of our networks to communicate with partners, stakeholders and key audiences</a:t>
            </a:r>
          </a:p>
          <a:p>
            <a:pPr marL="342900" lvl="0" indent="-342900">
              <a:buFont typeface="Arial" panose="020B0604020202020204" pitchFamily="34" charset="0"/>
              <a:buChar char="•"/>
            </a:pPr>
            <a:endParaRPr lang="en-GB" sz="2000" dirty="0"/>
          </a:p>
          <a:p>
            <a:pPr marL="342900" lvl="0" indent="-342900">
              <a:buFont typeface="Arial" panose="020B0604020202020204" pitchFamily="34" charset="0"/>
              <a:buChar char="•"/>
            </a:pPr>
            <a:r>
              <a:rPr lang="en-GB" sz="2000" dirty="0"/>
              <a:t>Enhancing our reach with local businesses, through our federated boards and links with key business-led organisations (e.g. Chambers, </a:t>
            </a:r>
            <a:r>
              <a:rPr lang="en-GB" sz="2000" dirty="0" err="1"/>
              <a:t>IoD</a:t>
            </a:r>
            <a:r>
              <a:rPr lang="en-GB" sz="2000" dirty="0"/>
              <a:t>, CBI, FSB)</a:t>
            </a:r>
          </a:p>
          <a:p>
            <a:pPr marL="342900" lvl="0" indent="-342900">
              <a:buFont typeface="Arial" panose="020B0604020202020204" pitchFamily="34" charset="0"/>
              <a:buChar char="•"/>
            </a:pPr>
            <a:endParaRPr lang="en-GB" sz="2000" dirty="0"/>
          </a:p>
          <a:p>
            <a:pPr marL="342900" lvl="0" indent="-342900">
              <a:buFont typeface="Arial" panose="020B0604020202020204" pitchFamily="34" charset="0"/>
              <a:buChar char="•"/>
            </a:pPr>
            <a:r>
              <a:rPr lang="en-GB" sz="2000" dirty="0"/>
              <a:t>Influencing decision taken by investors and by government</a:t>
            </a:r>
          </a:p>
        </p:txBody>
      </p:sp>
    </p:spTree>
    <p:extLst>
      <p:ext uri="{BB962C8B-B14F-4D97-AF65-F5344CB8AC3E}">
        <p14:creationId xmlns:p14="http://schemas.microsoft.com/office/powerpoint/2010/main" val="3576689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99531D-6206-42DD-94BF-9C08079D7299}"/>
              </a:ext>
            </a:extLst>
          </p:cNvPr>
          <p:cNvSpPr/>
          <p:nvPr/>
        </p:nvSpPr>
        <p:spPr>
          <a:xfrm>
            <a:off x="8534400" y="3413760"/>
            <a:ext cx="3688080" cy="3444239"/>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a:extLst>
              <a:ext uri="{FF2B5EF4-FFF2-40B4-BE49-F238E27FC236}">
                <a16:creationId xmlns:a16="http://schemas.microsoft.com/office/drawing/2014/main" id="{24F873E4-124A-4983-A694-D0AE76305EBD}"/>
              </a:ext>
            </a:extLst>
          </p:cNvPr>
          <p:cNvSpPr/>
          <p:nvPr/>
        </p:nvSpPr>
        <p:spPr>
          <a:xfrm>
            <a:off x="8357939" y="2140360"/>
            <a:ext cx="2672335" cy="3485740"/>
          </a:xfrm>
          <a:prstGeom prst="rect">
            <a:avLst/>
          </a:prstGeom>
          <a:solidFill>
            <a:schemeClr val="accent1">
              <a:lumMod val="20000"/>
              <a:lumOff val="80000"/>
            </a:schemeClr>
          </a:solidFill>
          <a:ln w="28575">
            <a:solidFill>
              <a:schemeClr val="accent1"/>
            </a:solidFill>
          </a:ln>
        </p:spPr>
        <p:style>
          <a:lnRef idx="0">
            <a:schemeClr val="accent3"/>
          </a:lnRef>
          <a:fillRef idx="3">
            <a:schemeClr val="accent3"/>
          </a:fillRef>
          <a:effectRef idx="3">
            <a:schemeClr val="accent3"/>
          </a:effectRef>
          <a:fontRef idx="minor">
            <a:schemeClr val="lt1"/>
          </a:fontRef>
        </p:style>
        <p:txBody>
          <a:bodyPr rtlCol="0" anchor="t"/>
          <a:lstStyle/>
          <a:p>
            <a:pPr marL="177800"/>
            <a:endParaRPr lang="en-GB" sz="1600" dirty="0">
              <a:solidFill>
                <a:schemeClr val="bg1"/>
              </a:solidFill>
            </a:endParaRPr>
          </a:p>
          <a:p>
            <a:pPr marL="177800"/>
            <a:endParaRPr lang="en-GB" sz="1600" dirty="0">
              <a:solidFill>
                <a:schemeClr val="bg1"/>
              </a:solidFill>
            </a:endParaRPr>
          </a:p>
          <a:p>
            <a:pPr marL="177800"/>
            <a:endParaRPr lang="en-GB" sz="1600" dirty="0">
              <a:solidFill>
                <a:schemeClr val="bg1"/>
              </a:solidFill>
            </a:endParaRPr>
          </a:p>
          <a:p>
            <a:pPr marL="355600" indent="-177800">
              <a:buFont typeface="Arial" panose="020B0604020202020204" pitchFamily="34" charset="0"/>
              <a:buChar char="•"/>
            </a:pPr>
            <a:r>
              <a:rPr lang="en-GB" sz="1600" dirty="0">
                <a:solidFill>
                  <a:schemeClr val="bg1"/>
                </a:solidFill>
              </a:rPr>
              <a:t>A single core narrative on the South East LEP area, the local economy and its strengths, challenges and opportunities</a:t>
            </a:r>
          </a:p>
          <a:p>
            <a:pPr marL="355600" indent="-177800">
              <a:buFont typeface="Arial" panose="020B0604020202020204" pitchFamily="34" charset="0"/>
              <a:buChar char="•"/>
            </a:pPr>
            <a:endParaRPr lang="en-GB" sz="1600" dirty="0">
              <a:solidFill>
                <a:schemeClr val="bg1"/>
              </a:solidFill>
            </a:endParaRPr>
          </a:p>
          <a:p>
            <a:pPr marL="355600" indent="-177800">
              <a:buFont typeface="Arial" panose="020B0604020202020204" pitchFamily="34" charset="0"/>
              <a:buChar char="•"/>
            </a:pPr>
            <a:r>
              <a:rPr lang="en-GB" sz="1600" dirty="0">
                <a:solidFill>
                  <a:schemeClr val="bg1"/>
                </a:solidFill>
              </a:rPr>
              <a:t>Supports consistent communications across all parties.</a:t>
            </a:r>
          </a:p>
        </p:txBody>
      </p:sp>
      <p:sp>
        <p:nvSpPr>
          <p:cNvPr id="14" name="Rectangle 13">
            <a:extLst>
              <a:ext uri="{FF2B5EF4-FFF2-40B4-BE49-F238E27FC236}">
                <a16:creationId xmlns:a16="http://schemas.microsoft.com/office/drawing/2014/main" id="{D2E40B6B-CFD5-43BB-B162-4672E82847CF}"/>
              </a:ext>
            </a:extLst>
          </p:cNvPr>
          <p:cNvSpPr/>
          <p:nvPr/>
        </p:nvSpPr>
        <p:spPr>
          <a:xfrm>
            <a:off x="4766947" y="2127660"/>
            <a:ext cx="2672335" cy="3485740"/>
          </a:xfrm>
          <a:prstGeom prst="rect">
            <a:avLst/>
          </a:prstGeom>
          <a:solidFill>
            <a:schemeClr val="accent2">
              <a:lumMod val="20000"/>
              <a:lumOff val="80000"/>
            </a:schemeClr>
          </a:solidFill>
          <a:ln w="28575">
            <a:solidFill>
              <a:schemeClr val="accent2"/>
            </a:solidFill>
          </a:ln>
        </p:spPr>
        <p:style>
          <a:lnRef idx="0">
            <a:schemeClr val="accent3"/>
          </a:lnRef>
          <a:fillRef idx="3">
            <a:schemeClr val="accent3"/>
          </a:fillRef>
          <a:effectRef idx="3">
            <a:schemeClr val="accent3"/>
          </a:effectRef>
          <a:fontRef idx="minor">
            <a:schemeClr val="lt1"/>
          </a:fontRef>
        </p:style>
        <p:txBody>
          <a:bodyPr rtlCol="0" anchor="t"/>
          <a:lstStyle/>
          <a:p>
            <a:pPr marL="177800"/>
            <a:endParaRPr lang="en-GB" sz="1600" dirty="0">
              <a:solidFill>
                <a:schemeClr val="bg1"/>
              </a:solidFill>
            </a:endParaRPr>
          </a:p>
          <a:p>
            <a:pPr marL="177800"/>
            <a:endParaRPr lang="en-GB" sz="1600" dirty="0">
              <a:solidFill>
                <a:schemeClr val="bg1"/>
              </a:solidFill>
            </a:endParaRPr>
          </a:p>
          <a:p>
            <a:pPr marL="177800"/>
            <a:endParaRPr lang="en-GB" sz="1600" dirty="0">
              <a:solidFill>
                <a:schemeClr val="bg1"/>
              </a:solidFill>
            </a:endParaRPr>
          </a:p>
          <a:p>
            <a:pPr marL="355600" indent="-177800">
              <a:buFont typeface="Arial" panose="020B0604020202020204" pitchFamily="34" charset="0"/>
              <a:buChar char="•"/>
            </a:pPr>
            <a:r>
              <a:rPr lang="en-GB" sz="1600" dirty="0">
                <a:solidFill>
                  <a:schemeClr val="bg1"/>
                </a:solidFill>
              </a:rPr>
              <a:t>A single core narrative on SELEP, its vision, purpose, history and structure.</a:t>
            </a:r>
          </a:p>
          <a:p>
            <a:pPr marL="355600" indent="-177800">
              <a:buFont typeface="Arial" panose="020B0604020202020204" pitchFamily="34" charset="0"/>
              <a:buChar char="•"/>
            </a:pPr>
            <a:endParaRPr lang="en-GB" sz="1600" dirty="0">
              <a:solidFill>
                <a:schemeClr val="bg1"/>
              </a:solidFill>
            </a:endParaRPr>
          </a:p>
          <a:p>
            <a:pPr marL="355600" indent="-177800">
              <a:buFont typeface="Arial" panose="020B0604020202020204" pitchFamily="34" charset="0"/>
              <a:buChar char="•"/>
            </a:pPr>
            <a:r>
              <a:rPr lang="en-GB" sz="1600" dirty="0">
                <a:solidFill>
                  <a:schemeClr val="bg1"/>
                </a:solidFill>
              </a:rPr>
              <a:t>Supports consistent communications about SELEP across all parties.</a:t>
            </a:r>
          </a:p>
        </p:txBody>
      </p:sp>
      <p:sp>
        <p:nvSpPr>
          <p:cNvPr id="13" name="Rectangle 12">
            <a:extLst>
              <a:ext uri="{FF2B5EF4-FFF2-40B4-BE49-F238E27FC236}">
                <a16:creationId xmlns:a16="http://schemas.microsoft.com/office/drawing/2014/main" id="{194F007D-7BDC-44F5-B3AB-4F01F50E63F1}"/>
              </a:ext>
            </a:extLst>
          </p:cNvPr>
          <p:cNvSpPr/>
          <p:nvPr/>
        </p:nvSpPr>
        <p:spPr>
          <a:xfrm>
            <a:off x="1163160" y="2140360"/>
            <a:ext cx="2672335" cy="3473040"/>
          </a:xfrm>
          <a:prstGeom prst="rect">
            <a:avLst/>
          </a:prstGeom>
          <a:solidFill>
            <a:schemeClr val="accent3">
              <a:lumMod val="20000"/>
              <a:lumOff val="80000"/>
            </a:schemeClr>
          </a:solidFill>
          <a:ln w="28575">
            <a:solidFill>
              <a:schemeClr val="accent3"/>
            </a:solidFill>
          </a:ln>
        </p:spPr>
        <p:style>
          <a:lnRef idx="0">
            <a:schemeClr val="accent3"/>
          </a:lnRef>
          <a:fillRef idx="3">
            <a:schemeClr val="accent3"/>
          </a:fillRef>
          <a:effectRef idx="3">
            <a:schemeClr val="accent3"/>
          </a:effectRef>
          <a:fontRef idx="minor">
            <a:schemeClr val="lt1"/>
          </a:fontRef>
        </p:style>
        <p:txBody>
          <a:bodyPr rtlCol="0" anchor="t"/>
          <a:lstStyle/>
          <a:p>
            <a:pPr marL="177800"/>
            <a:endParaRPr lang="en-GB" sz="1600" dirty="0">
              <a:solidFill>
                <a:schemeClr val="bg1"/>
              </a:solidFill>
            </a:endParaRPr>
          </a:p>
          <a:p>
            <a:pPr marL="177800"/>
            <a:endParaRPr lang="en-GB" sz="1600" dirty="0">
              <a:solidFill>
                <a:schemeClr val="bg1"/>
              </a:solidFill>
            </a:endParaRPr>
          </a:p>
          <a:p>
            <a:pPr marL="177800"/>
            <a:endParaRPr lang="en-GB" sz="1600" dirty="0">
              <a:solidFill>
                <a:schemeClr val="bg1"/>
              </a:solidFill>
            </a:endParaRPr>
          </a:p>
          <a:p>
            <a:pPr marL="355600" indent="-177800">
              <a:buFont typeface="Arial" panose="020B0604020202020204" pitchFamily="34" charset="0"/>
              <a:buChar char="•"/>
            </a:pPr>
            <a:r>
              <a:rPr lang="en-GB" sz="1600" dirty="0">
                <a:solidFill>
                  <a:schemeClr val="bg1"/>
                </a:solidFill>
              </a:rPr>
              <a:t>Clear headlines to support comms on our  priorities, interventions, investments and projects.</a:t>
            </a:r>
          </a:p>
          <a:p>
            <a:pPr marL="355600" indent="-177800">
              <a:buFont typeface="Arial" panose="020B0604020202020204" pitchFamily="34" charset="0"/>
              <a:buChar char="•"/>
            </a:pPr>
            <a:endParaRPr lang="en-GB" sz="1600" dirty="0">
              <a:solidFill>
                <a:schemeClr val="bg1"/>
              </a:solidFill>
            </a:endParaRPr>
          </a:p>
          <a:p>
            <a:pPr marL="355600" indent="-177800">
              <a:buFont typeface="Arial" panose="020B0604020202020204" pitchFamily="34" charset="0"/>
              <a:buChar char="•"/>
            </a:pPr>
            <a:r>
              <a:rPr lang="en-GB" sz="1600" dirty="0">
                <a:solidFill>
                  <a:schemeClr val="bg1"/>
                </a:solidFill>
              </a:rPr>
              <a:t>Supports consistent messaging around SELEP’s aims and activities.</a:t>
            </a:r>
          </a:p>
        </p:txBody>
      </p:sp>
      <p:sp>
        <p:nvSpPr>
          <p:cNvPr id="5" name="Title 1">
            <a:extLst>
              <a:ext uri="{FF2B5EF4-FFF2-40B4-BE49-F238E27FC236}">
                <a16:creationId xmlns:a16="http://schemas.microsoft.com/office/drawing/2014/main" id="{D5207F8C-4F0D-4CF7-BE3C-93A4E6EA2E48}"/>
              </a:ext>
            </a:extLst>
          </p:cNvPr>
          <p:cNvSpPr txBox="1">
            <a:spLocks/>
          </p:cNvSpPr>
          <p:nvPr/>
        </p:nvSpPr>
        <p:spPr>
          <a:xfrm>
            <a:off x="5314950" y="552450"/>
            <a:ext cx="6540751" cy="638175"/>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a:lstStyle>
          <a:p>
            <a:r>
              <a:rPr lang="en-GB" b="1" dirty="0"/>
              <a:t>Key messages</a:t>
            </a:r>
          </a:p>
        </p:txBody>
      </p:sp>
      <p:sp>
        <p:nvSpPr>
          <p:cNvPr id="8" name="Rectangle 7">
            <a:extLst>
              <a:ext uri="{FF2B5EF4-FFF2-40B4-BE49-F238E27FC236}">
                <a16:creationId xmlns:a16="http://schemas.microsoft.com/office/drawing/2014/main" id="{B49034AC-3954-4A35-BB34-2E74F2B03E1B}"/>
              </a:ext>
            </a:extLst>
          </p:cNvPr>
          <p:cNvSpPr/>
          <p:nvPr/>
        </p:nvSpPr>
        <p:spPr>
          <a:xfrm>
            <a:off x="4778213" y="2116138"/>
            <a:ext cx="2648369" cy="570863"/>
          </a:xfrm>
          <a:prstGeom prst="rect">
            <a:avLst/>
          </a:prstGeom>
          <a:solidFill>
            <a:schemeClr val="accent2"/>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AD8DED95-DCF9-443A-A8A5-39B46AB52B21}"/>
              </a:ext>
            </a:extLst>
          </p:cNvPr>
          <p:cNvSpPr/>
          <p:nvPr/>
        </p:nvSpPr>
        <p:spPr>
          <a:xfrm>
            <a:off x="8355071" y="2140360"/>
            <a:ext cx="2672335" cy="570863"/>
          </a:xfrm>
          <a:prstGeom prst="rect">
            <a:avLst/>
          </a:prstGeom>
          <a:solidFill>
            <a:schemeClr val="accent1"/>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00602654-C6D4-43BF-BE49-AFC946B337C0}"/>
              </a:ext>
            </a:extLst>
          </p:cNvPr>
          <p:cNvSpPr/>
          <p:nvPr/>
        </p:nvSpPr>
        <p:spPr>
          <a:xfrm>
            <a:off x="1187126" y="2140360"/>
            <a:ext cx="2648369" cy="570863"/>
          </a:xfrm>
          <a:prstGeom prst="rect">
            <a:avLst/>
          </a:prstGeom>
          <a:ln w="28575">
            <a:solidFill>
              <a:schemeClr val="accent3"/>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a:p>
        </p:txBody>
      </p:sp>
      <p:sp>
        <p:nvSpPr>
          <p:cNvPr id="11" name="Text Placeholder 3">
            <a:extLst>
              <a:ext uri="{FF2B5EF4-FFF2-40B4-BE49-F238E27FC236}">
                <a16:creationId xmlns:a16="http://schemas.microsoft.com/office/drawing/2014/main" id="{B2B71CAA-5F84-40B5-B57F-F23BDE990900}"/>
              </a:ext>
            </a:extLst>
          </p:cNvPr>
          <p:cNvSpPr txBox="1">
            <a:spLocks/>
          </p:cNvSpPr>
          <p:nvPr/>
        </p:nvSpPr>
        <p:spPr>
          <a:xfrm>
            <a:off x="4939528" y="2209322"/>
            <a:ext cx="2312944" cy="918170"/>
          </a:xfrm>
          <a:prstGeom prst="rect">
            <a:avLst/>
          </a:prstGeom>
        </p:spPr>
        <p:txBody>
          <a:bodyPr>
            <a:normAutofit/>
          </a:bodyPr>
          <a:lstStyle>
            <a:lvl1pPr marL="0" indent="0" algn="l" defTabSz="914400" rtl="0" eaLnBrk="1" latinLnBrk="0" hangingPunct="1">
              <a:lnSpc>
                <a:spcPct val="100000"/>
              </a:lnSpc>
              <a:spcBef>
                <a:spcPts val="300"/>
              </a:spcBef>
              <a:buFont typeface="Arial" panose="020B0604020202020204" pitchFamily="34" charset="0"/>
              <a:buNone/>
              <a:defRPr lang="en-US" sz="1600" b="0" i="0" kern="1200" baseline="0">
                <a:solidFill>
                  <a:schemeClr val="accent5"/>
                </a:solidFill>
                <a:latin typeface="Open Sans" panose="020B0606030504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200" b="1" dirty="0">
                <a:solidFill>
                  <a:schemeClr val="tx2"/>
                </a:solidFill>
              </a:rPr>
              <a:t>Our Partnership</a:t>
            </a:r>
            <a:endParaRPr lang="en-GB" sz="2200" dirty="0">
              <a:solidFill>
                <a:schemeClr val="tx2"/>
              </a:solidFill>
            </a:endParaRPr>
          </a:p>
        </p:txBody>
      </p:sp>
      <p:sp>
        <p:nvSpPr>
          <p:cNvPr id="6" name="Text Placeholder 3">
            <a:extLst>
              <a:ext uri="{FF2B5EF4-FFF2-40B4-BE49-F238E27FC236}">
                <a16:creationId xmlns:a16="http://schemas.microsoft.com/office/drawing/2014/main" id="{06145AE9-BA23-4FBD-A171-2930CB7A57D9}"/>
              </a:ext>
            </a:extLst>
          </p:cNvPr>
          <p:cNvSpPr txBox="1">
            <a:spLocks/>
          </p:cNvSpPr>
          <p:nvPr/>
        </p:nvSpPr>
        <p:spPr>
          <a:xfrm>
            <a:off x="1354838" y="2252138"/>
            <a:ext cx="2312944" cy="91817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4400" b="0" i="0" kern="1200" dirty="0" smtClean="0">
                <a:solidFill>
                  <a:schemeClr val="accent3"/>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400" b="1" dirty="0">
                <a:solidFill>
                  <a:schemeClr val="tx1"/>
                </a:solidFill>
              </a:rPr>
              <a:t>Our priorities</a:t>
            </a:r>
          </a:p>
        </p:txBody>
      </p:sp>
      <p:sp>
        <p:nvSpPr>
          <p:cNvPr id="18" name="Text Placeholder 3">
            <a:extLst>
              <a:ext uri="{FF2B5EF4-FFF2-40B4-BE49-F238E27FC236}">
                <a16:creationId xmlns:a16="http://schemas.microsoft.com/office/drawing/2014/main" id="{CAFD83C3-8558-4FFE-BEFD-35FAE5F50482}"/>
              </a:ext>
            </a:extLst>
          </p:cNvPr>
          <p:cNvSpPr txBox="1">
            <a:spLocks/>
          </p:cNvSpPr>
          <p:nvPr/>
        </p:nvSpPr>
        <p:spPr>
          <a:xfrm>
            <a:off x="8533628" y="2209322"/>
            <a:ext cx="2312944" cy="918170"/>
          </a:xfrm>
          <a:prstGeom prst="rect">
            <a:avLst/>
          </a:prstGeom>
        </p:spPr>
        <p:txBody>
          <a:bodyPr>
            <a:normAutofit/>
          </a:bodyPr>
          <a:lstStyle>
            <a:lvl1pPr marL="0" indent="0" algn="l" defTabSz="914400" rtl="0" eaLnBrk="1" latinLnBrk="0" hangingPunct="1">
              <a:lnSpc>
                <a:spcPct val="100000"/>
              </a:lnSpc>
              <a:spcBef>
                <a:spcPts val="300"/>
              </a:spcBef>
              <a:buFont typeface="Arial" panose="020B0604020202020204" pitchFamily="34" charset="0"/>
              <a:buNone/>
              <a:defRPr lang="en-US" sz="1600" b="0" i="0" kern="1200" baseline="0">
                <a:solidFill>
                  <a:schemeClr val="accent5"/>
                </a:solidFill>
                <a:latin typeface="Open Sans" panose="020B0606030504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200" b="1" dirty="0">
                <a:solidFill>
                  <a:schemeClr val="tx2"/>
                </a:solidFill>
              </a:rPr>
              <a:t>Our Economy</a:t>
            </a:r>
            <a:endParaRPr lang="en-GB" sz="2200" dirty="0">
              <a:solidFill>
                <a:schemeClr val="tx2"/>
              </a:solidFill>
            </a:endParaRPr>
          </a:p>
        </p:txBody>
      </p:sp>
    </p:spTree>
    <p:extLst>
      <p:ext uri="{BB962C8B-B14F-4D97-AF65-F5344CB8AC3E}">
        <p14:creationId xmlns:p14="http://schemas.microsoft.com/office/powerpoint/2010/main" val="205742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4" grpId="0" animBg="1"/>
      <p:bldP spid="13" grpId="0" animBg="1"/>
      <p:bldP spid="8" grpId="0" animBg="1"/>
      <p:bldP spid="9" grpId="0" animBg="1"/>
      <p:bldP spid="10" grpId="0" animBg="1"/>
      <p:bldP spid="11" grpId="0"/>
      <p:bldP spid="6" grpId="0" build="p"/>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5950CC3-F924-4224-9085-D5CDAF870932}"/>
              </a:ext>
            </a:extLst>
          </p:cNvPr>
          <p:cNvSpPr/>
          <p:nvPr/>
        </p:nvSpPr>
        <p:spPr>
          <a:xfrm>
            <a:off x="8534400" y="3413760"/>
            <a:ext cx="3688080" cy="3444239"/>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E1F8D109-DAD8-40F6-8FB0-26C2B6730760}"/>
              </a:ext>
            </a:extLst>
          </p:cNvPr>
          <p:cNvSpPr>
            <a:spLocks noGrp="1"/>
          </p:cNvSpPr>
          <p:nvPr>
            <p:ph type="title"/>
          </p:nvPr>
        </p:nvSpPr>
        <p:spPr>
          <a:xfrm>
            <a:off x="4280805" y="527536"/>
            <a:ext cx="7579242" cy="663374"/>
          </a:xfrm>
        </p:spPr>
        <p:txBody>
          <a:bodyPr>
            <a:normAutofit/>
          </a:bodyPr>
          <a:lstStyle/>
          <a:p>
            <a:r>
              <a:rPr lang="en-GB" b="1" dirty="0"/>
              <a:t>Our audiences</a:t>
            </a:r>
          </a:p>
        </p:txBody>
      </p:sp>
      <p:graphicFrame>
        <p:nvGraphicFramePr>
          <p:cNvPr id="6" name="Diagram 5">
            <a:extLst>
              <a:ext uri="{FF2B5EF4-FFF2-40B4-BE49-F238E27FC236}">
                <a16:creationId xmlns:a16="http://schemas.microsoft.com/office/drawing/2014/main" id="{994BF6E1-6B5E-455D-82A9-57B002D1415F}"/>
              </a:ext>
            </a:extLst>
          </p:cNvPr>
          <p:cNvGraphicFramePr/>
          <p:nvPr>
            <p:extLst>
              <p:ext uri="{D42A27DB-BD31-4B8C-83A1-F6EECF244321}">
                <p14:modId xmlns:p14="http://schemas.microsoft.com/office/powerpoint/2010/main" val="2047262637"/>
              </p:ext>
            </p:extLst>
          </p:nvPr>
        </p:nvGraphicFramePr>
        <p:xfrm>
          <a:off x="1595272" y="983434"/>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1535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3EEFD-9349-44F4-8B81-910C08E12EA5}"/>
              </a:ext>
            </a:extLst>
          </p:cNvPr>
          <p:cNvSpPr/>
          <p:nvPr/>
        </p:nvSpPr>
        <p:spPr>
          <a:xfrm>
            <a:off x="8534400" y="3413760"/>
            <a:ext cx="3688080" cy="3444239"/>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985D11AE-12E2-496B-ADF3-34D7D6C52209}"/>
              </a:ext>
            </a:extLst>
          </p:cNvPr>
          <p:cNvSpPr>
            <a:spLocks noGrp="1"/>
          </p:cNvSpPr>
          <p:nvPr>
            <p:ph type="title"/>
          </p:nvPr>
        </p:nvSpPr>
        <p:spPr>
          <a:xfrm>
            <a:off x="4282085" y="513848"/>
            <a:ext cx="7579242" cy="674463"/>
          </a:xfrm>
        </p:spPr>
        <p:txBody>
          <a:bodyPr>
            <a:normAutofit/>
          </a:bodyPr>
          <a:lstStyle/>
          <a:p>
            <a:r>
              <a:rPr lang="en-GB" b="1" dirty="0"/>
              <a:t>How we communicate</a:t>
            </a:r>
          </a:p>
        </p:txBody>
      </p:sp>
      <p:graphicFrame>
        <p:nvGraphicFramePr>
          <p:cNvPr id="3" name="Diagram 2">
            <a:extLst>
              <a:ext uri="{FF2B5EF4-FFF2-40B4-BE49-F238E27FC236}">
                <a16:creationId xmlns:a16="http://schemas.microsoft.com/office/drawing/2014/main" id="{D2CDE830-89B1-4907-AD83-656303678368}"/>
              </a:ext>
            </a:extLst>
          </p:cNvPr>
          <p:cNvGraphicFramePr/>
          <p:nvPr>
            <p:extLst>
              <p:ext uri="{D42A27DB-BD31-4B8C-83A1-F6EECF244321}">
                <p14:modId xmlns:p14="http://schemas.microsoft.com/office/powerpoint/2010/main" val="3463839563"/>
              </p:ext>
            </p:extLst>
          </p:nvPr>
        </p:nvGraphicFramePr>
        <p:xfrm>
          <a:off x="2032000" y="117878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12223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3EEFD-9349-44F4-8B81-910C08E12EA5}"/>
              </a:ext>
            </a:extLst>
          </p:cNvPr>
          <p:cNvSpPr/>
          <p:nvPr/>
        </p:nvSpPr>
        <p:spPr>
          <a:xfrm>
            <a:off x="8534400" y="3413760"/>
            <a:ext cx="3688080" cy="3444239"/>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985D11AE-12E2-496B-ADF3-34D7D6C52209}"/>
              </a:ext>
            </a:extLst>
          </p:cNvPr>
          <p:cNvSpPr>
            <a:spLocks noGrp="1"/>
          </p:cNvSpPr>
          <p:nvPr>
            <p:ph type="title"/>
          </p:nvPr>
        </p:nvSpPr>
        <p:spPr>
          <a:xfrm>
            <a:off x="4282085" y="552450"/>
            <a:ext cx="7579242" cy="635861"/>
          </a:xfrm>
        </p:spPr>
        <p:txBody>
          <a:bodyPr>
            <a:normAutofit/>
          </a:bodyPr>
          <a:lstStyle/>
          <a:p>
            <a:r>
              <a:rPr lang="en-GB" b="1" dirty="0"/>
              <a:t>Protocols</a:t>
            </a:r>
            <a:endParaRPr lang="en-GB" sz="3200" b="1" dirty="0"/>
          </a:p>
        </p:txBody>
      </p:sp>
      <p:graphicFrame>
        <p:nvGraphicFramePr>
          <p:cNvPr id="5" name="Diagram 4">
            <a:extLst>
              <a:ext uri="{FF2B5EF4-FFF2-40B4-BE49-F238E27FC236}">
                <a16:creationId xmlns:a16="http://schemas.microsoft.com/office/drawing/2014/main" id="{1169AD67-F205-4D17-898E-F632DE0D9111}"/>
              </a:ext>
            </a:extLst>
          </p:cNvPr>
          <p:cNvGraphicFramePr/>
          <p:nvPr>
            <p:extLst>
              <p:ext uri="{D42A27DB-BD31-4B8C-83A1-F6EECF244321}">
                <p14:modId xmlns:p14="http://schemas.microsoft.com/office/powerpoint/2010/main" val="2338986334"/>
              </p:ext>
            </p:extLst>
          </p:nvPr>
        </p:nvGraphicFramePr>
        <p:xfrm>
          <a:off x="2032000" y="117878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11605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8D109-DAD8-40F6-8FB0-26C2B6730760}"/>
              </a:ext>
            </a:extLst>
          </p:cNvPr>
          <p:cNvSpPr>
            <a:spLocks noGrp="1"/>
          </p:cNvSpPr>
          <p:nvPr>
            <p:ph type="title"/>
          </p:nvPr>
        </p:nvSpPr>
        <p:spPr>
          <a:xfrm>
            <a:off x="4280805" y="552450"/>
            <a:ext cx="7579242" cy="638460"/>
          </a:xfrm>
        </p:spPr>
        <p:txBody>
          <a:bodyPr>
            <a:normAutofit/>
          </a:bodyPr>
          <a:lstStyle/>
          <a:p>
            <a:r>
              <a:rPr lang="en-GB" b="1" dirty="0"/>
              <a:t>Considerations</a:t>
            </a:r>
          </a:p>
        </p:txBody>
      </p:sp>
      <p:sp>
        <p:nvSpPr>
          <p:cNvPr id="4" name="Text Placeholder 3">
            <a:extLst>
              <a:ext uri="{FF2B5EF4-FFF2-40B4-BE49-F238E27FC236}">
                <a16:creationId xmlns:a16="http://schemas.microsoft.com/office/drawing/2014/main" id="{EE70BCB3-F5FF-46C6-91F0-9DE7B531E814}"/>
              </a:ext>
            </a:extLst>
          </p:cNvPr>
          <p:cNvSpPr>
            <a:spLocks noGrp="1"/>
          </p:cNvSpPr>
          <p:nvPr>
            <p:ph type="body" sz="quarter" idx="14"/>
          </p:nvPr>
        </p:nvSpPr>
        <p:spPr>
          <a:xfrm>
            <a:off x="676275" y="2116138"/>
            <a:ext cx="9011653" cy="4413380"/>
          </a:xfrm>
        </p:spPr>
        <p:txBody>
          <a:bodyPr>
            <a:normAutofit/>
          </a:bodyPr>
          <a:lstStyle/>
          <a:p>
            <a:pPr marL="342900" indent="-342900">
              <a:buFont typeface="Arial" panose="020B0604020202020204" pitchFamily="34" charset="0"/>
              <a:buChar char="•"/>
            </a:pPr>
            <a:r>
              <a:rPr lang="en-GB" sz="2000" dirty="0"/>
              <a:t>The ways of working set out in the strategy represent an evolution of established practice – they signal a move to strengthen our approach based on firm foundations, rather than a radical new approach</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The strategy will continue to be a working document.  For example, key messages will evolve and develop to reflect board discussions on key issues such as emerging the Local Industrial Strategy, changes in SELEP’s legal status, or new areas of work.</a:t>
            </a:r>
          </a:p>
        </p:txBody>
      </p:sp>
    </p:spTree>
    <p:extLst>
      <p:ext uri="{BB962C8B-B14F-4D97-AF65-F5344CB8AC3E}">
        <p14:creationId xmlns:p14="http://schemas.microsoft.com/office/powerpoint/2010/main" val="3452134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8D109-DAD8-40F6-8FB0-26C2B6730760}"/>
              </a:ext>
            </a:extLst>
          </p:cNvPr>
          <p:cNvSpPr>
            <a:spLocks noGrp="1"/>
          </p:cNvSpPr>
          <p:nvPr>
            <p:ph type="title"/>
          </p:nvPr>
        </p:nvSpPr>
        <p:spPr>
          <a:xfrm>
            <a:off x="4280805" y="564072"/>
            <a:ext cx="7579242" cy="626553"/>
          </a:xfrm>
        </p:spPr>
        <p:txBody>
          <a:bodyPr/>
          <a:lstStyle/>
          <a:p>
            <a:r>
              <a:rPr lang="en-GB" b="1" dirty="0"/>
              <a:t>What are we asking of the board?</a:t>
            </a:r>
          </a:p>
        </p:txBody>
      </p:sp>
      <p:sp>
        <p:nvSpPr>
          <p:cNvPr id="4" name="Text Placeholder 3">
            <a:extLst>
              <a:ext uri="{FF2B5EF4-FFF2-40B4-BE49-F238E27FC236}">
                <a16:creationId xmlns:a16="http://schemas.microsoft.com/office/drawing/2014/main" id="{EE70BCB3-F5FF-46C6-91F0-9DE7B531E814}"/>
              </a:ext>
            </a:extLst>
          </p:cNvPr>
          <p:cNvSpPr>
            <a:spLocks noGrp="1"/>
          </p:cNvSpPr>
          <p:nvPr>
            <p:ph type="body" sz="quarter" idx="14"/>
          </p:nvPr>
        </p:nvSpPr>
        <p:spPr>
          <a:xfrm>
            <a:off x="685799" y="2134548"/>
            <a:ext cx="8754979" cy="4413380"/>
          </a:xfrm>
        </p:spPr>
        <p:txBody>
          <a:bodyPr>
            <a:normAutofit/>
          </a:bodyPr>
          <a:lstStyle/>
          <a:p>
            <a:r>
              <a:rPr lang="en-GB" sz="2000" dirty="0"/>
              <a:t>In bringing this paper, we are asking the SELEP Board to:</a:t>
            </a:r>
          </a:p>
          <a:p>
            <a:pPr marL="971550" lvl="1" indent="-514350">
              <a:lnSpc>
                <a:spcPct val="120000"/>
              </a:lnSpc>
              <a:spcBef>
                <a:spcPts val="1800"/>
              </a:spcBef>
              <a:buFont typeface="+mj-lt"/>
              <a:buAutoNum type="alphaLcPeriod"/>
            </a:pPr>
            <a:r>
              <a:rPr lang="en-GB" sz="2000" dirty="0">
                <a:solidFill>
                  <a:schemeClr val="accent5"/>
                </a:solidFill>
                <a:latin typeface="Open Sans" panose="020B0606030504020204" pitchFamily="34" charset="0"/>
              </a:rPr>
              <a:t>agree the draft communications strategy and protocols document – fulfilling a key requirement of the national assurance framework; and </a:t>
            </a:r>
          </a:p>
          <a:p>
            <a:pPr marL="971550" lvl="1" indent="-514350">
              <a:lnSpc>
                <a:spcPct val="120000"/>
              </a:lnSpc>
              <a:spcBef>
                <a:spcPts val="1800"/>
              </a:spcBef>
              <a:buFont typeface="+mj-lt"/>
              <a:buAutoNum type="alphaLcPeriod"/>
            </a:pPr>
            <a:r>
              <a:rPr lang="en-GB" sz="2000" dirty="0">
                <a:solidFill>
                  <a:schemeClr val="accent5"/>
                </a:solidFill>
                <a:latin typeface="Open Sans" panose="020B0606030504020204" pitchFamily="34" charset="0"/>
              </a:rPr>
              <a:t>play a full role in shaping our communications work as it continues to evolve.</a:t>
            </a:r>
          </a:p>
          <a:p>
            <a:pPr lvl="1">
              <a:lnSpc>
                <a:spcPct val="120000"/>
              </a:lnSpc>
              <a:spcBef>
                <a:spcPts val="900"/>
              </a:spcBef>
            </a:pPr>
            <a:endParaRPr lang="en-GB" sz="2000" dirty="0">
              <a:solidFill>
                <a:schemeClr val="accent5"/>
              </a:solidFill>
              <a:latin typeface="+mn-lt"/>
            </a:endParaRPr>
          </a:p>
        </p:txBody>
      </p:sp>
    </p:spTree>
    <p:extLst>
      <p:ext uri="{BB962C8B-B14F-4D97-AF65-F5344CB8AC3E}">
        <p14:creationId xmlns:p14="http://schemas.microsoft.com/office/powerpoint/2010/main" val="1639091372"/>
      </p:ext>
    </p:extLst>
  </p:cSld>
  <p:clrMapOvr>
    <a:masterClrMapping/>
  </p:clrMapOvr>
</p:sld>
</file>

<file path=ppt/theme/theme1.xml><?xml version="1.0" encoding="utf-8"?>
<a:theme xmlns:a="http://schemas.openxmlformats.org/drawingml/2006/main" name="SELEP PowerPoint Template_White">
  <a:themeElements>
    <a:clrScheme name="SELEP">
      <a:dk1>
        <a:srgbClr val="393944"/>
      </a:dk1>
      <a:lt1>
        <a:srgbClr val="F6F6F6"/>
      </a:lt1>
      <a:dk2>
        <a:srgbClr val="3C3C3B"/>
      </a:dk2>
      <a:lt2>
        <a:srgbClr val="F6F6F6"/>
      </a:lt2>
      <a:accent1>
        <a:srgbClr val="D42B3F"/>
      </a:accent1>
      <a:accent2>
        <a:srgbClr val="EA5B0C"/>
      </a:accent2>
      <a:accent3>
        <a:srgbClr val="44BCCD"/>
      </a:accent3>
      <a:accent4>
        <a:srgbClr val="9C9FAE"/>
      </a:accent4>
      <a:accent5>
        <a:srgbClr val="706F6F"/>
      </a:accent5>
      <a:accent6>
        <a:srgbClr val="FFFFFF"/>
      </a:accent6>
      <a:hlink>
        <a:srgbClr val="44BCCD"/>
      </a:hlink>
      <a:folHlink>
        <a:srgbClr val="818195"/>
      </a:folHlink>
    </a:clrScheme>
    <a:fontScheme name="Font Pairing 1">
      <a:majorFont>
        <a:latin typeface="Museo 300"/>
        <a:ea typeface="ＭＳ Ｐゴシック"/>
        <a:cs typeface=""/>
      </a:majorFont>
      <a:minorFont>
        <a:latin typeface="Open Sans"/>
        <a:ea typeface="ＭＳ Ｐゴシック"/>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b="0" i="0" dirty="0">
            <a:solidFill>
              <a:schemeClr val="accent2"/>
            </a:solidFill>
            <a:latin typeface="+mj-lt"/>
          </a:defRPr>
        </a:defPPr>
      </a:lstStyle>
    </a:txDef>
  </a:objectDefaults>
  <a:extraClrSchemeLst/>
  <a:extLst>
    <a:ext uri="{05A4C25C-085E-4340-85A3-A5531E510DB2}">
      <thm15:themeFamily xmlns:thm15="http://schemas.microsoft.com/office/thememl/2012/main" name="SELEP PowerPoint Template_Dark.potx" id="{BA9A06C8-817D-4B23-9865-944CCB1E6F8F}" vid="{DC72DF40-851C-491F-868B-7F4471BCC0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SELEP PowerPoint Template_White</Template>
  <TotalTime>4171</TotalTime>
  <Words>1068</Words>
  <Application>Microsoft Office PowerPoint</Application>
  <PresentationFormat>Widescreen</PresentationFormat>
  <Paragraphs>154</Paragraphs>
  <Slides>10</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Museo 300</vt:lpstr>
      <vt:lpstr>Open Sans</vt:lpstr>
      <vt:lpstr>SELEP PowerPoint Template_White</vt:lpstr>
      <vt:lpstr>Communications Strategy &amp; Protocols 2020-2025</vt:lpstr>
      <vt:lpstr>Why a communications strategy?</vt:lpstr>
      <vt:lpstr>Our communications objectives</vt:lpstr>
      <vt:lpstr>Delivery will depend upon</vt:lpstr>
      <vt:lpstr>PowerPoint Presentation</vt:lpstr>
      <vt:lpstr>Our audiences</vt:lpstr>
      <vt:lpstr>How we communicate</vt:lpstr>
      <vt:lpstr>Protocols</vt:lpstr>
      <vt:lpstr>Considerations</vt:lpstr>
      <vt:lpstr>What are we asking of the board?</vt:lpstr>
    </vt:vector>
  </TitlesOfParts>
  <Company>Essex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Adam.Bryan</dc:creator>
  <cp:lastModifiedBy>Zoe Gordon, Business Engagement and Comms Manager (SELEP)</cp:lastModifiedBy>
  <cp:revision>98</cp:revision>
  <dcterms:created xsi:type="dcterms:W3CDTF">2017-05-03T23:45:05Z</dcterms:created>
  <dcterms:modified xsi:type="dcterms:W3CDTF">2020-01-30T10:58:36Z</dcterms:modified>
</cp:coreProperties>
</file>