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948" r:id="rId1"/>
  </p:sldMasterIdLst>
  <p:notesMasterIdLst>
    <p:notesMasterId r:id="rId9"/>
  </p:notesMasterIdLst>
  <p:sldIdLst>
    <p:sldId id="406" r:id="rId2"/>
    <p:sldId id="422" r:id="rId3"/>
    <p:sldId id="369" r:id="rId4"/>
    <p:sldId id="425" r:id="rId5"/>
    <p:sldId id="376" r:id="rId6"/>
    <p:sldId id="423" r:id="rId7"/>
    <p:sldId id="424" r:id="rId8"/>
  </p:sldIdLst>
  <p:sldSz cx="12192000" cy="6858000"/>
  <p:notesSz cx="6810375"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 Russell, Strategy &amp; Intelligence Manager - SELEP" initials="HRS&amp;IM-S" lastIdx="9" clrIdx="0">
    <p:extLst>
      <p:ext uri="{19B8F6BF-5375-455C-9EA6-DF929625EA0E}">
        <p15:presenceInfo xmlns:p15="http://schemas.microsoft.com/office/powerpoint/2012/main" userId="S::Helen.Russell@southeastlep.com::bd08a6c9-6882-4fa4-93e8-b8f31a66e7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5B0C"/>
    <a:srgbClr val="3DBCCD"/>
    <a:srgbClr val="D52F3E"/>
    <a:srgbClr val="F6F6F6"/>
    <a:srgbClr val="EE8413"/>
    <a:srgbClr val="EE97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01" autoAdjust="0"/>
    <p:restoredTop sz="84203" autoAdjust="0"/>
  </p:normalViewPr>
  <p:slideViewPr>
    <p:cSldViewPr snapToGrid="0">
      <p:cViewPr varScale="1">
        <p:scale>
          <a:sx n="96" d="100"/>
          <a:sy n="96" d="100"/>
        </p:scale>
        <p:origin x="924"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EA46E14C-6C44-4C09-8F48-1E75AB50BC37}" type="datetimeFigureOut">
              <a:rPr lang="en-GB" smtClean="0"/>
              <a:t>30/01/2020</a:t>
            </a:fld>
            <a:endParaRPr lang="en-GB" dirty="0"/>
          </a:p>
        </p:txBody>
      </p:sp>
      <p:sp>
        <p:nvSpPr>
          <p:cNvPr id="4" name="Slide Image Placeholder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3616E37A-BEF7-436A-B06F-3113AD1F6712}" type="slidenum">
              <a:rPr lang="en-GB" smtClean="0"/>
              <a:t>‹#›</a:t>
            </a:fld>
            <a:endParaRPr lang="en-GB" dirty="0"/>
          </a:p>
        </p:txBody>
      </p:sp>
    </p:spTree>
    <p:extLst>
      <p:ext uri="{BB962C8B-B14F-4D97-AF65-F5344CB8AC3E}">
        <p14:creationId xmlns:p14="http://schemas.microsoft.com/office/powerpoint/2010/main" val="3061766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616E37A-BEF7-436A-B06F-3113AD1F6712}" type="slidenum">
              <a:rPr lang="en-GB" smtClean="0"/>
              <a:t>1</a:t>
            </a:fld>
            <a:endParaRPr lang="en-GB" dirty="0"/>
          </a:p>
        </p:txBody>
      </p:sp>
    </p:spTree>
    <p:extLst>
      <p:ext uri="{BB962C8B-B14F-4D97-AF65-F5344CB8AC3E}">
        <p14:creationId xmlns:p14="http://schemas.microsoft.com/office/powerpoint/2010/main" val="379056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lang="en-GB" dirty="0"/>
              <a:t>Thank you Adam/ Chris</a:t>
            </a:r>
          </a:p>
          <a:p>
            <a:pPr marL="0" marR="0" lvl="0" indent="0" algn="l"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lang="en-GB" dirty="0"/>
              <a:t>I am just going to provide you with a short update on where we are with the LIS, before we move into discussion.</a:t>
            </a:r>
          </a:p>
          <a:p>
            <a:pPr marL="0" marR="0" lvl="0" indent="0" algn="l" defTabSz="914400" rtl="0" eaLnBrk="1" fontAlgn="base" latinLnBrk="0" hangingPunct="1">
              <a:lnSpc>
                <a:spcPct val="100000"/>
              </a:lnSpc>
              <a:spcBef>
                <a:spcPts val="0"/>
              </a:spcBef>
              <a:spcAft>
                <a:spcPct val="0"/>
              </a:spcAft>
              <a:buClrTx/>
              <a:buSzTx/>
              <a:buFont typeface="Arial" panose="020B0604020202020204" pitchFamily="34" charset="0"/>
              <a:buNone/>
              <a:tabLst/>
              <a:defRPr/>
            </a:pPr>
            <a:endParaRPr lang="en-GB" dirty="0"/>
          </a:p>
          <a:p>
            <a:pPr marL="0" marR="0" lvl="0" indent="0" algn="l"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lang="en-GB" dirty="0"/>
              <a:t>SO, first and foremost we now have a full working draft of the strategy.  In developing this we have particularly taken into account – feedback from the December Board, additional input received from federated areas and working groups, helpful discussion with Board members earlier this month and very positive initial feedback from BEIS on our evidence base.</a:t>
            </a:r>
          </a:p>
          <a:p>
            <a:pPr marL="0" marR="0" lvl="0" indent="0" algn="l" defTabSz="914400" rtl="0" eaLnBrk="1" fontAlgn="base" latinLnBrk="0" hangingPunct="1">
              <a:lnSpc>
                <a:spcPct val="100000"/>
              </a:lnSpc>
              <a:spcBef>
                <a:spcPts val="0"/>
              </a:spcBef>
              <a:spcAft>
                <a:spcPct val="0"/>
              </a:spcAft>
              <a:buClrTx/>
              <a:buSzTx/>
              <a:buFont typeface="Arial" panose="020B0604020202020204" pitchFamily="34" charset="0"/>
              <a:buNone/>
              <a:tabLst/>
              <a:defRPr/>
            </a:pPr>
            <a:endParaRPr lang="en-GB" i="1" dirty="0">
              <a:solidFill>
                <a:schemeClr val="bg1"/>
              </a:solidFill>
              <a:latin typeface="Calibri" panose="020F0502020204030204" pitchFamily="34" charset="0"/>
              <a:cs typeface="Calibri" panose="020F0502020204030204" pitchFamily="34" charset="0"/>
            </a:endParaRPr>
          </a:p>
          <a:p>
            <a:pPr marL="457200" lvl="0" indent="-457200" fontAlgn="base">
              <a:spcAft>
                <a:spcPct val="0"/>
              </a:spcAft>
              <a:buFont typeface="Arial" panose="020B0604020202020204" pitchFamily="34" charset="0"/>
              <a:buChar char="•"/>
            </a:pPr>
            <a:r>
              <a:rPr lang="en-GB" i="1" dirty="0">
                <a:solidFill>
                  <a:schemeClr val="bg1"/>
                </a:solidFill>
                <a:latin typeface="Calibri" panose="020F0502020204030204" pitchFamily="34" charset="0"/>
                <a:cs typeface="Calibri" panose="020F0502020204030204" pitchFamily="34" charset="0"/>
              </a:rPr>
              <a:t>A strong and clear ambition which reflects our economic importance </a:t>
            </a:r>
          </a:p>
          <a:p>
            <a:pPr marL="457200" lvl="0" indent="-457200" fontAlgn="base">
              <a:spcAft>
                <a:spcPct val="0"/>
              </a:spcAft>
              <a:buFont typeface="Arial" panose="020B0604020202020204" pitchFamily="34" charset="0"/>
              <a:buChar char="•"/>
            </a:pPr>
            <a:r>
              <a:rPr lang="en-GB" i="1" dirty="0">
                <a:solidFill>
                  <a:schemeClr val="bg1"/>
                </a:solidFill>
                <a:latin typeface="Calibri" panose="020F0502020204030204" pitchFamily="34" charset="0"/>
                <a:cs typeface="Calibri" panose="020F0502020204030204" pitchFamily="34" charset="0"/>
              </a:rPr>
              <a:t>A clearer articulation of the economic opportunities relating to London</a:t>
            </a:r>
          </a:p>
          <a:p>
            <a:pPr marL="457200" lvl="0" indent="-457200" fontAlgn="base">
              <a:spcAft>
                <a:spcPct val="0"/>
              </a:spcAft>
              <a:buFont typeface="Arial" panose="020B0604020202020204" pitchFamily="34" charset="0"/>
              <a:buChar char="•"/>
            </a:pPr>
            <a:r>
              <a:rPr lang="en-GB" i="1" dirty="0">
                <a:solidFill>
                  <a:schemeClr val="bg1"/>
                </a:solidFill>
                <a:latin typeface="Calibri" panose="020F0502020204030204" pitchFamily="34" charset="0"/>
                <a:cs typeface="Calibri" panose="020F0502020204030204" pitchFamily="34" charset="0"/>
              </a:rPr>
              <a:t>For the importance of skills to feature more prominently</a:t>
            </a:r>
          </a:p>
          <a:p>
            <a:pPr marL="457200" lvl="0" indent="-457200" fontAlgn="base">
              <a:spcAft>
                <a:spcPct val="0"/>
              </a:spcAft>
              <a:buFont typeface="Arial" panose="020B0604020202020204" pitchFamily="34" charset="0"/>
              <a:buChar char="•"/>
            </a:pPr>
            <a:r>
              <a:rPr lang="en-GB" i="1" dirty="0">
                <a:solidFill>
                  <a:schemeClr val="bg1"/>
                </a:solidFill>
                <a:latin typeface="Calibri" panose="020F0502020204030204" pitchFamily="34" charset="0"/>
                <a:cs typeface="Calibri" panose="020F0502020204030204" pitchFamily="34" charset="0"/>
              </a:rPr>
              <a:t>For stronger recognition of the climate emergency to be recognised</a:t>
            </a:r>
          </a:p>
          <a:p>
            <a:pPr marL="342900" indent="-342900" fontAlgn="base">
              <a:spcAft>
                <a:spcPct val="0"/>
              </a:spcAft>
              <a:buFont typeface="Arial" panose="020B0604020202020204" pitchFamily="34" charset="0"/>
              <a:buChar char="•"/>
            </a:pPr>
            <a:endParaRPr lang="en-GB" sz="2400" dirty="0">
              <a:solidFill>
                <a:schemeClr val="bg1"/>
              </a:solidFill>
              <a:highlight>
                <a:srgbClr val="F6F6F6"/>
              </a:highlight>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3616E37A-BEF7-436A-B06F-3113AD1F6712}" type="slidenum">
              <a:rPr lang="en-GB" smtClean="0"/>
              <a:t>2</a:t>
            </a:fld>
            <a:endParaRPr lang="en-GB" dirty="0"/>
          </a:p>
        </p:txBody>
      </p:sp>
    </p:spTree>
    <p:extLst>
      <p:ext uri="{BB962C8B-B14F-4D97-AF65-F5344CB8AC3E}">
        <p14:creationId xmlns:p14="http://schemas.microsoft.com/office/powerpoint/2010/main" val="1504506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dirty="0">
                <a:solidFill>
                  <a:schemeClr val="tx2"/>
                </a:solidFill>
                <a:latin typeface="Calibri" panose="020F0502020204030204" pitchFamily="34" charset="0"/>
                <a:cs typeface="Calibri" panose="020F0502020204030204" pitchFamily="34" charset="0"/>
              </a:rPr>
              <a:t>Although we’re not presenting the content today, as you have the document in your pack, hopefully you’ve seen that we have refined the </a:t>
            </a:r>
            <a:r>
              <a:rPr lang="en-GB" sz="1200" b="1" dirty="0">
                <a:solidFill>
                  <a:schemeClr val="tx2"/>
                </a:solidFill>
                <a:latin typeface="Calibri" panose="020F0502020204030204" pitchFamily="34" charset="0"/>
                <a:cs typeface="Calibri" panose="020F0502020204030204" pitchFamily="34" charset="0"/>
              </a:rPr>
              <a:t>overall ambition to firstly better reflect the importance of the south east to the UK economy, but also the further value we can add if we receive the investment and levers we need from Government.</a:t>
            </a:r>
          </a:p>
          <a:p>
            <a:pPr marL="0" indent="0">
              <a:buFont typeface="Arial" panose="020B0604020202020204" pitchFamily="34" charset="0"/>
              <a:buNone/>
            </a:pPr>
            <a:r>
              <a:rPr lang="en-GB" sz="1200" b="1" dirty="0">
                <a:solidFill>
                  <a:schemeClr val="tx2"/>
                </a:solidFill>
                <a:latin typeface="Calibri" panose="020F0502020204030204" pitchFamily="34" charset="0"/>
                <a:cs typeface="Calibri" panose="020F0502020204030204" pitchFamily="34" charset="0"/>
              </a:rPr>
              <a:t>The </a:t>
            </a:r>
            <a:r>
              <a:rPr lang="en-GB" sz="1200" dirty="0">
                <a:solidFill>
                  <a:schemeClr val="tx2"/>
                </a:solidFill>
                <a:latin typeface="Calibri" panose="020F0502020204030204" pitchFamily="34" charset="0"/>
                <a:cs typeface="Calibri" panose="020F0502020204030204" pitchFamily="34" charset="0"/>
              </a:rPr>
              <a:t>underpinning </a:t>
            </a:r>
            <a:r>
              <a:rPr lang="en-GB" sz="1200" b="1" dirty="0">
                <a:solidFill>
                  <a:schemeClr val="tx2"/>
                </a:solidFill>
                <a:latin typeface="Calibri" panose="020F0502020204030204" pitchFamily="34" charset="0"/>
                <a:cs typeface="Calibri" panose="020F0502020204030204" pitchFamily="34" charset="0"/>
              </a:rPr>
              <a:t>strategic opportunities </a:t>
            </a:r>
            <a:r>
              <a:rPr lang="en-GB" sz="1200" dirty="0">
                <a:solidFill>
                  <a:schemeClr val="tx2"/>
                </a:solidFill>
                <a:latin typeface="Calibri" panose="020F0502020204030204" pitchFamily="34" charset="0"/>
                <a:cs typeface="Calibri" panose="020F0502020204030204" pitchFamily="34" charset="0"/>
              </a:rPr>
              <a:t>around which we frame the LIS remain unchanged as LIST THEM but we have placed further emphasis on …..</a:t>
            </a:r>
          </a:p>
          <a:p>
            <a:endParaRPr lang="en-GB" dirty="0"/>
          </a:p>
        </p:txBody>
      </p:sp>
      <p:sp>
        <p:nvSpPr>
          <p:cNvPr id="4" name="Slide Number Placeholder 3"/>
          <p:cNvSpPr>
            <a:spLocks noGrp="1"/>
          </p:cNvSpPr>
          <p:nvPr>
            <p:ph type="sldNum" sz="quarter" idx="5"/>
          </p:nvPr>
        </p:nvSpPr>
        <p:spPr/>
        <p:txBody>
          <a:bodyPr/>
          <a:lstStyle/>
          <a:p>
            <a:fld id="{3616E37A-BEF7-436A-B06F-3113AD1F6712}" type="slidenum">
              <a:rPr lang="en-GB" smtClean="0"/>
              <a:t>3</a:t>
            </a:fld>
            <a:endParaRPr lang="en-GB" dirty="0"/>
          </a:p>
        </p:txBody>
      </p:sp>
    </p:spTree>
    <p:extLst>
      <p:ext uri="{BB962C8B-B14F-4D97-AF65-F5344CB8AC3E}">
        <p14:creationId xmlns:p14="http://schemas.microsoft.com/office/powerpoint/2010/main" val="3611068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fontAlgn="base">
              <a:buFont typeface="Arial" panose="020B0604020202020204" pitchFamily="34" charset="0"/>
              <a:buChar char="•"/>
            </a:pPr>
            <a:r>
              <a:rPr lang="en-GB" sz="1100" dirty="0">
                <a:solidFill>
                  <a:schemeClr val="tx2"/>
                </a:solidFill>
                <a:effectLst>
                  <a:glow>
                    <a:srgbClr val="000000"/>
                  </a:glow>
                  <a:outerShdw sx="0" sy="0">
                    <a:srgbClr val="000000"/>
                  </a:outerShdw>
                  <a:reflection stA="0" endPos="0" fadeDir="0" sx="0" sy="0"/>
                </a:effectLst>
                <a:latin typeface="+mn-lt"/>
                <a:cs typeface="Calibri" panose="020F0502020204030204" pitchFamily="34" charset="0"/>
              </a:rPr>
              <a:t>developing and sustaining a workforce and business base that is fully equipped to respond to new technologies and a changing economy and skills needs; </a:t>
            </a:r>
          </a:p>
          <a:p>
            <a:pPr marL="800100" lvl="1" indent="-342900" fontAlgn="base">
              <a:buFont typeface="Arial" panose="020B0604020202020204" pitchFamily="34" charset="0"/>
              <a:buChar char="•"/>
            </a:pPr>
            <a:r>
              <a:rPr lang="en-GB" sz="1100" dirty="0">
                <a:solidFill>
                  <a:srgbClr val="FF0000"/>
                </a:solidFill>
                <a:effectLst>
                  <a:glow>
                    <a:srgbClr val="000000"/>
                  </a:glow>
                  <a:outerShdw sx="0" sy="0">
                    <a:srgbClr val="000000"/>
                  </a:outerShdw>
                  <a:reflection stA="0" endPos="0" fadeDir="0" sx="0" sy="0"/>
                </a:effectLst>
                <a:latin typeface="+mn-lt"/>
                <a:cs typeface="Calibri" panose="020F0502020204030204" pitchFamily="34" charset="0"/>
              </a:rPr>
              <a:t>And that also recognises the differing needs of businesses depending on their particular sector, size, or location    </a:t>
            </a:r>
          </a:p>
          <a:p>
            <a:pPr marL="342900" lvl="0" indent="-342900" fontAlgn="base">
              <a:buFont typeface="Arial" panose="020B0604020202020204" pitchFamily="34" charset="0"/>
              <a:buChar char="•"/>
            </a:pPr>
            <a:r>
              <a:rPr lang="en-GB" sz="1100" dirty="0">
                <a:solidFill>
                  <a:schemeClr val="tx2"/>
                </a:solidFill>
                <a:effectLst>
                  <a:glow>
                    <a:srgbClr val="000000"/>
                  </a:glow>
                  <a:outerShdw sx="0" sy="0">
                    <a:srgbClr val="000000"/>
                  </a:outerShdw>
                  <a:reflection stA="0" endPos="0" fadeDir="0" sx="0" sy="0"/>
                </a:effectLst>
                <a:latin typeface="+mn-lt"/>
                <a:cs typeface="Calibri" panose="020F0502020204030204" pitchFamily="34" charset="0"/>
              </a:rPr>
              <a:t>increasing our region’s innovation activity and R&amp;D performance, working in partnership with industry and the further and higher education sectors; </a:t>
            </a:r>
          </a:p>
          <a:p>
            <a:pPr marL="342900" lvl="0" indent="-342900" fontAlgn="base">
              <a:buFont typeface="Arial" panose="020B0604020202020204" pitchFamily="34" charset="0"/>
              <a:buChar char="•"/>
            </a:pPr>
            <a:r>
              <a:rPr lang="en-GB" sz="1100" dirty="0">
                <a:solidFill>
                  <a:schemeClr val="tx2"/>
                </a:solidFill>
                <a:effectLst>
                  <a:glow>
                    <a:srgbClr val="000000"/>
                  </a:glow>
                  <a:outerShdw sx="0" sy="0">
                    <a:srgbClr val="000000"/>
                  </a:outerShdw>
                  <a:reflection stA="0" endPos="0" fadeDir="0" sx="0" sy="0"/>
                </a:effectLst>
                <a:latin typeface="+mn-lt"/>
                <a:cs typeface="Calibri" panose="020F0502020204030204" pitchFamily="34" charset="0"/>
              </a:rPr>
              <a:t>embedding clean growth principles to secure the shift to a net zero carbon economy, and investing to help our region address and mitigate the impacts of climate change; and</a:t>
            </a:r>
          </a:p>
          <a:p>
            <a:pPr marL="342900" lvl="0" indent="-342900" fontAlgn="base">
              <a:buFont typeface="Arial" panose="020B0604020202020204" pitchFamily="34" charset="0"/>
              <a:buChar char="•"/>
            </a:pPr>
            <a:r>
              <a:rPr lang="en-GB" sz="1100" dirty="0">
                <a:solidFill>
                  <a:schemeClr val="tx2"/>
                </a:solidFill>
                <a:effectLst>
                  <a:glow>
                    <a:srgbClr val="000000"/>
                  </a:glow>
                  <a:outerShdw sx="0" sy="0">
                    <a:srgbClr val="000000"/>
                  </a:outerShdw>
                  <a:reflection stA="0" endPos="0" fadeDir="0" sx="0" sy="0"/>
                </a:effectLst>
                <a:latin typeface="+mn-lt"/>
                <a:cs typeface="Calibri" panose="020F0502020204030204" pitchFamily="34" charset="0"/>
              </a:rPr>
              <a:t>building our partnership with London to progress strategies for our main corridors, facilitate common understanding by sharing technical economic evidence and strategy development and promote links with related sectors and clusters. </a:t>
            </a:r>
          </a:p>
          <a:p>
            <a:pPr marL="457200" lvl="1" indent="0" fontAlgn="base">
              <a:buFont typeface="Arial" panose="020B0604020202020204" pitchFamily="34" charset="0"/>
              <a:buNone/>
            </a:pPr>
            <a:endParaRPr lang="en-GB" sz="1100" dirty="0">
              <a:solidFill>
                <a:schemeClr val="tx2"/>
              </a:solidFill>
              <a:effectLst>
                <a:glow>
                  <a:srgbClr val="000000"/>
                </a:glow>
                <a:outerShdw sx="0" sy="0">
                  <a:srgbClr val="000000"/>
                </a:outerShdw>
                <a:reflection stA="0" endPos="0" fadeDir="0" sx="0" sy="0"/>
              </a:effectLst>
              <a:latin typeface="+mn-lt"/>
              <a:cs typeface="Calibri" panose="020F0502020204030204" pitchFamily="34" charset="0"/>
            </a:endParaRPr>
          </a:p>
          <a:p>
            <a:r>
              <a:rPr lang="en-GB" sz="1100" dirty="0">
                <a:solidFill>
                  <a:srgbClr val="FF0000"/>
                </a:solidFill>
                <a:latin typeface="+mn-lt"/>
              </a:rPr>
              <a:t>We are also continually working to ensure that the strategy strikes the right balance in reflecting the economic strength and opportunities of our area, whilst highlighting the particular challenges faced in some of our communities </a:t>
            </a:r>
          </a:p>
          <a:p>
            <a:endParaRPr lang="en-GB" sz="1100" dirty="0">
              <a:solidFill>
                <a:schemeClr val="tx2"/>
              </a:solidFill>
              <a:latin typeface="+mn-lt"/>
            </a:endParaRPr>
          </a:p>
          <a:p>
            <a:r>
              <a:rPr lang="en-GB" sz="1100" dirty="0">
                <a:solidFill>
                  <a:schemeClr val="tx2"/>
                </a:solidFill>
                <a:latin typeface="+mn-lt"/>
              </a:rPr>
              <a:t>So obviously there is time for further comments and discussion today but …….</a:t>
            </a:r>
          </a:p>
        </p:txBody>
      </p:sp>
      <p:sp>
        <p:nvSpPr>
          <p:cNvPr id="4" name="Slide Number Placeholder 3"/>
          <p:cNvSpPr>
            <a:spLocks noGrp="1"/>
          </p:cNvSpPr>
          <p:nvPr>
            <p:ph type="sldNum" sz="quarter" idx="5"/>
          </p:nvPr>
        </p:nvSpPr>
        <p:spPr/>
        <p:txBody>
          <a:bodyPr/>
          <a:lstStyle/>
          <a:p>
            <a:fld id="{3616E37A-BEF7-436A-B06F-3113AD1F6712}" type="slidenum">
              <a:rPr lang="en-GB" smtClean="0"/>
              <a:t>4</a:t>
            </a:fld>
            <a:endParaRPr lang="en-GB" dirty="0"/>
          </a:p>
        </p:txBody>
      </p:sp>
    </p:spTree>
    <p:extLst>
      <p:ext uri="{BB962C8B-B14F-4D97-AF65-F5344CB8AC3E}">
        <p14:creationId xmlns:p14="http://schemas.microsoft.com/office/powerpoint/2010/main" val="2464601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tx2"/>
                </a:solidFill>
              </a:rPr>
              <a:t>Just in terms of process and timelines.  As I think many of your are aware, </a:t>
            </a:r>
            <a:r>
              <a:rPr lang="en-GB" dirty="0" err="1">
                <a:solidFill>
                  <a:schemeClr val="tx2"/>
                </a:solidFill>
              </a:rPr>
              <a:t>G’ment</a:t>
            </a:r>
            <a:r>
              <a:rPr lang="en-GB" dirty="0">
                <a:solidFill>
                  <a:schemeClr val="tx2"/>
                </a:solidFill>
              </a:rPr>
              <a:t> timelines have slipped due to continued political uncertainty prior to the election, so they are no longer working to a sign off all LIS’s by early 2020 and are mooting this being pushed back to the summer.  </a:t>
            </a:r>
          </a:p>
          <a:p>
            <a:endParaRPr lang="en-GB" dirty="0">
              <a:solidFill>
                <a:schemeClr val="tx2"/>
              </a:solidFill>
            </a:endParaRPr>
          </a:p>
          <a:p>
            <a:r>
              <a:rPr lang="en-GB" dirty="0">
                <a:solidFill>
                  <a:schemeClr val="tx2"/>
                </a:solidFill>
              </a:rPr>
              <a:t>We will therefore use this time to continue to develop the strategy and as discussions with Government departments have been delayed, we have been advised to keep the strategy focused on a fairly high level articulation of evidence to action and fall short of citing details of policy and funding, at this stage.</a:t>
            </a:r>
          </a:p>
          <a:p>
            <a:endParaRPr lang="en-GB" dirty="0">
              <a:solidFill>
                <a:schemeClr val="tx2"/>
              </a:solidFill>
            </a:endParaRPr>
          </a:p>
          <a:p>
            <a:r>
              <a:rPr lang="en-GB" dirty="0">
                <a:solidFill>
                  <a:schemeClr val="tx2"/>
                </a:solidFill>
              </a:rPr>
              <a:t>However, we have been informed a few that are already quite a way through the process, may well be published over the coming months. And BEIS continue to encourage us to develop our evidence base and strategy and our evidence base will in fact be reviewed by the LISA panel on 11</a:t>
            </a:r>
            <a:r>
              <a:rPr lang="en-GB" baseline="30000" dirty="0">
                <a:solidFill>
                  <a:schemeClr val="tx2"/>
                </a:solidFill>
              </a:rPr>
              <a:t>th</a:t>
            </a:r>
            <a:r>
              <a:rPr lang="en-GB" dirty="0">
                <a:solidFill>
                  <a:schemeClr val="tx2"/>
                </a:solidFill>
              </a:rPr>
              <a:t> February.</a:t>
            </a:r>
          </a:p>
          <a:p>
            <a:endParaRPr lang="en-GB" dirty="0">
              <a:solidFill>
                <a:schemeClr val="tx2"/>
              </a:solidFill>
            </a:endParaRPr>
          </a:p>
          <a:p>
            <a:r>
              <a:rPr lang="en-GB" dirty="0">
                <a:solidFill>
                  <a:schemeClr val="tx2"/>
                </a:solidFill>
              </a:rPr>
              <a:t>So lastly to next steps……</a:t>
            </a:r>
          </a:p>
        </p:txBody>
      </p:sp>
      <p:sp>
        <p:nvSpPr>
          <p:cNvPr id="4" name="Slide Number Placeholder 3"/>
          <p:cNvSpPr>
            <a:spLocks noGrp="1"/>
          </p:cNvSpPr>
          <p:nvPr>
            <p:ph type="sldNum" sz="quarter" idx="5"/>
          </p:nvPr>
        </p:nvSpPr>
        <p:spPr/>
        <p:txBody>
          <a:bodyPr/>
          <a:lstStyle/>
          <a:p>
            <a:fld id="{3616E37A-BEF7-436A-B06F-3113AD1F6712}" type="slidenum">
              <a:rPr lang="en-GB" smtClean="0"/>
              <a:t>5</a:t>
            </a:fld>
            <a:endParaRPr lang="en-GB" dirty="0"/>
          </a:p>
        </p:txBody>
      </p:sp>
    </p:spTree>
    <p:extLst>
      <p:ext uri="{BB962C8B-B14F-4D97-AF65-F5344CB8AC3E}">
        <p14:creationId xmlns:p14="http://schemas.microsoft.com/office/powerpoint/2010/main" val="519911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tx2"/>
                </a:solidFill>
              </a:rPr>
              <a:t>Discussions today will help us to inform our next steps in continuing to develop the LIS.  </a:t>
            </a:r>
          </a:p>
          <a:p>
            <a:endParaRPr lang="en-GB" dirty="0">
              <a:solidFill>
                <a:schemeClr val="tx2"/>
              </a:solidFill>
            </a:endParaRPr>
          </a:p>
          <a:p>
            <a:r>
              <a:rPr lang="en-GB" dirty="0">
                <a:solidFill>
                  <a:schemeClr val="tx2"/>
                </a:solidFill>
              </a:rPr>
              <a:t>However, based on conversations to date, we consider our immediate next steps in developing the document are to focus on articulating the value of the distinctive strengths as well as legacy deficits around infrastructure and coastal areas in particular so that we continue to strengthen the up front case we are making to Government.</a:t>
            </a:r>
          </a:p>
          <a:p>
            <a:endParaRPr lang="en-GB" dirty="0">
              <a:solidFill>
                <a:schemeClr val="tx2"/>
              </a:solidFill>
            </a:endParaRPr>
          </a:p>
          <a:p>
            <a:r>
              <a:rPr lang="en-GB" dirty="0">
                <a:solidFill>
                  <a:schemeClr val="tx2"/>
                </a:solidFill>
              </a:rPr>
              <a:t>We will be doing further work to build the narrative and place greater emphasis on the priorities so that the ambition and case we are making is underpinned by clear and tangible actions and outcomes.</a:t>
            </a:r>
          </a:p>
          <a:p>
            <a:endParaRPr lang="en-GB" dirty="0">
              <a:solidFill>
                <a:schemeClr val="tx2"/>
              </a:solidFill>
            </a:endParaRPr>
          </a:p>
          <a:p>
            <a:r>
              <a:rPr lang="en-GB" dirty="0">
                <a:solidFill>
                  <a:schemeClr val="tx2"/>
                </a:solidFill>
              </a:rPr>
              <a:t>We will also continue to strengthen the evidence base and accompanying logic chains, with work currently taking place to present more information on sectors and the supply and demand side of skills.</a:t>
            </a:r>
          </a:p>
          <a:p>
            <a:endParaRPr lang="en-GB" dirty="0">
              <a:solidFill>
                <a:schemeClr val="tx2"/>
              </a:solidFill>
            </a:endParaRPr>
          </a:p>
          <a:p>
            <a:r>
              <a:rPr lang="en-GB" dirty="0">
                <a:solidFill>
                  <a:schemeClr val="tx2"/>
                </a:solidFill>
              </a:rPr>
              <a:t>And last but not least we will continue to pursue conversations with Government departments to test the appetite for supporting our ambitions.</a:t>
            </a:r>
          </a:p>
          <a:p>
            <a:endParaRPr lang="en-GB" dirty="0">
              <a:solidFill>
                <a:schemeClr val="tx2"/>
              </a:solidFill>
            </a:endParaRPr>
          </a:p>
        </p:txBody>
      </p:sp>
      <p:sp>
        <p:nvSpPr>
          <p:cNvPr id="4" name="Slide Number Placeholder 3"/>
          <p:cNvSpPr>
            <a:spLocks noGrp="1"/>
          </p:cNvSpPr>
          <p:nvPr>
            <p:ph type="sldNum" sz="quarter" idx="5"/>
          </p:nvPr>
        </p:nvSpPr>
        <p:spPr/>
        <p:txBody>
          <a:bodyPr/>
          <a:lstStyle/>
          <a:p>
            <a:fld id="{3616E37A-BEF7-436A-B06F-3113AD1F6712}" type="slidenum">
              <a:rPr lang="en-GB" smtClean="0"/>
              <a:t>6</a:t>
            </a:fld>
            <a:endParaRPr lang="en-GB" dirty="0"/>
          </a:p>
        </p:txBody>
      </p:sp>
    </p:spTree>
    <p:extLst>
      <p:ext uri="{BB962C8B-B14F-4D97-AF65-F5344CB8AC3E}">
        <p14:creationId xmlns:p14="http://schemas.microsoft.com/office/powerpoint/2010/main" val="2483548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tx2"/>
                </a:solidFill>
              </a:rPr>
              <a:t>LOOK TO CHRIS</a:t>
            </a:r>
          </a:p>
          <a:p>
            <a:endParaRPr lang="en-GB" dirty="0">
              <a:solidFill>
                <a:schemeClr val="tx2"/>
              </a:solidFill>
            </a:endParaRPr>
          </a:p>
          <a:p>
            <a:r>
              <a:rPr lang="en-GB" dirty="0">
                <a:solidFill>
                  <a:schemeClr val="tx2"/>
                </a:solidFill>
              </a:rPr>
              <a:t>I think we now have time for discussion based on the working draft and the proposed next steps we’ve outlined, so I hand over to you !</a:t>
            </a:r>
          </a:p>
        </p:txBody>
      </p:sp>
      <p:sp>
        <p:nvSpPr>
          <p:cNvPr id="4" name="Slide Number Placeholder 3"/>
          <p:cNvSpPr>
            <a:spLocks noGrp="1"/>
          </p:cNvSpPr>
          <p:nvPr>
            <p:ph type="sldNum" sz="quarter" idx="5"/>
          </p:nvPr>
        </p:nvSpPr>
        <p:spPr/>
        <p:txBody>
          <a:bodyPr/>
          <a:lstStyle/>
          <a:p>
            <a:fld id="{3616E37A-BEF7-436A-B06F-3113AD1F6712}" type="slidenum">
              <a:rPr lang="en-GB" smtClean="0"/>
              <a:t>7</a:t>
            </a:fld>
            <a:endParaRPr lang="en-GB" dirty="0"/>
          </a:p>
        </p:txBody>
      </p:sp>
    </p:spTree>
    <p:extLst>
      <p:ext uri="{BB962C8B-B14F-4D97-AF65-F5344CB8AC3E}">
        <p14:creationId xmlns:p14="http://schemas.microsoft.com/office/powerpoint/2010/main" val="538155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757193"/>
            <a:ext cx="8390860" cy="788027"/>
          </a:xfrm>
        </p:spPr>
        <p:txBody>
          <a:bodyPr anchor="b">
            <a:normAutofit/>
          </a:bodyPr>
          <a:lstStyle>
            <a:lvl1pPr algn="l">
              <a:defRPr sz="44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838200"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838200" y="2384168"/>
            <a:ext cx="1433966"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5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dirty="0"/>
          </a:p>
        </p:txBody>
      </p:sp>
    </p:spTree>
    <p:extLst>
      <p:ext uri="{BB962C8B-B14F-4D97-AF65-F5344CB8AC3E}">
        <p14:creationId xmlns:p14="http://schemas.microsoft.com/office/powerpoint/2010/main" val="86685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dirty="0">
              <a:solidFill>
                <a:schemeClr val="accent1"/>
              </a:solidFill>
            </a:endParaRPr>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dirty="0"/>
          </a:p>
        </p:txBody>
      </p:sp>
      <p:sp>
        <p:nvSpPr>
          <p:cNvPr id="8"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838200" y="2322178"/>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838200" y="3175462"/>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212576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sp>
        <p:nvSpPr>
          <p:cNvPr id="4" name="Text Placeholder 3"/>
          <p:cNvSpPr>
            <a:spLocks noGrp="1"/>
          </p:cNvSpPr>
          <p:nvPr>
            <p:ph type="body" sz="quarter" idx="13" hasCustomPrompt="1"/>
          </p:nvPr>
        </p:nvSpPr>
        <p:spPr>
          <a:xfrm>
            <a:off x="838200" y="2273599"/>
            <a:ext cx="777398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1" name="Text Placeholder 10"/>
          <p:cNvSpPr>
            <a:spLocks noGrp="1"/>
          </p:cNvSpPr>
          <p:nvPr>
            <p:ph type="body" sz="quarter" idx="14" hasCustomPrompt="1"/>
          </p:nvPr>
        </p:nvSpPr>
        <p:spPr>
          <a:xfrm>
            <a:off x="838200"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76107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838200" y="6341878"/>
            <a:ext cx="5221778" cy="365125"/>
          </a:xfrm>
        </p:spPr>
        <p:txBody>
          <a:bodyPr/>
          <a:lstStyle/>
          <a:p>
            <a:endParaRPr lang="en-GB" dirty="0"/>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Text Placeholder 3"/>
          <p:cNvSpPr>
            <a:spLocks noGrp="1"/>
          </p:cNvSpPr>
          <p:nvPr>
            <p:ph type="body" sz="quarter" idx="13" hasCustomPrompt="1"/>
          </p:nvPr>
        </p:nvSpPr>
        <p:spPr>
          <a:xfrm>
            <a:off x="838200" y="1903228"/>
            <a:ext cx="522177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0" name="Text Placeholder 10"/>
          <p:cNvSpPr>
            <a:spLocks noGrp="1"/>
          </p:cNvSpPr>
          <p:nvPr>
            <p:ph type="body" sz="quarter" idx="14" hasCustomPrompt="1"/>
          </p:nvPr>
        </p:nvSpPr>
        <p:spPr>
          <a:xfrm>
            <a:off x="838200" y="2622066"/>
            <a:ext cx="5221778"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678209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cxnSp>
        <p:nvCxnSpPr>
          <p:cNvPr id="8" name="Straight Connector 7"/>
          <p:cNvCxnSpPr/>
          <p:nvPr/>
        </p:nvCxnSpPr>
        <p:spPr>
          <a:xfrm>
            <a:off x="906627"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4"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821574"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4706389"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4706389"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4706389"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4706389"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329265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Footer Placeholder 5"/>
          <p:cNvSpPr>
            <a:spLocks noGrp="1"/>
          </p:cNvSpPr>
          <p:nvPr>
            <p:ph type="ftr" sz="quarter" idx="11"/>
          </p:nvPr>
        </p:nvSpPr>
        <p:spPr>
          <a:xfrm>
            <a:off x="838200" y="6341879"/>
            <a:ext cx="5062869" cy="249860"/>
          </a:xfrm>
        </p:spPr>
        <p:txBody>
          <a:bodyPr/>
          <a:lstStyle/>
          <a:p>
            <a:endParaRPr lang="en-GB" dirty="0"/>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dirty="0"/>
          </a:p>
        </p:txBody>
      </p:sp>
      <p:sp>
        <p:nvSpPr>
          <p:cNvPr id="8" name="Text Placeholder 3"/>
          <p:cNvSpPr>
            <a:spLocks noGrp="1"/>
          </p:cNvSpPr>
          <p:nvPr>
            <p:ph type="body" sz="half" idx="13" hasCustomPrompt="1"/>
          </p:nvPr>
        </p:nvSpPr>
        <p:spPr>
          <a:xfrm>
            <a:off x="838200"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5353872"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5" name="Text Placeholder 3"/>
          <p:cNvSpPr>
            <a:spLocks noGrp="1"/>
          </p:cNvSpPr>
          <p:nvPr>
            <p:ph type="body" sz="half" idx="15" hasCustomPrompt="1"/>
          </p:nvPr>
        </p:nvSpPr>
        <p:spPr>
          <a:xfrm>
            <a:off x="5353872"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17" name="Picture Placeholder 2"/>
          <p:cNvSpPr>
            <a:spLocks noGrp="1" noChangeAspect="1"/>
          </p:cNvSpPr>
          <p:nvPr>
            <p:ph type="pic" idx="16"/>
          </p:nvPr>
        </p:nvSpPr>
        <p:spPr>
          <a:xfrm>
            <a:off x="838200"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8" name="Text Placeholder 3"/>
          <p:cNvSpPr>
            <a:spLocks noGrp="1"/>
          </p:cNvSpPr>
          <p:nvPr>
            <p:ph type="body" sz="half" idx="17" hasCustomPrompt="1"/>
          </p:nvPr>
        </p:nvSpPr>
        <p:spPr>
          <a:xfrm>
            <a:off x="838200"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0" name="Picture Placeholder 2"/>
          <p:cNvSpPr>
            <a:spLocks noGrp="1" noChangeAspect="1"/>
          </p:cNvSpPr>
          <p:nvPr>
            <p:ph type="pic" idx="18"/>
          </p:nvPr>
        </p:nvSpPr>
        <p:spPr>
          <a:xfrm>
            <a:off x="5353872"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1" name="Text Placeholder 3"/>
          <p:cNvSpPr>
            <a:spLocks noGrp="1"/>
          </p:cNvSpPr>
          <p:nvPr>
            <p:ph type="body" sz="half" idx="19" hasCustomPrompt="1"/>
          </p:nvPr>
        </p:nvSpPr>
        <p:spPr>
          <a:xfrm>
            <a:off x="5353872"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3" name="Text Placeholder 3"/>
          <p:cNvSpPr>
            <a:spLocks noGrp="1"/>
          </p:cNvSpPr>
          <p:nvPr>
            <p:ph type="body" sz="quarter" idx="20" hasCustomPrompt="1"/>
          </p:nvPr>
        </p:nvSpPr>
        <p:spPr>
          <a:xfrm>
            <a:off x="2846280"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846280" y="413892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7361952"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7361951" y="4102881"/>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111331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dirty="0"/>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3670005"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5" name="Text Placeholder 3"/>
          <p:cNvSpPr>
            <a:spLocks noGrp="1"/>
          </p:cNvSpPr>
          <p:nvPr>
            <p:ph type="body" sz="half" idx="15" hasCustomPrompt="1"/>
          </p:nvPr>
        </p:nvSpPr>
        <p:spPr>
          <a:xfrm>
            <a:off x="3670005"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6" name="Picture Placeholder 2"/>
          <p:cNvSpPr>
            <a:spLocks noGrp="1" noChangeAspect="1"/>
          </p:cNvSpPr>
          <p:nvPr>
            <p:ph type="pic" idx="16"/>
          </p:nvPr>
        </p:nvSpPr>
        <p:spPr>
          <a:xfrm>
            <a:off x="6501810" y="2466754"/>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7" name="Text Placeholder 3"/>
          <p:cNvSpPr>
            <a:spLocks noGrp="1"/>
          </p:cNvSpPr>
          <p:nvPr>
            <p:ph type="body" sz="half" idx="17" hasCustomPrompt="1"/>
          </p:nvPr>
        </p:nvSpPr>
        <p:spPr>
          <a:xfrm>
            <a:off x="6501810"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Tree>
    <p:extLst>
      <p:ext uri="{BB962C8B-B14F-4D97-AF65-F5344CB8AC3E}">
        <p14:creationId xmlns:p14="http://schemas.microsoft.com/office/powerpoint/2010/main" val="696217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78"/>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dirty="0"/>
              <a:t>South East Local Enterprise Partnership</a:t>
            </a:r>
          </a:p>
        </p:txBody>
      </p:sp>
      <p:sp>
        <p:nvSpPr>
          <p:cNvPr id="6" name="Slide Number Placeholder 5"/>
          <p:cNvSpPr>
            <a:spLocks noGrp="1"/>
          </p:cNvSpPr>
          <p:nvPr>
            <p:ph type="sldNum" sz="quarter" idx="4"/>
          </p:nvPr>
        </p:nvSpPr>
        <p:spPr>
          <a:xfrm>
            <a:off x="6091597" y="6343798"/>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9" name="Picture 8"/>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99434" y="107348"/>
            <a:ext cx="3379614" cy="1498179"/>
          </a:xfrm>
          <a:prstGeom prst="rect">
            <a:avLst/>
          </a:prstGeom>
        </p:spPr>
      </p:pic>
    </p:spTree>
    <p:extLst>
      <p:ext uri="{BB962C8B-B14F-4D97-AF65-F5344CB8AC3E}">
        <p14:creationId xmlns:p14="http://schemas.microsoft.com/office/powerpoint/2010/main" val="2118021919"/>
      </p:ext>
    </p:extLst>
  </p:cSld>
  <p:clrMap bg1="dk1" tx1="lt1" bg2="dk2" tx2="lt2" accent1="accent1" accent2="accent2" accent3="accent3" accent4="accent4" accent5="accent5" accent6="accent6" hlink="hlink" folHlink="folHlink"/>
  <p:sldLayoutIdLst>
    <p:sldLayoutId id="2147483950" r:id="rId1"/>
    <p:sldLayoutId id="2147483956" r:id="rId2"/>
    <p:sldLayoutId id="2147483931" r:id="rId3"/>
    <p:sldLayoutId id="2147483951" r:id="rId4"/>
    <p:sldLayoutId id="2147483952" r:id="rId5"/>
    <p:sldLayoutId id="2147483953" r:id="rId6"/>
    <p:sldLayoutId id="2147483954" r:id="rId7"/>
    <p:sldLayoutId id="2147483955" r:id="rId8"/>
  </p:sldLayoutIdLst>
  <p:txStyles>
    <p:title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cid:image004.jpg@01D353D6.FD198050"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88"/>
          <p:cNvSpPr>
            <a:spLocks noGrp="1"/>
          </p:cNvSpPr>
          <p:nvPr>
            <p:ph type="ctrTitle"/>
          </p:nvPr>
        </p:nvSpPr>
        <p:spPr>
          <a:xfrm>
            <a:off x="838200" y="2757193"/>
            <a:ext cx="8390860" cy="1149789"/>
          </a:xfrm>
        </p:spPr>
        <p:txBody>
          <a:bodyPr>
            <a:normAutofit fontScale="90000"/>
          </a:bodyPr>
          <a:lstStyle/>
          <a:p>
            <a:r>
              <a:rPr lang="en-GB" sz="4800" b="1" dirty="0">
                <a:latin typeface="Calibri" panose="020F0502020204030204" pitchFamily="34" charset="0"/>
              </a:rPr>
              <a:t>South East LEP </a:t>
            </a:r>
            <a:br>
              <a:rPr lang="en-GB" sz="4800" b="1" dirty="0">
                <a:latin typeface="Calibri" panose="020F0502020204030204" pitchFamily="34" charset="0"/>
              </a:rPr>
            </a:br>
            <a:r>
              <a:rPr lang="en-GB" sz="4800" b="1" dirty="0">
                <a:latin typeface="Calibri" panose="020F0502020204030204" pitchFamily="34" charset="0"/>
              </a:rPr>
              <a:t>Local Industrial Strategy</a:t>
            </a:r>
          </a:p>
        </p:txBody>
      </p:sp>
      <p:sp>
        <p:nvSpPr>
          <p:cNvPr id="90" name="Subtitle 89"/>
          <p:cNvSpPr>
            <a:spLocks noGrp="1"/>
          </p:cNvSpPr>
          <p:nvPr>
            <p:ph type="subTitle" idx="1"/>
          </p:nvPr>
        </p:nvSpPr>
        <p:spPr>
          <a:xfrm>
            <a:off x="838200" y="4234074"/>
            <a:ext cx="8390860" cy="1769155"/>
          </a:xfrm>
        </p:spPr>
        <p:txBody>
          <a:bodyPr>
            <a:normAutofit/>
          </a:bodyPr>
          <a:lstStyle/>
          <a:p>
            <a:r>
              <a:rPr lang="en-GB" sz="2800" b="1" dirty="0">
                <a:latin typeface="Calibri" panose="020F0502020204030204" pitchFamily="34" charset="0"/>
              </a:rPr>
              <a:t>SELEP Strategic Board</a:t>
            </a:r>
          </a:p>
          <a:p>
            <a:endParaRPr lang="en-GB" b="1" dirty="0">
              <a:latin typeface="Calibri" panose="020F0502020204030204" pitchFamily="34" charset="0"/>
            </a:endParaRPr>
          </a:p>
          <a:p>
            <a:r>
              <a:rPr lang="en-GB" b="1" dirty="0">
                <a:latin typeface="Calibri" panose="020F0502020204030204" pitchFamily="34" charset="0"/>
              </a:rPr>
              <a:t>31 January 2020</a:t>
            </a:r>
          </a:p>
          <a:p>
            <a:endParaRPr lang="en-GB" dirty="0"/>
          </a:p>
        </p:txBody>
      </p:sp>
      <p:pic>
        <p:nvPicPr>
          <p:cNvPr id="4" name="Picture 3">
            <a:extLst>
              <a:ext uri="{FF2B5EF4-FFF2-40B4-BE49-F238E27FC236}">
                <a16:creationId xmlns:a16="http://schemas.microsoft.com/office/drawing/2014/main" id="{334FE2C6-167F-48AC-BF11-28944BEBA53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34797" y="3084286"/>
            <a:ext cx="5846076" cy="5431547"/>
          </a:xfrm>
          <a:prstGeom prst="rect">
            <a:avLst/>
          </a:prstGeom>
        </p:spPr>
      </p:pic>
      <p:pic>
        <p:nvPicPr>
          <p:cNvPr id="5" name="Picture 4" descr="cid:image004.jpg@01D353D6.FD198050">
            <a:extLst>
              <a:ext uri="{FF2B5EF4-FFF2-40B4-BE49-F238E27FC236}">
                <a16:creationId xmlns:a16="http://schemas.microsoft.com/office/drawing/2014/main" id="{C6CF0B2E-290A-46BF-A377-30B0BE4C8BD0}"/>
              </a:ext>
            </a:extLst>
          </p:cNvPr>
          <p:cNvPicPr>
            <a:picLocks noChangeAspect="1"/>
          </p:cNvPicPr>
          <p:nvPr/>
        </p:nvPicPr>
        <p:blipFill rotWithShape="1">
          <a:blip r:embed="rId4" r:link="rId5">
            <a:clrChange>
              <a:clrFrom>
                <a:srgbClr val="FFFFFF"/>
              </a:clrFrom>
              <a:clrTo>
                <a:srgbClr val="FFFFFF">
                  <a:alpha val="0"/>
                </a:srgbClr>
              </a:clrTo>
            </a:clrChange>
            <a:extLst>
              <a:ext uri="{28A0092B-C50C-407E-A947-70E740481C1C}">
                <a14:useLocalDpi xmlns:a14="http://schemas.microsoft.com/office/drawing/2010/main" val="0"/>
              </a:ext>
            </a:extLst>
          </a:blip>
          <a:srcRect t="11845" r="3507" b="2736"/>
          <a:stretch>
            <a:fillRect/>
          </a:stretch>
        </p:blipFill>
        <p:spPr bwMode="auto">
          <a:xfrm>
            <a:off x="9372600" y="267723"/>
            <a:ext cx="2330450" cy="1097677"/>
          </a:xfrm>
          <a:prstGeom prst="rect">
            <a:avLst/>
          </a:prstGeom>
          <a:noFill/>
          <a:ln>
            <a:noFill/>
          </a:ln>
        </p:spPr>
      </p:pic>
    </p:spTree>
    <p:extLst>
      <p:ext uri="{BB962C8B-B14F-4D97-AF65-F5344CB8AC3E}">
        <p14:creationId xmlns:p14="http://schemas.microsoft.com/office/powerpoint/2010/main" val="704258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441" y="710280"/>
            <a:ext cx="6881466" cy="674463"/>
          </a:xfrm>
        </p:spPr>
        <p:txBody>
          <a:bodyPr/>
          <a:lstStyle/>
          <a:p>
            <a:r>
              <a:rPr lang="en-GB" dirty="0">
                <a:latin typeface="Calibri" panose="020F0502020204030204" pitchFamily="34" charset="0"/>
              </a:rPr>
              <a:t>LIS Update </a:t>
            </a:r>
          </a:p>
        </p:txBody>
      </p:sp>
      <p:sp>
        <p:nvSpPr>
          <p:cNvPr id="62" name="Text Placeholder 3">
            <a:extLst>
              <a:ext uri="{FF2B5EF4-FFF2-40B4-BE49-F238E27FC236}">
                <a16:creationId xmlns:a16="http://schemas.microsoft.com/office/drawing/2014/main" id="{1678501E-2B09-418A-BEFB-1ACBA9E425B5}"/>
              </a:ext>
            </a:extLst>
          </p:cNvPr>
          <p:cNvSpPr txBox="1">
            <a:spLocks/>
          </p:cNvSpPr>
          <p:nvPr/>
        </p:nvSpPr>
        <p:spPr>
          <a:xfrm>
            <a:off x="691662" y="1866900"/>
            <a:ext cx="10843845" cy="4513902"/>
          </a:xfrm>
          <a:prstGeom prst="rect">
            <a:avLst/>
          </a:prstGeom>
        </p:spPr>
        <p:txBody>
          <a:bodyPr>
            <a:normAutofit/>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solidFill>
                  <a:schemeClr val="bg1"/>
                </a:solidFill>
                <a:highlight>
                  <a:srgbClr val="F6F6F6"/>
                </a:highlight>
                <a:latin typeface="Calibri" panose="020F0502020204030204" pitchFamily="34" charset="0"/>
                <a:cs typeface="Calibri" panose="020F0502020204030204" pitchFamily="34" charset="0"/>
              </a:rPr>
              <a:t>Full working draft of LIS developed, taking into account:</a:t>
            </a:r>
          </a:p>
          <a:p>
            <a:endParaRPr lang="en-GB" sz="2400" dirty="0">
              <a:solidFill>
                <a:schemeClr val="bg1"/>
              </a:solidFill>
              <a:highlight>
                <a:srgbClr val="F6F6F6"/>
              </a:highlight>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chemeClr val="bg1"/>
                </a:solidFill>
                <a:highlight>
                  <a:srgbClr val="F6F6F6"/>
                </a:highlight>
                <a:latin typeface="Calibri" panose="020F0502020204030204" pitchFamily="34" charset="0"/>
                <a:cs typeface="Calibri" panose="020F0502020204030204" pitchFamily="34" charset="0"/>
              </a:rPr>
              <a:t>Feedback from SELEP Strategic Board meeting on 6</a:t>
            </a:r>
            <a:r>
              <a:rPr lang="en-GB" sz="2400" baseline="30000" dirty="0">
                <a:solidFill>
                  <a:schemeClr val="bg1"/>
                </a:solidFill>
                <a:highlight>
                  <a:srgbClr val="F6F6F6"/>
                </a:highlight>
                <a:latin typeface="Calibri" panose="020F0502020204030204" pitchFamily="34" charset="0"/>
                <a:cs typeface="Calibri" panose="020F0502020204030204" pitchFamily="34" charset="0"/>
              </a:rPr>
              <a:t>th</a:t>
            </a:r>
            <a:r>
              <a:rPr lang="en-GB" sz="2400" dirty="0">
                <a:solidFill>
                  <a:schemeClr val="bg1"/>
                </a:solidFill>
                <a:highlight>
                  <a:srgbClr val="F6F6F6"/>
                </a:highlight>
                <a:latin typeface="Calibri" panose="020F0502020204030204" pitchFamily="34" charset="0"/>
                <a:cs typeface="Calibri" panose="020F0502020204030204" pitchFamily="34" charset="0"/>
              </a:rPr>
              <a:t> December 2019</a:t>
            </a:r>
            <a:br>
              <a:rPr lang="en-GB" sz="2400" dirty="0">
                <a:solidFill>
                  <a:schemeClr val="bg1"/>
                </a:solidFill>
                <a:highlight>
                  <a:srgbClr val="F6F6F6"/>
                </a:highlight>
                <a:latin typeface="Calibri" panose="020F0502020204030204" pitchFamily="34" charset="0"/>
                <a:cs typeface="Calibri" panose="020F0502020204030204" pitchFamily="34" charset="0"/>
              </a:rPr>
            </a:br>
            <a:endParaRPr lang="en-GB" sz="2400" dirty="0">
              <a:solidFill>
                <a:schemeClr val="bg1"/>
              </a:solidFill>
              <a:highlight>
                <a:srgbClr val="F6F6F6"/>
              </a:highlight>
              <a:latin typeface="Calibri" panose="020F0502020204030204" pitchFamily="34" charset="0"/>
              <a:cs typeface="Calibri" panose="020F0502020204030204" pitchFamily="34" charset="0"/>
            </a:endParaRPr>
          </a:p>
          <a:p>
            <a:pPr marL="342900" indent="-342900" fontAlgn="base">
              <a:spcAft>
                <a:spcPct val="0"/>
              </a:spcAft>
              <a:buFont typeface="Arial" panose="020B0604020202020204" pitchFamily="34" charset="0"/>
              <a:buChar char="•"/>
            </a:pPr>
            <a:r>
              <a:rPr lang="en-GB" sz="2400" dirty="0">
                <a:solidFill>
                  <a:schemeClr val="bg1"/>
                </a:solidFill>
                <a:highlight>
                  <a:srgbClr val="F6F6F6"/>
                </a:highlight>
                <a:latin typeface="Calibri" panose="020F0502020204030204" pitchFamily="34" charset="0"/>
                <a:cs typeface="Calibri" panose="020F0502020204030204" pitchFamily="34" charset="0"/>
              </a:rPr>
              <a:t>Additional feedback from Federated Areas and Rural, SECEN, Coastal and Social Enterprise working groups </a:t>
            </a:r>
          </a:p>
          <a:p>
            <a:pPr fontAlgn="base">
              <a:spcAft>
                <a:spcPct val="0"/>
              </a:spcAft>
            </a:pPr>
            <a:endParaRPr lang="en-GB" sz="2400" dirty="0">
              <a:solidFill>
                <a:schemeClr val="bg1"/>
              </a:solidFill>
              <a:highlight>
                <a:srgbClr val="F6F6F6"/>
              </a:highlight>
              <a:latin typeface="Calibri" panose="020F0502020204030204" pitchFamily="34" charset="0"/>
              <a:cs typeface="Calibri" panose="020F0502020204030204" pitchFamily="34" charset="0"/>
            </a:endParaRPr>
          </a:p>
          <a:p>
            <a:pPr marL="342900" indent="-342900" fontAlgn="base">
              <a:spcAft>
                <a:spcPct val="0"/>
              </a:spcAft>
              <a:buFont typeface="Arial" panose="020B0604020202020204" pitchFamily="34" charset="0"/>
              <a:buChar char="•"/>
            </a:pPr>
            <a:r>
              <a:rPr lang="en-GB" sz="2400" dirty="0">
                <a:solidFill>
                  <a:schemeClr val="bg1"/>
                </a:solidFill>
                <a:highlight>
                  <a:srgbClr val="F6F6F6"/>
                </a:highlight>
                <a:latin typeface="Calibri" panose="020F0502020204030204" pitchFamily="34" charset="0"/>
                <a:cs typeface="Calibri" panose="020F0502020204030204" pitchFamily="34" charset="0"/>
              </a:rPr>
              <a:t>Workshop discussion with Board Members on 14</a:t>
            </a:r>
            <a:r>
              <a:rPr lang="en-GB" sz="2400" baseline="30000" dirty="0">
                <a:solidFill>
                  <a:schemeClr val="bg1"/>
                </a:solidFill>
                <a:highlight>
                  <a:srgbClr val="F6F6F6"/>
                </a:highlight>
                <a:latin typeface="Calibri" panose="020F0502020204030204" pitchFamily="34" charset="0"/>
                <a:cs typeface="Calibri" panose="020F0502020204030204" pitchFamily="34" charset="0"/>
              </a:rPr>
              <a:t>th</a:t>
            </a:r>
            <a:r>
              <a:rPr lang="en-GB" sz="2400" dirty="0">
                <a:solidFill>
                  <a:schemeClr val="bg1"/>
                </a:solidFill>
                <a:highlight>
                  <a:srgbClr val="F6F6F6"/>
                </a:highlight>
                <a:latin typeface="Calibri" panose="020F0502020204030204" pitchFamily="34" charset="0"/>
                <a:cs typeface="Calibri" panose="020F0502020204030204" pitchFamily="34" charset="0"/>
              </a:rPr>
              <a:t> January to review and refine </a:t>
            </a:r>
            <a:br>
              <a:rPr lang="en-GB" sz="2400" dirty="0">
                <a:solidFill>
                  <a:schemeClr val="bg1"/>
                </a:solidFill>
                <a:highlight>
                  <a:srgbClr val="F6F6F6"/>
                </a:highlight>
                <a:latin typeface="Calibri" panose="020F0502020204030204" pitchFamily="34" charset="0"/>
                <a:cs typeface="Calibri" panose="020F0502020204030204" pitchFamily="34" charset="0"/>
              </a:rPr>
            </a:br>
            <a:endParaRPr lang="en-GB" sz="2400" dirty="0">
              <a:solidFill>
                <a:schemeClr val="bg1"/>
              </a:solidFill>
              <a:highlight>
                <a:srgbClr val="F6F6F6"/>
              </a:highlight>
              <a:latin typeface="Calibri" panose="020F0502020204030204" pitchFamily="34" charset="0"/>
              <a:cs typeface="Calibri" panose="020F0502020204030204" pitchFamily="34" charset="0"/>
            </a:endParaRPr>
          </a:p>
          <a:p>
            <a:pPr marL="342900" indent="-342900" fontAlgn="base">
              <a:spcAft>
                <a:spcPct val="0"/>
              </a:spcAft>
              <a:buFont typeface="Arial" panose="020B0604020202020204" pitchFamily="34" charset="0"/>
              <a:buChar char="•"/>
            </a:pPr>
            <a:r>
              <a:rPr lang="en-GB" sz="2400" dirty="0">
                <a:solidFill>
                  <a:schemeClr val="bg1"/>
                </a:solidFill>
                <a:highlight>
                  <a:srgbClr val="F6F6F6"/>
                </a:highlight>
                <a:latin typeface="Calibri" panose="020F0502020204030204" pitchFamily="34" charset="0"/>
                <a:cs typeface="Calibri" panose="020F0502020204030204" pitchFamily="34" charset="0"/>
              </a:rPr>
              <a:t>Initial feedback from BEIS on SELEP’s evidence base, which was very positive</a:t>
            </a:r>
          </a:p>
          <a:p>
            <a:endParaRPr lang="en-GB" dirty="0">
              <a:solidFill>
                <a:schemeClr val="bg1"/>
              </a:solidFill>
              <a:highlight>
                <a:srgbClr val="FFFF00"/>
              </a:highlight>
            </a:endParaRPr>
          </a:p>
          <a:p>
            <a:endParaRPr lang="en-GB" dirty="0">
              <a:solidFill>
                <a:schemeClr val="bg1"/>
              </a:solidFill>
            </a:endParaRPr>
          </a:p>
          <a:p>
            <a:pPr marL="342900" indent="-342900">
              <a:buFont typeface="+mj-lt"/>
              <a:buAutoNum type="arabicPeriod"/>
            </a:pPr>
            <a:endParaRPr lang="en-GB" dirty="0">
              <a:solidFill>
                <a:schemeClr val="bg1"/>
              </a:solidFill>
            </a:endParaRPr>
          </a:p>
          <a:p>
            <a:pPr marL="342900" indent="-342900">
              <a:buFont typeface="+mj-lt"/>
              <a:buAutoNum type="arabicPeriod"/>
            </a:pPr>
            <a:endParaRPr lang="en-GB" dirty="0">
              <a:solidFill>
                <a:schemeClr val="bg1"/>
              </a:solidFill>
            </a:endParaRPr>
          </a:p>
          <a:p>
            <a:pPr marL="285750" indent="-285750">
              <a:buFont typeface="Arial" panose="020B0604020202020204" pitchFamily="34" charset="0"/>
              <a:buChar char="•"/>
            </a:pPr>
            <a:endParaRPr lang="en-GB" dirty="0">
              <a:solidFill>
                <a:schemeClr val="bg1"/>
              </a:solidFill>
            </a:endParaRPr>
          </a:p>
        </p:txBody>
      </p:sp>
    </p:spTree>
    <p:extLst>
      <p:ext uri="{BB962C8B-B14F-4D97-AF65-F5344CB8AC3E}">
        <p14:creationId xmlns:p14="http://schemas.microsoft.com/office/powerpoint/2010/main" val="3111880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5609" y="386371"/>
            <a:ext cx="7579242" cy="674463"/>
          </a:xfrm>
        </p:spPr>
        <p:txBody>
          <a:bodyPr/>
          <a:lstStyle/>
          <a:p>
            <a:r>
              <a:rPr lang="en-GB" dirty="0">
                <a:latin typeface="Calibri" panose="020F0502020204030204" pitchFamily="34" charset="0"/>
              </a:rPr>
              <a:t>LIS Ambition and Proposition</a:t>
            </a:r>
          </a:p>
        </p:txBody>
      </p:sp>
      <p:sp>
        <p:nvSpPr>
          <p:cNvPr id="150" name="TextBox 149">
            <a:extLst>
              <a:ext uri="{FF2B5EF4-FFF2-40B4-BE49-F238E27FC236}">
                <a16:creationId xmlns:a16="http://schemas.microsoft.com/office/drawing/2014/main" id="{A0AE9206-1BE6-405B-ACA2-3BD6F6F65E1A}"/>
              </a:ext>
            </a:extLst>
          </p:cNvPr>
          <p:cNvSpPr txBox="1"/>
          <p:nvPr/>
        </p:nvSpPr>
        <p:spPr>
          <a:xfrm>
            <a:off x="5994710" y="3191992"/>
            <a:ext cx="1248804"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white"/>
                </a:solidFill>
                <a:effectLst/>
                <a:uLnTx/>
                <a:uFillTx/>
                <a:latin typeface="Calibri" panose="020F0502020204030204"/>
              </a:rPr>
              <a:t>Inclusive and sustainable communities</a:t>
            </a:r>
          </a:p>
        </p:txBody>
      </p:sp>
      <p:sp>
        <p:nvSpPr>
          <p:cNvPr id="181" name="TextBox 180">
            <a:extLst>
              <a:ext uri="{FF2B5EF4-FFF2-40B4-BE49-F238E27FC236}">
                <a16:creationId xmlns:a16="http://schemas.microsoft.com/office/drawing/2014/main" id="{BE7DA083-A725-4958-8988-94E476794C4C}"/>
              </a:ext>
            </a:extLst>
          </p:cNvPr>
          <p:cNvSpPr txBox="1"/>
          <p:nvPr/>
        </p:nvSpPr>
        <p:spPr>
          <a:xfrm>
            <a:off x="7646335" y="6065750"/>
            <a:ext cx="954671" cy="4154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prstClr val="white"/>
                </a:solidFill>
                <a:effectLst/>
                <a:uLnTx/>
                <a:uFillTx/>
                <a:latin typeface="Calibri" panose="020F0502020204030204"/>
              </a:rPr>
              <a:t>Business Environment</a:t>
            </a:r>
          </a:p>
        </p:txBody>
      </p:sp>
      <p:sp>
        <p:nvSpPr>
          <p:cNvPr id="62" name="Text Placeholder 3">
            <a:extLst>
              <a:ext uri="{FF2B5EF4-FFF2-40B4-BE49-F238E27FC236}">
                <a16:creationId xmlns:a16="http://schemas.microsoft.com/office/drawing/2014/main" id="{1678501E-2B09-418A-BEFB-1ACBA9E425B5}"/>
              </a:ext>
            </a:extLst>
          </p:cNvPr>
          <p:cNvSpPr txBox="1">
            <a:spLocks/>
          </p:cNvSpPr>
          <p:nvPr/>
        </p:nvSpPr>
        <p:spPr>
          <a:xfrm>
            <a:off x="722869" y="1596960"/>
            <a:ext cx="3809031" cy="4569369"/>
          </a:xfrm>
          <a:prstGeom prst="rect">
            <a:avLst/>
          </a:prstGeom>
        </p:spPr>
        <p:txBody>
          <a:bodyPr>
            <a:normAutofit/>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solidFill>
                <a:schemeClr val="bg1"/>
              </a:solidFill>
              <a:highlight>
                <a:srgbClr val="FFFF00"/>
              </a:highlight>
            </a:endParaRPr>
          </a:p>
          <a:p>
            <a:pPr marL="342900" indent="-342900">
              <a:buFont typeface="+mj-lt"/>
              <a:buAutoNum type="arabicPeriod"/>
            </a:pPr>
            <a:endParaRPr lang="en-GB" dirty="0">
              <a:solidFill>
                <a:schemeClr val="bg1"/>
              </a:solidFill>
            </a:endParaRPr>
          </a:p>
          <a:p>
            <a:pPr marL="342900" indent="-342900">
              <a:buFont typeface="+mj-lt"/>
              <a:buAutoNum type="arabicPeriod"/>
            </a:pPr>
            <a:endParaRPr lang="en-GB" dirty="0">
              <a:solidFill>
                <a:schemeClr val="bg1"/>
              </a:solidFill>
            </a:endParaRPr>
          </a:p>
          <a:p>
            <a:pPr marL="342900" indent="-342900">
              <a:buFont typeface="+mj-lt"/>
              <a:buAutoNum type="arabicPeriod"/>
            </a:pPr>
            <a:endParaRPr lang="en-GB" dirty="0">
              <a:solidFill>
                <a:schemeClr val="bg1"/>
              </a:solidFill>
            </a:endParaRPr>
          </a:p>
          <a:p>
            <a:pPr marL="285750" indent="-285750">
              <a:buFont typeface="Arial" panose="020B0604020202020204" pitchFamily="34" charset="0"/>
              <a:buChar char="•"/>
            </a:pPr>
            <a:endParaRPr lang="en-GB" dirty="0">
              <a:solidFill>
                <a:schemeClr val="bg1"/>
              </a:solidFill>
            </a:endParaRPr>
          </a:p>
        </p:txBody>
      </p:sp>
      <p:sp>
        <p:nvSpPr>
          <p:cNvPr id="74" name="TextBox 73">
            <a:extLst>
              <a:ext uri="{FF2B5EF4-FFF2-40B4-BE49-F238E27FC236}">
                <a16:creationId xmlns:a16="http://schemas.microsoft.com/office/drawing/2014/main" id="{F1B52FA9-E3A4-4671-A84C-F2C8252ACDB4}"/>
              </a:ext>
            </a:extLst>
          </p:cNvPr>
          <p:cNvSpPr txBox="1"/>
          <p:nvPr/>
        </p:nvSpPr>
        <p:spPr>
          <a:xfrm>
            <a:off x="7332988" y="3245782"/>
            <a:ext cx="1248804"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white"/>
                </a:solidFill>
                <a:effectLst/>
                <a:uLnTx/>
                <a:uFillTx/>
                <a:latin typeface="Calibri" panose="020F0502020204030204"/>
              </a:rPr>
              <a:t>Connected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white"/>
                </a:solidFill>
                <a:effectLst/>
                <a:uLnTx/>
                <a:uFillTx/>
                <a:latin typeface="Calibri" panose="020F0502020204030204"/>
              </a:rPr>
              <a:t>places</a:t>
            </a:r>
          </a:p>
        </p:txBody>
      </p:sp>
      <p:sp>
        <p:nvSpPr>
          <p:cNvPr id="76" name="TextBox 75">
            <a:extLst>
              <a:ext uri="{FF2B5EF4-FFF2-40B4-BE49-F238E27FC236}">
                <a16:creationId xmlns:a16="http://schemas.microsoft.com/office/drawing/2014/main" id="{981C2124-001A-43E3-B1AC-D8669712BBD1}"/>
              </a:ext>
            </a:extLst>
          </p:cNvPr>
          <p:cNvSpPr txBox="1"/>
          <p:nvPr/>
        </p:nvSpPr>
        <p:spPr>
          <a:xfrm>
            <a:off x="8635071" y="3245782"/>
            <a:ext cx="1248804"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white"/>
                </a:solidFill>
                <a:effectLst/>
                <a:uLnTx/>
                <a:uFillTx/>
                <a:latin typeface="Calibri" panose="020F0502020204030204"/>
              </a:rPr>
              <a:t>Productive businesses</a:t>
            </a:r>
          </a:p>
        </p:txBody>
      </p:sp>
      <p:sp>
        <p:nvSpPr>
          <p:cNvPr id="78" name="TextBox 77">
            <a:extLst>
              <a:ext uri="{FF2B5EF4-FFF2-40B4-BE49-F238E27FC236}">
                <a16:creationId xmlns:a16="http://schemas.microsoft.com/office/drawing/2014/main" id="{ABE7F908-126C-48F4-AFE1-84A0A2AA1254}"/>
              </a:ext>
            </a:extLst>
          </p:cNvPr>
          <p:cNvSpPr txBox="1"/>
          <p:nvPr/>
        </p:nvSpPr>
        <p:spPr>
          <a:xfrm>
            <a:off x="9971921" y="3242580"/>
            <a:ext cx="1248804"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white"/>
                </a:solidFill>
                <a:effectLst/>
                <a:uLnTx/>
                <a:uFillTx/>
                <a:latin typeface="Calibri" panose="020F0502020204030204"/>
              </a:rPr>
              <a:t>Clean and resilient growth</a:t>
            </a:r>
          </a:p>
        </p:txBody>
      </p:sp>
      <p:sp>
        <p:nvSpPr>
          <p:cNvPr id="10" name="Rectangle 9">
            <a:extLst>
              <a:ext uri="{FF2B5EF4-FFF2-40B4-BE49-F238E27FC236}">
                <a16:creationId xmlns:a16="http://schemas.microsoft.com/office/drawing/2014/main" id="{F75785D8-E4C1-4500-B3CE-75E6CB008226}"/>
              </a:ext>
            </a:extLst>
          </p:cNvPr>
          <p:cNvSpPr/>
          <p:nvPr/>
        </p:nvSpPr>
        <p:spPr>
          <a:xfrm>
            <a:off x="5058875" y="1391997"/>
            <a:ext cx="6294921" cy="2921327"/>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3620D1E-4B69-4D8A-8C20-593FD9764C8B}"/>
              </a:ext>
            </a:extLst>
          </p:cNvPr>
          <p:cNvSpPr/>
          <p:nvPr/>
        </p:nvSpPr>
        <p:spPr>
          <a:xfrm>
            <a:off x="5058879" y="4406827"/>
            <a:ext cx="6294921" cy="1079202"/>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C0D9E48-49EA-4904-B565-38ADB9DD5680}"/>
              </a:ext>
            </a:extLst>
          </p:cNvPr>
          <p:cNvSpPr/>
          <p:nvPr/>
        </p:nvSpPr>
        <p:spPr>
          <a:xfrm>
            <a:off x="7343424" y="1633065"/>
            <a:ext cx="1220438" cy="208497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AED037F7-D082-48D4-9A77-123FEFB63485}"/>
              </a:ext>
            </a:extLst>
          </p:cNvPr>
          <p:cNvSpPr/>
          <p:nvPr/>
        </p:nvSpPr>
        <p:spPr>
          <a:xfrm>
            <a:off x="8663437" y="1619250"/>
            <a:ext cx="1220438" cy="209878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A530DCD8-DFC1-4184-A04A-9DF41B781AC2}"/>
              </a:ext>
            </a:extLst>
          </p:cNvPr>
          <p:cNvSpPr/>
          <p:nvPr/>
        </p:nvSpPr>
        <p:spPr>
          <a:xfrm>
            <a:off x="9991322" y="1607084"/>
            <a:ext cx="1220438" cy="209878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F89DC685-9A9A-4CE4-86B5-9BD253059664}"/>
              </a:ext>
            </a:extLst>
          </p:cNvPr>
          <p:cNvSpPr txBox="1"/>
          <p:nvPr/>
        </p:nvSpPr>
        <p:spPr>
          <a:xfrm rot="16200000">
            <a:off x="4900878" y="2234376"/>
            <a:ext cx="1127898"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rPr>
              <a:t>Strategic Opportunities</a:t>
            </a:r>
          </a:p>
        </p:txBody>
      </p:sp>
      <p:sp>
        <p:nvSpPr>
          <p:cNvPr id="16" name="TextBox 15">
            <a:extLst>
              <a:ext uri="{FF2B5EF4-FFF2-40B4-BE49-F238E27FC236}">
                <a16:creationId xmlns:a16="http://schemas.microsoft.com/office/drawing/2014/main" id="{A3BD4BCC-67CA-4941-9311-63047109F98C}"/>
              </a:ext>
            </a:extLst>
          </p:cNvPr>
          <p:cNvSpPr txBox="1"/>
          <p:nvPr/>
        </p:nvSpPr>
        <p:spPr>
          <a:xfrm>
            <a:off x="5233994" y="3240236"/>
            <a:ext cx="838384"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200" b="1" kern="0" dirty="0">
                <a:solidFill>
                  <a:prstClr val="black"/>
                </a:solidFill>
                <a:latin typeface="Calibri" panose="020F0502020204030204"/>
              </a:rPr>
              <a:t>Policy</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rPr>
              <a:t>Themes</a:t>
            </a:r>
          </a:p>
        </p:txBody>
      </p:sp>
      <p:sp>
        <p:nvSpPr>
          <p:cNvPr id="17" name="TextBox 16">
            <a:extLst>
              <a:ext uri="{FF2B5EF4-FFF2-40B4-BE49-F238E27FC236}">
                <a16:creationId xmlns:a16="http://schemas.microsoft.com/office/drawing/2014/main" id="{3EF816E0-EFC3-4B52-9FFB-8A8AED95B28E}"/>
              </a:ext>
            </a:extLst>
          </p:cNvPr>
          <p:cNvSpPr txBox="1"/>
          <p:nvPr/>
        </p:nvSpPr>
        <p:spPr>
          <a:xfrm>
            <a:off x="5240559" y="4828788"/>
            <a:ext cx="931200"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rPr>
              <a:t>Local Objectives</a:t>
            </a:r>
          </a:p>
        </p:txBody>
      </p:sp>
      <p:sp>
        <p:nvSpPr>
          <p:cNvPr id="18" name="Rectangle 17">
            <a:extLst>
              <a:ext uri="{FF2B5EF4-FFF2-40B4-BE49-F238E27FC236}">
                <a16:creationId xmlns:a16="http://schemas.microsoft.com/office/drawing/2014/main" id="{17C6715E-BFA5-4ADB-A917-86DB5190C51F}"/>
              </a:ext>
            </a:extLst>
          </p:cNvPr>
          <p:cNvSpPr/>
          <p:nvPr/>
        </p:nvSpPr>
        <p:spPr>
          <a:xfrm>
            <a:off x="6023076" y="1641733"/>
            <a:ext cx="1220438" cy="207630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21D7C43B-7236-48F1-9AE4-09CB16009167}"/>
              </a:ext>
            </a:extLst>
          </p:cNvPr>
          <p:cNvSpPr txBox="1"/>
          <p:nvPr/>
        </p:nvSpPr>
        <p:spPr>
          <a:xfrm>
            <a:off x="5994710" y="3087217"/>
            <a:ext cx="1248804"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white"/>
                </a:solidFill>
                <a:effectLst/>
                <a:uLnTx/>
                <a:uFillTx/>
                <a:latin typeface="Calibri" panose="020F0502020204030204"/>
              </a:rPr>
              <a:t>Inclusive and sustainable communities</a:t>
            </a:r>
          </a:p>
        </p:txBody>
      </p:sp>
      <p:sp>
        <p:nvSpPr>
          <p:cNvPr id="20" name="Rectangle 19">
            <a:extLst>
              <a:ext uri="{FF2B5EF4-FFF2-40B4-BE49-F238E27FC236}">
                <a16:creationId xmlns:a16="http://schemas.microsoft.com/office/drawing/2014/main" id="{AAEA8E1A-ECDD-4350-BEB9-F45E0F647FD4}"/>
              </a:ext>
            </a:extLst>
          </p:cNvPr>
          <p:cNvSpPr/>
          <p:nvPr/>
        </p:nvSpPr>
        <p:spPr>
          <a:xfrm>
            <a:off x="5058879" y="5660801"/>
            <a:ext cx="6294921" cy="1001633"/>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52ED207-A2D8-47F0-9427-2FF9B0D3C5E1}"/>
              </a:ext>
            </a:extLst>
          </p:cNvPr>
          <p:cNvSpPr/>
          <p:nvPr/>
        </p:nvSpPr>
        <p:spPr>
          <a:xfrm>
            <a:off x="7655841" y="6012352"/>
            <a:ext cx="871908" cy="537571"/>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21D45D2-BBD6-4143-8340-40BA87329F2F}"/>
              </a:ext>
            </a:extLst>
          </p:cNvPr>
          <p:cNvSpPr/>
          <p:nvPr/>
        </p:nvSpPr>
        <p:spPr>
          <a:xfrm>
            <a:off x="6470528" y="6016677"/>
            <a:ext cx="1107939" cy="533247"/>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B0894DE-B129-4B9E-82B9-696A93FCB0FA}"/>
              </a:ext>
            </a:extLst>
          </p:cNvPr>
          <p:cNvSpPr/>
          <p:nvPr/>
        </p:nvSpPr>
        <p:spPr>
          <a:xfrm>
            <a:off x="5253956" y="6012353"/>
            <a:ext cx="1128565" cy="56965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D9FB6F5F-21A7-43F3-AC75-734A1D1CCA51}"/>
              </a:ext>
            </a:extLst>
          </p:cNvPr>
          <p:cNvSpPr txBox="1"/>
          <p:nvPr/>
        </p:nvSpPr>
        <p:spPr>
          <a:xfrm>
            <a:off x="5244840" y="6004130"/>
            <a:ext cx="1156380" cy="57708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prstClr val="white"/>
                </a:solidFill>
                <a:effectLst/>
                <a:uLnTx/>
                <a:uFillTx/>
                <a:latin typeface="Calibri" panose="020F0502020204030204"/>
              </a:rPr>
              <a:t>Ideas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prstClr val="white"/>
                </a:solidFill>
                <a:effectLst/>
                <a:uLnTx/>
                <a:uFillTx/>
                <a:latin typeface="Calibri" panose="020F0502020204030204"/>
              </a:rPr>
              <a:t>(Innovation and R&amp;D)</a:t>
            </a:r>
          </a:p>
        </p:txBody>
      </p:sp>
      <p:sp>
        <p:nvSpPr>
          <p:cNvPr id="25" name="TextBox 24">
            <a:extLst>
              <a:ext uri="{FF2B5EF4-FFF2-40B4-BE49-F238E27FC236}">
                <a16:creationId xmlns:a16="http://schemas.microsoft.com/office/drawing/2014/main" id="{AE8E80EF-D53E-44C7-AFBF-2FC04DEBF077}"/>
              </a:ext>
            </a:extLst>
          </p:cNvPr>
          <p:cNvSpPr txBox="1"/>
          <p:nvPr/>
        </p:nvSpPr>
        <p:spPr>
          <a:xfrm>
            <a:off x="7646335" y="6065750"/>
            <a:ext cx="954671" cy="4154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prstClr val="white"/>
                </a:solidFill>
                <a:effectLst/>
                <a:uLnTx/>
                <a:uFillTx/>
                <a:latin typeface="Calibri" panose="020F0502020204030204"/>
              </a:rPr>
              <a:t>Business Environment</a:t>
            </a:r>
          </a:p>
        </p:txBody>
      </p:sp>
      <p:sp>
        <p:nvSpPr>
          <p:cNvPr id="26" name="TextBox 25">
            <a:extLst>
              <a:ext uri="{FF2B5EF4-FFF2-40B4-BE49-F238E27FC236}">
                <a16:creationId xmlns:a16="http://schemas.microsoft.com/office/drawing/2014/main" id="{0653FFBE-9587-4A5F-9AE1-2CD509F57BC6}"/>
              </a:ext>
            </a:extLst>
          </p:cNvPr>
          <p:cNvSpPr txBox="1"/>
          <p:nvPr/>
        </p:nvSpPr>
        <p:spPr>
          <a:xfrm>
            <a:off x="6419918" y="6007925"/>
            <a:ext cx="1185312" cy="57708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prstClr val="white"/>
                </a:solidFill>
                <a:effectLst/>
                <a:uLnTx/>
                <a:uFillTx/>
                <a:latin typeface="Calibri" panose="020F0502020204030204"/>
              </a:rPr>
              <a:t>People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prstClr val="white"/>
                </a:solidFill>
                <a:effectLst/>
                <a:uLnTx/>
                <a:uFillTx/>
                <a:latin typeface="Calibri" panose="020F0502020204030204"/>
              </a:rPr>
              <a:t>(Employment &amp; Skills)</a:t>
            </a:r>
          </a:p>
        </p:txBody>
      </p:sp>
      <p:sp>
        <p:nvSpPr>
          <p:cNvPr id="27" name="Rectangle 26">
            <a:extLst>
              <a:ext uri="{FF2B5EF4-FFF2-40B4-BE49-F238E27FC236}">
                <a16:creationId xmlns:a16="http://schemas.microsoft.com/office/drawing/2014/main" id="{12A939E8-ACC4-47F5-A4E5-0DEC2B65A6C5}"/>
              </a:ext>
            </a:extLst>
          </p:cNvPr>
          <p:cNvSpPr/>
          <p:nvPr/>
        </p:nvSpPr>
        <p:spPr>
          <a:xfrm>
            <a:off x="9659485" y="6004130"/>
            <a:ext cx="1468598" cy="537571"/>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85E3C473-E464-45DE-8287-D6A1DAF87140}"/>
              </a:ext>
            </a:extLst>
          </p:cNvPr>
          <p:cNvSpPr/>
          <p:nvPr/>
        </p:nvSpPr>
        <p:spPr>
          <a:xfrm>
            <a:off x="8619705" y="6004131"/>
            <a:ext cx="1002383" cy="537571"/>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4A5E7340-E87E-4C9D-B804-E667F3D89B40}"/>
              </a:ext>
            </a:extLst>
          </p:cNvPr>
          <p:cNvSpPr txBox="1"/>
          <p:nvPr/>
        </p:nvSpPr>
        <p:spPr>
          <a:xfrm>
            <a:off x="8579479" y="6004130"/>
            <a:ext cx="1107939" cy="57708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prstClr val="white"/>
                </a:solidFill>
                <a:effectLst/>
                <a:uLnTx/>
                <a:uFillTx/>
                <a:latin typeface="Calibri" panose="020F0502020204030204"/>
              </a:rPr>
              <a:t>Infrastructure </a:t>
            </a:r>
            <a:r>
              <a:rPr kumimoji="0" lang="en-GB" sz="1050" b="0" i="0" u="none" strike="noStrike" kern="0" cap="none" spc="0" normalizeH="0" baseline="0" noProof="0" dirty="0">
                <a:ln>
                  <a:noFill/>
                </a:ln>
                <a:solidFill>
                  <a:prstClr val="white"/>
                </a:solidFill>
                <a:effectLst/>
                <a:uLnTx/>
                <a:uFillTx/>
                <a:latin typeface="Calibri" panose="020F0502020204030204"/>
              </a:rPr>
              <a:t>(Physical &amp; Digital)</a:t>
            </a:r>
          </a:p>
        </p:txBody>
      </p:sp>
      <p:sp>
        <p:nvSpPr>
          <p:cNvPr id="30" name="TextBox 29">
            <a:extLst>
              <a:ext uri="{FF2B5EF4-FFF2-40B4-BE49-F238E27FC236}">
                <a16:creationId xmlns:a16="http://schemas.microsoft.com/office/drawing/2014/main" id="{26E2D993-AD9A-403C-AD7A-DD040B20B7BA}"/>
              </a:ext>
            </a:extLst>
          </p:cNvPr>
          <p:cNvSpPr txBox="1"/>
          <p:nvPr/>
        </p:nvSpPr>
        <p:spPr>
          <a:xfrm>
            <a:off x="9647519" y="5991965"/>
            <a:ext cx="1429612" cy="57708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prstClr val="white"/>
                </a:solidFill>
                <a:effectLst/>
                <a:uLnTx/>
                <a:uFillTx/>
                <a:latin typeface="Calibri" panose="020F0502020204030204"/>
              </a:rPr>
              <a:t>Place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prstClr val="white"/>
                </a:solidFill>
                <a:effectLst/>
                <a:uLnTx/>
                <a:uFillTx/>
                <a:latin typeface="Calibri" panose="020F0502020204030204"/>
              </a:rPr>
              <a:t>(Built Environment &amp; Culture)</a:t>
            </a:r>
          </a:p>
        </p:txBody>
      </p:sp>
      <p:sp>
        <p:nvSpPr>
          <p:cNvPr id="31" name="TextBox 30">
            <a:extLst>
              <a:ext uri="{FF2B5EF4-FFF2-40B4-BE49-F238E27FC236}">
                <a16:creationId xmlns:a16="http://schemas.microsoft.com/office/drawing/2014/main" id="{C2B55BB9-CB8A-49E3-B92D-37ABEF400E5B}"/>
              </a:ext>
            </a:extLst>
          </p:cNvPr>
          <p:cNvSpPr txBox="1"/>
          <p:nvPr/>
        </p:nvSpPr>
        <p:spPr>
          <a:xfrm>
            <a:off x="6277718" y="5730355"/>
            <a:ext cx="4107497"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a:rPr>
              <a:t>Foundations of productivity – drivers and enablers of growth</a:t>
            </a:r>
            <a:endParaRPr kumimoji="0" lang="en-GB" sz="1100" b="1" i="0" u="none" strike="noStrike" kern="0" cap="none" spc="0" normalizeH="0" baseline="0" noProof="0" dirty="0">
              <a:ln>
                <a:noFill/>
              </a:ln>
              <a:solidFill>
                <a:prstClr val="black"/>
              </a:solidFill>
              <a:effectLst/>
              <a:uLnTx/>
              <a:uFillTx/>
              <a:latin typeface="Calibri" panose="020F0502020204030204"/>
            </a:endParaRPr>
          </a:p>
        </p:txBody>
      </p:sp>
      <p:sp>
        <p:nvSpPr>
          <p:cNvPr id="32" name="Callout: Up Arrow 31">
            <a:extLst>
              <a:ext uri="{FF2B5EF4-FFF2-40B4-BE49-F238E27FC236}">
                <a16:creationId xmlns:a16="http://schemas.microsoft.com/office/drawing/2014/main" id="{E59EE8EF-683A-4CBB-9791-A8BF0DF32A24}"/>
              </a:ext>
            </a:extLst>
          </p:cNvPr>
          <p:cNvSpPr/>
          <p:nvPr/>
        </p:nvSpPr>
        <p:spPr>
          <a:xfrm>
            <a:off x="6142539" y="4483171"/>
            <a:ext cx="863619" cy="928603"/>
          </a:xfrm>
          <a:prstGeom prst="upArrowCallout">
            <a:avLst/>
          </a:prstGeom>
          <a:solidFill>
            <a:srgbClr val="EE841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D0DDA7CC-595B-45E8-B235-5D5C2231D124}"/>
              </a:ext>
            </a:extLst>
          </p:cNvPr>
          <p:cNvSpPr txBox="1"/>
          <p:nvPr/>
        </p:nvSpPr>
        <p:spPr>
          <a:xfrm>
            <a:off x="6105521" y="4838530"/>
            <a:ext cx="918976"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rPr>
              <a:t>East Sussex Growth Strategy</a:t>
            </a:r>
          </a:p>
        </p:txBody>
      </p:sp>
      <p:sp>
        <p:nvSpPr>
          <p:cNvPr id="34" name="Callout: Up Arrow 33">
            <a:extLst>
              <a:ext uri="{FF2B5EF4-FFF2-40B4-BE49-F238E27FC236}">
                <a16:creationId xmlns:a16="http://schemas.microsoft.com/office/drawing/2014/main" id="{33F5158B-FD75-4AFC-913B-3007D87614CD}"/>
              </a:ext>
            </a:extLst>
          </p:cNvPr>
          <p:cNvSpPr/>
          <p:nvPr/>
        </p:nvSpPr>
        <p:spPr>
          <a:xfrm>
            <a:off x="7087511" y="4480833"/>
            <a:ext cx="1160066" cy="928603"/>
          </a:xfrm>
          <a:prstGeom prst="upArrowCallout">
            <a:avLst/>
          </a:prstGeom>
          <a:solidFill>
            <a:srgbClr val="EE841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D36AD6E4-D3BF-41FD-AE04-AE65EDA818EA}"/>
              </a:ext>
            </a:extLst>
          </p:cNvPr>
          <p:cNvSpPr txBox="1"/>
          <p:nvPr/>
        </p:nvSpPr>
        <p:spPr>
          <a:xfrm>
            <a:off x="7029489" y="4846604"/>
            <a:ext cx="1285046"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a:rPr>
              <a:t>Kent and Medway Enterprise and Productivity Strategy</a:t>
            </a:r>
            <a:endParaRPr kumimoji="0" lang="en-GB" sz="1000" b="0" i="0" u="none" strike="noStrike" kern="0" cap="none" spc="0" normalizeH="0" baseline="0" noProof="0" dirty="0">
              <a:ln>
                <a:noFill/>
              </a:ln>
              <a:solidFill>
                <a:prstClr val="black"/>
              </a:solidFill>
              <a:effectLst/>
              <a:uLnTx/>
              <a:uFillTx/>
              <a:latin typeface="Calibri" panose="020F0502020204030204"/>
            </a:endParaRPr>
          </a:p>
        </p:txBody>
      </p:sp>
      <p:sp>
        <p:nvSpPr>
          <p:cNvPr id="36" name="Callout: Up Arrow 35">
            <a:extLst>
              <a:ext uri="{FF2B5EF4-FFF2-40B4-BE49-F238E27FC236}">
                <a16:creationId xmlns:a16="http://schemas.microsoft.com/office/drawing/2014/main" id="{D4D3AAEC-46B3-480B-AD7C-8F745A427584}"/>
              </a:ext>
            </a:extLst>
          </p:cNvPr>
          <p:cNvSpPr/>
          <p:nvPr/>
        </p:nvSpPr>
        <p:spPr>
          <a:xfrm>
            <a:off x="8328058" y="4480833"/>
            <a:ext cx="1027892" cy="928603"/>
          </a:xfrm>
          <a:prstGeom prst="upArrowCallout">
            <a:avLst/>
          </a:prstGeom>
          <a:solidFill>
            <a:srgbClr val="EE841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A7CF05F5-8A0C-4CD3-8CFB-4D9056874531}"/>
              </a:ext>
            </a:extLst>
          </p:cNvPr>
          <p:cNvSpPr txBox="1"/>
          <p:nvPr/>
        </p:nvSpPr>
        <p:spPr>
          <a:xfrm>
            <a:off x="8342134" y="4828497"/>
            <a:ext cx="1055823"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000" kern="0" dirty="0">
                <a:solidFill>
                  <a:prstClr val="black"/>
                </a:solidFill>
                <a:latin typeface="Calibri" panose="020F0502020204030204"/>
              </a:rPr>
              <a:t>Essex Productivity and Prosperity Plan</a:t>
            </a:r>
            <a:endParaRPr kumimoji="0" lang="en-GB" sz="1000" b="0" i="0" u="none" strike="noStrike" kern="0" cap="none" spc="0" normalizeH="0" baseline="0" noProof="0" dirty="0">
              <a:ln>
                <a:noFill/>
              </a:ln>
              <a:solidFill>
                <a:prstClr val="black"/>
              </a:solidFill>
              <a:effectLst/>
              <a:uLnTx/>
              <a:uFillTx/>
              <a:latin typeface="Calibri" panose="020F0502020204030204"/>
            </a:endParaRPr>
          </a:p>
        </p:txBody>
      </p:sp>
      <p:sp>
        <p:nvSpPr>
          <p:cNvPr id="38" name="Callout: Up Arrow 37">
            <a:extLst>
              <a:ext uri="{FF2B5EF4-FFF2-40B4-BE49-F238E27FC236}">
                <a16:creationId xmlns:a16="http://schemas.microsoft.com/office/drawing/2014/main" id="{405F6382-1DD2-4EA2-A2BD-7DC100FDD1B7}"/>
              </a:ext>
            </a:extLst>
          </p:cNvPr>
          <p:cNvSpPr/>
          <p:nvPr/>
        </p:nvSpPr>
        <p:spPr>
          <a:xfrm>
            <a:off x="9442239" y="4478496"/>
            <a:ext cx="831581" cy="928603"/>
          </a:xfrm>
          <a:prstGeom prst="upArrowCallout">
            <a:avLst/>
          </a:prstGeom>
          <a:solidFill>
            <a:srgbClr val="EE841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F77DEE2C-F4B6-4023-B320-325C475825B7}"/>
              </a:ext>
            </a:extLst>
          </p:cNvPr>
          <p:cNvSpPr txBox="1"/>
          <p:nvPr/>
        </p:nvSpPr>
        <p:spPr>
          <a:xfrm>
            <a:off x="9366468" y="4838530"/>
            <a:ext cx="978489"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rPr>
              <a:t>South Essex Productivity Strategy</a:t>
            </a:r>
          </a:p>
        </p:txBody>
      </p:sp>
      <p:sp>
        <p:nvSpPr>
          <p:cNvPr id="40" name="Arrow: Right 39">
            <a:extLst>
              <a:ext uri="{FF2B5EF4-FFF2-40B4-BE49-F238E27FC236}">
                <a16:creationId xmlns:a16="http://schemas.microsoft.com/office/drawing/2014/main" id="{AD69AA2C-2547-4DFD-9DD2-3E4C4AECB75A}"/>
              </a:ext>
            </a:extLst>
          </p:cNvPr>
          <p:cNvSpPr/>
          <p:nvPr/>
        </p:nvSpPr>
        <p:spPr>
          <a:xfrm rot="16200000">
            <a:off x="6549134" y="5480064"/>
            <a:ext cx="275056" cy="261786"/>
          </a:xfrm>
          <a:prstGeom prst="rightArrow">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1" name="Arrow: Right 40">
            <a:extLst>
              <a:ext uri="{FF2B5EF4-FFF2-40B4-BE49-F238E27FC236}">
                <a16:creationId xmlns:a16="http://schemas.microsoft.com/office/drawing/2014/main" id="{D883367C-C32F-4747-9F92-0C40298AAF0C}"/>
              </a:ext>
            </a:extLst>
          </p:cNvPr>
          <p:cNvSpPr/>
          <p:nvPr/>
        </p:nvSpPr>
        <p:spPr>
          <a:xfrm rot="16200000">
            <a:off x="7977833" y="5463913"/>
            <a:ext cx="275056" cy="261786"/>
          </a:xfrm>
          <a:prstGeom prst="rightArrow">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2" name="Arrow: Right 41">
            <a:extLst>
              <a:ext uri="{FF2B5EF4-FFF2-40B4-BE49-F238E27FC236}">
                <a16:creationId xmlns:a16="http://schemas.microsoft.com/office/drawing/2014/main" id="{E0D4C09F-C3A9-42CD-9407-94EF77D1856C}"/>
              </a:ext>
            </a:extLst>
          </p:cNvPr>
          <p:cNvSpPr/>
          <p:nvPr/>
        </p:nvSpPr>
        <p:spPr>
          <a:xfrm rot="16200000">
            <a:off x="9615454" y="5475845"/>
            <a:ext cx="275056" cy="261786"/>
          </a:xfrm>
          <a:prstGeom prst="rightArrow">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583C079F-7E02-46D1-92ED-C65D0BC5CD3F}"/>
              </a:ext>
            </a:extLst>
          </p:cNvPr>
          <p:cNvSpPr/>
          <p:nvPr/>
        </p:nvSpPr>
        <p:spPr>
          <a:xfrm>
            <a:off x="5800165" y="1780582"/>
            <a:ext cx="5553631" cy="360537"/>
          </a:xfrm>
          <a:prstGeom prst="rect">
            <a:avLst/>
          </a:prstGeom>
          <a:solidFill>
            <a:srgbClr val="3DBCC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TextBox 43">
            <a:extLst>
              <a:ext uri="{FF2B5EF4-FFF2-40B4-BE49-F238E27FC236}">
                <a16:creationId xmlns:a16="http://schemas.microsoft.com/office/drawing/2014/main" id="{55F4CA33-B049-45B4-89C9-56F4D9AACF6D}"/>
              </a:ext>
            </a:extLst>
          </p:cNvPr>
          <p:cNvSpPr txBox="1"/>
          <p:nvPr/>
        </p:nvSpPr>
        <p:spPr>
          <a:xfrm>
            <a:off x="6228117" y="1826167"/>
            <a:ext cx="476733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Calibri" panose="020F0502020204030204"/>
              </a:rPr>
              <a:t>UK’s Global Gateway</a:t>
            </a:r>
          </a:p>
        </p:txBody>
      </p:sp>
      <p:sp>
        <p:nvSpPr>
          <p:cNvPr id="45" name="Rectangle 44">
            <a:extLst>
              <a:ext uri="{FF2B5EF4-FFF2-40B4-BE49-F238E27FC236}">
                <a16:creationId xmlns:a16="http://schemas.microsoft.com/office/drawing/2014/main" id="{E7DDCC35-8FA7-4D42-9C4F-A3D5B5FEB052}"/>
              </a:ext>
            </a:extLst>
          </p:cNvPr>
          <p:cNvSpPr/>
          <p:nvPr/>
        </p:nvSpPr>
        <p:spPr>
          <a:xfrm>
            <a:off x="5800165" y="2252635"/>
            <a:ext cx="5553631" cy="360537"/>
          </a:xfrm>
          <a:prstGeom prst="rect">
            <a:avLst/>
          </a:prstGeom>
          <a:solidFill>
            <a:srgbClr val="3DBCC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TextBox 45">
            <a:extLst>
              <a:ext uri="{FF2B5EF4-FFF2-40B4-BE49-F238E27FC236}">
                <a16:creationId xmlns:a16="http://schemas.microsoft.com/office/drawing/2014/main" id="{5127D61E-6E92-4CDA-816D-28425387D07B}"/>
              </a:ext>
            </a:extLst>
          </p:cNvPr>
          <p:cNvSpPr txBox="1"/>
          <p:nvPr/>
        </p:nvSpPr>
        <p:spPr>
          <a:xfrm>
            <a:off x="6216801" y="2298229"/>
            <a:ext cx="476733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Calibri" panose="020F0502020204030204"/>
              </a:rPr>
              <a:t>Communities for the Future</a:t>
            </a:r>
          </a:p>
        </p:txBody>
      </p:sp>
      <p:sp>
        <p:nvSpPr>
          <p:cNvPr id="47" name="Rectangle 46">
            <a:extLst>
              <a:ext uri="{FF2B5EF4-FFF2-40B4-BE49-F238E27FC236}">
                <a16:creationId xmlns:a16="http://schemas.microsoft.com/office/drawing/2014/main" id="{E8B4BFBD-578E-4A05-879C-81082DF8C072}"/>
              </a:ext>
            </a:extLst>
          </p:cNvPr>
          <p:cNvSpPr/>
          <p:nvPr/>
        </p:nvSpPr>
        <p:spPr>
          <a:xfrm>
            <a:off x="5796524" y="2726562"/>
            <a:ext cx="5553630" cy="360537"/>
          </a:xfrm>
          <a:prstGeom prst="rect">
            <a:avLst/>
          </a:prstGeom>
          <a:solidFill>
            <a:srgbClr val="3DBCC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TextBox 47">
            <a:extLst>
              <a:ext uri="{FF2B5EF4-FFF2-40B4-BE49-F238E27FC236}">
                <a16:creationId xmlns:a16="http://schemas.microsoft.com/office/drawing/2014/main" id="{E84737FC-C869-4709-9C3D-B1C2B85382B4}"/>
              </a:ext>
            </a:extLst>
          </p:cNvPr>
          <p:cNvSpPr txBox="1"/>
          <p:nvPr/>
        </p:nvSpPr>
        <p:spPr>
          <a:xfrm>
            <a:off x="6202882" y="2778880"/>
            <a:ext cx="4649734"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Calibri" panose="020F0502020204030204"/>
              </a:rPr>
              <a:t>Coastal Catalyst</a:t>
            </a:r>
          </a:p>
        </p:txBody>
      </p:sp>
      <p:sp>
        <p:nvSpPr>
          <p:cNvPr id="49" name="TextBox 48">
            <a:extLst>
              <a:ext uri="{FF2B5EF4-FFF2-40B4-BE49-F238E27FC236}">
                <a16:creationId xmlns:a16="http://schemas.microsoft.com/office/drawing/2014/main" id="{5CCD3D72-7BE6-4F39-8292-D1CDF4BA7AA0}"/>
              </a:ext>
            </a:extLst>
          </p:cNvPr>
          <p:cNvSpPr txBox="1"/>
          <p:nvPr/>
        </p:nvSpPr>
        <p:spPr>
          <a:xfrm>
            <a:off x="7332988" y="3141007"/>
            <a:ext cx="1248804"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white"/>
                </a:solidFill>
                <a:effectLst/>
                <a:uLnTx/>
                <a:uFillTx/>
                <a:latin typeface="Calibri" panose="020F0502020204030204"/>
              </a:rPr>
              <a:t>Connected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white"/>
                </a:solidFill>
                <a:effectLst/>
                <a:uLnTx/>
                <a:uFillTx/>
                <a:latin typeface="Calibri" panose="020F0502020204030204"/>
              </a:rPr>
              <a:t>places</a:t>
            </a:r>
          </a:p>
        </p:txBody>
      </p:sp>
      <p:sp>
        <p:nvSpPr>
          <p:cNvPr id="50" name="TextBox 49">
            <a:extLst>
              <a:ext uri="{FF2B5EF4-FFF2-40B4-BE49-F238E27FC236}">
                <a16:creationId xmlns:a16="http://schemas.microsoft.com/office/drawing/2014/main" id="{9A6E5CE9-78A7-4416-89B2-7A281D421367}"/>
              </a:ext>
            </a:extLst>
          </p:cNvPr>
          <p:cNvSpPr txBox="1"/>
          <p:nvPr/>
        </p:nvSpPr>
        <p:spPr>
          <a:xfrm>
            <a:off x="8635071" y="3141007"/>
            <a:ext cx="1248804"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white"/>
                </a:solidFill>
                <a:effectLst/>
                <a:uLnTx/>
                <a:uFillTx/>
                <a:latin typeface="Calibri" panose="020F0502020204030204"/>
              </a:rPr>
              <a:t>Productive businesses</a:t>
            </a:r>
          </a:p>
        </p:txBody>
      </p:sp>
      <p:sp>
        <p:nvSpPr>
          <p:cNvPr id="51" name="TextBox 50">
            <a:extLst>
              <a:ext uri="{FF2B5EF4-FFF2-40B4-BE49-F238E27FC236}">
                <a16:creationId xmlns:a16="http://schemas.microsoft.com/office/drawing/2014/main" id="{1E5966DF-AAA1-4F6A-8FBA-F6B032BFF38A}"/>
              </a:ext>
            </a:extLst>
          </p:cNvPr>
          <p:cNvSpPr txBox="1"/>
          <p:nvPr/>
        </p:nvSpPr>
        <p:spPr>
          <a:xfrm>
            <a:off x="9971921" y="3137805"/>
            <a:ext cx="1248804"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white"/>
                </a:solidFill>
                <a:effectLst/>
                <a:uLnTx/>
                <a:uFillTx/>
                <a:latin typeface="Calibri" panose="020F0502020204030204"/>
              </a:rPr>
              <a:t>Clean and resilient growth</a:t>
            </a:r>
          </a:p>
        </p:txBody>
      </p:sp>
      <p:sp>
        <p:nvSpPr>
          <p:cNvPr id="52" name="Callout: Up Arrow 51">
            <a:extLst>
              <a:ext uri="{FF2B5EF4-FFF2-40B4-BE49-F238E27FC236}">
                <a16:creationId xmlns:a16="http://schemas.microsoft.com/office/drawing/2014/main" id="{5EA6DBCB-68F3-4101-B422-BB8F72395B37}"/>
              </a:ext>
            </a:extLst>
          </p:cNvPr>
          <p:cNvSpPr/>
          <p:nvPr/>
        </p:nvSpPr>
        <p:spPr>
          <a:xfrm>
            <a:off x="10343167" y="4480846"/>
            <a:ext cx="931200" cy="928603"/>
          </a:xfrm>
          <a:prstGeom prst="upArrowCallout">
            <a:avLst/>
          </a:prstGeom>
          <a:solidFill>
            <a:srgbClr val="EE841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7A85D292-2E6E-4DD1-A742-09ED386D4D42}"/>
              </a:ext>
            </a:extLst>
          </p:cNvPr>
          <p:cNvSpPr txBox="1"/>
          <p:nvPr/>
        </p:nvSpPr>
        <p:spPr>
          <a:xfrm>
            <a:off x="10300317" y="4828497"/>
            <a:ext cx="1044619"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rPr>
              <a:t>Working Group Agendas and Priorities</a:t>
            </a:r>
          </a:p>
        </p:txBody>
      </p:sp>
      <p:sp>
        <p:nvSpPr>
          <p:cNvPr id="54" name="Rectangle 53">
            <a:extLst>
              <a:ext uri="{FF2B5EF4-FFF2-40B4-BE49-F238E27FC236}">
                <a16:creationId xmlns:a16="http://schemas.microsoft.com/office/drawing/2014/main" id="{9380E456-5011-4E62-B08D-3F19B996F1CA}"/>
              </a:ext>
            </a:extLst>
          </p:cNvPr>
          <p:cNvSpPr/>
          <p:nvPr/>
        </p:nvSpPr>
        <p:spPr>
          <a:xfrm>
            <a:off x="6023077" y="3940432"/>
            <a:ext cx="2540786" cy="325356"/>
          </a:xfrm>
          <a:prstGeom prst="rect">
            <a:avLst/>
          </a:prstGeom>
          <a:solidFill>
            <a:srgbClr val="EE841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TextBox 54">
            <a:extLst>
              <a:ext uri="{FF2B5EF4-FFF2-40B4-BE49-F238E27FC236}">
                <a16:creationId xmlns:a16="http://schemas.microsoft.com/office/drawing/2014/main" id="{62779D24-4F99-4C91-B043-41DAB23CA299}"/>
              </a:ext>
            </a:extLst>
          </p:cNvPr>
          <p:cNvSpPr txBox="1"/>
          <p:nvPr/>
        </p:nvSpPr>
        <p:spPr>
          <a:xfrm>
            <a:off x="6380935" y="3969007"/>
            <a:ext cx="1904106"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Calibri" panose="020F0502020204030204"/>
              </a:rPr>
              <a:t>Improving skills</a:t>
            </a:r>
          </a:p>
        </p:txBody>
      </p:sp>
      <p:sp>
        <p:nvSpPr>
          <p:cNvPr id="56" name="Rectangle 55">
            <a:extLst>
              <a:ext uri="{FF2B5EF4-FFF2-40B4-BE49-F238E27FC236}">
                <a16:creationId xmlns:a16="http://schemas.microsoft.com/office/drawing/2014/main" id="{FCD927A0-DE57-4679-AA9B-0B17394A7125}"/>
              </a:ext>
            </a:extLst>
          </p:cNvPr>
          <p:cNvSpPr/>
          <p:nvPr/>
        </p:nvSpPr>
        <p:spPr>
          <a:xfrm>
            <a:off x="8670974" y="3942883"/>
            <a:ext cx="2540786" cy="325356"/>
          </a:xfrm>
          <a:prstGeom prst="rect">
            <a:avLst/>
          </a:prstGeom>
          <a:solidFill>
            <a:srgbClr val="EE841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TextBox 56">
            <a:extLst>
              <a:ext uri="{FF2B5EF4-FFF2-40B4-BE49-F238E27FC236}">
                <a16:creationId xmlns:a16="http://schemas.microsoft.com/office/drawing/2014/main" id="{958588F4-9D8A-4112-89C6-D383B7491B7D}"/>
              </a:ext>
            </a:extLst>
          </p:cNvPr>
          <p:cNvSpPr txBox="1"/>
          <p:nvPr/>
        </p:nvSpPr>
        <p:spPr>
          <a:xfrm>
            <a:off x="9028832" y="3961933"/>
            <a:ext cx="1904106"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Calibri" panose="020F0502020204030204"/>
              </a:rPr>
              <a:t>Increasing innovation</a:t>
            </a:r>
          </a:p>
        </p:txBody>
      </p:sp>
      <p:sp>
        <p:nvSpPr>
          <p:cNvPr id="3" name="Isosceles Triangle 2">
            <a:extLst>
              <a:ext uri="{FF2B5EF4-FFF2-40B4-BE49-F238E27FC236}">
                <a16:creationId xmlns:a16="http://schemas.microsoft.com/office/drawing/2014/main" id="{28102172-052A-48B1-88F1-C4C30BB8FDC4}"/>
              </a:ext>
            </a:extLst>
          </p:cNvPr>
          <p:cNvSpPr/>
          <p:nvPr/>
        </p:nvSpPr>
        <p:spPr>
          <a:xfrm>
            <a:off x="7170712" y="3736276"/>
            <a:ext cx="256755" cy="146905"/>
          </a:xfrm>
          <a:prstGeom prst="triangle">
            <a:avLst/>
          </a:prstGeom>
          <a:solidFill>
            <a:schemeClr val="accent3"/>
          </a:solidFill>
          <a:ln>
            <a:solidFill>
              <a:srgbClr val="F6F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Isosceles Triangle 57">
            <a:extLst>
              <a:ext uri="{FF2B5EF4-FFF2-40B4-BE49-F238E27FC236}">
                <a16:creationId xmlns:a16="http://schemas.microsoft.com/office/drawing/2014/main" id="{12AB503D-369C-4B56-A8AF-C83C41A9C01F}"/>
              </a:ext>
            </a:extLst>
          </p:cNvPr>
          <p:cNvSpPr/>
          <p:nvPr/>
        </p:nvSpPr>
        <p:spPr>
          <a:xfrm>
            <a:off x="9812989" y="3735365"/>
            <a:ext cx="256755" cy="146905"/>
          </a:xfrm>
          <a:prstGeom prst="triangle">
            <a:avLst/>
          </a:prstGeom>
          <a:solidFill>
            <a:schemeClr val="accent3"/>
          </a:solidFill>
          <a:ln>
            <a:solidFill>
              <a:srgbClr val="F6F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Isosceles Triangle 58">
            <a:extLst>
              <a:ext uri="{FF2B5EF4-FFF2-40B4-BE49-F238E27FC236}">
                <a16:creationId xmlns:a16="http://schemas.microsoft.com/office/drawing/2014/main" id="{716030EF-C790-4375-8533-CA2AC993BC49}"/>
              </a:ext>
            </a:extLst>
          </p:cNvPr>
          <p:cNvSpPr/>
          <p:nvPr/>
        </p:nvSpPr>
        <p:spPr>
          <a:xfrm>
            <a:off x="8472091" y="3746105"/>
            <a:ext cx="256755" cy="130874"/>
          </a:xfrm>
          <a:prstGeom prst="triangle">
            <a:avLst/>
          </a:prstGeom>
          <a:solidFill>
            <a:schemeClr val="accent3"/>
          </a:solidFill>
          <a:ln>
            <a:solidFill>
              <a:srgbClr val="F6F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198BEB8D-481E-4BB4-BE56-719AF57B2DDE}"/>
              </a:ext>
            </a:extLst>
          </p:cNvPr>
          <p:cNvSpPr/>
          <p:nvPr/>
        </p:nvSpPr>
        <p:spPr>
          <a:xfrm>
            <a:off x="603301" y="1826167"/>
            <a:ext cx="4044938" cy="4247317"/>
          </a:xfrm>
          <a:prstGeom prst="rect">
            <a:avLst/>
          </a:prstGeom>
        </p:spPr>
        <p:txBody>
          <a:bodyPr wrap="square">
            <a:spAutoFit/>
          </a:bodyPr>
          <a:lstStyle/>
          <a:p>
            <a:pPr lvl="0" algn="ctr" defTabSz="914400">
              <a:defRPr/>
            </a:pPr>
            <a:r>
              <a:rPr lang="en-GB" b="1" i="1" kern="0" dirty="0">
                <a:solidFill>
                  <a:srgbClr val="3DBCCD"/>
                </a:solidFill>
                <a:latin typeface="Calibri" panose="020F0502020204030204"/>
              </a:rPr>
              <a:t>The South East is the UK’s global gateway; powering trade and prosperity throughout the UK, generating £90billion a year for the economy. </a:t>
            </a:r>
          </a:p>
          <a:p>
            <a:pPr lvl="0" algn="ctr" defTabSz="914400">
              <a:defRPr/>
            </a:pPr>
            <a:endParaRPr lang="en-GB" b="1" i="1" kern="0" dirty="0">
              <a:solidFill>
                <a:srgbClr val="3DBCCD"/>
              </a:solidFill>
              <a:latin typeface="Calibri" panose="020F0502020204030204"/>
            </a:endParaRPr>
          </a:p>
          <a:p>
            <a:pPr lvl="0" algn="ctr" defTabSz="914400">
              <a:defRPr/>
            </a:pPr>
            <a:r>
              <a:rPr lang="en-GB" b="1" i="1" kern="0" dirty="0">
                <a:solidFill>
                  <a:srgbClr val="3DBCCD"/>
                </a:solidFill>
                <a:latin typeface="Calibri" panose="020F0502020204030204"/>
              </a:rPr>
              <a:t>We will accelerate our role as a global region to drive sustainable and innovative growth. Through targeted investment in our people and places and progressing our partnership with London, we will enhance the economic vitality of UK plc by increasing productivity across the SELEP area, delivering £28 billion additional Gross Value Added by 2030.</a:t>
            </a:r>
          </a:p>
        </p:txBody>
      </p:sp>
    </p:spTree>
    <p:extLst>
      <p:ext uri="{BB962C8B-B14F-4D97-AF65-F5344CB8AC3E}">
        <p14:creationId xmlns:p14="http://schemas.microsoft.com/office/powerpoint/2010/main" val="3273712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9B012-17CE-4445-B11F-F9EFD67E2BC0}"/>
              </a:ext>
            </a:extLst>
          </p:cNvPr>
          <p:cNvSpPr>
            <a:spLocks noGrp="1"/>
          </p:cNvSpPr>
          <p:nvPr>
            <p:ph type="title"/>
          </p:nvPr>
        </p:nvSpPr>
        <p:spPr/>
        <p:txBody>
          <a:bodyPr/>
          <a:lstStyle/>
          <a:p>
            <a:r>
              <a:rPr lang="en-GB" dirty="0"/>
              <a:t>LIS Developments</a:t>
            </a:r>
          </a:p>
        </p:txBody>
      </p:sp>
      <p:sp>
        <p:nvSpPr>
          <p:cNvPr id="4" name="Text Placeholder 3">
            <a:extLst>
              <a:ext uri="{FF2B5EF4-FFF2-40B4-BE49-F238E27FC236}">
                <a16:creationId xmlns:a16="http://schemas.microsoft.com/office/drawing/2014/main" id="{A00C787B-F7CF-4BE7-A2D1-C0FC1F1DF201}"/>
              </a:ext>
            </a:extLst>
          </p:cNvPr>
          <p:cNvSpPr>
            <a:spLocks noGrp="1"/>
          </p:cNvSpPr>
          <p:nvPr>
            <p:ph type="body" sz="quarter" idx="14"/>
          </p:nvPr>
        </p:nvSpPr>
        <p:spPr>
          <a:xfrm>
            <a:off x="562707" y="1498600"/>
            <a:ext cx="10961421" cy="4691185"/>
          </a:xfrm>
        </p:spPr>
        <p:txBody>
          <a:bodyPr>
            <a:normAutofit/>
          </a:bodyPr>
          <a:lstStyle/>
          <a:p>
            <a:r>
              <a:rPr lang="en-GB" sz="2400" dirty="0">
                <a:solidFill>
                  <a:schemeClr val="bg1"/>
                </a:solidFill>
                <a:latin typeface="Calibri" panose="020F0502020204030204" pitchFamily="34" charset="0"/>
                <a:cs typeface="Calibri" panose="020F0502020204030204" pitchFamily="34" charset="0"/>
              </a:rPr>
              <a:t>The strategy has built on the ambition and how this, and our distinctive strategic opportunities, are supported through a focus on:</a:t>
            </a:r>
            <a:br>
              <a:rPr lang="en-GB" dirty="0">
                <a:latin typeface="Calibri" panose="020F0502020204030204" pitchFamily="34" charset="0"/>
                <a:cs typeface="Calibri" panose="020F0502020204030204" pitchFamily="34" charset="0"/>
              </a:rPr>
            </a:br>
            <a:endParaRPr lang="en-GB" dirty="0">
              <a:latin typeface="Calibri" panose="020F0502020204030204" pitchFamily="34" charset="0"/>
              <a:cs typeface="Calibri" panose="020F0502020204030204" pitchFamily="34" charset="0"/>
            </a:endParaRPr>
          </a:p>
          <a:p>
            <a:pPr marL="800100" lvl="1" indent="-342900" fontAlgn="base">
              <a:buFont typeface="Arial" panose="020B0604020202020204" pitchFamily="34" charset="0"/>
              <a:buChar char="•"/>
            </a:pPr>
            <a:r>
              <a:rPr lang="en-GB" dirty="0">
                <a:solidFill>
                  <a:schemeClr val="bg1"/>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rPr>
              <a:t>developing workforce that is fully equipped to respond to new technologies and a changing economy;</a:t>
            </a:r>
            <a:br>
              <a:rPr lang="en-GB" dirty="0">
                <a:solidFill>
                  <a:schemeClr val="bg1"/>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rPr>
            </a:br>
            <a:endParaRPr lang="en-GB" dirty="0">
              <a:solidFill>
                <a:schemeClr val="bg1"/>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endParaRPr>
          </a:p>
          <a:p>
            <a:pPr marL="800100" lvl="1" indent="-342900" fontAlgn="base">
              <a:buFont typeface="Arial" panose="020B0604020202020204" pitchFamily="34" charset="0"/>
              <a:buChar char="•"/>
            </a:pPr>
            <a:r>
              <a:rPr lang="en-GB" dirty="0">
                <a:solidFill>
                  <a:schemeClr val="bg1"/>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rPr>
              <a:t>increasing our region’s innovation activity and R&amp;D performance</a:t>
            </a:r>
            <a:br>
              <a:rPr lang="en-GB" dirty="0">
                <a:solidFill>
                  <a:schemeClr val="bg1"/>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rPr>
            </a:br>
            <a:endParaRPr lang="en-GB" dirty="0">
              <a:solidFill>
                <a:schemeClr val="bg1"/>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endParaRPr>
          </a:p>
          <a:p>
            <a:pPr marL="800100" lvl="1" indent="-342900" fontAlgn="base">
              <a:buFont typeface="Arial" panose="020B0604020202020204" pitchFamily="34" charset="0"/>
              <a:buChar char="•"/>
            </a:pPr>
            <a:r>
              <a:rPr lang="en-GB" dirty="0">
                <a:solidFill>
                  <a:schemeClr val="bg1"/>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rPr>
              <a:t>embedding clean growth principles and investing to help us mitigate the impacts of climate change; and</a:t>
            </a:r>
            <a:br>
              <a:rPr lang="en-GB" dirty="0">
                <a:solidFill>
                  <a:schemeClr val="bg1"/>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rPr>
            </a:br>
            <a:endParaRPr lang="en-GB" dirty="0">
              <a:solidFill>
                <a:schemeClr val="bg1"/>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endParaRPr>
          </a:p>
          <a:p>
            <a:pPr marL="800100" lvl="1" indent="-342900" fontAlgn="base">
              <a:buFont typeface="Arial" panose="020B0604020202020204" pitchFamily="34" charset="0"/>
              <a:buChar char="•"/>
            </a:pPr>
            <a:r>
              <a:rPr lang="en-GB" dirty="0">
                <a:solidFill>
                  <a:schemeClr val="bg1"/>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rPr>
              <a:t>building our partnership with London to progress shared strategies and aims.</a:t>
            </a:r>
          </a:p>
          <a:p>
            <a:endParaRPr lang="en-GB" dirty="0"/>
          </a:p>
        </p:txBody>
      </p:sp>
    </p:spTree>
    <p:extLst>
      <p:ext uri="{BB962C8B-B14F-4D97-AF65-F5344CB8AC3E}">
        <p14:creationId xmlns:p14="http://schemas.microsoft.com/office/powerpoint/2010/main" val="468220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3416" y="586154"/>
            <a:ext cx="6881466" cy="674463"/>
          </a:xfrm>
        </p:spPr>
        <p:txBody>
          <a:bodyPr/>
          <a:lstStyle/>
          <a:p>
            <a:r>
              <a:rPr lang="en-GB" dirty="0">
                <a:latin typeface="Calibri" panose="020F0502020204030204" pitchFamily="34" charset="0"/>
              </a:rPr>
              <a:t>LIS Context</a:t>
            </a:r>
          </a:p>
        </p:txBody>
      </p:sp>
      <p:sp>
        <p:nvSpPr>
          <p:cNvPr id="62" name="Text Placeholder 3">
            <a:extLst>
              <a:ext uri="{FF2B5EF4-FFF2-40B4-BE49-F238E27FC236}">
                <a16:creationId xmlns:a16="http://schemas.microsoft.com/office/drawing/2014/main" id="{1678501E-2B09-418A-BEFB-1ACBA9E425B5}"/>
              </a:ext>
            </a:extLst>
          </p:cNvPr>
          <p:cNvSpPr txBox="1">
            <a:spLocks/>
          </p:cNvSpPr>
          <p:nvPr/>
        </p:nvSpPr>
        <p:spPr>
          <a:xfrm>
            <a:off x="955430" y="1943100"/>
            <a:ext cx="10281139" cy="4759569"/>
          </a:xfrm>
          <a:prstGeom prst="rect">
            <a:avLst/>
          </a:prstGeom>
        </p:spPr>
        <p:txBody>
          <a:bodyPr>
            <a:normAutofit/>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spcAft>
                <a:spcPct val="0"/>
              </a:spcAft>
              <a:buFont typeface="Arial" panose="020B0604020202020204" pitchFamily="34" charset="0"/>
              <a:buChar char="•"/>
            </a:pPr>
            <a:r>
              <a:rPr lang="en-GB" sz="2400" dirty="0">
                <a:solidFill>
                  <a:schemeClr val="bg1"/>
                </a:solidFill>
                <a:highlight>
                  <a:srgbClr val="F6F6F6"/>
                </a:highlight>
                <a:latin typeface="Calibri" panose="020F0502020204030204" pitchFamily="34" charset="0"/>
                <a:cs typeface="Calibri" panose="020F0502020204030204" pitchFamily="34" charset="0"/>
              </a:rPr>
              <a:t>Timelines from Government have slipped </a:t>
            </a:r>
            <a:br>
              <a:rPr lang="en-GB" sz="2400" dirty="0">
                <a:solidFill>
                  <a:schemeClr val="bg1"/>
                </a:solidFill>
                <a:highlight>
                  <a:srgbClr val="F6F6F6"/>
                </a:highlight>
                <a:latin typeface="Calibri" panose="020F0502020204030204" pitchFamily="34" charset="0"/>
                <a:cs typeface="Calibri" panose="020F0502020204030204" pitchFamily="34" charset="0"/>
              </a:rPr>
            </a:br>
            <a:endParaRPr lang="en-GB" sz="2400" dirty="0">
              <a:solidFill>
                <a:schemeClr val="bg1"/>
              </a:solidFill>
              <a:highlight>
                <a:srgbClr val="F6F6F6"/>
              </a:highlight>
              <a:latin typeface="Calibri" panose="020F0502020204030204" pitchFamily="34" charset="0"/>
              <a:cs typeface="Calibri" panose="020F0502020204030204" pitchFamily="34" charset="0"/>
            </a:endParaRPr>
          </a:p>
          <a:p>
            <a:pPr marL="342900" indent="-342900" fontAlgn="base">
              <a:spcAft>
                <a:spcPct val="0"/>
              </a:spcAft>
              <a:buFont typeface="Arial" panose="020B0604020202020204" pitchFamily="34" charset="0"/>
              <a:buChar char="•"/>
            </a:pPr>
            <a:r>
              <a:rPr lang="en-GB" sz="2400" dirty="0">
                <a:solidFill>
                  <a:schemeClr val="bg1"/>
                </a:solidFill>
                <a:highlight>
                  <a:srgbClr val="F6F6F6"/>
                </a:highlight>
                <a:latin typeface="Calibri" panose="020F0502020204030204" pitchFamily="34" charset="0"/>
                <a:cs typeface="Calibri" panose="020F0502020204030204" pitchFamily="34" charset="0"/>
              </a:rPr>
              <a:t>No longer need for sign off by March 2020; Government working more towards a Summer deadline</a:t>
            </a:r>
            <a:br>
              <a:rPr lang="en-GB" sz="2400" dirty="0">
                <a:solidFill>
                  <a:schemeClr val="bg1"/>
                </a:solidFill>
                <a:highlight>
                  <a:srgbClr val="F6F6F6"/>
                </a:highlight>
                <a:latin typeface="Calibri" panose="020F0502020204030204" pitchFamily="34" charset="0"/>
                <a:cs typeface="Calibri" panose="020F0502020204030204" pitchFamily="34" charset="0"/>
              </a:rPr>
            </a:br>
            <a:endParaRPr lang="en-GB" sz="2400" dirty="0">
              <a:solidFill>
                <a:schemeClr val="bg1"/>
              </a:solidFill>
              <a:highlight>
                <a:srgbClr val="F6F6F6"/>
              </a:highlight>
              <a:latin typeface="Calibri" panose="020F0502020204030204" pitchFamily="34" charset="0"/>
              <a:cs typeface="Calibri" panose="020F0502020204030204" pitchFamily="34" charset="0"/>
            </a:endParaRPr>
          </a:p>
          <a:p>
            <a:pPr marL="342900" indent="-342900" fontAlgn="base">
              <a:spcAft>
                <a:spcPct val="0"/>
              </a:spcAft>
              <a:buFont typeface="Arial" panose="020B0604020202020204" pitchFamily="34" charset="0"/>
              <a:buChar char="•"/>
            </a:pPr>
            <a:r>
              <a:rPr lang="en-GB" sz="2400" dirty="0">
                <a:solidFill>
                  <a:schemeClr val="bg1"/>
                </a:solidFill>
                <a:highlight>
                  <a:srgbClr val="F6F6F6"/>
                </a:highlight>
                <a:latin typeface="Calibri" panose="020F0502020204030204" pitchFamily="34" charset="0"/>
                <a:cs typeface="Calibri" panose="020F0502020204030204" pitchFamily="34" charset="0"/>
              </a:rPr>
              <a:t>Further LIS’s are expected to be published in February/March</a:t>
            </a:r>
          </a:p>
          <a:p>
            <a:pPr fontAlgn="base">
              <a:spcAft>
                <a:spcPct val="0"/>
              </a:spcAft>
            </a:pPr>
            <a:endParaRPr lang="en-GB" sz="2400" dirty="0">
              <a:solidFill>
                <a:schemeClr val="bg1"/>
              </a:solidFill>
              <a:highlight>
                <a:srgbClr val="F6F6F6"/>
              </a:highlight>
              <a:latin typeface="Calibri" panose="020F0502020204030204" pitchFamily="34" charset="0"/>
              <a:cs typeface="Calibri" panose="020F0502020204030204" pitchFamily="34" charset="0"/>
            </a:endParaRPr>
          </a:p>
          <a:p>
            <a:pPr marL="342900" indent="-342900" fontAlgn="base">
              <a:spcAft>
                <a:spcPct val="0"/>
              </a:spcAft>
              <a:buFont typeface="Arial" panose="020B0604020202020204" pitchFamily="34" charset="0"/>
              <a:buChar char="•"/>
            </a:pPr>
            <a:r>
              <a:rPr lang="en-GB" sz="2400" dirty="0">
                <a:solidFill>
                  <a:schemeClr val="bg1"/>
                </a:solidFill>
                <a:highlight>
                  <a:srgbClr val="F6F6F6"/>
                </a:highlight>
                <a:latin typeface="Calibri" panose="020F0502020204030204" pitchFamily="34" charset="0"/>
                <a:cs typeface="Calibri" panose="020F0502020204030204" pitchFamily="34" charset="0"/>
              </a:rPr>
              <a:t>BEIS is keen that LEPs continue to develop and maintain a robust evidence base to inform their LIS and dialogue with Government and our evidence base and logic chains will be reviewed by the LISA panel on the 11</a:t>
            </a:r>
            <a:r>
              <a:rPr lang="en-GB" sz="2400" baseline="30000" dirty="0">
                <a:solidFill>
                  <a:schemeClr val="bg1"/>
                </a:solidFill>
                <a:highlight>
                  <a:srgbClr val="F6F6F6"/>
                </a:highlight>
                <a:latin typeface="Calibri" panose="020F0502020204030204" pitchFamily="34" charset="0"/>
                <a:cs typeface="Calibri" panose="020F0502020204030204" pitchFamily="34" charset="0"/>
              </a:rPr>
              <a:t>th</a:t>
            </a:r>
            <a:r>
              <a:rPr lang="en-GB" sz="2400" dirty="0">
                <a:solidFill>
                  <a:schemeClr val="bg1"/>
                </a:solidFill>
                <a:highlight>
                  <a:srgbClr val="F6F6F6"/>
                </a:highlight>
                <a:latin typeface="Calibri" panose="020F0502020204030204" pitchFamily="34" charset="0"/>
                <a:cs typeface="Calibri" panose="020F0502020204030204" pitchFamily="34" charset="0"/>
              </a:rPr>
              <a:t> February</a:t>
            </a:r>
          </a:p>
          <a:p>
            <a:pPr marL="342900" indent="-342900" fontAlgn="base">
              <a:spcAft>
                <a:spcPct val="0"/>
              </a:spcAft>
              <a:buFont typeface="Arial" panose="020B0604020202020204" pitchFamily="34" charset="0"/>
              <a:buChar char="•"/>
            </a:pPr>
            <a:endParaRPr lang="en-GB" sz="2400" dirty="0">
              <a:solidFill>
                <a:schemeClr val="bg1"/>
              </a:solidFill>
              <a:highlight>
                <a:srgbClr val="F6F6F6"/>
              </a:highlight>
              <a:latin typeface="Calibri" panose="020F0502020204030204" pitchFamily="34" charset="0"/>
              <a:cs typeface="Calibri" panose="020F0502020204030204" pitchFamily="34" charset="0"/>
            </a:endParaRPr>
          </a:p>
          <a:p>
            <a:endParaRPr lang="en-GB" dirty="0">
              <a:solidFill>
                <a:schemeClr val="bg1"/>
              </a:solidFill>
              <a:highlight>
                <a:srgbClr val="FFFF00"/>
              </a:highlight>
            </a:endParaRPr>
          </a:p>
          <a:p>
            <a:pPr marL="342900" indent="-342900">
              <a:buFont typeface="+mj-lt"/>
              <a:buAutoNum type="arabicPeriod"/>
            </a:pPr>
            <a:endParaRPr lang="en-GB" dirty="0">
              <a:solidFill>
                <a:schemeClr val="bg1"/>
              </a:solidFill>
            </a:endParaRPr>
          </a:p>
          <a:p>
            <a:pPr marL="342900" indent="-342900">
              <a:buFont typeface="+mj-lt"/>
              <a:buAutoNum type="arabicPeriod"/>
            </a:pPr>
            <a:endParaRPr lang="en-GB" dirty="0">
              <a:solidFill>
                <a:schemeClr val="bg1"/>
              </a:solidFill>
            </a:endParaRPr>
          </a:p>
          <a:p>
            <a:pPr marL="342900" indent="-342900">
              <a:buFont typeface="+mj-lt"/>
              <a:buAutoNum type="arabicPeriod"/>
            </a:pPr>
            <a:endParaRPr lang="en-GB" dirty="0">
              <a:solidFill>
                <a:schemeClr val="bg1"/>
              </a:solidFill>
            </a:endParaRPr>
          </a:p>
          <a:p>
            <a:pPr marL="285750" indent="-285750">
              <a:buFont typeface="Arial" panose="020B0604020202020204" pitchFamily="34" charset="0"/>
              <a:buChar char="•"/>
            </a:pPr>
            <a:endParaRPr lang="en-GB" dirty="0">
              <a:solidFill>
                <a:schemeClr val="bg1"/>
              </a:solidFill>
            </a:endParaRPr>
          </a:p>
        </p:txBody>
      </p:sp>
    </p:spTree>
    <p:extLst>
      <p:ext uri="{BB962C8B-B14F-4D97-AF65-F5344CB8AC3E}">
        <p14:creationId xmlns:p14="http://schemas.microsoft.com/office/powerpoint/2010/main" val="2443847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CA18D-EF85-4BE6-96A1-FD627B8123EA}"/>
              </a:ext>
            </a:extLst>
          </p:cNvPr>
          <p:cNvSpPr>
            <a:spLocks noGrp="1"/>
          </p:cNvSpPr>
          <p:nvPr>
            <p:ph type="title"/>
          </p:nvPr>
        </p:nvSpPr>
        <p:spPr/>
        <p:txBody>
          <a:bodyPr/>
          <a:lstStyle/>
          <a:p>
            <a:r>
              <a:rPr lang="en-GB" dirty="0"/>
              <a:t>Next Steps</a:t>
            </a:r>
          </a:p>
        </p:txBody>
      </p:sp>
      <p:sp>
        <p:nvSpPr>
          <p:cNvPr id="4" name="Text Placeholder 3">
            <a:extLst>
              <a:ext uri="{FF2B5EF4-FFF2-40B4-BE49-F238E27FC236}">
                <a16:creationId xmlns:a16="http://schemas.microsoft.com/office/drawing/2014/main" id="{C8D6F610-AB4A-4310-B484-896AC13A36C5}"/>
              </a:ext>
            </a:extLst>
          </p:cNvPr>
          <p:cNvSpPr>
            <a:spLocks noGrp="1"/>
          </p:cNvSpPr>
          <p:nvPr>
            <p:ph type="body" sz="quarter" idx="14"/>
          </p:nvPr>
        </p:nvSpPr>
        <p:spPr>
          <a:xfrm>
            <a:off x="785446" y="1535723"/>
            <a:ext cx="10667999" cy="4905418"/>
          </a:xfrm>
        </p:spPr>
        <p:txBody>
          <a:bodyPr>
            <a:normAutofit/>
          </a:bodyPr>
          <a:lstStyle/>
          <a:p>
            <a:r>
              <a:rPr lang="en-US" sz="2400" dirty="0">
                <a:solidFill>
                  <a:schemeClr val="bg1"/>
                </a:solidFill>
                <a:latin typeface="Calibri" panose="020F0502020204030204" pitchFamily="34" charset="0"/>
                <a:cs typeface="Calibri" panose="020F0502020204030204" pitchFamily="34" charset="0"/>
              </a:rPr>
              <a:t>We aim to focus on:</a:t>
            </a:r>
            <a:br>
              <a:rPr lang="en-US" sz="2400" dirty="0">
                <a:solidFill>
                  <a:schemeClr val="bg1"/>
                </a:solidFill>
                <a:latin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Developing the strategy to strengthen the case to Government for investment in the South v elsewhere</a:t>
            </a:r>
            <a:br>
              <a:rPr lang="en-US" sz="2400" dirty="0">
                <a:solidFill>
                  <a:schemeClr val="bg1"/>
                </a:solidFill>
                <a:latin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Further populating the chapters to provide more emphasis on priorities, actions and outcomes and </a:t>
            </a:r>
            <a:r>
              <a:rPr lang="en-GB" sz="2400" dirty="0">
                <a:solidFill>
                  <a:schemeClr val="bg1"/>
                </a:solidFill>
                <a:latin typeface="Calibri" panose="020F0502020204030204" pitchFamily="34" charset="0"/>
                <a:cs typeface="Calibri" panose="020F0502020204030204" pitchFamily="34" charset="0"/>
              </a:rPr>
              <a:t>fiscal arguments for investment</a:t>
            </a:r>
            <a:br>
              <a:rPr lang="en-GB" sz="2400" dirty="0">
                <a:solidFill>
                  <a:schemeClr val="bg1"/>
                </a:solidFill>
                <a:latin typeface="Calibri" panose="020F0502020204030204" pitchFamily="34" charset="0"/>
                <a:cs typeface="Calibri" panose="020F0502020204030204" pitchFamily="34" charset="0"/>
              </a:rPr>
            </a:br>
            <a:endParaRPr lang="en-GB" sz="24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2400" dirty="0">
                <a:solidFill>
                  <a:schemeClr val="bg1"/>
                </a:solidFill>
                <a:latin typeface="Calibri" panose="020F0502020204030204" pitchFamily="34" charset="0"/>
                <a:cs typeface="Calibri" panose="020F0502020204030204" pitchFamily="34" charset="0"/>
              </a:rPr>
              <a:t>Continued strengthening of the evidence base and logic chains, </a:t>
            </a:r>
            <a:r>
              <a:rPr lang="en-GB" sz="2400" dirty="0">
                <a:solidFill>
                  <a:schemeClr val="bg1"/>
                </a:solidFill>
                <a:highlight>
                  <a:srgbClr val="F6F6F6"/>
                </a:highlight>
                <a:latin typeface="Calibri" panose="020F0502020204030204" pitchFamily="34" charset="0"/>
                <a:cs typeface="Calibri" panose="020F0502020204030204" pitchFamily="34" charset="0"/>
              </a:rPr>
              <a:t>including further work on sectors and skills </a:t>
            </a:r>
          </a:p>
          <a:p>
            <a:endParaRPr lang="en-GB" sz="24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2400" dirty="0">
                <a:solidFill>
                  <a:schemeClr val="bg1"/>
                </a:solidFill>
                <a:latin typeface="Calibri" panose="020F0502020204030204" pitchFamily="34" charset="0"/>
                <a:cs typeface="Calibri" panose="020F0502020204030204" pitchFamily="34" charset="0"/>
              </a:rPr>
              <a:t>Pursuing dialogue with Government departments</a:t>
            </a:r>
          </a:p>
          <a:p>
            <a:endParaRPr lang="en-GB" sz="22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sz="22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2200" dirty="0">
              <a:solidFill>
                <a:schemeClr val="bg1"/>
              </a:solidFill>
            </a:endParaRPr>
          </a:p>
        </p:txBody>
      </p:sp>
    </p:spTree>
    <p:extLst>
      <p:ext uri="{BB962C8B-B14F-4D97-AF65-F5344CB8AC3E}">
        <p14:creationId xmlns:p14="http://schemas.microsoft.com/office/powerpoint/2010/main" val="1020312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CA18D-EF85-4BE6-96A1-FD627B8123EA}"/>
              </a:ext>
            </a:extLst>
          </p:cNvPr>
          <p:cNvSpPr>
            <a:spLocks noGrp="1"/>
          </p:cNvSpPr>
          <p:nvPr>
            <p:ph type="title"/>
          </p:nvPr>
        </p:nvSpPr>
        <p:spPr/>
        <p:txBody>
          <a:bodyPr/>
          <a:lstStyle/>
          <a:p>
            <a:r>
              <a:rPr lang="en-GB" dirty="0"/>
              <a:t>Board Recommendations</a:t>
            </a:r>
          </a:p>
        </p:txBody>
      </p:sp>
      <p:sp>
        <p:nvSpPr>
          <p:cNvPr id="4" name="Text Placeholder 3">
            <a:extLst>
              <a:ext uri="{FF2B5EF4-FFF2-40B4-BE49-F238E27FC236}">
                <a16:creationId xmlns:a16="http://schemas.microsoft.com/office/drawing/2014/main" id="{C8D6F610-AB4A-4310-B484-896AC13A36C5}"/>
              </a:ext>
            </a:extLst>
          </p:cNvPr>
          <p:cNvSpPr>
            <a:spLocks noGrp="1"/>
          </p:cNvSpPr>
          <p:nvPr>
            <p:ph type="body" sz="quarter" idx="14"/>
          </p:nvPr>
        </p:nvSpPr>
        <p:spPr>
          <a:xfrm>
            <a:off x="785446" y="2019300"/>
            <a:ext cx="10667999" cy="4279786"/>
          </a:xfrm>
        </p:spPr>
        <p:txBody>
          <a:bodyPr>
            <a:normAutofit/>
          </a:bodyPr>
          <a:lstStyle/>
          <a:p>
            <a:r>
              <a:rPr lang="en-GB" sz="2400" dirty="0">
                <a:solidFill>
                  <a:schemeClr val="bg1"/>
                </a:solidFill>
                <a:latin typeface="Calibri" panose="020F0502020204030204" pitchFamily="34" charset="0"/>
                <a:cs typeface="Calibri" panose="020F0502020204030204" pitchFamily="34" charset="0"/>
              </a:rPr>
              <a:t>The Board is asked to:</a:t>
            </a:r>
            <a:br>
              <a:rPr lang="en-GB" sz="2400" dirty="0">
                <a:solidFill>
                  <a:schemeClr val="bg1"/>
                </a:solidFill>
                <a:latin typeface="Calibri" panose="020F0502020204030204" pitchFamily="34" charset="0"/>
                <a:cs typeface="Calibri" panose="020F0502020204030204" pitchFamily="34" charset="0"/>
              </a:rPr>
            </a:br>
            <a:endParaRPr lang="en-GB" sz="240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chemeClr val="bg1"/>
                </a:solidFill>
                <a:latin typeface="Calibri" panose="020F0502020204030204" pitchFamily="34" charset="0"/>
                <a:cs typeface="Calibri" panose="020F0502020204030204" pitchFamily="34" charset="0"/>
              </a:rPr>
              <a:t>note the progess made in drafting the LIS following feedback from the Board meeting on 6 December</a:t>
            </a:r>
            <a:br>
              <a:rPr lang="en-GB" sz="2400" dirty="0">
                <a:solidFill>
                  <a:schemeClr val="bg1"/>
                </a:solidFill>
                <a:latin typeface="Calibri" panose="020F0502020204030204" pitchFamily="34" charset="0"/>
                <a:cs typeface="Calibri" panose="020F0502020204030204" pitchFamily="34" charset="0"/>
              </a:rPr>
            </a:br>
            <a:endParaRPr lang="en-GB" sz="240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chemeClr val="bg1"/>
                </a:solidFill>
                <a:latin typeface="Calibri" panose="020F0502020204030204" pitchFamily="34" charset="0"/>
                <a:cs typeface="Calibri" panose="020F0502020204030204" pitchFamily="34" charset="0"/>
              </a:rPr>
              <a:t>consider the document as a working draft, to support ongoing development and future discussion with Government</a:t>
            </a:r>
            <a:br>
              <a:rPr lang="en-GB" sz="2400" dirty="0">
                <a:solidFill>
                  <a:schemeClr val="bg1"/>
                </a:solidFill>
                <a:latin typeface="Calibri" panose="020F0502020204030204" pitchFamily="34" charset="0"/>
                <a:cs typeface="Calibri" panose="020F0502020204030204" pitchFamily="34" charset="0"/>
              </a:rPr>
            </a:br>
            <a:endParaRPr lang="en-GB" sz="240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chemeClr val="bg1"/>
                </a:solidFill>
                <a:latin typeface="Calibri" panose="020F0502020204030204" pitchFamily="34" charset="0"/>
                <a:cs typeface="Calibri" panose="020F0502020204030204" pitchFamily="34" charset="0"/>
              </a:rPr>
              <a:t>agree the next steps for development of the LIS </a:t>
            </a:r>
          </a:p>
          <a:p>
            <a:endParaRPr lang="en-US" sz="2200" dirty="0">
              <a:solidFill>
                <a:schemeClr val="bg1"/>
              </a:solidFill>
            </a:endParaRPr>
          </a:p>
        </p:txBody>
      </p:sp>
    </p:spTree>
    <p:extLst>
      <p:ext uri="{BB962C8B-B14F-4D97-AF65-F5344CB8AC3E}">
        <p14:creationId xmlns:p14="http://schemas.microsoft.com/office/powerpoint/2010/main" val="2387147419"/>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SELEP PowerPoint Template_White</Template>
  <TotalTime>4725</TotalTime>
  <Words>1056</Words>
  <Application>Microsoft Office PowerPoint</Application>
  <PresentationFormat>Widescreen</PresentationFormat>
  <Paragraphs>131</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Museo 300</vt:lpstr>
      <vt:lpstr>Open Sans</vt:lpstr>
      <vt:lpstr>SELEP PowerPoint Template_White</vt:lpstr>
      <vt:lpstr>South East LEP  Local Industrial Strategy</vt:lpstr>
      <vt:lpstr>LIS Update </vt:lpstr>
      <vt:lpstr>LIS Ambition and Proposition</vt:lpstr>
      <vt:lpstr>LIS Developments</vt:lpstr>
      <vt:lpstr>LIS Context</vt:lpstr>
      <vt:lpstr>Next Steps</vt:lpstr>
      <vt:lpstr>Board Recommendations</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Adam.Bryan</dc:creator>
  <cp:lastModifiedBy>Sharon Spicer, Strategy and Intelligence Manager</cp:lastModifiedBy>
  <cp:revision>399</cp:revision>
  <cp:lastPrinted>2020-01-29T17:07:12Z</cp:lastPrinted>
  <dcterms:created xsi:type="dcterms:W3CDTF">2017-05-03T23:45:05Z</dcterms:created>
  <dcterms:modified xsi:type="dcterms:W3CDTF">2020-01-30T14:54:38Z</dcterms:modified>
</cp:coreProperties>
</file>