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4"/>
  </p:sldMasterIdLst>
  <p:notesMasterIdLst>
    <p:notesMasterId r:id="rId20"/>
  </p:notesMasterIdLst>
  <p:sldIdLst>
    <p:sldId id="289" r:id="rId5"/>
    <p:sldId id="262" r:id="rId6"/>
    <p:sldId id="267" r:id="rId7"/>
    <p:sldId id="274" r:id="rId8"/>
    <p:sldId id="323" r:id="rId9"/>
    <p:sldId id="331" r:id="rId10"/>
    <p:sldId id="326" r:id="rId11"/>
    <p:sldId id="327" r:id="rId12"/>
    <p:sldId id="329" r:id="rId13"/>
    <p:sldId id="328" r:id="rId14"/>
    <p:sldId id="330" r:id="rId15"/>
    <p:sldId id="270" r:id="rId16"/>
    <p:sldId id="308" r:id="rId17"/>
    <p:sldId id="309"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019" autoAdjust="0"/>
  </p:normalViewPr>
  <p:slideViewPr>
    <p:cSldViewPr snapToGrid="0">
      <p:cViewPr varScale="1">
        <p:scale>
          <a:sx n="60" d="100"/>
          <a:sy n="60" d="100"/>
        </p:scale>
        <p:origin x="1098" y="4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A4915-0F4F-4958-A8F2-D7D8BD70C499}"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DBC1DB76-7E1C-4EEB-8044-1502AC24DD78}">
      <dgm:prSet phldrT="[Text]" custT="1"/>
      <dgm:spPr/>
      <dgm:t>
        <a:bodyPr/>
        <a:lstStyle/>
        <a:p>
          <a:r>
            <a:rPr lang="en-GB" sz="1100" b="1" dirty="0"/>
            <a:t>Stage 1</a:t>
          </a:r>
          <a:r>
            <a:rPr lang="en-GB" sz="1100" dirty="0"/>
            <a:t>:</a:t>
          </a:r>
          <a:br>
            <a:rPr lang="en-GB" sz="1100" dirty="0"/>
          </a:br>
          <a:r>
            <a:rPr lang="en-GB" sz="1100" dirty="0"/>
            <a:t>Evidence base creation &amp; review</a:t>
          </a:r>
        </a:p>
      </dgm:t>
    </dgm:pt>
    <dgm:pt modelId="{762FE6CE-2986-4156-BCDA-4D77EDB36CDA}" type="parTrans" cxnId="{D2A7D0EC-D5BD-4B48-969D-85388F4C3B18}">
      <dgm:prSet/>
      <dgm:spPr/>
      <dgm:t>
        <a:bodyPr/>
        <a:lstStyle/>
        <a:p>
          <a:endParaRPr lang="en-GB"/>
        </a:p>
      </dgm:t>
    </dgm:pt>
    <dgm:pt modelId="{A91097C3-D4F8-4C13-AC6E-2E424505FBBD}" type="sibTrans" cxnId="{D2A7D0EC-D5BD-4B48-969D-85388F4C3B18}">
      <dgm:prSet/>
      <dgm:spPr/>
      <dgm:t>
        <a:bodyPr/>
        <a:lstStyle/>
        <a:p>
          <a:endParaRPr lang="en-GB"/>
        </a:p>
      </dgm:t>
    </dgm:pt>
    <dgm:pt modelId="{16D8EE66-C54C-426A-9A29-6BDEF0C1D026}">
      <dgm:prSet phldrT="[Text]" custT="1"/>
      <dgm:spPr/>
      <dgm:t>
        <a:bodyPr/>
        <a:lstStyle/>
        <a:p>
          <a:r>
            <a:rPr lang="en-GB" sz="1100" dirty="0"/>
            <a:t>Draft Evidence Base Report</a:t>
          </a:r>
        </a:p>
      </dgm:t>
    </dgm:pt>
    <dgm:pt modelId="{910D28C5-B366-49C0-BCBA-FC87642C07A2}" type="parTrans" cxnId="{59ECB805-1158-47E7-B236-CA7EAEF6EA70}">
      <dgm:prSet/>
      <dgm:spPr/>
      <dgm:t>
        <a:bodyPr/>
        <a:lstStyle/>
        <a:p>
          <a:endParaRPr lang="en-GB"/>
        </a:p>
      </dgm:t>
    </dgm:pt>
    <dgm:pt modelId="{0A281B87-028C-41DF-8D8D-FBF1DA4753C6}" type="sibTrans" cxnId="{59ECB805-1158-47E7-B236-CA7EAEF6EA70}">
      <dgm:prSet/>
      <dgm:spPr/>
      <dgm:t>
        <a:bodyPr/>
        <a:lstStyle/>
        <a:p>
          <a:endParaRPr lang="en-GB"/>
        </a:p>
      </dgm:t>
    </dgm:pt>
    <dgm:pt modelId="{C53CFE3A-EFF0-48DA-8AB1-78B5458D0F71}">
      <dgm:prSet phldrT="[Text]" custT="1"/>
      <dgm:spPr/>
      <dgm:t>
        <a:bodyPr/>
        <a:lstStyle/>
        <a:p>
          <a:r>
            <a:rPr lang="en-GB" sz="1100" b="1" dirty="0"/>
            <a:t>Stage 2:</a:t>
          </a:r>
          <a:endParaRPr lang="en-GB" sz="1100" dirty="0"/>
        </a:p>
        <a:p>
          <a:r>
            <a:rPr lang="en-GB" sz="1100" dirty="0"/>
            <a:t>Developing Propositions/</a:t>
          </a:r>
          <a:br>
            <a:rPr lang="en-GB" sz="1100" dirty="0"/>
          </a:br>
          <a:r>
            <a:rPr lang="en-GB" sz="1100" dirty="0"/>
            <a:t>Intervention</a:t>
          </a:r>
        </a:p>
      </dgm:t>
    </dgm:pt>
    <dgm:pt modelId="{DFDCB350-C912-4F73-A527-F82DA6B62026}" type="parTrans" cxnId="{C8FA6437-08F2-4BE5-8F75-157E8528DBF6}">
      <dgm:prSet/>
      <dgm:spPr/>
      <dgm:t>
        <a:bodyPr/>
        <a:lstStyle/>
        <a:p>
          <a:endParaRPr lang="en-GB"/>
        </a:p>
      </dgm:t>
    </dgm:pt>
    <dgm:pt modelId="{AEA8896F-2DA7-43BF-8ACD-85C1F6209294}" type="sibTrans" cxnId="{C8FA6437-08F2-4BE5-8F75-157E8528DBF6}">
      <dgm:prSet/>
      <dgm:spPr/>
      <dgm:t>
        <a:bodyPr/>
        <a:lstStyle/>
        <a:p>
          <a:endParaRPr lang="en-GB"/>
        </a:p>
      </dgm:t>
    </dgm:pt>
    <dgm:pt modelId="{9238A371-259C-4BEF-8906-C5E6EA7876DB}">
      <dgm:prSet custT="1"/>
      <dgm:spPr/>
      <dgm:t>
        <a:bodyPr/>
        <a:lstStyle/>
        <a:p>
          <a:r>
            <a:rPr lang="en-GB" sz="1100" dirty="0"/>
            <a:t>Draft Local Industrial Strategy</a:t>
          </a:r>
        </a:p>
        <a:p>
          <a:r>
            <a:rPr lang="en-GB" sz="1100" dirty="0"/>
            <a:t>Finalise Evidence Base</a:t>
          </a:r>
        </a:p>
      </dgm:t>
    </dgm:pt>
    <dgm:pt modelId="{9BDF074E-83C7-4203-97BB-97C8F6B0FA0B}" type="parTrans" cxnId="{1B3B7679-4B2F-4D87-B1F1-5CA706A9852F}">
      <dgm:prSet/>
      <dgm:spPr/>
      <dgm:t>
        <a:bodyPr/>
        <a:lstStyle/>
        <a:p>
          <a:endParaRPr lang="en-GB"/>
        </a:p>
      </dgm:t>
    </dgm:pt>
    <dgm:pt modelId="{2BE14699-17B0-4324-B1C2-4410450DD8C2}" type="sibTrans" cxnId="{1B3B7679-4B2F-4D87-B1F1-5CA706A9852F}">
      <dgm:prSet/>
      <dgm:spPr/>
      <dgm:t>
        <a:bodyPr/>
        <a:lstStyle/>
        <a:p>
          <a:endParaRPr lang="en-GB"/>
        </a:p>
      </dgm:t>
    </dgm:pt>
    <dgm:pt modelId="{DAA045EB-0691-4BAE-A7AC-903CB94473BE}">
      <dgm:prSet custT="1"/>
      <dgm:spPr/>
      <dgm:t>
        <a:bodyPr/>
        <a:lstStyle/>
        <a:p>
          <a:r>
            <a:rPr lang="en-GB" sz="1100" b="1" dirty="0"/>
            <a:t>Stage 3</a:t>
          </a:r>
          <a:r>
            <a:rPr lang="en-GB" sz="1100" dirty="0"/>
            <a:t>:</a:t>
          </a:r>
        </a:p>
        <a:p>
          <a:r>
            <a:rPr lang="en-GB" sz="1100" dirty="0"/>
            <a:t>Government co-design</a:t>
          </a:r>
        </a:p>
      </dgm:t>
    </dgm:pt>
    <dgm:pt modelId="{9DD82A9B-6EFD-49E2-A081-8F1A6E54A75A}" type="parTrans" cxnId="{A9A4E3FC-C4A3-4A00-A800-95AEA1CB1B18}">
      <dgm:prSet/>
      <dgm:spPr/>
      <dgm:t>
        <a:bodyPr/>
        <a:lstStyle/>
        <a:p>
          <a:endParaRPr lang="en-GB"/>
        </a:p>
      </dgm:t>
    </dgm:pt>
    <dgm:pt modelId="{402899F1-4D4E-4A2F-8B5E-9B41F8D6E04D}" type="sibTrans" cxnId="{A9A4E3FC-C4A3-4A00-A800-95AEA1CB1B18}">
      <dgm:prSet/>
      <dgm:spPr/>
      <dgm:t>
        <a:bodyPr/>
        <a:lstStyle/>
        <a:p>
          <a:endParaRPr lang="en-GB"/>
        </a:p>
      </dgm:t>
    </dgm:pt>
    <dgm:pt modelId="{74366F37-1D2E-4473-8C35-AB606F5A8F16}">
      <dgm:prSet/>
      <dgm:spPr/>
      <dgm:t>
        <a:bodyPr/>
        <a:lstStyle/>
        <a:p>
          <a:r>
            <a:rPr lang="en-GB" b="1" dirty="0"/>
            <a:t>LIS Finalisation &amp; Publication</a:t>
          </a:r>
        </a:p>
      </dgm:t>
    </dgm:pt>
    <dgm:pt modelId="{2B35583F-51AE-46C0-A6B1-0742CF5F9B50}" type="parTrans" cxnId="{C5AD8D88-6C7B-4398-89C0-F35179B417CB}">
      <dgm:prSet/>
      <dgm:spPr/>
      <dgm:t>
        <a:bodyPr/>
        <a:lstStyle/>
        <a:p>
          <a:endParaRPr lang="en-GB"/>
        </a:p>
      </dgm:t>
    </dgm:pt>
    <dgm:pt modelId="{D87EEF50-7875-48A5-AF25-5BD433D2DF39}" type="sibTrans" cxnId="{C5AD8D88-6C7B-4398-89C0-F35179B417CB}">
      <dgm:prSet/>
      <dgm:spPr/>
      <dgm:t>
        <a:bodyPr/>
        <a:lstStyle/>
        <a:p>
          <a:endParaRPr lang="en-GB"/>
        </a:p>
      </dgm:t>
    </dgm:pt>
    <dgm:pt modelId="{492282F9-609F-4AD0-A071-031CA33F0357}" type="pres">
      <dgm:prSet presAssocID="{149A4915-0F4F-4958-A8F2-D7D8BD70C499}" presName="Name0" presStyleCnt="0">
        <dgm:presLayoutVars>
          <dgm:dir/>
          <dgm:resizeHandles val="exact"/>
        </dgm:presLayoutVars>
      </dgm:prSet>
      <dgm:spPr/>
    </dgm:pt>
    <dgm:pt modelId="{1213B829-F731-4F13-9651-614352AA6663}" type="pres">
      <dgm:prSet presAssocID="{DBC1DB76-7E1C-4EEB-8044-1502AC24DD78}" presName="composite" presStyleCnt="0"/>
      <dgm:spPr/>
    </dgm:pt>
    <dgm:pt modelId="{B1D4C3FF-5248-4281-95B9-1E692A6EFA83}" type="pres">
      <dgm:prSet presAssocID="{DBC1DB76-7E1C-4EEB-8044-1502AC24DD78}" presName="bgChev" presStyleLbl="node1" presStyleIdx="0" presStyleCnt="6"/>
      <dgm:spPr>
        <a:solidFill>
          <a:schemeClr val="accent2"/>
        </a:solidFill>
      </dgm:spPr>
    </dgm:pt>
    <dgm:pt modelId="{2CD3FF51-E9D8-403F-BA37-5F702802ACA7}" type="pres">
      <dgm:prSet presAssocID="{DBC1DB76-7E1C-4EEB-8044-1502AC24DD78}" presName="txNode" presStyleLbl="fgAcc1" presStyleIdx="0" presStyleCnt="6" custScaleX="107896" custScaleY="180549">
        <dgm:presLayoutVars>
          <dgm:bulletEnabled val="1"/>
        </dgm:presLayoutVars>
      </dgm:prSet>
      <dgm:spPr/>
    </dgm:pt>
    <dgm:pt modelId="{C924955D-3673-4E49-ABE3-53D3D9DBE7B5}" type="pres">
      <dgm:prSet presAssocID="{A91097C3-D4F8-4C13-AC6E-2E424505FBBD}" presName="compositeSpace" presStyleCnt="0"/>
      <dgm:spPr/>
    </dgm:pt>
    <dgm:pt modelId="{27BD83C5-BC5A-4ABE-A359-87F856A38C01}" type="pres">
      <dgm:prSet presAssocID="{16D8EE66-C54C-426A-9A29-6BDEF0C1D026}" presName="composite" presStyleCnt="0"/>
      <dgm:spPr/>
    </dgm:pt>
    <dgm:pt modelId="{BAA62499-FE00-4FC6-AB2B-C2ED78552D91}" type="pres">
      <dgm:prSet presAssocID="{16D8EE66-C54C-426A-9A29-6BDEF0C1D026}" presName="bgChev" presStyleLbl="node1" presStyleIdx="1" presStyleCnt="6"/>
      <dgm:spPr>
        <a:solidFill>
          <a:schemeClr val="accent2"/>
        </a:solidFill>
      </dgm:spPr>
    </dgm:pt>
    <dgm:pt modelId="{68BB25FB-8BE1-442D-A41D-F53DCEB6B193}" type="pres">
      <dgm:prSet presAssocID="{16D8EE66-C54C-426A-9A29-6BDEF0C1D026}" presName="txNode" presStyleLbl="fgAcc1" presStyleIdx="1" presStyleCnt="6" custScaleY="185464">
        <dgm:presLayoutVars>
          <dgm:bulletEnabled val="1"/>
        </dgm:presLayoutVars>
      </dgm:prSet>
      <dgm:spPr/>
    </dgm:pt>
    <dgm:pt modelId="{41DE6C3D-0218-4479-BC23-1FCD255F20C6}" type="pres">
      <dgm:prSet presAssocID="{0A281B87-028C-41DF-8D8D-FBF1DA4753C6}" presName="compositeSpace" presStyleCnt="0"/>
      <dgm:spPr/>
    </dgm:pt>
    <dgm:pt modelId="{8653D81B-018B-42D2-A75A-B1D86BC9500D}" type="pres">
      <dgm:prSet presAssocID="{C53CFE3A-EFF0-48DA-8AB1-78B5458D0F71}" presName="composite" presStyleCnt="0"/>
      <dgm:spPr/>
    </dgm:pt>
    <dgm:pt modelId="{2FB8491E-CD47-4676-A767-A0FD5EEDF40E}" type="pres">
      <dgm:prSet presAssocID="{C53CFE3A-EFF0-48DA-8AB1-78B5458D0F71}" presName="bgChev" presStyleLbl="node1" presStyleIdx="2" presStyleCnt="6"/>
      <dgm:spPr>
        <a:solidFill>
          <a:schemeClr val="accent2"/>
        </a:solidFill>
      </dgm:spPr>
    </dgm:pt>
    <dgm:pt modelId="{15297F9A-8AEE-4745-997A-7C73E1411F57}" type="pres">
      <dgm:prSet presAssocID="{C53CFE3A-EFF0-48DA-8AB1-78B5458D0F71}" presName="txNode" presStyleLbl="fgAcc1" presStyleIdx="2" presStyleCnt="6" custScaleY="177235">
        <dgm:presLayoutVars>
          <dgm:bulletEnabled val="1"/>
        </dgm:presLayoutVars>
      </dgm:prSet>
      <dgm:spPr/>
    </dgm:pt>
    <dgm:pt modelId="{F697509B-F8AA-4E98-B05D-68C18895A2DE}" type="pres">
      <dgm:prSet presAssocID="{AEA8896F-2DA7-43BF-8ACD-85C1F6209294}" presName="compositeSpace" presStyleCnt="0"/>
      <dgm:spPr/>
    </dgm:pt>
    <dgm:pt modelId="{FDFB333B-B992-4472-9C30-D2C6727E8778}" type="pres">
      <dgm:prSet presAssocID="{9238A371-259C-4BEF-8906-C5E6EA7876DB}" presName="composite" presStyleCnt="0"/>
      <dgm:spPr/>
    </dgm:pt>
    <dgm:pt modelId="{891DB92F-06A3-4749-A11B-2E5734C6365B}" type="pres">
      <dgm:prSet presAssocID="{9238A371-259C-4BEF-8906-C5E6EA7876DB}" presName="bgChev" presStyleLbl="node1" presStyleIdx="3" presStyleCnt="6"/>
      <dgm:spPr>
        <a:solidFill>
          <a:schemeClr val="accent2"/>
        </a:solidFill>
      </dgm:spPr>
    </dgm:pt>
    <dgm:pt modelId="{D1F93D0A-DE98-4494-858F-853EA9FC09BD}" type="pres">
      <dgm:prSet presAssocID="{9238A371-259C-4BEF-8906-C5E6EA7876DB}" presName="txNode" presStyleLbl="fgAcc1" presStyleIdx="3" presStyleCnt="6" custScaleY="181037">
        <dgm:presLayoutVars>
          <dgm:bulletEnabled val="1"/>
        </dgm:presLayoutVars>
      </dgm:prSet>
      <dgm:spPr/>
    </dgm:pt>
    <dgm:pt modelId="{7E44AC20-49BA-476B-82B1-02EB7D4928B0}" type="pres">
      <dgm:prSet presAssocID="{2BE14699-17B0-4324-B1C2-4410450DD8C2}" presName="compositeSpace" presStyleCnt="0"/>
      <dgm:spPr/>
    </dgm:pt>
    <dgm:pt modelId="{850DD4DA-2312-4EFF-8E01-2D6722223F7F}" type="pres">
      <dgm:prSet presAssocID="{DAA045EB-0691-4BAE-A7AC-903CB94473BE}" presName="composite" presStyleCnt="0"/>
      <dgm:spPr/>
    </dgm:pt>
    <dgm:pt modelId="{166C8EF2-B4B5-4EDD-9150-73C606910B9F}" type="pres">
      <dgm:prSet presAssocID="{DAA045EB-0691-4BAE-A7AC-903CB94473BE}" presName="bgChev" presStyleLbl="node1" presStyleIdx="4" presStyleCnt="6"/>
      <dgm:spPr>
        <a:solidFill>
          <a:schemeClr val="accent2"/>
        </a:solidFill>
      </dgm:spPr>
    </dgm:pt>
    <dgm:pt modelId="{BBDF85CB-0E62-4BD5-BC03-911F8BEDD3FE}" type="pres">
      <dgm:prSet presAssocID="{DAA045EB-0691-4BAE-A7AC-903CB94473BE}" presName="txNode" presStyleLbl="fgAcc1" presStyleIdx="4" presStyleCnt="6" custScaleY="175164">
        <dgm:presLayoutVars>
          <dgm:bulletEnabled val="1"/>
        </dgm:presLayoutVars>
      </dgm:prSet>
      <dgm:spPr/>
    </dgm:pt>
    <dgm:pt modelId="{9C804A36-E70A-4F2B-A618-C338A862ABE6}" type="pres">
      <dgm:prSet presAssocID="{402899F1-4D4E-4A2F-8B5E-9B41F8D6E04D}" presName="compositeSpace" presStyleCnt="0"/>
      <dgm:spPr/>
    </dgm:pt>
    <dgm:pt modelId="{9618CC67-E652-4369-84FC-B5FA68343089}" type="pres">
      <dgm:prSet presAssocID="{74366F37-1D2E-4473-8C35-AB606F5A8F16}" presName="composite" presStyleCnt="0"/>
      <dgm:spPr/>
    </dgm:pt>
    <dgm:pt modelId="{C85C4EFC-06C9-41F1-9F29-79F73FE2DE14}" type="pres">
      <dgm:prSet presAssocID="{74366F37-1D2E-4473-8C35-AB606F5A8F16}" presName="bgChev" presStyleLbl="node1" presStyleIdx="5" presStyleCnt="6"/>
      <dgm:spPr>
        <a:solidFill>
          <a:schemeClr val="accent2"/>
        </a:solidFill>
      </dgm:spPr>
    </dgm:pt>
    <dgm:pt modelId="{FB85968B-B614-4C7A-A1EA-8BCDB8359636}" type="pres">
      <dgm:prSet presAssocID="{74366F37-1D2E-4473-8C35-AB606F5A8F16}" presName="txNode" presStyleLbl="fgAcc1" presStyleIdx="5" presStyleCnt="6" custScaleY="191287">
        <dgm:presLayoutVars>
          <dgm:bulletEnabled val="1"/>
        </dgm:presLayoutVars>
      </dgm:prSet>
      <dgm:spPr/>
    </dgm:pt>
  </dgm:ptLst>
  <dgm:cxnLst>
    <dgm:cxn modelId="{06361E03-CB45-46B7-82DB-D8D0CCE59D3C}" type="presOf" srcId="{74366F37-1D2E-4473-8C35-AB606F5A8F16}" destId="{FB85968B-B614-4C7A-A1EA-8BCDB8359636}" srcOrd="0" destOrd="0" presId="urn:microsoft.com/office/officeart/2005/8/layout/chevronAccent+Icon"/>
    <dgm:cxn modelId="{59ECB805-1158-47E7-B236-CA7EAEF6EA70}" srcId="{149A4915-0F4F-4958-A8F2-D7D8BD70C499}" destId="{16D8EE66-C54C-426A-9A29-6BDEF0C1D026}" srcOrd="1" destOrd="0" parTransId="{910D28C5-B366-49C0-BCBA-FC87642C07A2}" sibTransId="{0A281B87-028C-41DF-8D8D-FBF1DA4753C6}"/>
    <dgm:cxn modelId="{7DEC2A25-62CE-417D-8B09-257B3DEAB95B}" type="presOf" srcId="{DBC1DB76-7E1C-4EEB-8044-1502AC24DD78}" destId="{2CD3FF51-E9D8-403F-BA37-5F702802ACA7}" srcOrd="0" destOrd="0" presId="urn:microsoft.com/office/officeart/2005/8/layout/chevronAccent+Icon"/>
    <dgm:cxn modelId="{C8FA6437-08F2-4BE5-8F75-157E8528DBF6}" srcId="{149A4915-0F4F-4958-A8F2-D7D8BD70C499}" destId="{C53CFE3A-EFF0-48DA-8AB1-78B5458D0F71}" srcOrd="2" destOrd="0" parTransId="{DFDCB350-C912-4F73-A527-F82DA6B62026}" sibTransId="{AEA8896F-2DA7-43BF-8ACD-85C1F6209294}"/>
    <dgm:cxn modelId="{9E762E40-300D-46DE-BEF6-3BF1EEFFA68F}" type="presOf" srcId="{DAA045EB-0691-4BAE-A7AC-903CB94473BE}" destId="{BBDF85CB-0E62-4BD5-BC03-911F8BEDD3FE}" srcOrd="0" destOrd="0" presId="urn:microsoft.com/office/officeart/2005/8/layout/chevronAccent+Icon"/>
    <dgm:cxn modelId="{1E628F68-4D63-4CA7-ACC0-09E7858AF857}" type="presOf" srcId="{C53CFE3A-EFF0-48DA-8AB1-78B5458D0F71}" destId="{15297F9A-8AEE-4745-997A-7C73E1411F57}" srcOrd="0" destOrd="0" presId="urn:microsoft.com/office/officeart/2005/8/layout/chevronAccent+Icon"/>
    <dgm:cxn modelId="{1B3B7679-4B2F-4D87-B1F1-5CA706A9852F}" srcId="{149A4915-0F4F-4958-A8F2-D7D8BD70C499}" destId="{9238A371-259C-4BEF-8906-C5E6EA7876DB}" srcOrd="3" destOrd="0" parTransId="{9BDF074E-83C7-4203-97BB-97C8F6B0FA0B}" sibTransId="{2BE14699-17B0-4324-B1C2-4410450DD8C2}"/>
    <dgm:cxn modelId="{C5AD8D88-6C7B-4398-89C0-F35179B417CB}" srcId="{149A4915-0F4F-4958-A8F2-D7D8BD70C499}" destId="{74366F37-1D2E-4473-8C35-AB606F5A8F16}" srcOrd="5" destOrd="0" parTransId="{2B35583F-51AE-46C0-A6B1-0742CF5F9B50}" sibTransId="{D87EEF50-7875-48A5-AF25-5BD433D2DF39}"/>
    <dgm:cxn modelId="{C55E968C-4E36-4477-A7C4-AAC83879DE36}" type="presOf" srcId="{149A4915-0F4F-4958-A8F2-D7D8BD70C499}" destId="{492282F9-609F-4AD0-A071-031CA33F0357}" srcOrd="0" destOrd="0" presId="urn:microsoft.com/office/officeart/2005/8/layout/chevronAccent+Icon"/>
    <dgm:cxn modelId="{82487790-7E28-4C3C-9ED5-CCE495D601C2}" type="presOf" srcId="{16D8EE66-C54C-426A-9A29-6BDEF0C1D026}" destId="{68BB25FB-8BE1-442D-A41D-F53DCEB6B193}" srcOrd="0" destOrd="0" presId="urn:microsoft.com/office/officeart/2005/8/layout/chevronAccent+Icon"/>
    <dgm:cxn modelId="{58B02ED8-3B2C-457C-9803-774C70F2E01E}" type="presOf" srcId="{9238A371-259C-4BEF-8906-C5E6EA7876DB}" destId="{D1F93D0A-DE98-4494-858F-853EA9FC09BD}" srcOrd="0" destOrd="0" presId="urn:microsoft.com/office/officeart/2005/8/layout/chevronAccent+Icon"/>
    <dgm:cxn modelId="{D2A7D0EC-D5BD-4B48-969D-85388F4C3B18}" srcId="{149A4915-0F4F-4958-A8F2-D7D8BD70C499}" destId="{DBC1DB76-7E1C-4EEB-8044-1502AC24DD78}" srcOrd="0" destOrd="0" parTransId="{762FE6CE-2986-4156-BCDA-4D77EDB36CDA}" sibTransId="{A91097C3-D4F8-4C13-AC6E-2E424505FBBD}"/>
    <dgm:cxn modelId="{A9A4E3FC-C4A3-4A00-A800-95AEA1CB1B18}" srcId="{149A4915-0F4F-4958-A8F2-D7D8BD70C499}" destId="{DAA045EB-0691-4BAE-A7AC-903CB94473BE}" srcOrd="4" destOrd="0" parTransId="{9DD82A9B-6EFD-49E2-A081-8F1A6E54A75A}" sibTransId="{402899F1-4D4E-4A2F-8B5E-9B41F8D6E04D}"/>
    <dgm:cxn modelId="{AB279543-C0F0-4058-ABA6-A155BE4DCCEB}" type="presParOf" srcId="{492282F9-609F-4AD0-A071-031CA33F0357}" destId="{1213B829-F731-4F13-9651-614352AA6663}" srcOrd="0" destOrd="0" presId="urn:microsoft.com/office/officeart/2005/8/layout/chevronAccent+Icon"/>
    <dgm:cxn modelId="{8AC1AF3B-3C0E-4C1A-8C4D-BF38666D5D5F}" type="presParOf" srcId="{1213B829-F731-4F13-9651-614352AA6663}" destId="{B1D4C3FF-5248-4281-95B9-1E692A6EFA83}" srcOrd="0" destOrd="0" presId="urn:microsoft.com/office/officeart/2005/8/layout/chevronAccent+Icon"/>
    <dgm:cxn modelId="{5B161F48-F2F2-44CA-84AF-FFF7E6646669}" type="presParOf" srcId="{1213B829-F731-4F13-9651-614352AA6663}" destId="{2CD3FF51-E9D8-403F-BA37-5F702802ACA7}" srcOrd="1" destOrd="0" presId="urn:microsoft.com/office/officeart/2005/8/layout/chevronAccent+Icon"/>
    <dgm:cxn modelId="{FE8CCAE2-DCCD-4D7E-BF66-95D928A4FF7C}" type="presParOf" srcId="{492282F9-609F-4AD0-A071-031CA33F0357}" destId="{C924955D-3673-4E49-ABE3-53D3D9DBE7B5}" srcOrd="1" destOrd="0" presId="urn:microsoft.com/office/officeart/2005/8/layout/chevronAccent+Icon"/>
    <dgm:cxn modelId="{F783960F-E2D3-44B0-B8D4-325E86493E77}" type="presParOf" srcId="{492282F9-609F-4AD0-A071-031CA33F0357}" destId="{27BD83C5-BC5A-4ABE-A359-87F856A38C01}" srcOrd="2" destOrd="0" presId="urn:microsoft.com/office/officeart/2005/8/layout/chevronAccent+Icon"/>
    <dgm:cxn modelId="{B89A2992-C334-44C5-AC98-C80F899ABDA3}" type="presParOf" srcId="{27BD83C5-BC5A-4ABE-A359-87F856A38C01}" destId="{BAA62499-FE00-4FC6-AB2B-C2ED78552D91}" srcOrd="0" destOrd="0" presId="urn:microsoft.com/office/officeart/2005/8/layout/chevronAccent+Icon"/>
    <dgm:cxn modelId="{6CAD9A60-C360-4F3F-98F0-247DA9992796}" type="presParOf" srcId="{27BD83C5-BC5A-4ABE-A359-87F856A38C01}" destId="{68BB25FB-8BE1-442D-A41D-F53DCEB6B193}" srcOrd="1" destOrd="0" presId="urn:microsoft.com/office/officeart/2005/8/layout/chevronAccent+Icon"/>
    <dgm:cxn modelId="{809A0C1B-8626-4046-BEB5-6C8E1FA985D2}" type="presParOf" srcId="{492282F9-609F-4AD0-A071-031CA33F0357}" destId="{41DE6C3D-0218-4479-BC23-1FCD255F20C6}" srcOrd="3" destOrd="0" presId="urn:microsoft.com/office/officeart/2005/8/layout/chevronAccent+Icon"/>
    <dgm:cxn modelId="{641124AB-E9E2-4AE3-A518-B938CFD66E3C}" type="presParOf" srcId="{492282F9-609F-4AD0-A071-031CA33F0357}" destId="{8653D81B-018B-42D2-A75A-B1D86BC9500D}" srcOrd="4" destOrd="0" presId="urn:microsoft.com/office/officeart/2005/8/layout/chevronAccent+Icon"/>
    <dgm:cxn modelId="{01C10817-E238-4F9E-A6EA-BCB1236574EA}" type="presParOf" srcId="{8653D81B-018B-42D2-A75A-B1D86BC9500D}" destId="{2FB8491E-CD47-4676-A767-A0FD5EEDF40E}" srcOrd="0" destOrd="0" presId="urn:microsoft.com/office/officeart/2005/8/layout/chevronAccent+Icon"/>
    <dgm:cxn modelId="{87DEE421-5485-4031-AB65-64C4E55D0AD8}" type="presParOf" srcId="{8653D81B-018B-42D2-A75A-B1D86BC9500D}" destId="{15297F9A-8AEE-4745-997A-7C73E1411F57}" srcOrd="1" destOrd="0" presId="urn:microsoft.com/office/officeart/2005/8/layout/chevronAccent+Icon"/>
    <dgm:cxn modelId="{374FA2CD-5A63-48FA-BDEA-B3990ACB7537}" type="presParOf" srcId="{492282F9-609F-4AD0-A071-031CA33F0357}" destId="{F697509B-F8AA-4E98-B05D-68C18895A2DE}" srcOrd="5" destOrd="0" presId="urn:microsoft.com/office/officeart/2005/8/layout/chevronAccent+Icon"/>
    <dgm:cxn modelId="{C2B1B86E-942A-4AA0-85D8-CFA45A0AD230}" type="presParOf" srcId="{492282F9-609F-4AD0-A071-031CA33F0357}" destId="{FDFB333B-B992-4472-9C30-D2C6727E8778}" srcOrd="6" destOrd="0" presId="urn:microsoft.com/office/officeart/2005/8/layout/chevronAccent+Icon"/>
    <dgm:cxn modelId="{58263D1D-6948-4887-A490-23E0C7302C68}" type="presParOf" srcId="{FDFB333B-B992-4472-9C30-D2C6727E8778}" destId="{891DB92F-06A3-4749-A11B-2E5734C6365B}" srcOrd="0" destOrd="0" presId="urn:microsoft.com/office/officeart/2005/8/layout/chevronAccent+Icon"/>
    <dgm:cxn modelId="{8D196635-B803-4066-915D-F0A0266A21C0}" type="presParOf" srcId="{FDFB333B-B992-4472-9C30-D2C6727E8778}" destId="{D1F93D0A-DE98-4494-858F-853EA9FC09BD}" srcOrd="1" destOrd="0" presId="urn:microsoft.com/office/officeart/2005/8/layout/chevronAccent+Icon"/>
    <dgm:cxn modelId="{1F51FE1C-CD74-4AA4-B315-7E3A4749AFD6}" type="presParOf" srcId="{492282F9-609F-4AD0-A071-031CA33F0357}" destId="{7E44AC20-49BA-476B-82B1-02EB7D4928B0}" srcOrd="7" destOrd="0" presId="urn:microsoft.com/office/officeart/2005/8/layout/chevronAccent+Icon"/>
    <dgm:cxn modelId="{52AB112A-7096-4A51-B4F9-6558ADCDC7FF}" type="presParOf" srcId="{492282F9-609F-4AD0-A071-031CA33F0357}" destId="{850DD4DA-2312-4EFF-8E01-2D6722223F7F}" srcOrd="8" destOrd="0" presId="urn:microsoft.com/office/officeart/2005/8/layout/chevronAccent+Icon"/>
    <dgm:cxn modelId="{7940F56A-9CB9-4B8B-89CF-3693B6092A25}" type="presParOf" srcId="{850DD4DA-2312-4EFF-8E01-2D6722223F7F}" destId="{166C8EF2-B4B5-4EDD-9150-73C606910B9F}" srcOrd="0" destOrd="0" presId="urn:microsoft.com/office/officeart/2005/8/layout/chevronAccent+Icon"/>
    <dgm:cxn modelId="{A87303A8-1103-4F13-9FB9-894BBE302B76}" type="presParOf" srcId="{850DD4DA-2312-4EFF-8E01-2D6722223F7F}" destId="{BBDF85CB-0E62-4BD5-BC03-911F8BEDD3FE}" srcOrd="1" destOrd="0" presId="urn:microsoft.com/office/officeart/2005/8/layout/chevronAccent+Icon"/>
    <dgm:cxn modelId="{E07B2758-34C5-4040-AD7A-47F1D10AC451}" type="presParOf" srcId="{492282F9-609F-4AD0-A071-031CA33F0357}" destId="{9C804A36-E70A-4F2B-A618-C338A862ABE6}" srcOrd="9" destOrd="0" presId="urn:microsoft.com/office/officeart/2005/8/layout/chevronAccent+Icon"/>
    <dgm:cxn modelId="{0D511A9E-0CA0-462E-AB7A-36081D834480}" type="presParOf" srcId="{492282F9-609F-4AD0-A071-031CA33F0357}" destId="{9618CC67-E652-4369-84FC-B5FA68343089}" srcOrd="10" destOrd="0" presId="urn:microsoft.com/office/officeart/2005/8/layout/chevronAccent+Icon"/>
    <dgm:cxn modelId="{7813FB9F-8859-43D3-9CCA-FEB3475280F8}" type="presParOf" srcId="{9618CC67-E652-4369-84FC-B5FA68343089}" destId="{C85C4EFC-06C9-41F1-9F29-79F73FE2DE14}" srcOrd="0" destOrd="0" presId="urn:microsoft.com/office/officeart/2005/8/layout/chevronAccent+Icon"/>
    <dgm:cxn modelId="{33146A5B-430E-4E22-BED5-00612DF22A88}" type="presParOf" srcId="{9618CC67-E652-4369-84FC-B5FA68343089}" destId="{FB85968B-B614-4C7A-A1EA-8BCDB8359636}"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4C3FF-5248-4281-95B9-1E692A6EFA83}">
      <dsp:nvSpPr>
        <dsp:cNvPr id="0" name=""/>
        <dsp:cNvSpPr/>
      </dsp:nvSpPr>
      <dsp:spPr>
        <a:xfrm>
          <a:off x="7113" y="1933120"/>
          <a:ext cx="1605689" cy="619796"/>
        </a:xfrm>
        <a:prstGeom prst="chevron">
          <a:avLst>
            <a:gd name="adj" fmla="val 4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3FF51-E9D8-403F-BA37-5F702802ACA7}">
      <dsp:nvSpPr>
        <dsp:cNvPr id="0" name=""/>
        <dsp:cNvSpPr/>
      </dsp:nvSpPr>
      <dsp:spPr>
        <a:xfrm>
          <a:off x="381765" y="1838449"/>
          <a:ext cx="1462978" cy="1119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GB" sz="1100" b="1" kern="1200" dirty="0"/>
            <a:t>Stage 1</a:t>
          </a:r>
          <a:r>
            <a:rPr lang="en-GB" sz="1100" kern="1200" dirty="0"/>
            <a:t>:</a:t>
          </a:r>
          <a:br>
            <a:rPr lang="en-GB" sz="1100" kern="1200" dirty="0"/>
          </a:br>
          <a:r>
            <a:rPr lang="en-GB" sz="1100" kern="1200" dirty="0"/>
            <a:t>Evidence base creation &amp; review</a:t>
          </a:r>
        </a:p>
      </dsp:txBody>
      <dsp:txXfrm>
        <a:off x="414540" y="1871224"/>
        <a:ext cx="1397428" cy="1053485"/>
      </dsp:txXfrm>
    </dsp:sp>
    <dsp:sp modelId="{BAA62499-FE00-4FC6-AB2B-C2ED78552D91}">
      <dsp:nvSpPr>
        <dsp:cNvPr id="0" name=""/>
        <dsp:cNvSpPr/>
      </dsp:nvSpPr>
      <dsp:spPr>
        <a:xfrm>
          <a:off x="1894699" y="1933120"/>
          <a:ext cx="1605689" cy="619796"/>
        </a:xfrm>
        <a:prstGeom prst="chevron">
          <a:avLst>
            <a:gd name="adj" fmla="val 4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BB25FB-8BE1-442D-A41D-F53DCEB6B193}">
      <dsp:nvSpPr>
        <dsp:cNvPr id="0" name=""/>
        <dsp:cNvSpPr/>
      </dsp:nvSpPr>
      <dsp:spPr>
        <a:xfrm>
          <a:off x="2322882" y="1823218"/>
          <a:ext cx="1355915" cy="114949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GB" sz="1100" kern="1200" dirty="0"/>
            <a:t>Draft Evidence Base Report</a:t>
          </a:r>
        </a:p>
      </dsp:txBody>
      <dsp:txXfrm>
        <a:off x="2356550" y="1856886"/>
        <a:ext cx="1288579" cy="1082162"/>
      </dsp:txXfrm>
    </dsp:sp>
    <dsp:sp modelId="{2FB8491E-CD47-4676-A767-A0FD5EEDF40E}">
      <dsp:nvSpPr>
        <dsp:cNvPr id="0" name=""/>
        <dsp:cNvSpPr/>
      </dsp:nvSpPr>
      <dsp:spPr>
        <a:xfrm>
          <a:off x="3728753" y="1933120"/>
          <a:ext cx="1605689" cy="619796"/>
        </a:xfrm>
        <a:prstGeom prst="chevron">
          <a:avLst>
            <a:gd name="adj" fmla="val 4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297F9A-8AEE-4745-997A-7C73E1411F57}">
      <dsp:nvSpPr>
        <dsp:cNvPr id="0" name=""/>
        <dsp:cNvSpPr/>
      </dsp:nvSpPr>
      <dsp:spPr>
        <a:xfrm>
          <a:off x="4156937" y="1848719"/>
          <a:ext cx="1355915" cy="109849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GB" sz="1100" b="1" kern="1200" dirty="0"/>
            <a:t>Stage 2:</a:t>
          </a:r>
          <a:endParaRPr lang="en-GB" sz="1100" kern="1200" dirty="0"/>
        </a:p>
        <a:p>
          <a:pPr marL="0" lvl="0" indent="0" algn="ctr" defTabSz="488950">
            <a:lnSpc>
              <a:spcPct val="90000"/>
            </a:lnSpc>
            <a:spcBef>
              <a:spcPct val="0"/>
            </a:spcBef>
            <a:spcAft>
              <a:spcPct val="35000"/>
            </a:spcAft>
            <a:buNone/>
          </a:pPr>
          <a:r>
            <a:rPr lang="en-GB" sz="1100" kern="1200" dirty="0"/>
            <a:t>Developing Propositions/</a:t>
          </a:r>
          <a:br>
            <a:rPr lang="en-GB" sz="1100" kern="1200" dirty="0"/>
          </a:br>
          <a:r>
            <a:rPr lang="en-GB" sz="1100" kern="1200" dirty="0"/>
            <a:t>Intervention</a:t>
          </a:r>
        </a:p>
      </dsp:txBody>
      <dsp:txXfrm>
        <a:off x="4189111" y="1880893"/>
        <a:ext cx="1291567" cy="1034147"/>
      </dsp:txXfrm>
    </dsp:sp>
    <dsp:sp modelId="{891DB92F-06A3-4749-A11B-2E5734C6365B}">
      <dsp:nvSpPr>
        <dsp:cNvPr id="0" name=""/>
        <dsp:cNvSpPr/>
      </dsp:nvSpPr>
      <dsp:spPr>
        <a:xfrm>
          <a:off x="5562807" y="1933120"/>
          <a:ext cx="1605689" cy="619796"/>
        </a:xfrm>
        <a:prstGeom prst="chevron">
          <a:avLst>
            <a:gd name="adj" fmla="val 4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F93D0A-DE98-4494-858F-853EA9FC09BD}">
      <dsp:nvSpPr>
        <dsp:cNvPr id="0" name=""/>
        <dsp:cNvSpPr/>
      </dsp:nvSpPr>
      <dsp:spPr>
        <a:xfrm>
          <a:off x="5990991" y="1836937"/>
          <a:ext cx="1355915" cy="11220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GB" sz="1100" kern="1200" dirty="0"/>
            <a:t>Draft Local Industrial Strategy</a:t>
          </a:r>
        </a:p>
        <a:p>
          <a:pPr marL="0" lvl="0" indent="0" algn="ctr" defTabSz="488950">
            <a:lnSpc>
              <a:spcPct val="90000"/>
            </a:lnSpc>
            <a:spcBef>
              <a:spcPct val="0"/>
            </a:spcBef>
            <a:spcAft>
              <a:spcPct val="35000"/>
            </a:spcAft>
            <a:buNone/>
          </a:pPr>
          <a:r>
            <a:rPr lang="en-GB" sz="1100" kern="1200" dirty="0"/>
            <a:t>Finalise Evidence Base</a:t>
          </a:r>
        </a:p>
      </dsp:txBody>
      <dsp:txXfrm>
        <a:off x="6023855" y="1869801"/>
        <a:ext cx="1290187" cy="1056332"/>
      </dsp:txXfrm>
    </dsp:sp>
    <dsp:sp modelId="{166C8EF2-B4B5-4EDD-9150-73C606910B9F}">
      <dsp:nvSpPr>
        <dsp:cNvPr id="0" name=""/>
        <dsp:cNvSpPr/>
      </dsp:nvSpPr>
      <dsp:spPr>
        <a:xfrm>
          <a:off x="7396861" y="1933120"/>
          <a:ext cx="1605689" cy="619796"/>
        </a:xfrm>
        <a:prstGeom prst="chevron">
          <a:avLst>
            <a:gd name="adj" fmla="val 4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DF85CB-0E62-4BD5-BC03-911F8BEDD3FE}">
      <dsp:nvSpPr>
        <dsp:cNvPr id="0" name=""/>
        <dsp:cNvSpPr/>
      </dsp:nvSpPr>
      <dsp:spPr>
        <a:xfrm>
          <a:off x="7825045" y="1855137"/>
          <a:ext cx="1355915" cy="10856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GB" sz="1100" b="1" kern="1200" dirty="0"/>
            <a:t>Stage 3</a:t>
          </a:r>
          <a:r>
            <a:rPr lang="en-GB" sz="1100" kern="1200" dirty="0"/>
            <a:t>:</a:t>
          </a:r>
        </a:p>
        <a:p>
          <a:pPr marL="0" lvl="0" indent="0" algn="ctr" defTabSz="488950">
            <a:lnSpc>
              <a:spcPct val="90000"/>
            </a:lnSpc>
            <a:spcBef>
              <a:spcPct val="0"/>
            </a:spcBef>
            <a:spcAft>
              <a:spcPct val="35000"/>
            </a:spcAft>
            <a:buNone/>
          </a:pPr>
          <a:r>
            <a:rPr lang="en-GB" sz="1100" kern="1200" dirty="0"/>
            <a:t>Government co-design</a:t>
          </a:r>
        </a:p>
      </dsp:txBody>
      <dsp:txXfrm>
        <a:off x="7856843" y="1886935"/>
        <a:ext cx="1292319" cy="1022063"/>
      </dsp:txXfrm>
    </dsp:sp>
    <dsp:sp modelId="{C85C4EFC-06C9-41F1-9F29-79F73FE2DE14}">
      <dsp:nvSpPr>
        <dsp:cNvPr id="0" name=""/>
        <dsp:cNvSpPr/>
      </dsp:nvSpPr>
      <dsp:spPr>
        <a:xfrm>
          <a:off x="9230916" y="1933120"/>
          <a:ext cx="1605689" cy="619796"/>
        </a:xfrm>
        <a:prstGeom prst="chevron">
          <a:avLst>
            <a:gd name="adj" fmla="val 4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85968B-B614-4C7A-A1EA-8BCDB8359636}">
      <dsp:nvSpPr>
        <dsp:cNvPr id="0" name=""/>
        <dsp:cNvSpPr/>
      </dsp:nvSpPr>
      <dsp:spPr>
        <a:xfrm>
          <a:off x="9659100" y="1805172"/>
          <a:ext cx="1355915" cy="11855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LIS Finalisation &amp; Publication</a:t>
          </a:r>
        </a:p>
      </dsp:txBody>
      <dsp:txXfrm>
        <a:off x="9693825" y="1839897"/>
        <a:ext cx="1286465" cy="11161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3EB1F-43F0-4FCD-B634-FCEC6B77BC4A}" type="datetimeFigureOut">
              <a:rPr lang="en-GB" smtClean="0"/>
              <a:t>10/10/2019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EEC376-0DB3-4489-842A-12D92786294F}" type="slidenum">
              <a:rPr lang="en-GB" smtClean="0"/>
              <a:t>‹#›</a:t>
            </a:fld>
            <a:endParaRPr lang="en-GB" dirty="0"/>
          </a:p>
        </p:txBody>
      </p:sp>
    </p:spTree>
    <p:extLst>
      <p:ext uri="{BB962C8B-B14F-4D97-AF65-F5344CB8AC3E}">
        <p14:creationId xmlns:p14="http://schemas.microsoft.com/office/powerpoint/2010/main" val="2232770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854382-0035-4F2C-A9A1-64EE9B7013F3}" type="slidenum">
              <a:rPr lang="en-GB" smtClean="0"/>
              <a:t>1</a:t>
            </a:fld>
            <a:endParaRPr lang="en-GB" dirty="0"/>
          </a:p>
        </p:txBody>
      </p:sp>
    </p:spTree>
    <p:extLst>
      <p:ext uri="{BB962C8B-B14F-4D97-AF65-F5344CB8AC3E}">
        <p14:creationId xmlns:p14="http://schemas.microsoft.com/office/powerpoint/2010/main" val="4178695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10</a:t>
            </a:fld>
            <a:endParaRPr lang="en-GB"/>
          </a:p>
        </p:txBody>
      </p:sp>
    </p:spTree>
    <p:extLst>
      <p:ext uri="{BB962C8B-B14F-4D97-AF65-F5344CB8AC3E}">
        <p14:creationId xmlns:p14="http://schemas.microsoft.com/office/powerpoint/2010/main" val="1739289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11</a:t>
            </a:fld>
            <a:endParaRPr lang="en-GB"/>
          </a:p>
        </p:txBody>
      </p:sp>
    </p:spTree>
    <p:extLst>
      <p:ext uri="{BB962C8B-B14F-4D97-AF65-F5344CB8AC3E}">
        <p14:creationId xmlns:p14="http://schemas.microsoft.com/office/powerpoint/2010/main" val="1644052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Questions for natural assets workshop?</a:t>
            </a:r>
          </a:p>
          <a:p>
            <a:r>
              <a:rPr lang="en-GB" sz="1200" kern="1200" dirty="0">
                <a:solidFill>
                  <a:schemeClr val="tx1"/>
                </a:solidFill>
                <a:effectLst/>
                <a:latin typeface="+mn-lt"/>
                <a:ea typeface="+mn-ea"/>
                <a:cs typeface="+mn-cs"/>
              </a:rPr>
              <a:t>What are the biggest growth opportunities in our coastal and rural areas?</a:t>
            </a:r>
          </a:p>
          <a:p>
            <a:r>
              <a:rPr lang="en-GB" sz="1200" kern="1200" dirty="0">
                <a:solidFill>
                  <a:schemeClr val="tx1"/>
                </a:solidFill>
                <a:effectLst/>
                <a:latin typeface="+mn-lt"/>
                <a:ea typeface="+mn-ea"/>
                <a:cs typeface="+mn-cs"/>
              </a:rPr>
              <a:t>The area has many natural assets – our coastline, our rural landscape etc. but how do we best maximise these assets to better advantage? What challenges exist such as connectivity (physical and digital)?</a:t>
            </a:r>
          </a:p>
          <a:p>
            <a:r>
              <a:rPr lang="en-GB" sz="1200" kern="1200" dirty="0">
                <a:solidFill>
                  <a:schemeClr val="tx1"/>
                </a:solidFill>
                <a:effectLst/>
                <a:latin typeface="+mn-lt"/>
                <a:ea typeface="+mn-ea"/>
                <a:cs typeface="+mn-cs"/>
              </a:rPr>
              <a:t>What are the opportunities unique to a coastline of such scale? How can this support clean growth and community resilience e.g. water stress and flooding risks</a:t>
            </a:r>
          </a:p>
          <a:p>
            <a:r>
              <a:rPr lang="en-GB" sz="1200" kern="1200" dirty="0">
                <a:solidFill>
                  <a:schemeClr val="tx1"/>
                </a:solidFill>
                <a:effectLst/>
                <a:latin typeface="+mn-lt"/>
                <a:ea typeface="+mn-ea"/>
                <a:cs typeface="+mn-cs"/>
              </a:rPr>
              <a:t>How can we boost our visitor economy through our natural assets and beyond? What role can the creative and cultural sector play/TEPC?</a:t>
            </a:r>
          </a:p>
          <a:p>
            <a:r>
              <a:rPr lang="en-GB" sz="1200" kern="1200" dirty="0">
                <a:solidFill>
                  <a:schemeClr val="tx1"/>
                </a:solidFill>
                <a:effectLst/>
                <a:latin typeface="+mn-lt"/>
                <a:ea typeface="+mn-ea"/>
                <a:cs typeface="+mn-cs"/>
              </a:rPr>
              <a:t>How can these assets be utilised for growth and innovation of the agri-food and </a:t>
            </a:r>
            <a:r>
              <a:rPr lang="en-GB" sz="1200" kern="1200" dirty="0" err="1">
                <a:solidFill>
                  <a:schemeClr val="tx1"/>
                </a:solidFill>
                <a:effectLst/>
                <a:latin typeface="+mn-lt"/>
                <a:ea typeface="+mn-ea"/>
                <a:cs typeface="+mn-cs"/>
              </a:rPr>
              <a:t>agri</a:t>
            </a:r>
            <a:r>
              <a:rPr lang="en-GB" sz="1200" kern="1200" dirty="0">
                <a:solidFill>
                  <a:schemeClr val="tx1"/>
                </a:solidFill>
                <a:effectLst/>
                <a:latin typeface="+mn-lt"/>
                <a:ea typeface="+mn-ea"/>
                <a:cs typeface="+mn-cs"/>
              </a:rPr>
              <a:t>-tech sector, for a more self-sustaining economy?</a:t>
            </a:r>
          </a:p>
          <a:p>
            <a:r>
              <a:rPr lang="en-GB" sz="1200" kern="1200" dirty="0">
                <a:solidFill>
                  <a:schemeClr val="tx1"/>
                </a:solidFill>
                <a:effectLst/>
                <a:latin typeface="+mn-lt"/>
                <a:ea typeface="+mn-ea"/>
                <a:cs typeface="+mn-cs"/>
              </a:rPr>
              <a:t>How do we protect our natural assets and improve productivity at the same time?</a:t>
            </a:r>
          </a:p>
          <a:p>
            <a:endParaRPr lang="en-GB" dirty="0"/>
          </a:p>
        </p:txBody>
      </p:sp>
      <p:sp>
        <p:nvSpPr>
          <p:cNvPr id="4" name="Slide Number Placeholder 3"/>
          <p:cNvSpPr>
            <a:spLocks noGrp="1"/>
          </p:cNvSpPr>
          <p:nvPr>
            <p:ph type="sldNum" sz="quarter" idx="5"/>
          </p:nvPr>
        </p:nvSpPr>
        <p:spPr/>
        <p:txBody>
          <a:bodyPr/>
          <a:lstStyle/>
          <a:p>
            <a:fld id="{E0854382-0035-4F2C-A9A1-64EE9B7013F3}" type="slidenum">
              <a:rPr lang="en-GB" smtClean="0"/>
              <a:t>12</a:t>
            </a:fld>
            <a:endParaRPr lang="en-GB" dirty="0"/>
          </a:p>
        </p:txBody>
      </p:sp>
    </p:spTree>
    <p:extLst>
      <p:ext uri="{BB962C8B-B14F-4D97-AF65-F5344CB8AC3E}">
        <p14:creationId xmlns:p14="http://schemas.microsoft.com/office/powerpoint/2010/main" val="305978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DEEC376-0DB3-4489-842A-12D92786294F}" type="slidenum">
              <a:rPr lang="en-GB" smtClean="0"/>
              <a:t>13</a:t>
            </a:fld>
            <a:endParaRPr lang="en-GB" dirty="0"/>
          </a:p>
        </p:txBody>
      </p:sp>
    </p:spTree>
    <p:extLst>
      <p:ext uri="{BB962C8B-B14F-4D97-AF65-F5344CB8AC3E}">
        <p14:creationId xmlns:p14="http://schemas.microsoft.com/office/powerpoint/2010/main" val="1857002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DEEC376-0DB3-4489-842A-12D92786294F}" type="slidenum">
              <a:rPr lang="en-GB" smtClean="0"/>
              <a:t>14</a:t>
            </a:fld>
            <a:endParaRPr lang="en-GB" dirty="0"/>
          </a:p>
        </p:txBody>
      </p:sp>
    </p:spTree>
    <p:extLst>
      <p:ext uri="{BB962C8B-B14F-4D97-AF65-F5344CB8AC3E}">
        <p14:creationId xmlns:p14="http://schemas.microsoft.com/office/powerpoint/2010/main" val="3581261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854382-0035-4F2C-A9A1-64EE9B7013F3}" type="slidenum">
              <a:rPr lang="en-GB" smtClean="0"/>
              <a:t>15</a:t>
            </a:fld>
            <a:endParaRPr lang="en-GB" dirty="0"/>
          </a:p>
        </p:txBody>
      </p:sp>
    </p:spTree>
    <p:extLst>
      <p:ext uri="{BB962C8B-B14F-4D97-AF65-F5344CB8AC3E}">
        <p14:creationId xmlns:p14="http://schemas.microsoft.com/office/powerpoint/2010/main" val="3019006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854382-0035-4F2C-A9A1-64EE9B7013F3}" type="slidenum">
              <a:rPr lang="en-GB" smtClean="0"/>
              <a:t>2</a:t>
            </a:fld>
            <a:endParaRPr lang="en-GB" dirty="0"/>
          </a:p>
        </p:txBody>
      </p:sp>
    </p:spTree>
    <p:extLst>
      <p:ext uri="{BB962C8B-B14F-4D97-AF65-F5344CB8AC3E}">
        <p14:creationId xmlns:p14="http://schemas.microsoft.com/office/powerpoint/2010/main" val="934736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854382-0035-4F2C-A9A1-64EE9B7013F3}" type="slidenum">
              <a:rPr lang="en-GB" smtClean="0"/>
              <a:t>3</a:t>
            </a:fld>
            <a:endParaRPr lang="en-GB" dirty="0"/>
          </a:p>
        </p:txBody>
      </p:sp>
    </p:spTree>
    <p:extLst>
      <p:ext uri="{BB962C8B-B14F-4D97-AF65-F5344CB8AC3E}">
        <p14:creationId xmlns:p14="http://schemas.microsoft.com/office/powerpoint/2010/main" val="415934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u="none" dirty="0"/>
          </a:p>
        </p:txBody>
      </p:sp>
      <p:sp>
        <p:nvSpPr>
          <p:cNvPr id="4" name="Slide Number Placeholder 3"/>
          <p:cNvSpPr>
            <a:spLocks noGrp="1"/>
          </p:cNvSpPr>
          <p:nvPr>
            <p:ph type="sldNum" sz="quarter" idx="5"/>
          </p:nvPr>
        </p:nvSpPr>
        <p:spPr/>
        <p:txBody>
          <a:bodyPr/>
          <a:lstStyle/>
          <a:p>
            <a:fld id="{E0854382-0035-4F2C-A9A1-64EE9B7013F3}" type="slidenum">
              <a:rPr lang="en-GB" smtClean="0"/>
              <a:t>4</a:t>
            </a:fld>
            <a:endParaRPr lang="en-GB" dirty="0"/>
          </a:p>
        </p:txBody>
      </p:sp>
    </p:spTree>
    <p:extLst>
      <p:ext uri="{BB962C8B-B14F-4D97-AF65-F5344CB8AC3E}">
        <p14:creationId xmlns:p14="http://schemas.microsoft.com/office/powerpoint/2010/main" val="3228678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5</a:t>
            </a:fld>
            <a:endParaRPr lang="en-GB"/>
          </a:p>
        </p:txBody>
      </p:sp>
    </p:spTree>
    <p:extLst>
      <p:ext uri="{BB962C8B-B14F-4D97-AF65-F5344CB8AC3E}">
        <p14:creationId xmlns:p14="http://schemas.microsoft.com/office/powerpoint/2010/main" val="1471884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6</a:t>
            </a:fld>
            <a:endParaRPr lang="en-GB"/>
          </a:p>
        </p:txBody>
      </p:sp>
    </p:spTree>
    <p:extLst>
      <p:ext uri="{BB962C8B-B14F-4D97-AF65-F5344CB8AC3E}">
        <p14:creationId xmlns:p14="http://schemas.microsoft.com/office/powerpoint/2010/main" val="2076732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7</a:t>
            </a:fld>
            <a:endParaRPr lang="en-GB"/>
          </a:p>
        </p:txBody>
      </p:sp>
    </p:spTree>
    <p:extLst>
      <p:ext uri="{BB962C8B-B14F-4D97-AF65-F5344CB8AC3E}">
        <p14:creationId xmlns:p14="http://schemas.microsoft.com/office/powerpoint/2010/main" val="426301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8</a:t>
            </a:fld>
            <a:endParaRPr lang="en-GB"/>
          </a:p>
        </p:txBody>
      </p:sp>
    </p:spTree>
    <p:extLst>
      <p:ext uri="{BB962C8B-B14F-4D97-AF65-F5344CB8AC3E}">
        <p14:creationId xmlns:p14="http://schemas.microsoft.com/office/powerpoint/2010/main" val="155775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D956A2F-A912-4774-9291-E33A67CC9F4E}" type="slidenum">
              <a:rPr lang="en-GB" smtClean="0"/>
              <a:t>9</a:t>
            </a:fld>
            <a:endParaRPr lang="en-GB"/>
          </a:p>
        </p:txBody>
      </p:sp>
    </p:spTree>
    <p:extLst>
      <p:ext uri="{BB962C8B-B14F-4D97-AF65-F5344CB8AC3E}">
        <p14:creationId xmlns:p14="http://schemas.microsoft.com/office/powerpoint/2010/main" val="980221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2757195"/>
            <a:ext cx="8390860" cy="788027"/>
          </a:xfrm>
        </p:spPr>
        <p:txBody>
          <a:bodyPr anchor="b">
            <a:normAutofit/>
          </a:bodyPr>
          <a:lstStyle>
            <a:lvl1pPr algn="l">
              <a:defRPr sz="4400" b="0" i="0">
                <a:solidFill>
                  <a:schemeClr val="accent3"/>
                </a:solidFill>
                <a:latin typeface="+mj-lt"/>
              </a:defRPr>
            </a:lvl1pPr>
          </a:lstStyle>
          <a:p>
            <a:r>
              <a:rPr lang="en-US" dirty="0"/>
              <a:t>Click to edit master title style</a:t>
            </a:r>
          </a:p>
        </p:txBody>
      </p:sp>
      <p:sp>
        <p:nvSpPr>
          <p:cNvPr id="3" name="Subtitle 2"/>
          <p:cNvSpPr>
            <a:spLocks noGrp="1"/>
          </p:cNvSpPr>
          <p:nvPr>
            <p:ph type="subTitle" idx="1" hasCustomPrompt="1"/>
          </p:nvPr>
        </p:nvSpPr>
        <p:spPr>
          <a:xfrm>
            <a:off x="838201" y="3637296"/>
            <a:ext cx="8390860" cy="561728"/>
          </a:xfrm>
          <a:prstGeom prst="rect">
            <a:avLst/>
          </a:prstGeom>
        </p:spPr>
        <p:txBody>
          <a:bodyPr>
            <a:normAutofit/>
          </a:bodyPr>
          <a:lstStyle>
            <a:lvl1pPr marL="0" indent="0" algn="l">
              <a:buNone/>
              <a:defRPr sz="2400" b="0" i="0" baseline="0">
                <a:solidFill>
                  <a:schemeClr val="accent5"/>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F0C2B-21B0-46B9-80A1-9F88378FCF69}" type="slidenum">
              <a:rPr lang="en-GB" smtClean="0"/>
              <a:t>‹#›</a:t>
            </a:fld>
            <a:endParaRPr lang="en-GB" dirty="0"/>
          </a:p>
        </p:txBody>
      </p:sp>
      <p:cxnSp>
        <p:nvCxnSpPr>
          <p:cNvPr id="15" name="Straight Connector 14"/>
          <p:cNvCxnSpPr>
            <a:cxnSpLocks/>
          </p:cNvCxnSpPr>
          <p:nvPr/>
        </p:nvCxnSpPr>
        <p:spPr>
          <a:xfrm>
            <a:off x="838201" y="2384168"/>
            <a:ext cx="1433967"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050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Example Boxed Slide 1">
    <p:spTree>
      <p:nvGrpSpPr>
        <p:cNvPr id="1" name=""/>
        <p:cNvGrpSpPr/>
        <p:nvPr/>
      </p:nvGrpSpPr>
      <p:grpSpPr>
        <a:xfrm>
          <a:off x="0" y="0"/>
          <a:ext cx="0" cy="0"/>
          <a:chOff x="0" y="0"/>
          <a:chExt cx="0" cy="0"/>
        </a:xfrm>
      </p:grpSpPr>
      <p:sp>
        <p:nvSpPr>
          <p:cNvPr id="19" name="Content Placeholder 3"/>
          <p:cNvSpPr>
            <a:spLocks noGrp="1"/>
          </p:cNvSpPr>
          <p:nvPr>
            <p:ph sz="half" idx="13" hasCustomPrompt="1"/>
          </p:nvPr>
        </p:nvSpPr>
        <p:spPr>
          <a:xfrm>
            <a:off x="6384029" y="4365104"/>
            <a:ext cx="5184576" cy="1728192"/>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Public Exhibitions </a:t>
            </a:r>
            <a:r>
              <a:rPr lang="it-IT" dirty="0"/>
              <a:t>sed quia consequuntur magni dolores eos qui ratione voluptatem sequi nesciunt </a:t>
            </a:r>
            <a:r>
              <a:rPr lang="en-US" dirty="0"/>
              <a:t>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
        <p:nvSpPr>
          <p:cNvPr id="20" name="Content Placeholder 3"/>
          <p:cNvSpPr>
            <a:spLocks noGrp="1"/>
          </p:cNvSpPr>
          <p:nvPr>
            <p:ph sz="half" idx="14" hasCustomPrompt="1"/>
          </p:nvPr>
        </p:nvSpPr>
        <p:spPr>
          <a:xfrm>
            <a:off x="719403" y="1916832"/>
            <a:ext cx="5184576" cy="1776774"/>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Affordable Homes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a:t>
            </a:r>
            <a:r>
              <a:rPr lang="en-US" dirty="0"/>
              <a:t> </a:t>
            </a:r>
            <a:r>
              <a:rPr lang="en-US" dirty="0" err="1"/>
              <a:t>tatem</a:t>
            </a:r>
            <a:r>
              <a:rPr lang="en-US" dirty="0"/>
              <a:t> </a:t>
            </a:r>
            <a:r>
              <a:rPr lang="en-US" dirty="0" err="1"/>
              <a:t>accusantium</a:t>
            </a:r>
            <a:r>
              <a:rPr lang="en-US" dirty="0"/>
              <a:t> </a:t>
            </a:r>
            <a:r>
              <a:rPr lang="en-US" dirty="0" err="1"/>
              <a:t>doloremque</a:t>
            </a:r>
            <a:r>
              <a:rPr lang="en-US" dirty="0"/>
              <a:t> </a:t>
            </a:r>
            <a:r>
              <a:rPr lang="en-US" dirty="0" err="1"/>
              <a:t>laudantium</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endParaRPr lang="en-US" dirty="0"/>
          </a:p>
        </p:txBody>
      </p:sp>
      <p:sp>
        <p:nvSpPr>
          <p:cNvPr id="21" name="Content Placeholder 3"/>
          <p:cNvSpPr>
            <a:spLocks noGrp="1"/>
          </p:cNvSpPr>
          <p:nvPr>
            <p:ph sz="half" idx="15" hasCustomPrompt="1"/>
          </p:nvPr>
        </p:nvSpPr>
        <p:spPr>
          <a:xfrm>
            <a:off x="6384032" y="1916832"/>
            <a:ext cx="5184576" cy="1776774"/>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Strategic land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a:t>
            </a:r>
            <a:r>
              <a:rPr lang="en-US" dirty="0" err="1"/>
              <a:t>vitaequae</a:t>
            </a:r>
            <a:r>
              <a:rPr lang="en-US" dirty="0"/>
              <a:t>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
        <p:nvSpPr>
          <p:cNvPr id="22" name="Content Placeholder 3"/>
          <p:cNvSpPr>
            <a:spLocks noGrp="1"/>
          </p:cNvSpPr>
          <p:nvPr>
            <p:ph sz="half" idx="16" hasCustomPrompt="1"/>
          </p:nvPr>
        </p:nvSpPr>
        <p:spPr>
          <a:xfrm>
            <a:off x="708221" y="4365104"/>
            <a:ext cx="5184576" cy="1728192"/>
          </a:xfrm>
          <a:prstGeom prst="rect">
            <a:avLst/>
          </a:prstGeom>
          <a:noFill/>
        </p:spPr>
        <p:txBody>
          <a:bodyPr anchor="ctr"/>
          <a:lstStyle>
            <a:lvl1pPr marL="0" marR="0" indent="0" algn="l" defTabSz="914400" rtl="0" eaLnBrk="1" fontAlgn="base" latinLnBrk="0" hangingPunct="1">
              <a:lnSpc>
                <a:spcPct val="100000"/>
              </a:lnSpc>
              <a:spcBef>
                <a:spcPct val="90000"/>
              </a:spcBef>
              <a:spcAft>
                <a:spcPct val="0"/>
              </a:spcAft>
              <a:buClrTx/>
              <a:buSzTx/>
              <a:buFontTx/>
              <a:buNone/>
              <a:tabLst/>
              <a:defRPr sz="1800" b="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marL="0" marR="0" lvl="0" indent="0" algn="l" defTabSz="914400" rtl="0" eaLnBrk="1" fontAlgn="base" latinLnBrk="0" hangingPunct="1">
              <a:lnSpc>
                <a:spcPct val="100000"/>
              </a:lnSpc>
              <a:spcBef>
                <a:spcPct val="90000"/>
              </a:spcBef>
              <a:spcAft>
                <a:spcPct val="0"/>
              </a:spcAft>
              <a:buClrTx/>
              <a:buSzTx/>
              <a:buFontTx/>
              <a:buNone/>
              <a:tabLst/>
              <a:defRPr/>
            </a:pPr>
            <a:r>
              <a:rPr lang="en-US" dirty="0"/>
              <a:t>Jobs provided dicta </a:t>
            </a:r>
            <a:r>
              <a:rPr lang="en-US" dirty="0" err="1"/>
              <a:t>sunt</a:t>
            </a:r>
            <a:r>
              <a:rPr lang="en-US" dirty="0"/>
              <a: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quae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a:t>
            </a:r>
          </a:p>
        </p:txBody>
      </p:sp>
    </p:spTree>
    <p:extLst>
      <p:ext uri="{BB962C8B-B14F-4D97-AF65-F5344CB8AC3E}">
        <p14:creationId xmlns:p14="http://schemas.microsoft.com/office/powerpoint/2010/main" val="42176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E8F0C2B-21B0-46B9-80A1-9F88378FCF69}" type="slidenum">
              <a:rPr lang="en-GB" smtClean="0"/>
              <a:t>‹#›</a:t>
            </a:fld>
            <a:endParaRPr lang="en-GB" dirty="0"/>
          </a:p>
        </p:txBody>
      </p:sp>
    </p:spTree>
    <p:extLst>
      <p:ext uri="{BB962C8B-B14F-4D97-AF65-F5344CB8AC3E}">
        <p14:creationId xmlns:p14="http://schemas.microsoft.com/office/powerpoint/2010/main" val="86685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p:cNvSpPr/>
          <p:nvPr/>
        </p:nvSpPr>
        <p:spPr>
          <a:xfrm>
            <a:off x="1" y="1985209"/>
            <a:ext cx="12192001" cy="3633538"/>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800" dirty="0">
              <a:solidFill>
                <a:schemeClr val="accent1"/>
              </a:solidFill>
            </a:endParaRPr>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E8F0C2B-21B0-46B9-80A1-9F88378FCF69}" type="slidenum">
              <a:rPr lang="en-GB" smtClean="0"/>
              <a:t>‹#›</a:t>
            </a:fld>
            <a:endParaRPr lang="en-GB" dirty="0"/>
          </a:p>
        </p:txBody>
      </p:sp>
      <p:sp>
        <p:nvSpPr>
          <p:cNvPr id="8" name="Title Placeholder 1"/>
          <p:cNvSpPr>
            <a:spLocks noGrp="1"/>
          </p:cNvSpPr>
          <p:nvPr>
            <p:ph type="title"/>
          </p:nvPr>
        </p:nvSpPr>
        <p:spPr>
          <a:xfrm>
            <a:off x="3774558" y="558914"/>
            <a:ext cx="7579243" cy="6744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Text Placeholder 6"/>
          <p:cNvSpPr>
            <a:spLocks noGrp="1"/>
          </p:cNvSpPr>
          <p:nvPr>
            <p:ph type="body" sz="quarter" idx="14" hasCustomPrompt="1"/>
          </p:nvPr>
        </p:nvSpPr>
        <p:spPr>
          <a:xfrm>
            <a:off x="838201" y="2322180"/>
            <a:ext cx="5437188" cy="654385"/>
          </a:xfrm>
          <a:prstGeom prst="rect">
            <a:avLst/>
          </a:prstGeom>
        </p:spPr>
        <p:txBody>
          <a:bodyPr>
            <a:normAutofit/>
          </a:bodyPr>
          <a:lstStyle>
            <a:lvl1pPr>
              <a:defRPr sz="3600" baseline="0">
                <a:solidFill>
                  <a:schemeClr val="tx1"/>
                </a:solidFill>
                <a:latin typeface="Museo 300" panose="02000000000000000000" pitchFamily="50" charset="0"/>
              </a:defRPr>
            </a:lvl1pPr>
          </a:lstStyle>
          <a:p>
            <a:pPr lvl="0"/>
            <a:r>
              <a:rPr lang="en-US" dirty="0"/>
              <a:t>Lorem Ipsum</a:t>
            </a:r>
            <a:endParaRPr lang="en-GB" dirty="0"/>
          </a:p>
        </p:txBody>
      </p:sp>
      <p:sp>
        <p:nvSpPr>
          <p:cNvPr id="10" name="Text Placeholder 10"/>
          <p:cNvSpPr>
            <a:spLocks noGrp="1"/>
          </p:cNvSpPr>
          <p:nvPr>
            <p:ph type="body" sz="quarter" idx="15" hasCustomPrompt="1"/>
          </p:nvPr>
        </p:nvSpPr>
        <p:spPr>
          <a:xfrm>
            <a:off x="838201" y="3175464"/>
            <a:ext cx="5437188" cy="2111433"/>
          </a:xfrm>
          <a:prstGeom prst="rect">
            <a:avLst/>
          </a:prstGeom>
        </p:spPr>
        <p:txBody>
          <a:bodyPr>
            <a:normAutofit/>
          </a:bodyPr>
          <a:lstStyle>
            <a:lvl1pPr>
              <a:lnSpc>
                <a:spcPct val="100000"/>
              </a:lnSpc>
              <a:spcBef>
                <a:spcPts val="300"/>
              </a:spcBef>
              <a:defRPr sz="1400" baseline="0">
                <a:solidFill>
                  <a:schemeClr val="tx1"/>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r>
              <a:rPr lang="en-US" dirty="0" err="1"/>
              <a:t>Ius</a:t>
            </a:r>
            <a:r>
              <a:rPr lang="en-US" dirty="0"/>
              <a:t> </a:t>
            </a:r>
            <a:r>
              <a:rPr lang="en-US" dirty="0" err="1"/>
              <a:t>populo</a:t>
            </a:r>
            <a:r>
              <a:rPr lang="en-US" dirty="0"/>
              <a:t> </a:t>
            </a:r>
            <a:r>
              <a:rPr lang="en-US" dirty="0" err="1"/>
              <a:t>verterem</a:t>
            </a:r>
            <a:r>
              <a:rPr lang="en-US" dirty="0"/>
              <a:t> </a:t>
            </a:r>
            <a:r>
              <a:rPr lang="en-US" dirty="0" err="1"/>
              <a:t>consetetur</a:t>
            </a:r>
            <a:r>
              <a:rPr lang="en-US" dirty="0"/>
              <a:t> in.</a:t>
            </a:r>
          </a:p>
          <a:p>
            <a:pPr lvl="0"/>
            <a:endParaRPr lang="en-US" dirty="0"/>
          </a:p>
          <a:p>
            <a:pPr lvl="0"/>
            <a:r>
              <a:rPr lang="en-US" dirty="0" err="1"/>
              <a:t>Ut</a:t>
            </a:r>
            <a:r>
              <a:rPr lang="en-US" dirty="0"/>
              <a:t> </a:t>
            </a:r>
            <a:r>
              <a:rPr lang="en-US" dirty="0" err="1"/>
              <a:t>aliquip</a:t>
            </a:r>
            <a:r>
              <a:rPr lang="en-US" dirty="0"/>
              <a:t> </a:t>
            </a:r>
            <a:r>
              <a:rPr lang="en-US" dirty="0" err="1"/>
              <a:t>intellegat</a:t>
            </a:r>
            <a:r>
              <a:rPr lang="en-US" dirty="0"/>
              <a:t> </a:t>
            </a:r>
            <a:r>
              <a:rPr lang="en-US" dirty="0" err="1"/>
              <a:t>est</a:t>
            </a:r>
            <a:r>
              <a:rPr lang="en-US" dirty="0"/>
              <a:t>, at </a:t>
            </a:r>
            <a:r>
              <a:rPr lang="en-US" dirty="0" err="1"/>
              <a:t>duis</a:t>
            </a:r>
            <a:r>
              <a:rPr lang="en-US" dirty="0"/>
              <a:t> </a:t>
            </a:r>
            <a:r>
              <a:rPr lang="en-US" dirty="0" err="1"/>
              <a:t>nobis</a:t>
            </a:r>
            <a:r>
              <a:rPr lang="en-US" dirty="0"/>
              <a:t> </a:t>
            </a:r>
            <a:r>
              <a:rPr lang="en-US" dirty="0" err="1"/>
              <a:t>voluptatibus</a:t>
            </a:r>
            <a:r>
              <a:rPr lang="en-US" dirty="0"/>
              <a:t> vis. </a:t>
            </a:r>
            <a:r>
              <a:rPr lang="en-US" dirty="0" err="1"/>
              <a:t>Scaevola</a:t>
            </a:r>
            <a:r>
              <a:rPr lang="en-US" dirty="0"/>
              <a:t> </a:t>
            </a:r>
            <a:r>
              <a:rPr lang="en-US" dirty="0" err="1"/>
              <a:t>menandri</a:t>
            </a:r>
            <a:r>
              <a:rPr lang="en-US" dirty="0"/>
              <a:t> id </a:t>
            </a:r>
            <a:r>
              <a:rPr lang="en-US" dirty="0" err="1"/>
              <a:t>ius</a:t>
            </a:r>
            <a:endParaRPr lang="en-GB" dirty="0"/>
          </a:p>
        </p:txBody>
      </p:sp>
    </p:spTree>
    <p:extLst>
      <p:ext uri="{BB962C8B-B14F-4D97-AF65-F5344CB8AC3E}">
        <p14:creationId xmlns:p14="http://schemas.microsoft.com/office/powerpoint/2010/main" val="212576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F0C2B-21B0-46B9-80A1-9F88378FCF69}" type="slidenum">
              <a:rPr lang="en-GB" smtClean="0"/>
              <a:t>‹#›</a:t>
            </a:fld>
            <a:endParaRPr lang="en-GB" dirty="0"/>
          </a:p>
        </p:txBody>
      </p:sp>
      <p:sp>
        <p:nvSpPr>
          <p:cNvPr id="4" name="Text Placeholder 3"/>
          <p:cNvSpPr>
            <a:spLocks noGrp="1"/>
          </p:cNvSpPr>
          <p:nvPr>
            <p:ph type="body" sz="quarter" idx="13" hasCustomPrompt="1"/>
          </p:nvPr>
        </p:nvSpPr>
        <p:spPr>
          <a:xfrm>
            <a:off x="838201" y="2273599"/>
            <a:ext cx="7773988" cy="520700"/>
          </a:xfrm>
          <a:prstGeom prst="rect">
            <a:avLst/>
          </a:prstGeom>
        </p:spPr>
        <p:txBody>
          <a:bodyPr/>
          <a:lstStyle>
            <a:lvl1pPr>
              <a:defRPr sz="4400" baseline="0">
                <a:latin typeface="Museo 300" panose="02000000000000000000" pitchFamily="50" charset="0"/>
              </a:defRPr>
            </a:lvl1pPr>
          </a:lstStyle>
          <a:p>
            <a:r>
              <a:rPr lang="en-GB" sz="2400" b="0" i="0" dirty="0">
                <a:solidFill>
                  <a:schemeClr val="accent2"/>
                </a:solidFill>
                <a:latin typeface="+mj-lt"/>
              </a:rPr>
              <a:t>Lorem ipsum </a:t>
            </a:r>
            <a:r>
              <a:rPr lang="en-GB" sz="2400" b="0" i="0" dirty="0" err="1">
                <a:solidFill>
                  <a:schemeClr val="accent2"/>
                </a:solidFill>
                <a:latin typeface="+mj-lt"/>
              </a:rPr>
              <a:t>dolor</a:t>
            </a:r>
            <a:r>
              <a:rPr lang="en-GB" sz="2400" b="0" i="0" dirty="0">
                <a:solidFill>
                  <a:schemeClr val="accent2"/>
                </a:solidFill>
                <a:latin typeface="+mj-lt"/>
              </a:rPr>
              <a:t> sit </a:t>
            </a:r>
            <a:r>
              <a:rPr lang="en-GB" sz="2400" b="0" i="0" dirty="0" err="1">
                <a:solidFill>
                  <a:schemeClr val="accent2"/>
                </a:solidFill>
                <a:latin typeface="+mj-lt"/>
              </a:rPr>
              <a:t>amet</a:t>
            </a:r>
            <a:endParaRPr lang="en-GB" sz="2400" b="0" i="0" dirty="0">
              <a:solidFill>
                <a:schemeClr val="accent2"/>
              </a:solidFill>
              <a:latin typeface="+mj-lt"/>
            </a:endParaRPr>
          </a:p>
        </p:txBody>
      </p:sp>
      <p:sp>
        <p:nvSpPr>
          <p:cNvPr id="11" name="Text Placeholder 10"/>
          <p:cNvSpPr>
            <a:spLocks noGrp="1"/>
          </p:cNvSpPr>
          <p:nvPr>
            <p:ph type="body" sz="quarter" idx="14" hasCustomPrompt="1"/>
          </p:nvPr>
        </p:nvSpPr>
        <p:spPr>
          <a:xfrm>
            <a:off x="838201" y="2992438"/>
            <a:ext cx="7773988" cy="2684462"/>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r>
              <a:rPr lang="en-US" dirty="0" err="1"/>
              <a:t>Ius</a:t>
            </a:r>
            <a:r>
              <a:rPr lang="en-US" dirty="0"/>
              <a:t> </a:t>
            </a:r>
            <a:r>
              <a:rPr lang="en-US" dirty="0" err="1"/>
              <a:t>populo</a:t>
            </a:r>
            <a:r>
              <a:rPr lang="en-US" dirty="0"/>
              <a:t> </a:t>
            </a:r>
            <a:r>
              <a:rPr lang="en-US" dirty="0" err="1"/>
              <a:t>verterem</a:t>
            </a:r>
            <a:r>
              <a:rPr lang="en-US" dirty="0"/>
              <a:t> </a:t>
            </a:r>
            <a:r>
              <a:rPr lang="en-US" dirty="0" err="1"/>
              <a:t>consetetur</a:t>
            </a:r>
            <a:r>
              <a:rPr lang="en-US" dirty="0"/>
              <a:t> in.</a:t>
            </a:r>
          </a:p>
          <a:p>
            <a:pPr lvl="0"/>
            <a:endParaRPr lang="en-US" dirty="0"/>
          </a:p>
          <a:p>
            <a:pPr lvl="0"/>
            <a:r>
              <a:rPr lang="en-US" dirty="0" err="1"/>
              <a:t>Ut</a:t>
            </a:r>
            <a:r>
              <a:rPr lang="en-US" dirty="0"/>
              <a:t> </a:t>
            </a:r>
            <a:r>
              <a:rPr lang="en-US" dirty="0" err="1"/>
              <a:t>aliquip</a:t>
            </a:r>
            <a:r>
              <a:rPr lang="en-US" dirty="0"/>
              <a:t> </a:t>
            </a:r>
            <a:r>
              <a:rPr lang="en-US" dirty="0" err="1"/>
              <a:t>intellegat</a:t>
            </a:r>
            <a:r>
              <a:rPr lang="en-US" dirty="0"/>
              <a:t> </a:t>
            </a:r>
            <a:r>
              <a:rPr lang="en-US" dirty="0" err="1"/>
              <a:t>est</a:t>
            </a:r>
            <a:r>
              <a:rPr lang="en-US" dirty="0"/>
              <a:t>, at </a:t>
            </a:r>
            <a:r>
              <a:rPr lang="en-US" dirty="0" err="1"/>
              <a:t>duis</a:t>
            </a:r>
            <a:r>
              <a:rPr lang="en-US" dirty="0"/>
              <a:t> </a:t>
            </a:r>
            <a:r>
              <a:rPr lang="en-US" dirty="0" err="1"/>
              <a:t>nobis</a:t>
            </a:r>
            <a:r>
              <a:rPr lang="en-US" dirty="0"/>
              <a:t> </a:t>
            </a:r>
            <a:r>
              <a:rPr lang="en-US" dirty="0" err="1"/>
              <a:t>voluptatibus</a:t>
            </a:r>
            <a:r>
              <a:rPr lang="en-US" dirty="0"/>
              <a:t> vis. </a:t>
            </a:r>
            <a:r>
              <a:rPr lang="en-US" dirty="0" err="1"/>
              <a:t>Scaevola</a:t>
            </a:r>
            <a:r>
              <a:rPr lang="en-US" dirty="0"/>
              <a:t> </a:t>
            </a:r>
            <a:r>
              <a:rPr lang="en-US" dirty="0" err="1"/>
              <a:t>menandri</a:t>
            </a:r>
            <a:r>
              <a:rPr lang="en-US" dirty="0"/>
              <a:t> id </a:t>
            </a:r>
            <a:r>
              <a:rPr lang="en-US" dirty="0" err="1"/>
              <a:t>ius</a:t>
            </a:r>
            <a:r>
              <a:rPr lang="en-US" dirty="0"/>
              <a:t>. </a:t>
            </a:r>
            <a:r>
              <a:rPr lang="en-US" dirty="0" err="1"/>
              <a:t>Enim</a:t>
            </a:r>
            <a:r>
              <a:rPr lang="en-US" dirty="0"/>
              <a:t> </a:t>
            </a:r>
            <a:r>
              <a:rPr lang="en-US" dirty="0" err="1"/>
              <a:t>postea</a:t>
            </a:r>
            <a:r>
              <a:rPr lang="en-US" dirty="0"/>
              <a:t> pro </a:t>
            </a:r>
            <a:r>
              <a:rPr lang="en-US" dirty="0" err="1"/>
              <a:t>ei</a:t>
            </a:r>
            <a:r>
              <a:rPr lang="en-US" dirty="0"/>
              <a:t>, </a:t>
            </a:r>
            <a:r>
              <a:rPr lang="en-US" dirty="0" err="1"/>
              <a:t>natum</a:t>
            </a:r>
            <a:r>
              <a:rPr lang="en-US" dirty="0"/>
              <a:t> </a:t>
            </a:r>
            <a:r>
              <a:rPr lang="en-US" dirty="0" err="1"/>
              <a:t>erroribus</a:t>
            </a:r>
            <a:r>
              <a:rPr lang="en-US" dirty="0"/>
              <a:t> </a:t>
            </a:r>
            <a:r>
              <a:rPr lang="en-US" dirty="0" err="1"/>
              <a:t>abhorreant</a:t>
            </a:r>
            <a:r>
              <a:rPr lang="en-US" dirty="0"/>
              <a:t> at est. Altera semper </a:t>
            </a:r>
            <a:r>
              <a:rPr lang="en-US" dirty="0" err="1"/>
              <a:t>pertinax</a:t>
            </a:r>
            <a:r>
              <a:rPr lang="en-US" dirty="0"/>
              <a:t> vis ne. </a:t>
            </a:r>
            <a:r>
              <a:rPr lang="en-US" dirty="0" err="1"/>
              <a:t>Erant</a:t>
            </a:r>
            <a:r>
              <a:rPr lang="en-US" dirty="0"/>
              <a:t> </a:t>
            </a:r>
            <a:r>
              <a:rPr lang="en-US" dirty="0" err="1"/>
              <a:t>fuisset</a:t>
            </a:r>
            <a:r>
              <a:rPr lang="en-US" dirty="0"/>
              <a:t> </a:t>
            </a:r>
            <a:r>
              <a:rPr lang="en-US" dirty="0" err="1"/>
              <a:t>eam</a:t>
            </a:r>
            <a:r>
              <a:rPr lang="en-US" dirty="0"/>
              <a:t> ex, ne qui </a:t>
            </a:r>
            <a:r>
              <a:rPr lang="en-US" dirty="0" err="1"/>
              <a:t>omnes</a:t>
            </a:r>
            <a:r>
              <a:rPr lang="en-US" dirty="0"/>
              <a:t> </a:t>
            </a:r>
            <a:r>
              <a:rPr lang="en-US" dirty="0" err="1"/>
              <a:t>dolores</a:t>
            </a:r>
            <a:r>
              <a:rPr lang="en-US" dirty="0"/>
              <a:t> </a:t>
            </a:r>
            <a:r>
              <a:rPr lang="en-US" dirty="0" err="1"/>
              <a:t>expetendis</a:t>
            </a:r>
            <a:r>
              <a:rPr lang="en-US" dirty="0"/>
              <a:t>. Duo </a:t>
            </a:r>
            <a:r>
              <a:rPr lang="en-US" dirty="0" err="1"/>
              <a:t>ei</a:t>
            </a:r>
            <a:r>
              <a:rPr lang="en-US" dirty="0"/>
              <a:t> </a:t>
            </a:r>
            <a:r>
              <a:rPr lang="en-US" dirty="0" err="1"/>
              <a:t>nisl</a:t>
            </a:r>
            <a:r>
              <a:rPr lang="en-US" dirty="0"/>
              <a:t> </a:t>
            </a:r>
            <a:r>
              <a:rPr lang="en-US" dirty="0" err="1"/>
              <a:t>sonet</a:t>
            </a:r>
            <a:r>
              <a:rPr lang="en-US" dirty="0"/>
              <a:t> </a:t>
            </a:r>
            <a:r>
              <a:rPr lang="en-US" dirty="0" err="1"/>
              <a:t>expetenda</a:t>
            </a:r>
            <a:r>
              <a:rPr lang="en-US" dirty="0"/>
              <a:t>, </a:t>
            </a:r>
            <a:r>
              <a:rPr lang="en-US" dirty="0" err="1"/>
              <a:t>vel</a:t>
            </a:r>
            <a:r>
              <a:rPr lang="en-US" dirty="0"/>
              <a:t> </a:t>
            </a:r>
            <a:r>
              <a:rPr lang="en-US" dirty="0" err="1"/>
              <a:t>debet</a:t>
            </a:r>
            <a:r>
              <a:rPr lang="en-US" dirty="0"/>
              <a:t> </a:t>
            </a:r>
            <a:r>
              <a:rPr lang="en-US" dirty="0" err="1"/>
              <a:t>deleniti</a:t>
            </a:r>
            <a:r>
              <a:rPr lang="en-US" dirty="0"/>
              <a:t> </a:t>
            </a:r>
            <a:r>
              <a:rPr lang="en-US" dirty="0" err="1"/>
              <a:t>omittantur</a:t>
            </a:r>
            <a:r>
              <a:rPr lang="en-US" dirty="0"/>
              <a:t> </a:t>
            </a:r>
            <a:r>
              <a:rPr lang="en-US" dirty="0" err="1"/>
              <a:t>eu</a:t>
            </a:r>
            <a:r>
              <a:rPr lang="en-US" dirty="0"/>
              <a:t>.</a:t>
            </a:r>
            <a:endParaRPr lang="en-GB" dirty="0"/>
          </a:p>
        </p:txBody>
      </p:sp>
    </p:spTree>
    <p:extLst>
      <p:ext uri="{BB962C8B-B14F-4D97-AF65-F5344CB8AC3E}">
        <p14:creationId xmlns:p14="http://schemas.microsoft.com/office/powerpoint/2010/main" val="276107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a:xfrm>
            <a:off x="838200" y="6341880"/>
            <a:ext cx="5221779" cy="365125"/>
          </a:xfrm>
        </p:spPr>
        <p:txBody>
          <a:bodyPr/>
          <a:lstStyle/>
          <a:p>
            <a:endParaRPr lang="en-GB" dirty="0"/>
          </a:p>
        </p:txBody>
      </p:sp>
      <p:sp>
        <p:nvSpPr>
          <p:cNvPr id="7" name="Picture Placeholder 2"/>
          <p:cNvSpPr>
            <a:spLocks noGrp="1" noChangeAspect="1"/>
          </p:cNvSpPr>
          <p:nvPr>
            <p:ph type="pic" idx="1"/>
          </p:nvPr>
        </p:nvSpPr>
        <p:spPr>
          <a:xfrm>
            <a:off x="6241313" y="1903228"/>
            <a:ext cx="5950688" cy="4954772"/>
          </a:xfrm>
          <a:prstGeom prst="rect">
            <a:avLst/>
          </a:prstGeo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8" name="Text Placeholder 3"/>
          <p:cNvSpPr>
            <a:spLocks noGrp="1"/>
          </p:cNvSpPr>
          <p:nvPr>
            <p:ph type="body" sz="quarter" idx="13" hasCustomPrompt="1"/>
          </p:nvPr>
        </p:nvSpPr>
        <p:spPr>
          <a:xfrm>
            <a:off x="838200" y="1903228"/>
            <a:ext cx="5221779" cy="520700"/>
          </a:xfrm>
          <a:prstGeom prst="rect">
            <a:avLst/>
          </a:prstGeom>
        </p:spPr>
        <p:txBody>
          <a:bodyPr/>
          <a:lstStyle>
            <a:lvl1pPr>
              <a:defRPr sz="4400" baseline="0">
                <a:latin typeface="Museo 300" panose="02000000000000000000" pitchFamily="50" charset="0"/>
              </a:defRPr>
            </a:lvl1pPr>
          </a:lstStyle>
          <a:p>
            <a:r>
              <a:rPr lang="en-GB" sz="2400" b="0" i="0" dirty="0">
                <a:solidFill>
                  <a:schemeClr val="accent2"/>
                </a:solidFill>
                <a:latin typeface="+mj-lt"/>
              </a:rPr>
              <a:t>Lorem ipsum </a:t>
            </a:r>
            <a:r>
              <a:rPr lang="en-GB" sz="2400" b="0" i="0" dirty="0" err="1">
                <a:solidFill>
                  <a:schemeClr val="accent2"/>
                </a:solidFill>
                <a:latin typeface="+mj-lt"/>
              </a:rPr>
              <a:t>dolor</a:t>
            </a:r>
            <a:r>
              <a:rPr lang="en-GB" sz="2400" b="0" i="0" dirty="0">
                <a:solidFill>
                  <a:schemeClr val="accent2"/>
                </a:solidFill>
                <a:latin typeface="+mj-lt"/>
              </a:rPr>
              <a:t> sit </a:t>
            </a:r>
            <a:r>
              <a:rPr lang="en-GB" sz="2400" b="0" i="0" dirty="0" err="1">
                <a:solidFill>
                  <a:schemeClr val="accent2"/>
                </a:solidFill>
                <a:latin typeface="+mj-lt"/>
              </a:rPr>
              <a:t>amet</a:t>
            </a:r>
            <a:endParaRPr lang="en-GB" sz="2400" b="0" i="0" dirty="0">
              <a:solidFill>
                <a:schemeClr val="accent2"/>
              </a:solidFill>
              <a:latin typeface="+mj-lt"/>
            </a:endParaRPr>
          </a:p>
        </p:txBody>
      </p:sp>
      <p:sp>
        <p:nvSpPr>
          <p:cNvPr id="10" name="Text Placeholder 10"/>
          <p:cNvSpPr>
            <a:spLocks noGrp="1"/>
          </p:cNvSpPr>
          <p:nvPr>
            <p:ph type="body" sz="quarter" idx="14" hasCustomPrompt="1"/>
          </p:nvPr>
        </p:nvSpPr>
        <p:spPr>
          <a:xfrm>
            <a:off x="838200" y="2622068"/>
            <a:ext cx="5221779" cy="3454537"/>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r>
              <a:rPr lang="en-US" dirty="0" err="1"/>
              <a:t>Ius</a:t>
            </a:r>
            <a:r>
              <a:rPr lang="en-US" dirty="0"/>
              <a:t> </a:t>
            </a:r>
            <a:r>
              <a:rPr lang="en-US" dirty="0" err="1"/>
              <a:t>populo</a:t>
            </a:r>
            <a:r>
              <a:rPr lang="en-US" dirty="0"/>
              <a:t> </a:t>
            </a:r>
            <a:r>
              <a:rPr lang="en-US" dirty="0" err="1"/>
              <a:t>verterem</a:t>
            </a:r>
            <a:r>
              <a:rPr lang="en-US" dirty="0"/>
              <a:t> </a:t>
            </a:r>
            <a:r>
              <a:rPr lang="en-US" dirty="0" err="1"/>
              <a:t>consetetur</a:t>
            </a:r>
            <a:r>
              <a:rPr lang="en-US" dirty="0"/>
              <a:t> in.</a:t>
            </a:r>
          </a:p>
          <a:p>
            <a:pPr lvl="0"/>
            <a:endParaRPr lang="en-US" dirty="0"/>
          </a:p>
          <a:p>
            <a:pPr lvl="0"/>
            <a:r>
              <a:rPr lang="en-US" dirty="0" err="1"/>
              <a:t>Ut</a:t>
            </a:r>
            <a:r>
              <a:rPr lang="en-US" dirty="0"/>
              <a:t> </a:t>
            </a:r>
            <a:r>
              <a:rPr lang="en-US" dirty="0" err="1"/>
              <a:t>aliquip</a:t>
            </a:r>
            <a:r>
              <a:rPr lang="en-US" dirty="0"/>
              <a:t> </a:t>
            </a:r>
            <a:r>
              <a:rPr lang="en-US" dirty="0" err="1"/>
              <a:t>intellegat</a:t>
            </a:r>
            <a:r>
              <a:rPr lang="en-US" dirty="0"/>
              <a:t> </a:t>
            </a:r>
            <a:r>
              <a:rPr lang="en-US" dirty="0" err="1"/>
              <a:t>est</a:t>
            </a:r>
            <a:r>
              <a:rPr lang="en-US" dirty="0"/>
              <a:t>, at </a:t>
            </a:r>
            <a:r>
              <a:rPr lang="en-US" dirty="0" err="1"/>
              <a:t>duis</a:t>
            </a:r>
            <a:r>
              <a:rPr lang="en-US" dirty="0"/>
              <a:t> </a:t>
            </a:r>
            <a:r>
              <a:rPr lang="en-US" dirty="0" err="1"/>
              <a:t>nobis</a:t>
            </a:r>
            <a:r>
              <a:rPr lang="en-US" dirty="0"/>
              <a:t> </a:t>
            </a:r>
            <a:r>
              <a:rPr lang="en-US" dirty="0" err="1"/>
              <a:t>voluptatibus</a:t>
            </a:r>
            <a:r>
              <a:rPr lang="en-US" dirty="0"/>
              <a:t> vis. </a:t>
            </a:r>
            <a:r>
              <a:rPr lang="en-US" dirty="0" err="1"/>
              <a:t>Scaevola</a:t>
            </a:r>
            <a:r>
              <a:rPr lang="en-US" dirty="0"/>
              <a:t> </a:t>
            </a:r>
            <a:r>
              <a:rPr lang="en-US" dirty="0" err="1"/>
              <a:t>menandri</a:t>
            </a:r>
            <a:r>
              <a:rPr lang="en-US" dirty="0"/>
              <a:t> id </a:t>
            </a:r>
            <a:r>
              <a:rPr lang="en-US" dirty="0" err="1"/>
              <a:t>ius</a:t>
            </a:r>
            <a:r>
              <a:rPr lang="en-US" dirty="0"/>
              <a:t>. </a:t>
            </a:r>
            <a:r>
              <a:rPr lang="en-US" dirty="0" err="1"/>
              <a:t>Enim</a:t>
            </a:r>
            <a:r>
              <a:rPr lang="en-US" dirty="0"/>
              <a:t> </a:t>
            </a:r>
            <a:r>
              <a:rPr lang="en-US" dirty="0" err="1"/>
              <a:t>postea</a:t>
            </a:r>
            <a:r>
              <a:rPr lang="en-US" dirty="0"/>
              <a:t> pro </a:t>
            </a:r>
            <a:r>
              <a:rPr lang="en-US" dirty="0" err="1"/>
              <a:t>ei</a:t>
            </a:r>
            <a:r>
              <a:rPr lang="en-US" dirty="0"/>
              <a:t>, </a:t>
            </a:r>
            <a:r>
              <a:rPr lang="en-US" dirty="0" err="1"/>
              <a:t>natum</a:t>
            </a:r>
            <a:r>
              <a:rPr lang="en-US" dirty="0"/>
              <a:t> </a:t>
            </a:r>
            <a:r>
              <a:rPr lang="en-US" dirty="0" err="1"/>
              <a:t>erroribus</a:t>
            </a:r>
            <a:r>
              <a:rPr lang="en-US" dirty="0"/>
              <a:t> </a:t>
            </a:r>
            <a:r>
              <a:rPr lang="en-US" dirty="0" err="1"/>
              <a:t>abhorreant</a:t>
            </a:r>
            <a:r>
              <a:rPr lang="en-US" dirty="0"/>
              <a:t> at est. Altera semper </a:t>
            </a:r>
            <a:r>
              <a:rPr lang="en-US" dirty="0" err="1"/>
              <a:t>pertinax</a:t>
            </a:r>
            <a:r>
              <a:rPr lang="en-US" dirty="0"/>
              <a:t> vis ne. </a:t>
            </a:r>
            <a:r>
              <a:rPr lang="en-US" dirty="0" err="1"/>
              <a:t>Erant</a:t>
            </a:r>
            <a:r>
              <a:rPr lang="en-US" dirty="0"/>
              <a:t> </a:t>
            </a:r>
            <a:r>
              <a:rPr lang="en-US" dirty="0" err="1"/>
              <a:t>fuisset</a:t>
            </a:r>
            <a:r>
              <a:rPr lang="en-US" dirty="0"/>
              <a:t> </a:t>
            </a:r>
            <a:r>
              <a:rPr lang="en-US" dirty="0" err="1"/>
              <a:t>eam</a:t>
            </a:r>
            <a:r>
              <a:rPr lang="en-US" dirty="0"/>
              <a:t> ex, ne qui </a:t>
            </a:r>
            <a:r>
              <a:rPr lang="en-US" dirty="0" err="1"/>
              <a:t>omnes</a:t>
            </a:r>
            <a:r>
              <a:rPr lang="en-US" dirty="0"/>
              <a:t> </a:t>
            </a:r>
            <a:r>
              <a:rPr lang="en-US" dirty="0" err="1"/>
              <a:t>dolores</a:t>
            </a:r>
            <a:r>
              <a:rPr lang="en-US" dirty="0"/>
              <a:t> </a:t>
            </a:r>
            <a:r>
              <a:rPr lang="en-US" dirty="0" err="1"/>
              <a:t>expetendis</a:t>
            </a:r>
            <a:r>
              <a:rPr lang="en-US" dirty="0"/>
              <a:t>. Duo </a:t>
            </a:r>
            <a:r>
              <a:rPr lang="en-US" dirty="0" err="1"/>
              <a:t>ei</a:t>
            </a:r>
            <a:r>
              <a:rPr lang="en-US" dirty="0"/>
              <a:t> </a:t>
            </a:r>
            <a:r>
              <a:rPr lang="en-US" dirty="0" err="1"/>
              <a:t>nisl</a:t>
            </a:r>
            <a:r>
              <a:rPr lang="en-US" dirty="0"/>
              <a:t> </a:t>
            </a:r>
            <a:r>
              <a:rPr lang="en-US" dirty="0" err="1"/>
              <a:t>sonet</a:t>
            </a:r>
            <a:r>
              <a:rPr lang="en-US" dirty="0"/>
              <a:t> </a:t>
            </a:r>
            <a:r>
              <a:rPr lang="en-US" dirty="0" err="1"/>
              <a:t>expetenda</a:t>
            </a:r>
            <a:r>
              <a:rPr lang="en-US" dirty="0"/>
              <a:t>, </a:t>
            </a:r>
            <a:r>
              <a:rPr lang="en-US" dirty="0" err="1"/>
              <a:t>vel</a:t>
            </a:r>
            <a:r>
              <a:rPr lang="en-US" dirty="0"/>
              <a:t> </a:t>
            </a:r>
            <a:r>
              <a:rPr lang="en-US" dirty="0" err="1"/>
              <a:t>debet</a:t>
            </a:r>
            <a:r>
              <a:rPr lang="en-US" dirty="0"/>
              <a:t> </a:t>
            </a:r>
            <a:r>
              <a:rPr lang="en-US" dirty="0" err="1"/>
              <a:t>deleniti</a:t>
            </a:r>
            <a:r>
              <a:rPr lang="en-US" dirty="0"/>
              <a:t> </a:t>
            </a:r>
            <a:r>
              <a:rPr lang="en-US" dirty="0" err="1"/>
              <a:t>omittantur</a:t>
            </a:r>
            <a:r>
              <a:rPr lang="en-US" dirty="0"/>
              <a:t> </a:t>
            </a:r>
            <a:r>
              <a:rPr lang="en-US" dirty="0" err="1"/>
              <a:t>eu</a:t>
            </a:r>
            <a:r>
              <a:rPr lang="en-US" dirty="0"/>
              <a:t>.</a:t>
            </a:r>
            <a:endParaRPr lang="en-GB" dirty="0"/>
          </a:p>
        </p:txBody>
      </p:sp>
    </p:spTree>
    <p:extLst>
      <p:ext uri="{BB962C8B-B14F-4D97-AF65-F5344CB8AC3E}">
        <p14:creationId xmlns:p14="http://schemas.microsoft.com/office/powerpoint/2010/main" val="67820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GB" dirty="0"/>
          </a:p>
        </p:txBody>
      </p:sp>
      <p:cxnSp>
        <p:nvCxnSpPr>
          <p:cNvPr id="8" name="Straight Connector 7"/>
          <p:cNvCxnSpPr/>
          <p:nvPr/>
        </p:nvCxnSpPr>
        <p:spPr>
          <a:xfrm>
            <a:off x="906627" y="2011189"/>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17462" y="2011189"/>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06627" y="4021431"/>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17462" y="4021431"/>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2" hasCustomPrompt="1"/>
          </p:nvPr>
        </p:nvSpPr>
        <p:spPr>
          <a:xfrm>
            <a:off x="821575"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9" name="Text Placeholder 8"/>
          <p:cNvSpPr>
            <a:spLocks noGrp="1"/>
          </p:cNvSpPr>
          <p:nvPr>
            <p:ph type="body" sz="quarter" idx="13" hasCustomPrompt="1"/>
          </p:nvPr>
        </p:nvSpPr>
        <p:spPr>
          <a:xfrm>
            <a:off x="821575"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
        <p:nvSpPr>
          <p:cNvPr id="23" name="Text Placeholder 3"/>
          <p:cNvSpPr>
            <a:spLocks noGrp="1"/>
          </p:cNvSpPr>
          <p:nvPr>
            <p:ph type="body" sz="quarter" idx="14" hasCustomPrompt="1"/>
          </p:nvPr>
        </p:nvSpPr>
        <p:spPr>
          <a:xfrm>
            <a:off x="4706390"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4" name="Text Placeholder 8"/>
          <p:cNvSpPr>
            <a:spLocks noGrp="1"/>
          </p:cNvSpPr>
          <p:nvPr>
            <p:ph type="body" sz="quarter" idx="15" hasCustomPrompt="1"/>
          </p:nvPr>
        </p:nvSpPr>
        <p:spPr>
          <a:xfrm>
            <a:off x="4706390"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
        <p:nvSpPr>
          <p:cNvPr id="25" name="Text Placeholder 3"/>
          <p:cNvSpPr>
            <a:spLocks noGrp="1"/>
          </p:cNvSpPr>
          <p:nvPr>
            <p:ph type="body" sz="quarter" idx="16" hasCustomPrompt="1"/>
          </p:nvPr>
        </p:nvSpPr>
        <p:spPr>
          <a:xfrm>
            <a:off x="4706390"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6" name="Text Placeholder 8"/>
          <p:cNvSpPr>
            <a:spLocks noGrp="1"/>
          </p:cNvSpPr>
          <p:nvPr>
            <p:ph type="body" sz="quarter" idx="17" hasCustomPrompt="1"/>
          </p:nvPr>
        </p:nvSpPr>
        <p:spPr>
          <a:xfrm>
            <a:off x="4706390"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
        <p:nvSpPr>
          <p:cNvPr id="27" name="Text Placeholder 3"/>
          <p:cNvSpPr>
            <a:spLocks noGrp="1"/>
          </p:cNvSpPr>
          <p:nvPr>
            <p:ph type="body" sz="quarter" idx="18" hasCustomPrompt="1"/>
          </p:nvPr>
        </p:nvSpPr>
        <p:spPr>
          <a:xfrm>
            <a:off x="838200"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8" name="Text Placeholder 8"/>
          <p:cNvSpPr>
            <a:spLocks noGrp="1"/>
          </p:cNvSpPr>
          <p:nvPr>
            <p:ph type="body" sz="quarter" idx="19" hasCustomPrompt="1"/>
          </p:nvPr>
        </p:nvSpPr>
        <p:spPr>
          <a:xfrm>
            <a:off x="838200"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Tree>
    <p:extLst>
      <p:ext uri="{BB962C8B-B14F-4D97-AF65-F5344CB8AC3E}">
        <p14:creationId xmlns:p14="http://schemas.microsoft.com/office/powerpoint/2010/main" val="329265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1" y="1945758"/>
            <a:ext cx="1736571" cy="1503338"/>
          </a:xfrm>
          <a:prstGeom prst="rect">
            <a:avLst/>
          </a:prstGeom>
        </p:spPr>
        <p:txBody>
          <a:bodyPr anchor="t">
            <a:normAutofit/>
          </a:bodyPr>
          <a:lstStyle>
            <a:lvl1pPr marL="0" indent="0">
              <a:buNone/>
              <a:defRPr sz="1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6" name="Footer Placeholder 5"/>
          <p:cNvSpPr>
            <a:spLocks noGrp="1"/>
          </p:cNvSpPr>
          <p:nvPr>
            <p:ph type="ftr" sz="quarter" idx="11"/>
          </p:nvPr>
        </p:nvSpPr>
        <p:spPr>
          <a:xfrm>
            <a:off x="838200" y="6341879"/>
            <a:ext cx="5062869" cy="249860"/>
          </a:xfrm>
        </p:spPr>
        <p:txBody>
          <a:bodyPr/>
          <a:lstStyle/>
          <a:p>
            <a:endParaRPr lang="en-GB" dirty="0"/>
          </a:p>
        </p:txBody>
      </p:sp>
      <p:sp>
        <p:nvSpPr>
          <p:cNvPr id="7" name="Slide Number Placeholder 6"/>
          <p:cNvSpPr>
            <a:spLocks noGrp="1"/>
          </p:cNvSpPr>
          <p:nvPr>
            <p:ph type="sldNum" sz="quarter" idx="12"/>
          </p:nvPr>
        </p:nvSpPr>
        <p:spPr>
          <a:xfrm>
            <a:off x="6091597" y="6343799"/>
            <a:ext cx="2743200" cy="249860"/>
          </a:xfrm>
        </p:spPr>
        <p:txBody>
          <a:bodyPr/>
          <a:lstStyle/>
          <a:p>
            <a:fld id="{1E8F0C2B-21B0-46B9-80A1-9F88378FCF69}" type="slidenum">
              <a:rPr lang="en-GB" smtClean="0"/>
              <a:t>‹#›</a:t>
            </a:fld>
            <a:endParaRPr lang="en-GB" dirty="0"/>
          </a:p>
        </p:txBody>
      </p:sp>
      <p:sp>
        <p:nvSpPr>
          <p:cNvPr id="8" name="Text Placeholder 3"/>
          <p:cNvSpPr>
            <a:spLocks noGrp="1"/>
          </p:cNvSpPr>
          <p:nvPr>
            <p:ph type="body" sz="half" idx="13" hasCustomPrompt="1"/>
          </p:nvPr>
        </p:nvSpPr>
        <p:spPr>
          <a:xfrm>
            <a:off x="838201"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
        <p:nvSpPr>
          <p:cNvPr id="9" name="Title 1"/>
          <p:cNvSpPr>
            <a:spLocks noGrp="1"/>
          </p:cNvSpPr>
          <p:nvPr>
            <p:ph type="title"/>
          </p:nvPr>
        </p:nvSpPr>
        <p:spPr>
          <a:xfrm>
            <a:off x="3774558" y="558914"/>
            <a:ext cx="7579243" cy="674463"/>
          </a:xfrm>
        </p:spPr>
        <p:txBody>
          <a:bodyPr/>
          <a:lstStyle/>
          <a:p>
            <a:r>
              <a:rPr lang="en-US"/>
              <a:t>Click to edit Master title style</a:t>
            </a:r>
            <a:endParaRPr lang="en-US" dirty="0"/>
          </a:p>
        </p:txBody>
      </p:sp>
      <p:sp>
        <p:nvSpPr>
          <p:cNvPr id="14" name="Picture Placeholder 2"/>
          <p:cNvSpPr>
            <a:spLocks noGrp="1" noChangeAspect="1"/>
          </p:cNvSpPr>
          <p:nvPr>
            <p:ph type="pic" idx="14"/>
          </p:nvPr>
        </p:nvSpPr>
        <p:spPr>
          <a:xfrm>
            <a:off x="5353873" y="1945758"/>
            <a:ext cx="1736571" cy="1503338"/>
          </a:xfrm>
          <a:prstGeom prst="rect">
            <a:avLst/>
          </a:prstGeom>
        </p:spPr>
        <p:txBody>
          <a:bodyPr anchor="t">
            <a:normAutofit/>
          </a:bodyPr>
          <a:lstStyle>
            <a:lvl1pPr marL="0" indent="0">
              <a:buNone/>
              <a:defRPr sz="1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15" name="Text Placeholder 3"/>
          <p:cNvSpPr>
            <a:spLocks noGrp="1"/>
          </p:cNvSpPr>
          <p:nvPr>
            <p:ph type="body" sz="half" idx="15" hasCustomPrompt="1"/>
          </p:nvPr>
        </p:nvSpPr>
        <p:spPr>
          <a:xfrm>
            <a:off x="5353873"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
        <p:nvSpPr>
          <p:cNvPr id="17" name="Picture Placeholder 2"/>
          <p:cNvSpPr>
            <a:spLocks noGrp="1" noChangeAspect="1"/>
          </p:cNvSpPr>
          <p:nvPr>
            <p:ph type="pic" idx="16"/>
          </p:nvPr>
        </p:nvSpPr>
        <p:spPr>
          <a:xfrm>
            <a:off x="838201" y="4102881"/>
            <a:ext cx="1736571" cy="1503338"/>
          </a:xfrm>
          <a:prstGeom prst="rect">
            <a:avLst/>
          </a:prstGeom>
        </p:spPr>
        <p:txBody>
          <a:bodyPr anchor="t">
            <a:normAutofit/>
          </a:bodyPr>
          <a:lstStyle>
            <a:lvl1pPr marL="0" indent="0">
              <a:buNone/>
              <a:defRPr sz="1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18" name="Text Placeholder 3"/>
          <p:cNvSpPr>
            <a:spLocks noGrp="1"/>
          </p:cNvSpPr>
          <p:nvPr>
            <p:ph type="body" sz="half" idx="17" hasCustomPrompt="1"/>
          </p:nvPr>
        </p:nvSpPr>
        <p:spPr>
          <a:xfrm>
            <a:off x="838201"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
        <p:nvSpPr>
          <p:cNvPr id="20" name="Picture Placeholder 2"/>
          <p:cNvSpPr>
            <a:spLocks noGrp="1" noChangeAspect="1"/>
          </p:cNvSpPr>
          <p:nvPr>
            <p:ph type="pic" idx="18"/>
          </p:nvPr>
        </p:nvSpPr>
        <p:spPr>
          <a:xfrm>
            <a:off x="5353873" y="4102881"/>
            <a:ext cx="1736571" cy="1503338"/>
          </a:xfrm>
          <a:prstGeom prst="rect">
            <a:avLst/>
          </a:prstGeom>
        </p:spPr>
        <p:txBody>
          <a:bodyPr anchor="t">
            <a:normAutofit/>
          </a:bodyPr>
          <a:lstStyle>
            <a:lvl1pPr marL="0" indent="0">
              <a:buNone/>
              <a:defRPr sz="1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21" name="Text Placeholder 3"/>
          <p:cNvSpPr>
            <a:spLocks noGrp="1"/>
          </p:cNvSpPr>
          <p:nvPr>
            <p:ph type="body" sz="half" idx="19" hasCustomPrompt="1"/>
          </p:nvPr>
        </p:nvSpPr>
        <p:spPr>
          <a:xfrm>
            <a:off x="5353873"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
        <p:nvSpPr>
          <p:cNvPr id="23" name="Text Placeholder 3"/>
          <p:cNvSpPr>
            <a:spLocks noGrp="1"/>
          </p:cNvSpPr>
          <p:nvPr>
            <p:ph type="body" sz="quarter" idx="20" hasCustomPrompt="1"/>
          </p:nvPr>
        </p:nvSpPr>
        <p:spPr>
          <a:xfrm>
            <a:off x="2846281" y="1981804"/>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4" name="Text Placeholder 3"/>
          <p:cNvSpPr>
            <a:spLocks noGrp="1"/>
          </p:cNvSpPr>
          <p:nvPr>
            <p:ph type="body" sz="quarter" idx="21" hasCustomPrompt="1"/>
          </p:nvPr>
        </p:nvSpPr>
        <p:spPr>
          <a:xfrm>
            <a:off x="2846281" y="4138926"/>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5" name="Text Placeholder 3"/>
          <p:cNvSpPr>
            <a:spLocks noGrp="1"/>
          </p:cNvSpPr>
          <p:nvPr>
            <p:ph type="body" sz="quarter" idx="22" hasCustomPrompt="1"/>
          </p:nvPr>
        </p:nvSpPr>
        <p:spPr>
          <a:xfrm>
            <a:off x="7361953" y="1981804"/>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6" name="Text Placeholder 3"/>
          <p:cNvSpPr>
            <a:spLocks noGrp="1"/>
          </p:cNvSpPr>
          <p:nvPr>
            <p:ph type="body" sz="quarter" idx="23" hasCustomPrompt="1"/>
          </p:nvPr>
        </p:nvSpPr>
        <p:spPr>
          <a:xfrm>
            <a:off x="7361952" y="4102883"/>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Tree>
    <p:extLst>
      <p:ext uri="{BB962C8B-B14F-4D97-AF65-F5344CB8AC3E}">
        <p14:creationId xmlns:p14="http://schemas.microsoft.com/office/powerpoint/2010/main" val="1113310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0" y="2466755"/>
            <a:ext cx="2623677" cy="2409608"/>
          </a:xfrm>
          <a:prstGeom prst="rect">
            <a:avLst/>
          </a:prstGeo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F0C2B-21B0-46B9-80A1-9F88378FCF69}" type="slidenum">
              <a:rPr lang="en-GB" smtClean="0"/>
              <a:t>‹#›</a:t>
            </a:fld>
            <a:endParaRPr lang="en-GB" dirty="0"/>
          </a:p>
        </p:txBody>
      </p:sp>
      <p:sp>
        <p:nvSpPr>
          <p:cNvPr id="8" name="Text Placeholder 3"/>
          <p:cNvSpPr>
            <a:spLocks noGrp="1"/>
          </p:cNvSpPr>
          <p:nvPr>
            <p:ph type="body" sz="half" idx="13" hasCustomPrompt="1"/>
          </p:nvPr>
        </p:nvSpPr>
        <p:spPr>
          <a:xfrm>
            <a:off x="838200"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
        <p:nvSpPr>
          <p:cNvPr id="9" name="Title 1"/>
          <p:cNvSpPr>
            <a:spLocks noGrp="1"/>
          </p:cNvSpPr>
          <p:nvPr>
            <p:ph type="title"/>
          </p:nvPr>
        </p:nvSpPr>
        <p:spPr>
          <a:xfrm>
            <a:off x="3774558" y="558914"/>
            <a:ext cx="7579243" cy="674463"/>
          </a:xfrm>
        </p:spPr>
        <p:txBody>
          <a:bodyPr/>
          <a:lstStyle/>
          <a:p>
            <a:r>
              <a:rPr lang="en-US"/>
              <a:t>Click to edit Master title style</a:t>
            </a:r>
            <a:endParaRPr lang="en-US" dirty="0"/>
          </a:p>
        </p:txBody>
      </p:sp>
      <p:sp>
        <p:nvSpPr>
          <p:cNvPr id="24" name="Picture Placeholder 2"/>
          <p:cNvSpPr>
            <a:spLocks noGrp="1" noChangeAspect="1"/>
          </p:cNvSpPr>
          <p:nvPr>
            <p:ph type="pic" idx="14"/>
          </p:nvPr>
        </p:nvSpPr>
        <p:spPr>
          <a:xfrm>
            <a:off x="3670006" y="2466755"/>
            <a:ext cx="2623677" cy="2409608"/>
          </a:xfrm>
          <a:prstGeom prst="rect">
            <a:avLst/>
          </a:prstGeo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25" name="Text Placeholder 3"/>
          <p:cNvSpPr>
            <a:spLocks noGrp="1"/>
          </p:cNvSpPr>
          <p:nvPr>
            <p:ph type="body" sz="half" idx="15" hasCustomPrompt="1"/>
          </p:nvPr>
        </p:nvSpPr>
        <p:spPr>
          <a:xfrm>
            <a:off x="3670006"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
        <p:nvSpPr>
          <p:cNvPr id="26" name="Picture Placeholder 2"/>
          <p:cNvSpPr>
            <a:spLocks noGrp="1" noChangeAspect="1"/>
          </p:cNvSpPr>
          <p:nvPr>
            <p:ph type="pic" idx="16"/>
          </p:nvPr>
        </p:nvSpPr>
        <p:spPr>
          <a:xfrm>
            <a:off x="6501811" y="2466754"/>
            <a:ext cx="2623677" cy="2409608"/>
          </a:xfrm>
          <a:prstGeom prst="rect">
            <a:avLst/>
          </a:prstGeo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27" name="Text Placeholder 3"/>
          <p:cNvSpPr>
            <a:spLocks noGrp="1"/>
          </p:cNvSpPr>
          <p:nvPr>
            <p:ph type="body" sz="half" idx="17" hasCustomPrompt="1"/>
          </p:nvPr>
        </p:nvSpPr>
        <p:spPr>
          <a:xfrm>
            <a:off x="6501811" y="4876361"/>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LOREM IPSUM DOLOR SIT AMET</a:t>
            </a:r>
          </a:p>
        </p:txBody>
      </p:sp>
    </p:spTree>
    <p:extLst>
      <p:ext uri="{BB962C8B-B14F-4D97-AF65-F5344CB8AC3E}">
        <p14:creationId xmlns:p14="http://schemas.microsoft.com/office/powerpoint/2010/main" val="69621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ontent 1">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7051" y="1484313"/>
            <a:ext cx="11137900" cy="4969023"/>
          </a:xfrm>
          <a:prstGeom prst="rect">
            <a:avLst/>
          </a:prstGeom>
        </p:spPr>
        <p:txBody>
          <a:bodyPr/>
          <a:lstStyle>
            <a:lvl1pPr marL="0" indent="0">
              <a:buFont typeface="Wingdings" panose="05000000000000000000" pitchFamily="2" charset="2"/>
              <a:buNone/>
              <a:defRPr sz="2000" b="1" baseline="0">
                <a:solidFill>
                  <a:schemeClr val="tx1"/>
                </a:solidFill>
              </a:defRPr>
            </a:lvl1pPr>
            <a:lvl2pPr marL="742950" indent="-285750">
              <a:buFont typeface="Wingdings" panose="05000000000000000000" pitchFamily="2" charset="2"/>
              <a:buChar char="§"/>
              <a:defRPr b="1">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0" indent="0">
              <a:buNone/>
            </a:pPr>
            <a:r>
              <a:rPr lang="en-GB" dirty="0"/>
              <a:t>Example Heading</a:t>
            </a:r>
          </a:p>
          <a:p>
            <a:r>
              <a:rPr lang="en-GB" b="0" dirty="0"/>
              <a:t>Example bullet list</a:t>
            </a:r>
          </a:p>
          <a:p>
            <a:r>
              <a:rPr lang="en-GB" b="0" dirty="0"/>
              <a:t>Example bullet list</a:t>
            </a:r>
          </a:p>
          <a:p>
            <a:pPr lvl="1">
              <a:buFont typeface="Georgia" panose="02040502050405020303" pitchFamily="18" charset="0"/>
              <a:buChar char="−"/>
            </a:pPr>
            <a:r>
              <a:rPr lang="pt-BR" b="0" dirty="0"/>
              <a:t>Example second bullet list</a:t>
            </a:r>
          </a:p>
          <a:p>
            <a:pPr lvl="1">
              <a:buFont typeface="Georgia" panose="02040502050405020303" pitchFamily="18" charset="0"/>
              <a:buChar char="−"/>
            </a:pPr>
            <a:r>
              <a:rPr lang="pt-BR" b="0" dirty="0"/>
              <a:t>Example second bullet list</a:t>
            </a:r>
            <a:endParaRPr lang="en-GB" b="0" dirty="0"/>
          </a:p>
          <a:p>
            <a:pPr lvl="1">
              <a:buFont typeface="Georgia" panose="02040502050405020303" pitchFamily="18" charset="0"/>
              <a:buChar char="−"/>
            </a:pPr>
            <a:r>
              <a:rPr lang="pt-BR" b="0" dirty="0"/>
              <a:t>Example second bullet list</a:t>
            </a:r>
            <a:endParaRPr lang="en-GB" altLang="en-US" dirty="0"/>
          </a:p>
        </p:txBody>
      </p:sp>
    </p:spTree>
    <p:extLst>
      <p:ext uri="{BB962C8B-B14F-4D97-AF65-F5344CB8AC3E}">
        <p14:creationId xmlns:p14="http://schemas.microsoft.com/office/powerpoint/2010/main" val="207331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838200" y="6341880"/>
            <a:ext cx="5062869" cy="365125"/>
          </a:xfrm>
          <a:prstGeom prst="rect">
            <a:avLst/>
          </a:prstGeom>
        </p:spPr>
        <p:txBody>
          <a:bodyPr vert="horz" lIns="91440" tIns="45720" rIns="91440" bIns="45720" rtlCol="0" anchor="ctr"/>
          <a:lstStyle>
            <a:lvl1pPr algn="l">
              <a:defRPr sz="1200" b="0" i="0" baseline="0">
                <a:solidFill>
                  <a:schemeClr val="accent4"/>
                </a:solidFill>
                <a:latin typeface="Open Sans" panose="020B0606030504020204" pitchFamily="34" charset="0"/>
              </a:defRPr>
            </a:lvl1pPr>
          </a:lstStyle>
          <a:p>
            <a:r>
              <a:rPr lang="en-GB" dirty="0"/>
              <a:t>South East Local Enterprise Partnership</a:t>
            </a:r>
          </a:p>
        </p:txBody>
      </p:sp>
      <p:sp>
        <p:nvSpPr>
          <p:cNvPr id="6" name="Slide Number Placeholder 5"/>
          <p:cNvSpPr>
            <a:spLocks noGrp="1"/>
          </p:cNvSpPr>
          <p:nvPr>
            <p:ph type="sldNum" sz="quarter" idx="4"/>
          </p:nvPr>
        </p:nvSpPr>
        <p:spPr>
          <a:xfrm>
            <a:off x="6091597" y="6343800"/>
            <a:ext cx="2743200" cy="365125"/>
          </a:xfrm>
          <a:prstGeom prst="rect">
            <a:avLst/>
          </a:prstGeom>
        </p:spPr>
        <p:txBody>
          <a:bodyPr vert="horz" lIns="91440" tIns="45720" rIns="91440" bIns="45720" rtlCol="0" anchor="ctr"/>
          <a:lstStyle>
            <a:lvl1pPr algn="r">
              <a:defRPr sz="1200" baseline="0">
                <a:solidFill>
                  <a:schemeClr val="accent5"/>
                </a:solidFill>
                <a:latin typeface="Open Sans" panose="020B0606030504020204" pitchFamily="34" charset="0"/>
              </a:defRPr>
            </a:lvl1pPr>
          </a:lstStyle>
          <a:p>
            <a:fld id="{1E8F0C2B-21B0-46B9-80A1-9F88378FCF69}" type="slidenum">
              <a:rPr lang="en-GB" smtClean="0"/>
              <a:pPr/>
              <a:t>‹#›</a:t>
            </a:fld>
            <a:endParaRPr lang="en-GB" dirty="0"/>
          </a:p>
        </p:txBody>
      </p:sp>
      <p:sp>
        <p:nvSpPr>
          <p:cNvPr id="2" name="Title Placeholder 1"/>
          <p:cNvSpPr>
            <a:spLocks noGrp="1"/>
          </p:cNvSpPr>
          <p:nvPr>
            <p:ph type="title"/>
          </p:nvPr>
        </p:nvSpPr>
        <p:spPr>
          <a:xfrm>
            <a:off x="3774558" y="558914"/>
            <a:ext cx="7579243" cy="67446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6" name="Pictur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834798" y="3084288"/>
            <a:ext cx="5846076" cy="5431547"/>
          </a:xfrm>
          <a:prstGeom prst="rect">
            <a:avLst/>
          </a:prstGeom>
        </p:spPr>
      </p:pic>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9434" y="107350"/>
            <a:ext cx="3379615" cy="1498179"/>
          </a:xfrm>
          <a:prstGeom prst="rect">
            <a:avLst/>
          </a:prstGeom>
        </p:spPr>
      </p:pic>
    </p:spTree>
    <p:extLst>
      <p:ext uri="{BB962C8B-B14F-4D97-AF65-F5344CB8AC3E}">
        <p14:creationId xmlns:p14="http://schemas.microsoft.com/office/powerpoint/2010/main" val="2118021919"/>
      </p:ext>
    </p:extLst>
  </p:cSld>
  <p:clrMap bg1="dk1" tx1="lt1" bg2="dk2" tx2="lt2" accent1="accent1" accent2="accent2" accent3="accent3" accent4="accent4" accent5="accent5" accent6="accent6" hlink="hlink" folHlink="folHlink"/>
  <p:sldLayoutIdLst>
    <p:sldLayoutId id="2147483950" r:id="rId1"/>
    <p:sldLayoutId id="2147483956" r:id="rId2"/>
    <p:sldLayoutId id="2147483931" r:id="rId3"/>
    <p:sldLayoutId id="2147483951" r:id="rId4"/>
    <p:sldLayoutId id="2147483952" r:id="rId5"/>
    <p:sldLayoutId id="2147483953" r:id="rId6"/>
    <p:sldLayoutId id="2147483954" r:id="rId7"/>
    <p:sldLayoutId id="2147483955" r:id="rId8"/>
    <p:sldLayoutId id="2147483957" r:id="rId9"/>
    <p:sldLayoutId id="2147483958" r:id="rId10"/>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r" defTabSz="914377" rtl="0" eaLnBrk="1" latinLnBrk="0" hangingPunct="1">
        <a:lnSpc>
          <a:spcPct val="90000"/>
        </a:lnSpc>
        <a:spcBef>
          <a:spcPct val="0"/>
        </a:spcBef>
        <a:buNone/>
        <a:defRPr lang="en-US" sz="3600" b="0" i="0" kern="1200" dirty="0">
          <a:solidFill>
            <a:schemeClr val="accent2"/>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377" indent="0" algn="l" defTabSz="914377"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tif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itle 88"/>
          <p:cNvSpPr>
            <a:spLocks noGrp="1"/>
          </p:cNvSpPr>
          <p:nvPr>
            <p:ph type="ctrTitle"/>
          </p:nvPr>
        </p:nvSpPr>
        <p:spPr>
          <a:xfrm>
            <a:off x="747091" y="2763635"/>
            <a:ext cx="10465905" cy="1330729"/>
          </a:xfrm>
        </p:spPr>
        <p:txBody>
          <a:bodyPr anchor="t">
            <a:normAutofit fontScale="90000"/>
          </a:bodyPr>
          <a:lstStyle/>
          <a:p>
            <a:pPr>
              <a:lnSpc>
                <a:spcPct val="100000"/>
              </a:lnSpc>
            </a:pPr>
            <a:r>
              <a:rPr lang="en-GB" sz="4800" b="1" dirty="0"/>
              <a:t>South East Local Industrial Strategy</a:t>
            </a:r>
            <a:br>
              <a:rPr lang="en-GB" sz="4800" b="1"/>
            </a:br>
            <a:r>
              <a:rPr lang="en-GB" sz="4800" b="1"/>
              <a:t>Rural Working Group</a:t>
            </a:r>
            <a:br>
              <a:rPr lang="en-GB" sz="4800" b="1" dirty="0"/>
            </a:br>
            <a:br>
              <a:rPr lang="en-GB" sz="4800" b="1" dirty="0"/>
            </a:br>
            <a:r>
              <a:rPr lang="en-GB" sz="2700" b="1" dirty="0"/>
              <a:t>Presenter: Helen Russell / Sharon Spicer </a:t>
            </a:r>
            <a:br>
              <a:rPr lang="en-GB" sz="2700" b="1" i="1" dirty="0"/>
            </a:br>
            <a:br>
              <a:rPr lang="en-GB" sz="2700" b="1" i="1" dirty="0"/>
            </a:br>
            <a:r>
              <a:rPr lang="en-GB" sz="2700" b="1" dirty="0"/>
              <a:t>Date: 8</a:t>
            </a:r>
            <a:r>
              <a:rPr lang="en-GB" sz="2700" b="1" baseline="30000" dirty="0"/>
              <a:t>th</a:t>
            </a:r>
            <a:r>
              <a:rPr lang="en-GB" sz="2700" b="1" dirty="0"/>
              <a:t> October 2019</a:t>
            </a:r>
          </a:p>
        </p:txBody>
      </p:sp>
      <p:pic>
        <p:nvPicPr>
          <p:cNvPr id="3" name="Picture 2" descr="C:\Users\mfinbow\AppData\Local\Microsoft\Windows\INetCache\Content.MSO\11DDC7A4.tmp">
            <a:extLst>
              <a:ext uri="{FF2B5EF4-FFF2-40B4-BE49-F238E27FC236}">
                <a16:creationId xmlns:a16="http://schemas.microsoft.com/office/drawing/2014/main" id="{03CD827D-3B1E-4B45-8BAD-E87C81794907}"/>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797630" y="13257"/>
            <a:ext cx="3394370" cy="1669764"/>
          </a:xfrm>
          <a:prstGeom prst="rect">
            <a:avLst/>
          </a:prstGeom>
          <a:noFill/>
        </p:spPr>
      </p:pic>
    </p:spTree>
    <p:extLst>
      <p:ext uri="{BB962C8B-B14F-4D97-AF65-F5344CB8AC3E}">
        <p14:creationId xmlns:p14="http://schemas.microsoft.com/office/powerpoint/2010/main" val="217554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82A786-264C-480C-BB66-C0762AC8A00F}"/>
              </a:ext>
            </a:extLst>
          </p:cNvPr>
          <p:cNvGraphicFramePr>
            <a:graphicFrameLocks noGrp="1"/>
          </p:cNvGraphicFramePr>
          <p:nvPr>
            <p:ph sz="half" idx="13"/>
            <p:extLst/>
          </p:nvPr>
        </p:nvGraphicFramePr>
        <p:xfrm>
          <a:off x="1213130" y="1451508"/>
          <a:ext cx="9443475" cy="4909840"/>
        </p:xfrm>
        <a:graphic>
          <a:graphicData uri="http://schemas.openxmlformats.org/drawingml/2006/table">
            <a:tbl>
              <a:tblPr firstRow="1" bandRow="1">
                <a:tableStyleId>{5C22544A-7EE6-4342-B048-85BDC9FD1C3A}</a:tableStyleId>
              </a:tblPr>
              <a:tblGrid>
                <a:gridCol w="3807312">
                  <a:extLst>
                    <a:ext uri="{9D8B030D-6E8A-4147-A177-3AD203B41FA5}">
                      <a16:colId xmlns:a16="http://schemas.microsoft.com/office/drawing/2014/main" val="356908444"/>
                    </a:ext>
                  </a:extLst>
                </a:gridCol>
                <a:gridCol w="5636163">
                  <a:extLst>
                    <a:ext uri="{9D8B030D-6E8A-4147-A177-3AD203B41FA5}">
                      <a16:colId xmlns:a16="http://schemas.microsoft.com/office/drawing/2014/main" val="3831127554"/>
                    </a:ext>
                  </a:extLst>
                </a:gridCol>
              </a:tblGrid>
              <a:tr h="505480">
                <a:tc>
                  <a:txBody>
                    <a:bodyPr/>
                    <a:lstStyle/>
                    <a:p>
                      <a:r>
                        <a:rPr lang="en-GB" dirty="0"/>
                        <a:t>Productivity Issue</a:t>
                      </a:r>
                    </a:p>
                  </a:txBody>
                  <a:tcPr/>
                </a:tc>
                <a:tc>
                  <a:txBody>
                    <a:bodyPr/>
                    <a:lstStyle/>
                    <a:p>
                      <a:r>
                        <a:rPr lang="en-GB" dirty="0"/>
                        <a:t>Potential opportunity / intervention</a:t>
                      </a:r>
                    </a:p>
                  </a:txBody>
                  <a:tcPr/>
                </a:tc>
                <a:extLst>
                  <a:ext uri="{0D108BD9-81ED-4DB2-BD59-A6C34878D82A}">
                    <a16:rowId xmlns:a16="http://schemas.microsoft.com/office/drawing/2014/main" val="3335589027"/>
                  </a:ext>
                </a:extLst>
              </a:tr>
              <a:tr h="928927">
                <a:tc>
                  <a:txBody>
                    <a:bodyPr/>
                    <a:lstStyle/>
                    <a:p>
                      <a:pPr>
                        <a:spcAft>
                          <a:spcPts val="600"/>
                        </a:spcAft>
                      </a:pPr>
                      <a:r>
                        <a:rPr lang="en-GB" sz="1400" dirty="0"/>
                        <a:t>SELEP’s transport infrastructure (in particular road and rail) suffers from congestion despite receiving major investment</a:t>
                      </a:r>
                    </a:p>
                    <a:p>
                      <a:pPr>
                        <a:spcAft>
                          <a:spcPts val="600"/>
                        </a:spcAft>
                      </a:pPr>
                      <a:endParaRPr lang="en-GB" sz="1400" dirty="0"/>
                    </a:p>
                    <a:p>
                      <a:pPr>
                        <a:spcAft>
                          <a:spcPts val="600"/>
                        </a:spcAft>
                      </a:pPr>
                      <a:r>
                        <a:rPr lang="en-GB" sz="1400" dirty="0"/>
                        <a:t>Ensuring the continued resilience of SELEP’s transport networks is a local and national challenge, with a number of strategic infrastructure priorities identified</a:t>
                      </a:r>
                    </a:p>
                    <a:p>
                      <a:pPr>
                        <a:spcAft>
                          <a:spcPts val="600"/>
                        </a:spcAft>
                      </a:pPr>
                      <a:endParaRPr lang="en-GB" sz="1400" dirty="0"/>
                    </a:p>
                  </a:txBody>
                  <a:tcPr/>
                </a:tc>
                <a:tc>
                  <a:txBody>
                    <a:bodyPr/>
                    <a:lstStyle/>
                    <a:p>
                      <a:pPr>
                        <a:spcAft>
                          <a:spcPts val="600"/>
                        </a:spcAft>
                      </a:pPr>
                      <a:r>
                        <a:rPr lang="en-GB" sz="1400" dirty="0"/>
                        <a:t>The international gateway role played by SELEP underlines the case for future investment in the area’s infrastructure networks, particularly post-Brexit</a:t>
                      </a:r>
                    </a:p>
                    <a:p>
                      <a:pPr>
                        <a:spcAft>
                          <a:spcPts val="600"/>
                        </a:spcAft>
                      </a:pPr>
                      <a:r>
                        <a:rPr lang="en-GB" sz="1400" dirty="0"/>
                        <a:t>How can SELEP’s unique infrastructure assets be harnessed/maximised to boost local and national productivity?</a:t>
                      </a:r>
                    </a:p>
                    <a:p>
                      <a:pPr>
                        <a:spcAft>
                          <a:spcPts val="600"/>
                        </a:spcAft>
                      </a:pPr>
                      <a:r>
                        <a:rPr lang="en-GB" sz="1400" dirty="0"/>
                        <a:t>A number of major long-term infrastructure priorities are well articulated (e.g. Lower Thames Crossing, road corridor improvements, GEML, Crossrail to Ebbsfleet, HS1 to East Sussex), but what is the relative role of each in driving productivity improvements?</a:t>
                      </a:r>
                    </a:p>
                    <a:p>
                      <a:pPr>
                        <a:spcAft>
                          <a:spcPts val="600"/>
                        </a:spcAft>
                      </a:pPr>
                      <a:endParaRPr lang="en-GB" sz="1400" dirty="0"/>
                    </a:p>
                  </a:txBody>
                  <a:tcPr/>
                </a:tc>
                <a:extLst>
                  <a:ext uri="{0D108BD9-81ED-4DB2-BD59-A6C34878D82A}">
                    <a16:rowId xmlns:a16="http://schemas.microsoft.com/office/drawing/2014/main" val="737853318"/>
                  </a:ext>
                </a:extLst>
              </a:tr>
              <a:tr h="1369288">
                <a:tc>
                  <a:txBody>
                    <a:bodyPr/>
                    <a:lstStyle/>
                    <a:p>
                      <a:pPr>
                        <a:spcAft>
                          <a:spcPts val="600"/>
                        </a:spcAft>
                      </a:pPr>
                      <a:r>
                        <a:rPr lang="en-GB" sz="1400" dirty="0"/>
                        <a:t>Identified risks from flooding and coastal erosion across many coastal parts of SELEP as the climate continues to change</a:t>
                      </a:r>
                    </a:p>
                  </a:txBody>
                  <a:tcPr/>
                </a:tc>
                <a:tc>
                  <a:txBody>
                    <a:bodyPr/>
                    <a:lstStyle/>
                    <a:p>
                      <a:pPr>
                        <a:spcAft>
                          <a:spcPts val="600"/>
                        </a:spcAft>
                      </a:pPr>
                      <a:r>
                        <a:rPr lang="en-GB" sz="1400" dirty="0"/>
                        <a:t>Opportunities for local research institutions to respond to climate change challenges through pioneering innovative resource management solutions</a:t>
                      </a:r>
                    </a:p>
                    <a:p>
                      <a:pPr>
                        <a:spcAft>
                          <a:spcPts val="600"/>
                        </a:spcAft>
                      </a:pPr>
                      <a:r>
                        <a:rPr lang="en-GB" sz="1400" dirty="0"/>
                        <a:t>Targeting productivity improvements through resource efficiency, spearheaded by SELEP’s existing strengths in nuclear and offshore wind energy</a:t>
                      </a:r>
                    </a:p>
                    <a:p>
                      <a:pPr>
                        <a:spcAft>
                          <a:spcPts val="600"/>
                        </a:spcAft>
                      </a:pPr>
                      <a:r>
                        <a:rPr lang="en-GB" sz="1400" dirty="0"/>
                        <a:t>Explore the potential for climate change resilience to act as a driver for clean growth and emerging sector opportunities</a:t>
                      </a:r>
                    </a:p>
                  </a:txBody>
                  <a:tcPr/>
                </a:tc>
                <a:extLst>
                  <a:ext uri="{0D108BD9-81ED-4DB2-BD59-A6C34878D82A}">
                    <a16:rowId xmlns:a16="http://schemas.microsoft.com/office/drawing/2014/main" val="1866098409"/>
                  </a:ext>
                </a:extLst>
              </a:tr>
            </a:tbl>
          </a:graphicData>
        </a:graphic>
      </p:graphicFrame>
      <p:sp>
        <p:nvSpPr>
          <p:cNvPr id="4" name="Title 1">
            <a:extLst>
              <a:ext uri="{FF2B5EF4-FFF2-40B4-BE49-F238E27FC236}">
                <a16:creationId xmlns:a16="http://schemas.microsoft.com/office/drawing/2014/main" id="{6EA8874E-DE54-49FD-8B57-1925B6D9C518}"/>
              </a:ext>
            </a:extLst>
          </p:cNvPr>
          <p:cNvSpPr txBox="1">
            <a:spLocks/>
          </p:cNvSpPr>
          <p:nvPr/>
        </p:nvSpPr>
        <p:spPr>
          <a:xfrm>
            <a:off x="2918893" y="404664"/>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3"/>
                </a:solidFill>
                <a:latin typeface="Calibri" panose="020F0502020204030204" pitchFamily="34" charset="0"/>
                <a:cs typeface="Calibri" panose="020F0502020204030204" pitchFamily="34" charset="0"/>
              </a:rPr>
              <a:t>Infrastructure</a:t>
            </a:r>
            <a:endParaRPr lang="en-GB" sz="3600" kern="0" dirty="0">
              <a:solidFill>
                <a:schemeClr val="accent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182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82A786-264C-480C-BB66-C0762AC8A00F}"/>
              </a:ext>
            </a:extLst>
          </p:cNvPr>
          <p:cNvGraphicFramePr>
            <a:graphicFrameLocks noGrp="1"/>
          </p:cNvGraphicFramePr>
          <p:nvPr>
            <p:ph sz="half" idx="13"/>
            <p:extLst/>
          </p:nvPr>
        </p:nvGraphicFramePr>
        <p:xfrm>
          <a:off x="1119191" y="1417324"/>
          <a:ext cx="9648575" cy="5138440"/>
        </p:xfrm>
        <a:graphic>
          <a:graphicData uri="http://schemas.openxmlformats.org/drawingml/2006/table">
            <a:tbl>
              <a:tblPr firstRow="1" bandRow="1">
                <a:tableStyleId>{5C22544A-7EE6-4342-B048-85BDC9FD1C3A}</a:tableStyleId>
              </a:tblPr>
              <a:tblGrid>
                <a:gridCol w="3890002">
                  <a:extLst>
                    <a:ext uri="{9D8B030D-6E8A-4147-A177-3AD203B41FA5}">
                      <a16:colId xmlns:a16="http://schemas.microsoft.com/office/drawing/2014/main" val="356908444"/>
                    </a:ext>
                  </a:extLst>
                </a:gridCol>
                <a:gridCol w="5758573">
                  <a:extLst>
                    <a:ext uri="{9D8B030D-6E8A-4147-A177-3AD203B41FA5}">
                      <a16:colId xmlns:a16="http://schemas.microsoft.com/office/drawing/2014/main" val="3831127554"/>
                    </a:ext>
                  </a:extLst>
                </a:gridCol>
              </a:tblGrid>
              <a:tr h="505480">
                <a:tc>
                  <a:txBody>
                    <a:bodyPr/>
                    <a:lstStyle/>
                    <a:p>
                      <a:r>
                        <a:rPr lang="en-GB" dirty="0"/>
                        <a:t>Productivity Issue</a:t>
                      </a:r>
                    </a:p>
                  </a:txBody>
                  <a:tcPr/>
                </a:tc>
                <a:tc>
                  <a:txBody>
                    <a:bodyPr/>
                    <a:lstStyle/>
                    <a:p>
                      <a:r>
                        <a:rPr lang="en-GB" dirty="0"/>
                        <a:t>Potential opportunity / intervention</a:t>
                      </a:r>
                    </a:p>
                  </a:txBody>
                  <a:tcPr/>
                </a:tc>
                <a:extLst>
                  <a:ext uri="{0D108BD9-81ED-4DB2-BD59-A6C34878D82A}">
                    <a16:rowId xmlns:a16="http://schemas.microsoft.com/office/drawing/2014/main" val="3335589027"/>
                  </a:ext>
                </a:extLst>
              </a:tr>
              <a:tr h="640934">
                <a:tc>
                  <a:txBody>
                    <a:bodyPr/>
                    <a:lstStyle/>
                    <a:p>
                      <a:pPr>
                        <a:spcAft>
                          <a:spcPts val="600"/>
                        </a:spcAft>
                      </a:pPr>
                      <a:r>
                        <a:rPr lang="en-GB" sz="1400" dirty="0"/>
                        <a:t>Dispersed nature of SELEP’s geography, economic areas and assets, posing challenges to achieving critical mass of economic activity, agglomeration and collaboration between different organisations</a:t>
                      </a:r>
                    </a:p>
                  </a:txBody>
                  <a:tcPr/>
                </a:tc>
                <a:tc>
                  <a:txBody>
                    <a:bodyPr/>
                    <a:lstStyle/>
                    <a:p>
                      <a:pPr>
                        <a:spcAft>
                          <a:spcPts val="600"/>
                        </a:spcAft>
                      </a:pPr>
                      <a:r>
                        <a:rPr lang="en-GB" sz="1400" dirty="0"/>
                        <a:t>No single centre dominates – this can provide opportunities for local economic distinctiveness ad for different centres within SELEP to develop their own unique economic identity</a:t>
                      </a:r>
                    </a:p>
                    <a:p>
                      <a:pPr>
                        <a:spcAft>
                          <a:spcPts val="600"/>
                        </a:spcAft>
                      </a:pPr>
                      <a:r>
                        <a:rPr lang="en-GB" sz="1400" dirty="0"/>
                        <a:t>Opportunities exist to maximise growth potential and collaboration within existing business clusters/hubs (e.g. EZs, science parks and other business parks)</a:t>
                      </a:r>
                    </a:p>
                  </a:txBody>
                  <a:tcPr/>
                </a:tc>
                <a:extLst>
                  <a:ext uri="{0D108BD9-81ED-4DB2-BD59-A6C34878D82A}">
                    <a16:rowId xmlns:a16="http://schemas.microsoft.com/office/drawing/2014/main" val="737853318"/>
                  </a:ext>
                </a:extLst>
              </a:tr>
              <a:tr h="1369288">
                <a:tc>
                  <a:txBody>
                    <a:bodyPr/>
                    <a:lstStyle/>
                    <a:p>
                      <a:pPr>
                        <a:spcAft>
                          <a:spcPts val="600"/>
                        </a:spcAft>
                      </a:pPr>
                      <a:r>
                        <a:rPr lang="en-GB" sz="1400" dirty="0"/>
                        <a:t>Housing provision – key challenges relating to housing supply, both in terms of quantity and relative affordability </a:t>
                      </a:r>
                    </a:p>
                  </a:txBody>
                  <a:tcPr/>
                </a:tc>
                <a:tc>
                  <a:txBody>
                    <a:bodyPr/>
                    <a:lstStyle/>
                    <a:p>
                      <a:pPr>
                        <a:spcAft>
                          <a:spcPts val="600"/>
                        </a:spcAft>
                      </a:pPr>
                      <a:r>
                        <a:rPr lang="en-GB" sz="1400" dirty="0"/>
                        <a:t>Significant opportunities to accelerate housing (and wider mixed use) delivery through new settlements and urban extensions </a:t>
                      </a:r>
                    </a:p>
                    <a:p>
                      <a:pPr>
                        <a:spcAft>
                          <a:spcPts val="600"/>
                        </a:spcAft>
                      </a:pPr>
                      <a:r>
                        <a:rPr lang="en-GB" sz="1400" dirty="0"/>
                        <a:t>How can these new settlements contribute to business-led productivity growth through provision of high quality business space/accommodation, and also act as test beds for new technologies and growth sectors?</a:t>
                      </a:r>
                    </a:p>
                  </a:txBody>
                  <a:tcPr/>
                </a:tc>
                <a:extLst>
                  <a:ext uri="{0D108BD9-81ED-4DB2-BD59-A6C34878D82A}">
                    <a16:rowId xmlns:a16="http://schemas.microsoft.com/office/drawing/2014/main" val="1866098409"/>
                  </a:ext>
                </a:extLst>
              </a:tr>
              <a:tr h="1034360">
                <a:tc>
                  <a:txBody>
                    <a:bodyPr/>
                    <a:lstStyle/>
                    <a:p>
                      <a:pPr>
                        <a:spcAft>
                          <a:spcPts val="600"/>
                        </a:spcAft>
                      </a:pPr>
                      <a:r>
                        <a:rPr lang="en-GB" sz="1400" dirty="0"/>
                        <a:t>Evidence points to particular challenges to growth and prosperity in coastal and rural areas, which represent a significant proportion of the SELEP area</a:t>
                      </a:r>
                    </a:p>
                  </a:txBody>
                  <a:tcPr/>
                </a:tc>
                <a:tc>
                  <a:txBody>
                    <a:bodyPr/>
                    <a:lstStyle/>
                    <a:p>
                      <a:pPr>
                        <a:spcAft>
                          <a:spcPts val="600"/>
                        </a:spcAft>
                      </a:pPr>
                      <a:r>
                        <a:rPr lang="en-GB" sz="1400" dirty="0"/>
                        <a:t>How can SELEP’s rural and coastal economies more effectively harness natural capital, heritage and cultural assets?</a:t>
                      </a:r>
                    </a:p>
                    <a:p>
                      <a:pPr>
                        <a:spcAft>
                          <a:spcPts val="600"/>
                        </a:spcAft>
                      </a:pPr>
                      <a:r>
                        <a:rPr lang="en-GB" sz="1400" dirty="0"/>
                        <a:t>Particular opportunities around creative industries, marine and maritime, agri-food and low carbon technology</a:t>
                      </a:r>
                    </a:p>
                    <a:p>
                      <a:pPr>
                        <a:spcAft>
                          <a:spcPts val="600"/>
                        </a:spcAft>
                      </a:pPr>
                      <a:r>
                        <a:rPr lang="en-GB" sz="1400" dirty="0"/>
                        <a:t>Technological change and ‘quality of life’ offer have the potential to create new opportunities e.g. ability to work remotely opens up new employment choices in coastal and rural parts of the SELEP area</a:t>
                      </a:r>
                    </a:p>
                  </a:txBody>
                  <a:tcPr/>
                </a:tc>
                <a:extLst>
                  <a:ext uri="{0D108BD9-81ED-4DB2-BD59-A6C34878D82A}">
                    <a16:rowId xmlns:a16="http://schemas.microsoft.com/office/drawing/2014/main" val="1387310904"/>
                  </a:ext>
                </a:extLst>
              </a:tr>
            </a:tbl>
          </a:graphicData>
        </a:graphic>
      </p:graphicFrame>
      <p:sp>
        <p:nvSpPr>
          <p:cNvPr id="4" name="Title 1">
            <a:extLst>
              <a:ext uri="{FF2B5EF4-FFF2-40B4-BE49-F238E27FC236}">
                <a16:creationId xmlns:a16="http://schemas.microsoft.com/office/drawing/2014/main" id="{6EA8874E-DE54-49FD-8B57-1925B6D9C518}"/>
              </a:ext>
            </a:extLst>
          </p:cNvPr>
          <p:cNvSpPr txBox="1">
            <a:spLocks/>
          </p:cNvSpPr>
          <p:nvPr/>
        </p:nvSpPr>
        <p:spPr>
          <a:xfrm>
            <a:off x="2918893" y="404664"/>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3"/>
                </a:solidFill>
                <a:latin typeface="Calibri" panose="020F0502020204030204" pitchFamily="34" charset="0"/>
                <a:cs typeface="Calibri" panose="020F0502020204030204" pitchFamily="34" charset="0"/>
              </a:rPr>
              <a:t>Place</a:t>
            </a:r>
            <a:endParaRPr lang="en-GB" sz="3600" kern="0" dirty="0">
              <a:solidFill>
                <a:schemeClr val="accent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409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finbow\AppData\Local\Microsoft\Windows\INetCache\Content.MSO\11DDC7A4.tmp">
            <a:extLst>
              <a:ext uri="{FF2B5EF4-FFF2-40B4-BE49-F238E27FC236}">
                <a16:creationId xmlns:a16="http://schemas.microsoft.com/office/drawing/2014/main" id="{03CD827D-3B1E-4B45-8BAD-E87C81794907}"/>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797630" y="13257"/>
            <a:ext cx="3394370" cy="1669764"/>
          </a:xfrm>
          <a:prstGeom prst="rect">
            <a:avLst/>
          </a:prstGeom>
          <a:noFill/>
        </p:spPr>
      </p:pic>
      <p:sp>
        <p:nvSpPr>
          <p:cNvPr id="2" name="Rectangle 1"/>
          <p:cNvSpPr/>
          <p:nvPr/>
        </p:nvSpPr>
        <p:spPr>
          <a:xfrm>
            <a:off x="8718336" y="3499945"/>
            <a:ext cx="3473664" cy="33580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676275" y="2115210"/>
            <a:ext cx="3631324" cy="33580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9" name="Table 8">
            <a:extLst>
              <a:ext uri="{FF2B5EF4-FFF2-40B4-BE49-F238E27FC236}">
                <a16:creationId xmlns:a16="http://schemas.microsoft.com/office/drawing/2014/main" id="{9CB8FBC9-F774-40E0-8E3C-0BB134A4875D}"/>
              </a:ext>
            </a:extLst>
          </p:cNvPr>
          <p:cNvGraphicFramePr>
            <a:graphicFrameLocks noGrp="1"/>
          </p:cNvGraphicFramePr>
          <p:nvPr>
            <p:extLst>
              <p:ext uri="{D42A27DB-BD31-4B8C-83A1-F6EECF244321}">
                <p14:modId xmlns:p14="http://schemas.microsoft.com/office/powerpoint/2010/main" val="2226969395"/>
              </p:ext>
            </p:extLst>
          </p:nvPr>
        </p:nvGraphicFramePr>
        <p:xfrm>
          <a:off x="669278" y="1901205"/>
          <a:ext cx="5866415" cy="4869682"/>
        </p:xfrm>
        <a:graphic>
          <a:graphicData uri="http://schemas.openxmlformats.org/drawingml/2006/table">
            <a:tbl>
              <a:tblPr firstRow="1" bandRow="1">
                <a:tableStyleId>{93296810-A885-4BE3-A3E7-6D5BEEA58F35}</a:tableStyleId>
              </a:tblPr>
              <a:tblGrid>
                <a:gridCol w="3936020">
                  <a:extLst>
                    <a:ext uri="{9D8B030D-6E8A-4147-A177-3AD203B41FA5}">
                      <a16:colId xmlns:a16="http://schemas.microsoft.com/office/drawing/2014/main" val="2108274730"/>
                    </a:ext>
                  </a:extLst>
                </a:gridCol>
                <a:gridCol w="1930395">
                  <a:extLst>
                    <a:ext uri="{9D8B030D-6E8A-4147-A177-3AD203B41FA5}">
                      <a16:colId xmlns:a16="http://schemas.microsoft.com/office/drawing/2014/main" val="2494426599"/>
                    </a:ext>
                  </a:extLst>
                </a:gridCol>
              </a:tblGrid>
              <a:tr h="498037">
                <a:tc>
                  <a:txBody>
                    <a:bodyPr/>
                    <a:lstStyle/>
                    <a:p>
                      <a:pPr algn="ctr"/>
                      <a:r>
                        <a:rPr lang="en-GB" sz="2000" dirty="0">
                          <a:solidFill>
                            <a:schemeClr val="bg1"/>
                          </a:solidFill>
                          <a:latin typeface="+mn-lt"/>
                        </a:rPr>
                        <a:t>Workshop</a:t>
                      </a:r>
                    </a:p>
                  </a:txBody>
                  <a:tcPr marL="106379" marR="106379" marT="53190" marB="531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GB" sz="2000" dirty="0">
                          <a:solidFill>
                            <a:schemeClr val="bg1"/>
                          </a:solidFill>
                          <a:latin typeface="+mn-lt"/>
                        </a:rPr>
                        <a:t>Date</a:t>
                      </a:r>
                    </a:p>
                  </a:txBody>
                  <a:tcPr marL="106379" marR="106379" marT="53190" marB="531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22440347"/>
                  </a:ext>
                </a:extLst>
              </a:tr>
              <a:tr h="51871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dirty="0">
                          <a:solidFill>
                            <a:schemeClr val="bg1"/>
                          </a:solidFill>
                          <a:effectLst/>
                          <a:latin typeface="Calibri" panose="020F0502020204030204" pitchFamily="34" charset="0"/>
                          <a:ea typeface="+mn-ea"/>
                          <a:cs typeface="+mn-cs"/>
                        </a:rPr>
                        <a:t>Internal Stakeholder – Regular meetings</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algn="ctr" defTabSz="914400" rtl="0" eaLnBrk="1" fontAlgn="b" latinLnBrk="0" hangingPunct="1"/>
                      <a:r>
                        <a:rPr lang="en-GB" sz="1600" b="0" i="0" u="none" strike="noStrike" kern="1200" dirty="0">
                          <a:solidFill>
                            <a:schemeClr val="bg1"/>
                          </a:solidFill>
                          <a:effectLst/>
                          <a:latin typeface="Calibri" panose="020F0502020204030204" pitchFamily="34" charset="0"/>
                          <a:ea typeface="+mn-ea"/>
                          <a:cs typeface="+mn-cs"/>
                        </a:rPr>
                        <a:t>Monthly</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1506109"/>
                  </a:ext>
                </a:extLst>
              </a:tr>
              <a:tr h="51871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dirty="0">
                          <a:solidFill>
                            <a:schemeClr val="bg1"/>
                          </a:solidFill>
                          <a:effectLst/>
                          <a:latin typeface="Calibri" panose="020F0502020204030204" pitchFamily="34" charset="0"/>
                          <a:ea typeface="+mn-ea"/>
                          <a:cs typeface="+mn-cs"/>
                        </a:rPr>
                        <a:t>Partner – Various planned events</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algn="ctr" defTabSz="914400" rtl="0" eaLnBrk="1" fontAlgn="b" latinLnBrk="0" hangingPunct="1"/>
                      <a:r>
                        <a:rPr lang="en-GB" sz="1600" b="0" i="0" u="none" strike="noStrike" kern="1200" dirty="0">
                          <a:solidFill>
                            <a:schemeClr val="bg1"/>
                          </a:solidFill>
                          <a:effectLst/>
                          <a:latin typeface="Calibri" panose="020F0502020204030204" pitchFamily="34" charset="0"/>
                          <a:ea typeface="+mn-ea"/>
                          <a:cs typeface="+mn-cs"/>
                        </a:rPr>
                        <a:t>Throughout</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8719">
                <a:tc>
                  <a:txBody>
                    <a:bodyPr/>
                    <a:lstStyle/>
                    <a:p>
                      <a:pPr marL="72000" algn="l" defTabSz="914400" rtl="0" eaLnBrk="1" fontAlgn="b" latinLnBrk="0" hangingPunct="1"/>
                      <a:endParaRPr lang="en-US" sz="1600" b="0" i="0" u="none" strike="noStrike" kern="1200" dirty="0">
                        <a:solidFill>
                          <a:schemeClr val="bg1"/>
                        </a:solidFill>
                        <a:effectLst/>
                        <a:latin typeface="Calibri" panose="020F0502020204030204" pitchFamily="34" charset="0"/>
                        <a:ea typeface="+mn-ea"/>
                        <a:cs typeface="+mn-cs"/>
                      </a:endParaRPr>
                    </a:p>
                    <a:p>
                      <a:pPr marL="72000" algn="l" defTabSz="914400" rtl="0" eaLnBrk="1" fontAlgn="b" latinLnBrk="0" hangingPunct="1"/>
                      <a:r>
                        <a:rPr lang="en-US" sz="1600" b="0" i="0" u="none" strike="noStrike" kern="1200" dirty="0">
                          <a:solidFill>
                            <a:schemeClr val="bg1"/>
                          </a:solidFill>
                          <a:effectLst/>
                          <a:latin typeface="Calibri" panose="020F0502020204030204" pitchFamily="34" charset="0"/>
                          <a:ea typeface="+mn-ea"/>
                          <a:cs typeface="+mn-cs"/>
                        </a:rPr>
                        <a:t>Developing Future Skills (via Skills Advisory Panel)</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algn="ctr" defTabSz="914400" rtl="0" eaLnBrk="1" fontAlgn="b" latinLnBrk="0" hangingPunct="1"/>
                      <a:r>
                        <a:rPr lang="en-GB" sz="1600" b="0" i="0" u="none" strike="noStrike" kern="1200" dirty="0">
                          <a:solidFill>
                            <a:schemeClr val="bg1"/>
                          </a:solidFill>
                          <a:effectLst/>
                          <a:latin typeface="Calibri" panose="020F0502020204030204" pitchFamily="34" charset="0"/>
                          <a:ea typeface="+mn-ea"/>
                          <a:cs typeface="+mn-cs"/>
                        </a:rPr>
                        <a:t>10</a:t>
                      </a:r>
                      <a:r>
                        <a:rPr lang="en-GB" sz="1600" b="0" i="0" u="none" strike="noStrike" kern="1200" baseline="30000" dirty="0">
                          <a:solidFill>
                            <a:schemeClr val="bg1"/>
                          </a:solidFill>
                          <a:effectLst/>
                          <a:latin typeface="Calibri" panose="020F0502020204030204" pitchFamily="34" charset="0"/>
                          <a:ea typeface="+mn-ea"/>
                          <a:cs typeface="+mn-cs"/>
                        </a:rPr>
                        <a:t>th</a:t>
                      </a:r>
                      <a:r>
                        <a:rPr lang="en-GB" sz="1600" b="0" i="0" u="none" strike="noStrike" kern="1200" dirty="0">
                          <a:solidFill>
                            <a:schemeClr val="bg1"/>
                          </a:solidFill>
                          <a:effectLst/>
                          <a:latin typeface="Calibri" panose="020F0502020204030204" pitchFamily="34" charset="0"/>
                          <a:ea typeface="+mn-ea"/>
                          <a:cs typeface="+mn-cs"/>
                        </a:rPr>
                        <a:t> October</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927802"/>
                  </a:ext>
                </a:extLst>
              </a:tr>
              <a:tr h="51871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dirty="0">
                          <a:solidFill>
                            <a:schemeClr val="bg1"/>
                          </a:solidFill>
                          <a:effectLst/>
                          <a:latin typeface="Calibri" panose="020F0502020204030204" pitchFamily="34" charset="0"/>
                          <a:ea typeface="+mn-ea"/>
                          <a:cs typeface="+mn-cs"/>
                        </a:rPr>
                        <a:t>Foundations of Productivity</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a:solidFill>
                            <a:schemeClr val="bg1"/>
                          </a:solidFill>
                          <a:effectLst/>
                          <a:latin typeface="Calibri" panose="020F0502020204030204" pitchFamily="34" charset="0"/>
                          <a:ea typeface="+mn-ea"/>
                          <a:cs typeface="+mn-cs"/>
                        </a:rPr>
                        <a:t>14</a:t>
                      </a:r>
                      <a:r>
                        <a:rPr lang="en-GB" sz="1600" b="0" i="0" u="none" strike="noStrike" kern="1200" baseline="30000" dirty="0">
                          <a:solidFill>
                            <a:schemeClr val="bg1"/>
                          </a:solidFill>
                          <a:effectLst/>
                          <a:latin typeface="Calibri" panose="020F0502020204030204" pitchFamily="34" charset="0"/>
                          <a:ea typeface="+mn-ea"/>
                          <a:cs typeface="+mn-cs"/>
                        </a:rPr>
                        <a:t>th</a:t>
                      </a:r>
                      <a:r>
                        <a:rPr lang="en-GB" sz="1600" b="0" i="0" u="none" strike="noStrike" kern="1200" dirty="0">
                          <a:solidFill>
                            <a:schemeClr val="bg1"/>
                          </a:solidFill>
                          <a:effectLst/>
                          <a:latin typeface="Calibri" panose="020F0502020204030204" pitchFamily="34" charset="0"/>
                          <a:ea typeface="+mn-ea"/>
                          <a:cs typeface="+mn-cs"/>
                        </a:rPr>
                        <a:t> October</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7216319"/>
                  </a:ext>
                </a:extLst>
              </a:tr>
              <a:tr h="51871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600" b="0" i="1" u="none" strike="noStrike" kern="1200" dirty="0">
                          <a:solidFill>
                            <a:schemeClr val="bg1"/>
                          </a:solidFill>
                          <a:effectLst/>
                          <a:latin typeface="Calibri" panose="020F0502020204030204" pitchFamily="34" charset="0"/>
                          <a:ea typeface="+mn-ea"/>
                          <a:cs typeface="+mn-cs"/>
                        </a:rPr>
                        <a:t>Building new communities</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a:solidFill>
                            <a:schemeClr val="bg1"/>
                          </a:solidFill>
                          <a:effectLst/>
                          <a:latin typeface="Calibri" panose="020F0502020204030204" pitchFamily="34" charset="0"/>
                          <a:ea typeface="+mn-ea"/>
                          <a:cs typeface="+mn-cs"/>
                        </a:rPr>
                        <a:t>5</a:t>
                      </a:r>
                      <a:r>
                        <a:rPr lang="en-GB" sz="1600" b="0" i="0" u="none" strike="noStrike" kern="1200" baseline="30000" dirty="0">
                          <a:solidFill>
                            <a:schemeClr val="bg1"/>
                          </a:solidFill>
                          <a:effectLst/>
                          <a:latin typeface="Calibri" panose="020F0502020204030204" pitchFamily="34" charset="0"/>
                          <a:ea typeface="+mn-ea"/>
                          <a:cs typeface="+mn-cs"/>
                        </a:rPr>
                        <a:t>th</a:t>
                      </a:r>
                      <a:r>
                        <a:rPr lang="en-GB" sz="1600" b="0" i="0" u="none" strike="noStrike" kern="1200" dirty="0">
                          <a:solidFill>
                            <a:schemeClr val="bg1"/>
                          </a:solidFill>
                          <a:effectLst/>
                          <a:latin typeface="Calibri" panose="020F0502020204030204" pitchFamily="34" charset="0"/>
                          <a:ea typeface="+mn-ea"/>
                          <a:cs typeface="+mn-cs"/>
                        </a:rPr>
                        <a:t> November</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762158"/>
                  </a:ext>
                </a:extLst>
              </a:tr>
              <a:tr h="51871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600" b="0" i="1" u="none" strike="noStrike" kern="1200" dirty="0">
                          <a:solidFill>
                            <a:schemeClr val="bg1"/>
                          </a:solidFill>
                          <a:effectLst/>
                          <a:latin typeface="Calibri" panose="020F0502020204030204" pitchFamily="34" charset="0"/>
                          <a:ea typeface="+mn-ea"/>
                          <a:cs typeface="+mn-cs"/>
                        </a:rPr>
                        <a:t>Modelling future connectivity</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a:solidFill>
                            <a:schemeClr val="bg1"/>
                          </a:solidFill>
                          <a:effectLst/>
                          <a:latin typeface="Calibri" panose="020F0502020204030204" pitchFamily="34" charset="0"/>
                          <a:ea typeface="+mn-ea"/>
                          <a:cs typeface="+mn-cs"/>
                        </a:rPr>
                        <a:t>5</a:t>
                      </a:r>
                      <a:r>
                        <a:rPr lang="en-GB" sz="1600" b="0" i="0" u="none" strike="noStrike" kern="1200" baseline="30000" dirty="0">
                          <a:solidFill>
                            <a:schemeClr val="bg1"/>
                          </a:solidFill>
                          <a:effectLst/>
                          <a:latin typeface="Calibri" panose="020F0502020204030204" pitchFamily="34" charset="0"/>
                          <a:ea typeface="+mn-ea"/>
                          <a:cs typeface="+mn-cs"/>
                        </a:rPr>
                        <a:t>th</a:t>
                      </a:r>
                      <a:r>
                        <a:rPr lang="en-GB" sz="1600" b="0" i="0" u="none" strike="noStrike" kern="1200" dirty="0">
                          <a:solidFill>
                            <a:schemeClr val="bg1"/>
                          </a:solidFill>
                          <a:effectLst/>
                          <a:latin typeface="Calibri" panose="020F0502020204030204" pitchFamily="34" charset="0"/>
                          <a:ea typeface="+mn-ea"/>
                          <a:cs typeface="+mn-cs"/>
                        </a:rPr>
                        <a:t> November</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5996113"/>
                  </a:ext>
                </a:extLst>
              </a:tr>
              <a:tr h="51871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600" b="0" i="1" u="none" strike="noStrike" kern="1200" dirty="0">
                          <a:solidFill>
                            <a:schemeClr val="bg1"/>
                          </a:solidFill>
                          <a:effectLst/>
                          <a:latin typeface="Calibri" panose="020F0502020204030204" pitchFamily="34" charset="0"/>
                          <a:ea typeface="+mn-ea"/>
                          <a:cs typeface="+mn-cs"/>
                        </a:rPr>
                        <a:t>Accelerating business productivity and growth</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a:solidFill>
                            <a:schemeClr val="bg1"/>
                          </a:solidFill>
                          <a:effectLst/>
                          <a:latin typeface="Calibri" panose="020F0502020204030204" pitchFamily="34" charset="0"/>
                          <a:ea typeface="+mn-ea"/>
                          <a:cs typeface="+mn-cs"/>
                        </a:rPr>
                        <a:t>7</a:t>
                      </a:r>
                      <a:r>
                        <a:rPr lang="en-GB" sz="1600" b="0" i="0" u="none" strike="noStrike" kern="1200" baseline="30000" dirty="0">
                          <a:solidFill>
                            <a:schemeClr val="bg1"/>
                          </a:solidFill>
                          <a:effectLst/>
                          <a:latin typeface="Calibri" panose="020F0502020204030204" pitchFamily="34" charset="0"/>
                          <a:ea typeface="+mn-ea"/>
                          <a:cs typeface="+mn-cs"/>
                        </a:rPr>
                        <a:t>th</a:t>
                      </a:r>
                      <a:r>
                        <a:rPr lang="en-GB" sz="1600" b="0" i="0" u="none" strike="noStrike" kern="1200" dirty="0">
                          <a:solidFill>
                            <a:schemeClr val="bg1"/>
                          </a:solidFill>
                          <a:effectLst/>
                          <a:latin typeface="Calibri" panose="020F0502020204030204" pitchFamily="34" charset="0"/>
                          <a:ea typeface="+mn-ea"/>
                          <a:cs typeface="+mn-cs"/>
                        </a:rPr>
                        <a:t> November</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392705"/>
                  </a:ext>
                </a:extLst>
              </a:tr>
              <a:tr h="518719">
                <a:tc>
                  <a:txBody>
                    <a:bodyPr/>
                    <a:lstStyle/>
                    <a:p>
                      <a:pPr marL="72000" algn="l" defTabSz="914400" rtl="0" eaLnBrk="1" fontAlgn="b" latinLnBrk="0" hangingPunct="1"/>
                      <a:r>
                        <a:rPr lang="en-GB" sz="1600" b="0" i="1" u="none" strike="noStrike" kern="1200" dirty="0">
                          <a:solidFill>
                            <a:schemeClr val="bg1"/>
                          </a:solidFill>
                          <a:effectLst/>
                          <a:latin typeface="Calibri" panose="020F0502020204030204" pitchFamily="34" charset="0"/>
                          <a:ea typeface="+mn-ea"/>
                          <a:cs typeface="+mn-cs"/>
                        </a:rPr>
                        <a:t>Maximising natural assets</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algn="ctr" defTabSz="914400" rtl="0" eaLnBrk="1" fontAlgn="b" latinLnBrk="0" hangingPunct="1"/>
                      <a:r>
                        <a:rPr lang="en-GB" sz="1600" b="0" i="0" u="none" strike="noStrike" kern="1200" dirty="0">
                          <a:solidFill>
                            <a:schemeClr val="bg1"/>
                          </a:solidFill>
                          <a:effectLst/>
                          <a:latin typeface="Calibri" panose="020F0502020204030204" pitchFamily="34" charset="0"/>
                          <a:ea typeface="+mn-ea"/>
                          <a:cs typeface="+mn-cs"/>
                        </a:rPr>
                        <a:t>7</a:t>
                      </a:r>
                      <a:r>
                        <a:rPr lang="en-GB" sz="1600" b="0" i="0" u="none" strike="noStrike" kern="1200" baseline="30000" dirty="0">
                          <a:solidFill>
                            <a:schemeClr val="bg1"/>
                          </a:solidFill>
                          <a:effectLst/>
                          <a:latin typeface="Calibri" panose="020F0502020204030204" pitchFamily="34" charset="0"/>
                          <a:ea typeface="+mn-ea"/>
                          <a:cs typeface="+mn-cs"/>
                        </a:rPr>
                        <a:t>th</a:t>
                      </a:r>
                      <a:r>
                        <a:rPr lang="en-GB" sz="1600" b="0" i="0" u="none" strike="noStrike" kern="1200" dirty="0">
                          <a:solidFill>
                            <a:schemeClr val="bg1"/>
                          </a:solidFill>
                          <a:effectLst/>
                          <a:latin typeface="Calibri" panose="020F0502020204030204" pitchFamily="34" charset="0"/>
                          <a:ea typeface="+mn-ea"/>
                          <a:cs typeface="+mn-cs"/>
                        </a:rPr>
                        <a:t> November </a:t>
                      </a:r>
                    </a:p>
                  </a:txBody>
                  <a:tcPr marL="9092" marR="9092" marT="90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637872"/>
                  </a:ext>
                </a:extLst>
              </a:tr>
            </a:tbl>
          </a:graphicData>
        </a:graphic>
      </p:graphicFrame>
      <p:sp>
        <p:nvSpPr>
          <p:cNvPr id="10" name="Title 1"/>
          <p:cNvSpPr txBox="1">
            <a:spLocks/>
          </p:cNvSpPr>
          <p:nvPr/>
        </p:nvSpPr>
        <p:spPr>
          <a:xfrm>
            <a:off x="669278" y="1313002"/>
            <a:ext cx="7579242" cy="6744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r>
              <a:rPr lang="en-GB" sz="2800" b="1" dirty="0">
                <a:latin typeface="Calibri" panose="020F0502020204030204" pitchFamily="34" charset="0"/>
              </a:rPr>
              <a:t>Routes to Engagement: LEP Events</a:t>
            </a:r>
            <a:endParaRPr lang="en-GB" b="1" dirty="0">
              <a:latin typeface="Calibri" panose="020F0502020204030204" pitchFamily="34" charset="0"/>
            </a:endParaRPr>
          </a:p>
        </p:txBody>
      </p:sp>
      <p:sp>
        <p:nvSpPr>
          <p:cNvPr id="11" name="Title 1">
            <a:extLst>
              <a:ext uri="{FF2B5EF4-FFF2-40B4-BE49-F238E27FC236}">
                <a16:creationId xmlns:a16="http://schemas.microsoft.com/office/drawing/2014/main" id="{734BF346-1D2E-45BE-8A6F-952576474E9F}"/>
              </a:ext>
            </a:extLst>
          </p:cNvPr>
          <p:cNvSpPr txBox="1">
            <a:spLocks/>
          </p:cNvSpPr>
          <p:nvPr/>
        </p:nvSpPr>
        <p:spPr>
          <a:xfrm>
            <a:off x="6955951" y="1901205"/>
            <a:ext cx="4760784" cy="4919542"/>
          </a:xfrm>
          <a:prstGeom prst="rect">
            <a:avLst/>
          </a:prstGeom>
        </p:spPr>
        <p:txBody>
          <a:bodyPr vert="horz" lIns="91440" tIns="45720" rIns="91440" bIns="45720" rtlCol="0" anchor="t">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800"/>
              </a:spcAft>
            </a:pPr>
            <a:r>
              <a:rPr lang="en-GB" sz="1900" b="1" dirty="0">
                <a:solidFill>
                  <a:schemeClr val="bg1"/>
                </a:solidFill>
                <a:latin typeface="Calibri" panose="020F0502020204030204" pitchFamily="34" charset="0"/>
                <a:cs typeface="Arial" panose="020B0604020202020204" pitchFamily="34" charset="0"/>
              </a:rPr>
              <a:t>Internal stakeholder </a:t>
            </a:r>
            <a:r>
              <a:rPr lang="en-GB" sz="1900" dirty="0">
                <a:solidFill>
                  <a:schemeClr val="bg1"/>
                </a:solidFill>
                <a:latin typeface="Calibri" panose="020F0502020204030204" pitchFamily="34" charset="0"/>
                <a:cs typeface="Arial" panose="020B0604020202020204" pitchFamily="34" charset="0"/>
              </a:rPr>
              <a:t>– focused on contributions into the process and progress of the LIS development via established LEP/Federated structures. </a:t>
            </a:r>
            <a:br>
              <a:rPr lang="en-GB" sz="1900" dirty="0">
                <a:solidFill>
                  <a:schemeClr val="bg1"/>
                </a:solidFill>
                <a:latin typeface="Calibri" panose="020F0502020204030204" pitchFamily="34" charset="0"/>
                <a:cs typeface="Arial" panose="020B0604020202020204" pitchFamily="34" charset="0"/>
              </a:rPr>
            </a:br>
            <a:endParaRPr lang="en-GB" sz="1900" dirty="0">
              <a:solidFill>
                <a:schemeClr val="bg1"/>
              </a:solidFill>
              <a:latin typeface="Calibri" panose="020F0502020204030204" pitchFamily="34" charset="0"/>
              <a:cs typeface="Arial" panose="020B0604020202020204" pitchFamily="34" charset="0"/>
            </a:endParaRPr>
          </a:p>
          <a:p>
            <a:pPr>
              <a:lnSpc>
                <a:spcPct val="107000"/>
              </a:lnSpc>
              <a:spcAft>
                <a:spcPts val="800"/>
              </a:spcAft>
            </a:pPr>
            <a:r>
              <a:rPr lang="en-GB" sz="1900" b="1" dirty="0">
                <a:solidFill>
                  <a:schemeClr val="bg1"/>
                </a:solidFill>
                <a:latin typeface="Calibri" panose="020F0502020204030204" pitchFamily="34" charset="0"/>
                <a:cs typeface="Arial" panose="020B0604020202020204" pitchFamily="34" charset="0"/>
              </a:rPr>
              <a:t>Thematic events </a:t>
            </a:r>
            <a:r>
              <a:rPr lang="en-GB" sz="1900" dirty="0">
                <a:solidFill>
                  <a:schemeClr val="bg1"/>
                </a:solidFill>
                <a:latin typeface="Calibri" panose="020F0502020204030204" pitchFamily="34" charset="0"/>
                <a:cs typeface="Arial" panose="020B0604020202020204" pitchFamily="34" charset="0"/>
              </a:rPr>
              <a:t>-</a:t>
            </a:r>
            <a:r>
              <a:rPr lang="en-GB" sz="1900" b="1" dirty="0">
                <a:solidFill>
                  <a:schemeClr val="bg1"/>
                </a:solidFill>
                <a:latin typeface="Calibri" panose="020F0502020204030204" pitchFamily="34" charset="0"/>
                <a:cs typeface="Arial" panose="020B0604020202020204" pitchFamily="34" charset="0"/>
              </a:rPr>
              <a:t> </a:t>
            </a:r>
            <a:r>
              <a:rPr lang="en-GB" sz="1900" dirty="0">
                <a:solidFill>
                  <a:schemeClr val="bg1"/>
                </a:solidFill>
                <a:latin typeface="Calibri" panose="020F0502020204030204" pitchFamily="34" charset="0"/>
                <a:cs typeface="Arial" panose="020B0604020202020204" pitchFamily="34" charset="0"/>
              </a:rPr>
              <a:t>aimed primarily at business, academia and other partners to focus on developing qualitative evidence and specific interventions around the strategic opportunities and Grand Challenges.  </a:t>
            </a:r>
            <a:br>
              <a:rPr lang="en-GB" sz="1900" dirty="0">
                <a:solidFill>
                  <a:schemeClr val="bg1"/>
                </a:solidFill>
                <a:latin typeface="Calibri" panose="020F0502020204030204" pitchFamily="34" charset="0"/>
                <a:cs typeface="Arial" panose="020B0604020202020204" pitchFamily="34" charset="0"/>
              </a:rPr>
            </a:br>
            <a:endParaRPr lang="en-GB" sz="1900" dirty="0">
              <a:solidFill>
                <a:schemeClr val="bg1"/>
              </a:solidFill>
              <a:latin typeface="Calibri" panose="020F0502020204030204" pitchFamily="34" charset="0"/>
              <a:cs typeface="Arial" panose="020B0604020202020204" pitchFamily="34" charset="0"/>
            </a:endParaRPr>
          </a:p>
          <a:p>
            <a:pPr>
              <a:lnSpc>
                <a:spcPct val="107000"/>
              </a:lnSpc>
              <a:spcAft>
                <a:spcPts val="800"/>
              </a:spcAft>
            </a:pPr>
            <a:r>
              <a:rPr lang="en-GB" sz="1900" b="1" dirty="0">
                <a:solidFill>
                  <a:schemeClr val="bg1"/>
                </a:solidFill>
                <a:latin typeface="Calibri" panose="020F0502020204030204" pitchFamily="34" charset="0"/>
                <a:cs typeface="Arial" panose="020B0604020202020204" pitchFamily="34" charset="0"/>
              </a:rPr>
              <a:t>Partner events </a:t>
            </a:r>
            <a:r>
              <a:rPr lang="en-GB" sz="1900" dirty="0">
                <a:solidFill>
                  <a:schemeClr val="bg1"/>
                </a:solidFill>
                <a:latin typeface="Calibri" panose="020F0502020204030204" pitchFamily="34" charset="0"/>
                <a:cs typeface="Arial" panose="020B0604020202020204" pitchFamily="34" charset="0"/>
              </a:rPr>
              <a:t>– planning local sessions with LAs, businesses, education, and business intermediaries, to consider the evidence and interventions that are emerging and input to the development.  </a:t>
            </a:r>
            <a:br>
              <a:rPr lang="en-GB" sz="1900" dirty="0">
                <a:solidFill>
                  <a:schemeClr val="bg1"/>
                </a:solidFill>
                <a:latin typeface="Calibri" panose="020F0502020204030204" pitchFamily="34" charset="0"/>
                <a:cs typeface="Arial" panose="020B0604020202020204" pitchFamily="34" charset="0"/>
              </a:rPr>
            </a:br>
            <a:endParaRPr lang="en-GB" sz="1900" dirty="0">
              <a:solidFill>
                <a:schemeClr val="bg1"/>
              </a:solidFill>
              <a:latin typeface="Calibri" panose="020F0502020204030204" pitchFamily="34" charset="0"/>
              <a:cs typeface="Arial" panose="020B0604020202020204" pitchFamily="34" charset="0"/>
            </a:endParaRPr>
          </a:p>
          <a:p>
            <a:pPr>
              <a:lnSpc>
                <a:spcPct val="107000"/>
              </a:lnSpc>
              <a:spcAft>
                <a:spcPts val="800"/>
              </a:spcAft>
            </a:pPr>
            <a:r>
              <a:rPr lang="en-GB" sz="1900" dirty="0">
                <a:solidFill>
                  <a:schemeClr val="bg1"/>
                </a:solidFill>
                <a:latin typeface="Calibri" panose="020F0502020204030204" pitchFamily="34" charset="0"/>
                <a:cs typeface="Arial" panose="020B0604020202020204" pitchFamily="34" charset="0"/>
              </a:rPr>
              <a:t>A wider ‘summit’ may also take place to engage with businesses and others on the LIS overall.</a:t>
            </a:r>
          </a:p>
          <a:p>
            <a:pPr>
              <a:lnSpc>
                <a:spcPct val="107000"/>
              </a:lnSpc>
              <a:spcAft>
                <a:spcPts val="800"/>
              </a:spcAft>
            </a:pPr>
            <a:endParaRPr lang="en-GB" sz="600" b="1" i="1" dirty="0">
              <a:solidFill>
                <a:schemeClr val="bg1"/>
              </a:solidFill>
              <a:latin typeface="Calibri" panose="020F0502020204030204" pitchFamily="34" charset="0"/>
              <a:cs typeface="Arial" panose="020B0604020202020204" pitchFamily="34" charset="0"/>
            </a:endParaRPr>
          </a:p>
          <a:p>
            <a:pPr>
              <a:lnSpc>
                <a:spcPct val="107000"/>
              </a:lnSpc>
              <a:spcAft>
                <a:spcPts val="800"/>
              </a:spcAft>
            </a:pPr>
            <a:r>
              <a:rPr lang="en-GB" sz="1900" b="1" i="1" dirty="0">
                <a:solidFill>
                  <a:schemeClr val="bg1"/>
                </a:solidFill>
                <a:latin typeface="Calibri" panose="020F0502020204030204" pitchFamily="34" charset="0"/>
                <a:cs typeface="Arial" panose="020B0604020202020204" pitchFamily="34" charset="0"/>
              </a:rPr>
              <a:t>All feedback will be integrated into the evidence base </a:t>
            </a:r>
          </a:p>
          <a:p>
            <a:pPr>
              <a:lnSpc>
                <a:spcPct val="107000"/>
              </a:lnSpc>
              <a:spcAft>
                <a:spcPts val="800"/>
              </a:spcAft>
            </a:pPr>
            <a:endParaRPr lang="en-GB" sz="1800" dirty="0">
              <a:solidFill>
                <a:schemeClr val="bg1"/>
              </a:solidFill>
              <a:latin typeface="Calibri" panose="020F0502020204030204" pitchFamily="34" charset="0"/>
              <a:cs typeface="Arial" panose="020B0604020202020204" pitchFamily="34" charset="0"/>
            </a:endParaRPr>
          </a:p>
          <a:p>
            <a:pPr>
              <a:lnSpc>
                <a:spcPct val="107000"/>
              </a:lnSpc>
              <a:spcAft>
                <a:spcPts val="800"/>
              </a:spcAft>
            </a:pPr>
            <a:endParaRPr lang="en-GB" dirty="0">
              <a:solidFill>
                <a:schemeClr val="bg1"/>
              </a:solidFill>
              <a:latin typeface="Calibri" panose="020F0502020204030204" pitchFamily="34" charset="0"/>
            </a:endParaRPr>
          </a:p>
          <a:p>
            <a:pPr>
              <a:lnSpc>
                <a:spcPct val="107000"/>
              </a:lnSpc>
              <a:spcAft>
                <a:spcPts val="800"/>
              </a:spcAft>
            </a:pPr>
            <a:endParaRPr lang="en-GB" dirty="0">
              <a:solidFill>
                <a:schemeClr val="bg1"/>
              </a:solidFill>
              <a:latin typeface="Calibri" panose="020F0502020204030204" pitchFamily="34" charset="0"/>
            </a:endParaRPr>
          </a:p>
        </p:txBody>
      </p:sp>
    </p:spTree>
    <p:extLst>
      <p:ext uri="{BB962C8B-B14F-4D97-AF65-F5344CB8AC3E}">
        <p14:creationId xmlns:p14="http://schemas.microsoft.com/office/powerpoint/2010/main" val="690617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D1ECFD-9CCE-43B7-9F0E-BCA660F40C65}"/>
              </a:ext>
            </a:extLst>
          </p:cNvPr>
          <p:cNvSpPr/>
          <p:nvPr/>
        </p:nvSpPr>
        <p:spPr>
          <a:xfrm>
            <a:off x="9094304" y="3558209"/>
            <a:ext cx="3097696" cy="32997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p:cNvSpPr txBox="1">
            <a:spLocks/>
          </p:cNvSpPr>
          <p:nvPr/>
        </p:nvSpPr>
        <p:spPr>
          <a:xfrm>
            <a:off x="2960306" y="514015"/>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3"/>
                </a:solidFill>
                <a:latin typeface="Calibri" panose="020F0502020204030204" pitchFamily="34" charset="0"/>
                <a:cs typeface="Calibri" panose="020F0502020204030204" pitchFamily="34" charset="0"/>
              </a:rPr>
              <a:t>Grand Challenges</a:t>
            </a:r>
            <a:endParaRPr lang="en-GB" sz="3600" kern="0" dirty="0">
              <a:solidFill>
                <a:schemeClr val="accent3"/>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22D15622-D633-4572-AE6C-A9EE6CDB6EC3}"/>
              </a:ext>
            </a:extLst>
          </p:cNvPr>
          <p:cNvSpPr>
            <a:spLocks noGrp="1"/>
          </p:cNvSpPr>
          <p:nvPr>
            <p:ph idx="1"/>
          </p:nvPr>
        </p:nvSpPr>
        <p:spPr/>
        <p:txBody>
          <a:bodyPr/>
          <a:lstStyle/>
          <a:p>
            <a:endParaRPr lang="en-GB" dirty="0"/>
          </a:p>
        </p:txBody>
      </p:sp>
      <p:pic>
        <p:nvPicPr>
          <p:cNvPr id="9" name="Picture 8">
            <a:extLst>
              <a:ext uri="{FF2B5EF4-FFF2-40B4-BE49-F238E27FC236}">
                <a16:creationId xmlns:a16="http://schemas.microsoft.com/office/drawing/2014/main" id="{846AF0ED-7BF8-45E5-9CB2-4887464B24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5915" y="1933765"/>
            <a:ext cx="5636533" cy="4692921"/>
          </a:xfrm>
          <a:prstGeom prst="rect">
            <a:avLst/>
          </a:prstGeom>
        </p:spPr>
      </p:pic>
      <p:pic>
        <p:nvPicPr>
          <p:cNvPr id="10" name="Picture 9">
            <a:extLst>
              <a:ext uri="{FF2B5EF4-FFF2-40B4-BE49-F238E27FC236}">
                <a16:creationId xmlns:a16="http://schemas.microsoft.com/office/drawing/2014/main" id="{77627738-41F7-4A6A-A22C-618FFB674D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933765"/>
            <a:ext cx="5636534" cy="4687814"/>
          </a:xfrm>
          <a:prstGeom prst="rect">
            <a:avLst/>
          </a:prstGeom>
        </p:spPr>
      </p:pic>
      <p:sp>
        <p:nvSpPr>
          <p:cNvPr id="11" name="Text Placeholder 2">
            <a:extLst>
              <a:ext uri="{FF2B5EF4-FFF2-40B4-BE49-F238E27FC236}">
                <a16:creationId xmlns:a16="http://schemas.microsoft.com/office/drawing/2014/main" id="{28C5BF34-6CDC-44DB-B707-B2600FEEA229}"/>
              </a:ext>
            </a:extLst>
          </p:cNvPr>
          <p:cNvSpPr txBox="1">
            <a:spLocks/>
          </p:cNvSpPr>
          <p:nvPr/>
        </p:nvSpPr>
        <p:spPr>
          <a:xfrm>
            <a:off x="457200" y="1484784"/>
            <a:ext cx="2242592" cy="432050"/>
          </a:xfrm>
          <a:prstGeom prst="rect">
            <a:avLst/>
          </a:prstGeom>
          <a:solidFill>
            <a:srgbClr val="00B3BD"/>
          </a:solid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t>AI &amp; Data</a:t>
            </a:r>
          </a:p>
        </p:txBody>
      </p:sp>
      <p:sp>
        <p:nvSpPr>
          <p:cNvPr id="12" name="Text Placeholder 4">
            <a:extLst>
              <a:ext uri="{FF2B5EF4-FFF2-40B4-BE49-F238E27FC236}">
                <a16:creationId xmlns:a16="http://schemas.microsoft.com/office/drawing/2014/main" id="{B103EA38-2C03-471A-B79C-718CB29AEB16}"/>
              </a:ext>
            </a:extLst>
          </p:cNvPr>
          <p:cNvSpPr txBox="1">
            <a:spLocks/>
          </p:cNvSpPr>
          <p:nvPr/>
        </p:nvSpPr>
        <p:spPr>
          <a:xfrm>
            <a:off x="6274485" y="1501716"/>
            <a:ext cx="2231231" cy="432049"/>
          </a:xfrm>
          <a:prstGeom prst="rect">
            <a:avLst/>
          </a:prstGeom>
          <a:solidFill>
            <a:srgbClr val="00B3BD"/>
          </a:solid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t>Clean Growth</a:t>
            </a:r>
          </a:p>
        </p:txBody>
      </p:sp>
      <p:sp>
        <p:nvSpPr>
          <p:cNvPr id="16" name="Content Placeholder 6">
            <a:extLst>
              <a:ext uri="{FF2B5EF4-FFF2-40B4-BE49-F238E27FC236}">
                <a16:creationId xmlns:a16="http://schemas.microsoft.com/office/drawing/2014/main" id="{9BD92533-DE1A-4B3C-98A9-936DABEE95C4}"/>
              </a:ext>
            </a:extLst>
          </p:cNvPr>
          <p:cNvSpPr txBox="1">
            <a:spLocks/>
          </p:cNvSpPr>
          <p:nvPr/>
        </p:nvSpPr>
        <p:spPr>
          <a:xfrm>
            <a:off x="539552" y="1916832"/>
            <a:ext cx="5213548" cy="1512168"/>
          </a:xfrm>
          <a:prstGeom prst="rect">
            <a:avLst/>
          </a:prstGeom>
        </p:spPr>
        <p:txBody>
          <a:bodyPr/>
          <a:lstStyle>
            <a:lvl1pPr marL="0" indent="0" algn="l" defTabSz="914377"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377" indent="0" algn="l" defTabSz="914377"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000" i="1" dirty="0">
                <a:latin typeface="Calibri" panose="020F0502020204030204" pitchFamily="34" charset="0"/>
                <a:cs typeface="Calibri" panose="020F0502020204030204" pitchFamily="34" charset="0"/>
              </a:rPr>
              <a:t>We will put the UK at the forefront of the AI and data revolution</a:t>
            </a:r>
            <a:br>
              <a:rPr lang="en-GB" sz="3000" i="1" dirty="0">
                <a:latin typeface="Calibri" panose="020F0502020204030204" pitchFamily="34" charset="0"/>
                <a:cs typeface="Calibri" panose="020F0502020204030204" pitchFamily="34" charset="0"/>
              </a:rPr>
            </a:br>
            <a:endParaRPr lang="en-GB" sz="12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make the UK a </a:t>
            </a:r>
            <a:r>
              <a:rPr lang="en-GB" sz="1800" b="1" dirty="0">
                <a:solidFill>
                  <a:schemeClr val="accent5"/>
                </a:solidFill>
                <a:latin typeface="Calibri" panose="020F0502020204030204" pitchFamily="34" charset="0"/>
                <a:cs typeface="Calibri" panose="020F0502020204030204" pitchFamily="34" charset="0"/>
              </a:rPr>
              <a:t>global centre for artificial intelligence and data-driven innovation</a:t>
            </a:r>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help people </a:t>
            </a:r>
            <a:r>
              <a:rPr lang="en-GB" sz="1800" b="1" dirty="0">
                <a:solidFill>
                  <a:schemeClr val="accent5"/>
                </a:solidFill>
                <a:latin typeface="Calibri" panose="020F0502020204030204" pitchFamily="34" charset="0"/>
                <a:cs typeface="Calibri" panose="020F0502020204030204" pitchFamily="34" charset="0"/>
              </a:rPr>
              <a:t>develop the skills needed for jobs of the future </a:t>
            </a:r>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a:t>
            </a:r>
            <a:r>
              <a:rPr lang="en-GB" sz="1800" b="1" dirty="0">
                <a:solidFill>
                  <a:schemeClr val="accent5"/>
                </a:solidFill>
                <a:latin typeface="Calibri" panose="020F0502020204030204" pitchFamily="34" charset="0"/>
                <a:cs typeface="Calibri" panose="020F0502020204030204" pitchFamily="34" charset="0"/>
              </a:rPr>
              <a:t>support sectors to boost their productivity through artificial intelligence and data </a:t>
            </a:r>
            <a:r>
              <a:rPr lang="en-GB" sz="1800" dirty="0">
                <a:solidFill>
                  <a:schemeClr val="accent5"/>
                </a:solidFill>
                <a:latin typeface="Calibri" panose="020F0502020204030204" pitchFamily="34" charset="0"/>
                <a:cs typeface="Calibri" panose="020F0502020204030204" pitchFamily="34" charset="0"/>
              </a:rPr>
              <a:t>analytic technologies </a:t>
            </a:r>
            <a:endParaRPr lang="en-GB" dirty="0"/>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a:t>
            </a:r>
            <a:r>
              <a:rPr lang="en-GB" sz="1800" b="1" dirty="0">
                <a:solidFill>
                  <a:schemeClr val="accent5"/>
                </a:solidFill>
                <a:latin typeface="Calibri" panose="020F0502020204030204" pitchFamily="34" charset="0"/>
                <a:cs typeface="Calibri" panose="020F0502020204030204" pitchFamily="34" charset="0"/>
              </a:rPr>
              <a:t>lead the world in safe and ethical use of data and artificial </a:t>
            </a:r>
            <a:r>
              <a:rPr lang="en-GB" sz="1800" dirty="0">
                <a:solidFill>
                  <a:schemeClr val="accent5"/>
                </a:solidFill>
                <a:latin typeface="Calibri" panose="020F0502020204030204" pitchFamily="34" charset="0"/>
                <a:cs typeface="Calibri" panose="020F0502020204030204" pitchFamily="34" charset="0"/>
              </a:rPr>
              <a:t>intelligence giving confidence and clarity to citizens and business </a:t>
            </a:r>
          </a:p>
        </p:txBody>
      </p:sp>
      <p:sp>
        <p:nvSpPr>
          <p:cNvPr id="17" name="Content Placeholder 7">
            <a:extLst>
              <a:ext uri="{FF2B5EF4-FFF2-40B4-BE49-F238E27FC236}">
                <a16:creationId xmlns:a16="http://schemas.microsoft.com/office/drawing/2014/main" id="{7CAF39F3-FC74-471A-ABFE-7004AA569184}"/>
              </a:ext>
            </a:extLst>
          </p:cNvPr>
          <p:cNvSpPr txBox="1">
            <a:spLocks/>
          </p:cNvSpPr>
          <p:nvPr/>
        </p:nvSpPr>
        <p:spPr>
          <a:xfrm>
            <a:off x="6684970" y="1951396"/>
            <a:ext cx="4913849" cy="1776774"/>
          </a:xfrm>
          <a:prstGeom prst="rect">
            <a:avLst/>
          </a:prstGeom>
        </p:spPr>
        <p:txBody>
          <a:bodyPr/>
          <a:lstStyle>
            <a:lvl1pPr marL="0" indent="0" algn="l" defTabSz="914377"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377" indent="0" algn="l" defTabSz="914377"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spcBef>
                <a:spcPts val="0"/>
              </a:spcBef>
              <a:buFont typeface="Arial" panose="020B0604020202020204" pitchFamily="34" charset="0"/>
              <a:buChar char="•"/>
            </a:pPr>
            <a:endParaRPr lang="en-GB" sz="1800" dirty="0"/>
          </a:p>
        </p:txBody>
      </p:sp>
      <p:sp>
        <p:nvSpPr>
          <p:cNvPr id="3" name="Rectangle 2">
            <a:extLst>
              <a:ext uri="{FF2B5EF4-FFF2-40B4-BE49-F238E27FC236}">
                <a16:creationId xmlns:a16="http://schemas.microsoft.com/office/drawing/2014/main" id="{AE7960EF-A0E6-426D-AC27-CBD6080AF560}"/>
              </a:ext>
            </a:extLst>
          </p:cNvPr>
          <p:cNvSpPr/>
          <p:nvPr/>
        </p:nvSpPr>
        <p:spPr>
          <a:xfrm>
            <a:off x="6261984" y="1916832"/>
            <a:ext cx="5390464" cy="4401205"/>
          </a:xfrm>
          <a:prstGeom prst="rect">
            <a:avLst/>
          </a:prstGeom>
        </p:spPr>
        <p:txBody>
          <a:bodyPr wrap="square">
            <a:spAutoFit/>
          </a:bodyPr>
          <a:lstStyle/>
          <a:p>
            <a:r>
              <a:rPr lang="en-GB" sz="3000" i="1" dirty="0">
                <a:solidFill>
                  <a:schemeClr val="accent3"/>
                </a:solidFill>
                <a:latin typeface="Calibri" panose="020F0502020204030204" pitchFamily="34" charset="0"/>
                <a:cs typeface="Calibri" panose="020F0502020204030204" pitchFamily="34" charset="0"/>
              </a:rPr>
              <a:t>We will maximise the advantages for UK industry from the global shift to clean growth</a:t>
            </a:r>
            <a:br>
              <a:rPr lang="en-GB" sz="3000" i="1" dirty="0">
                <a:solidFill>
                  <a:schemeClr val="accent3"/>
                </a:solidFill>
                <a:latin typeface="Calibri" panose="020F0502020204030204" pitchFamily="34" charset="0"/>
                <a:cs typeface="Calibri" panose="020F0502020204030204" pitchFamily="34" charset="0"/>
              </a:rPr>
            </a:br>
            <a:endParaRPr lang="en-GB" sz="1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a:t>
            </a:r>
            <a:r>
              <a:rPr lang="en-GB" b="1" dirty="0">
                <a:solidFill>
                  <a:schemeClr val="accent5"/>
                </a:solidFill>
                <a:latin typeface="Calibri" panose="020F0502020204030204" pitchFamily="34" charset="0"/>
                <a:cs typeface="Calibri" panose="020F0502020204030204" pitchFamily="34" charset="0"/>
              </a:rPr>
              <a:t>develop smart systems </a:t>
            </a:r>
            <a:r>
              <a:rPr lang="en-GB" dirty="0">
                <a:solidFill>
                  <a:schemeClr val="accent5"/>
                </a:solidFill>
                <a:latin typeface="Calibri" panose="020F0502020204030204" pitchFamily="34" charset="0"/>
                <a:cs typeface="Calibri" panose="020F0502020204030204" pitchFamily="34" charset="0"/>
              </a:rPr>
              <a:t>for cheap and clean energy across power, heating and transport </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a:t>
            </a:r>
            <a:r>
              <a:rPr lang="en-GB" b="1" dirty="0">
                <a:solidFill>
                  <a:schemeClr val="accent5"/>
                </a:solidFill>
                <a:latin typeface="Calibri" panose="020F0502020204030204" pitchFamily="34" charset="0"/>
                <a:cs typeface="Calibri" panose="020F0502020204030204" pitchFamily="34" charset="0"/>
              </a:rPr>
              <a:t>transform construction techniques </a:t>
            </a:r>
            <a:r>
              <a:rPr lang="en-GB" dirty="0">
                <a:solidFill>
                  <a:schemeClr val="accent5"/>
                </a:solidFill>
                <a:latin typeface="Calibri" panose="020F0502020204030204" pitchFamily="34" charset="0"/>
                <a:cs typeface="Calibri" panose="020F0502020204030204" pitchFamily="34" charset="0"/>
              </a:rPr>
              <a:t>to dramatically improve efficiency  </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make our </a:t>
            </a:r>
            <a:r>
              <a:rPr lang="en-GB" b="1" dirty="0">
                <a:solidFill>
                  <a:schemeClr val="accent5"/>
                </a:solidFill>
                <a:latin typeface="Calibri" panose="020F0502020204030204" pitchFamily="34" charset="0"/>
                <a:cs typeface="Calibri" panose="020F0502020204030204" pitchFamily="34" charset="0"/>
              </a:rPr>
              <a:t>energy-intensive industries competitive </a:t>
            </a:r>
            <a:r>
              <a:rPr lang="en-GB" dirty="0">
                <a:solidFill>
                  <a:schemeClr val="accent5"/>
                </a:solidFill>
                <a:latin typeface="Calibri" panose="020F0502020204030204" pitchFamily="34" charset="0"/>
                <a:cs typeface="Calibri" panose="020F0502020204030204" pitchFamily="34" charset="0"/>
              </a:rPr>
              <a:t>in the clean economy </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put the UK at the forefront of the global </a:t>
            </a:r>
            <a:r>
              <a:rPr lang="en-GB" b="1" dirty="0">
                <a:solidFill>
                  <a:schemeClr val="accent5"/>
                </a:solidFill>
                <a:latin typeface="Calibri" panose="020F0502020204030204" pitchFamily="34" charset="0"/>
                <a:cs typeface="Calibri" panose="020F0502020204030204" pitchFamily="34" charset="0"/>
              </a:rPr>
              <a:t>move to high-efficiency agriculture </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make the UK the </a:t>
            </a:r>
            <a:r>
              <a:rPr lang="en-GB" b="1" dirty="0">
                <a:solidFill>
                  <a:schemeClr val="accent5"/>
                </a:solidFill>
                <a:latin typeface="Calibri" panose="020F0502020204030204" pitchFamily="34" charset="0"/>
                <a:cs typeface="Calibri" panose="020F0502020204030204" pitchFamily="34" charset="0"/>
              </a:rPr>
              <a:t>global standard-setter for finance </a:t>
            </a:r>
            <a:r>
              <a:rPr lang="en-GB" dirty="0">
                <a:solidFill>
                  <a:schemeClr val="accent5"/>
                </a:solidFill>
                <a:latin typeface="Calibri" panose="020F0502020204030204" pitchFamily="34" charset="0"/>
                <a:cs typeface="Calibri" panose="020F0502020204030204" pitchFamily="34" charset="0"/>
              </a:rPr>
              <a:t>that supports clean growth </a:t>
            </a:r>
            <a:endParaRPr lang="en-GB" sz="22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3481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D1ECFD-9CCE-43B7-9F0E-BCA660F40C65}"/>
              </a:ext>
            </a:extLst>
          </p:cNvPr>
          <p:cNvSpPr/>
          <p:nvPr/>
        </p:nvSpPr>
        <p:spPr>
          <a:xfrm>
            <a:off x="9094304" y="3558209"/>
            <a:ext cx="3097696" cy="32997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p:cNvSpPr txBox="1">
            <a:spLocks/>
          </p:cNvSpPr>
          <p:nvPr/>
        </p:nvSpPr>
        <p:spPr>
          <a:xfrm>
            <a:off x="2960306" y="514015"/>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3"/>
                </a:solidFill>
                <a:latin typeface="Calibri" panose="020F0502020204030204" pitchFamily="34" charset="0"/>
                <a:cs typeface="Calibri" panose="020F0502020204030204" pitchFamily="34" charset="0"/>
              </a:rPr>
              <a:t>Grand Challenges</a:t>
            </a:r>
            <a:endParaRPr lang="en-GB" sz="3600" kern="0" dirty="0">
              <a:solidFill>
                <a:schemeClr val="accent3"/>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22D15622-D633-4572-AE6C-A9EE6CDB6EC3}"/>
              </a:ext>
            </a:extLst>
          </p:cNvPr>
          <p:cNvSpPr>
            <a:spLocks noGrp="1"/>
          </p:cNvSpPr>
          <p:nvPr>
            <p:ph idx="1"/>
          </p:nvPr>
        </p:nvSpPr>
        <p:spPr/>
        <p:txBody>
          <a:bodyPr/>
          <a:lstStyle/>
          <a:p>
            <a:endParaRPr lang="en-GB" dirty="0"/>
          </a:p>
        </p:txBody>
      </p:sp>
      <p:pic>
        <p:nvPicPr>
          <p:cNvPr id="9" name="Picture 8">
            <a:extLst>
              <a:ext uri="{FF2B5EF4-FFF2-40B4-BE49-F238E27FC236}">
                <a16:creationId xmlns:a16="http://schemas.microsoft.com/office/drawing/2014/main" id="{846AF0ED-7BF8-45E5-9CB2-4887464B24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5915" y="1933765"/>
            <a:ext cx="5636533" cy="4692921"/>
          </a:xfrm>
          <a:prstGeom prst="rect">
            <a:avLst/>
          </a:prstGeom>
        </p:spPr>
      </p:pic>
      <p:pic>
        <p:nvPicPr>
          <p:cNvPr id="10" name="Picture 9">
            <a:extLst>
              <a:ext uri="{FF2B5EF4-FFF2-40B4-BE49-F238E27FC236}">
                <a16:creationId xmlns:a16="http://schemas.microsoft.com/office/drawing/2014/main" id="{77627738-41F7-4A6A-A22C-618FFB674D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933765"/>
            <a:ext cx="5636534" cy="4687814"/>
          </a:xfrm>
          <a:prstGeom prst="rect">
            <a:avLst/>
          </a:prstGeom>
        </p:spPr>
      </p:pic>
      <p:sp>
        <p:nvSpPr>
          <p:cNvPr id="11" name="Text Placeholder 2">
            <a:extLst>
              <a:ext uri="{FF2B5EF4-FFF2-40B4-BE49-F238E27FC236}">
                <a16:creationId xmlns:a16="http://schemas.microsoft.com/office/drawing/2014/main" id="{28C5BF34-6CDC-44DB-B707-B2600FEEA229}"/>
              </a:ext>
            </a:extLst>
          </p:cNvPr>
          <p:cNvSpPr txBox="1">
            <a:spLocks/>
          </p:cNvSpPr>
          <p:nvPr/>
        </p:nvSpPr>
        <p:spPr>
          <a:xfrm>
            <a:off x="457200" y="1484784"/>
            <a:ext cx="2503106" cy="432050"/>
          </a:xfrm>
          <a:prstGeom prst="rect">
            <a:avLst/>
          </a:prstGeom>
          <a:solidFill>
            <a:srgbClr val="00B3BD"/>
          </a:solid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t>Future of Mobility</a:t>
            </a:r>
          </a:p>
        </p:txBody>
      </p:sp>
      <p:sp>
        <p:nvSpPr>
          <p:cNvPr id="12" name="Text Placeholder 4">
            <a:extLst>
              <a:ext uri="{FF2B5EF4-FFF2-40B4-BE49-F238E27FC236}">
                <a16:creationId xmlns:a16="http://schemas.microsoft.com/office/drawing/2014/main" id="{B103EA38-2C03-471A-B79C-718CB29AEB16}"/>
              </a:ext>
            </a:extLst>
          </p:cNvPr>
          <p:cNvSpPr txBox="1">
            <a:spLocks/>
          </p:cNvSpPr>
          <p:nvPr/>
        </p:nvSpPr>
        <p:spPr>
          <a:xfrm>
            <a:off x="6274485" y="1501716"/>
            <a:ext cx="2231231" cy="432049"/>
          </a:xfrm>
          <a:prstGeom prst="rect">
            <a:avLst/>
          </a:prstGeom>
          <a:solidFill>
            <a:srgbClr val="00B3BD"/>
          </a:solid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t>Ageing Society</a:t>
            </a:r>
          </a:p>
        </p:txBody>
      </p:sp>
      <p:sp>
        <p:nvSpPr>
          <p:cNvPr id="16" name="Content Placeholder 6">
            <a:extLst>
              <a:ext uri="{FF2B5EF4-FFF2-40B4-BE49-F238E27FC236}">
                <a16:creationId xmlns:a16="http://schemas.microsoft.com/office/drawing/2014/main" id="{9BD92533-DE1A-4B3C-98A9-936DABEE95C4}"/>
              </a:ext>
            </a:extLst>
          </p:cNvPr>
          <p:cNvSpPr txBox="1">
            <a:spLocks/>
          </p:cNvSpPr>
          <p:nvPr/>
        </p:nvSpPr>
        <p:spPr>
          <a:xfrm>
            <a:off x="539552" y="1916832"/>
            <a:ext cx="5213548" cy="986789"/>
          </a:xfrm>
          <a:prstGeom prst="rect">
            <a:avLst/>
          </a:prstGeom>
        </p:spPr>
        <p:txBody>
          <a:bodyPr/>
          <a:lstStyle>
            <a:lvl1pPr marL="0" indent="0" algn="l" defTabSz="914377"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377" indent="0" algn="l" defTabSz="914377"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000" i="1" dirty="0">
                <a:latin typeface="Calibri" panose="020F0502020204030204" pitchFamily="34" charset="0"/>
                <a:cs typeface="Calibri" panose="020F0502020204030204" pitchFamily="34" charset="0"/>
              </a:rPr>
              <a:t>We will become a world leader in shaping the future of mobility</a:t>
            </a:r>
            <a:endParaRPr lang="en-GB" dirty="0"/>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establish a </a:t>
            </a:r>
            <a:r>
              <a:rPr lang="en-GB" sz="1800" b="1" dirty="0">
                <a:solidFill>
                  <a:schemeClr val="accent5"/>
                </a:solidFill>
                <a:latin typeface="Calibri" panose="020F0502020204030204" pitchFamily="34" charset="0"/>
                <a:cs typeface="Calibri" panose="020F0502020204030204" pitchFamily="34" charset="0"/>
              </a:rPr>
              <a:t>flexible regulatory framework to encourage new modes</a:t>
            </a:r>
            <a:r>
              <a:rPr lang="en-GB" sz="1800" dirty="0">
                <a:solidFill>
                  <a:schemeClr val="accent5"/>
                </a:solidFill>
                <a:latin typeface="Calibri" panose="020F0502020204030204" pitchFamily="34" charset="0"/>
                <a:cs typeface="Calibri" panose="020F0502020204030204" pitchFamily="34" charset="0"/>
              </a:rPr>
              <a:t> of transport and new business models </a:t>
            </a:r>
            <a:r>
              <a:rPr lang="en-GB" sz="1800" i="1" dirty="0">
                <a:solidFill>
                  <a:schemeClr val="accent5"/>
                </a:solidFill>
                <a:latin typeface="Calibri" panose="020F0502020204030204" pitchFamily="34" charset="0"/>
                <a:cs typeface="Calibri" panose="020F0502020204030204" pitchFamily="34" charset="0"/>
              </a:rPr>
              <a:t> </a:t>
            </a:r>
            <a:endParaRPr lang="en-GB" sz="1800" b="1" dirty="0">
              <a:solidFill>
                <a:schemeClr val="accent5"/>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seize the opportunities and address the challenges of </a:t>
            </a:r>
            <a:r>
              <a:rPr lang="en-GB" sz="1800" b="1" dirty="0">
                <a:solidFill>
                  <a:schemeClr val="accent5"/>
                </a:solidFill>
                <a:latin typeface="Calibri" panose="020F0502020204030204" pitchFamily="34" charset="0"/>
                <a:cs typeface="Calibri" panose="020F0502020204030204" pitchFamily="34" charset="0"/>
              </a:rPr>
              <a:t>moving from hydrocarbon to zero emission vehicles </a:t>
            </a:r>
            <a:endParaRPr lang="en-GB"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prepare for a future of new mobility services, </a:t>
            </a:r>
            <a:r>
              <a:rPr lang="en-GB" sz="1800" b="1" dirty="0">
                <a:solidFill>
                  <a:schemeClr val="accent5"/>
                </a:solidFill>
                <a:latin typeface="Calibri" panose="020F0502020204030204" pitchFamily="34" charset="0"/>
                <a:cs typeface="Calibri" panose="020F0502020204030204" pitchFamily="34" charset="0"/>
              </a:rPr>
              <a:t>increased autonomy, journey-sharing and a blurring of the distinctions between private and public transport </a:t>
            </a:r>
            <a:endParaRPr lang="en-GB" b="1" dirty="0"/>
          </a:p>
          <a:p>
            <a:pPr marL="285750" indent="-285750">
              <a:buFont typeface="Arial" panose="020B0604020202020204" pitchFamily="34" charset="0"/>
              <a:buChar char="•"/>
            </a:pPr>
            <a:r>
              <a:rPr lang="en-GB" sz="1800" dirty="0">
                <a:solidFill>
                  <a:schemeClr val="accent5"/>
                </a:solidFill>
                <a:latin typeface="Calibri" panose="020F0502020204030204" pitchFamily="34" charset="0"/>
                <a:cs typeface="Calibri" panose="020F0502020204030204" pitchFamily="34" charset="0"/>
              </a:rPr>
              <a:t>We will explore ways to </a:t>
            </a:r>
            <a:r>
              <a:rPr lang="en-GB" sz="1800" b="1" dirty="0">
                <a:solidFill>
                  <a:schemeClr val="accent5"/>
                </a:solidFill>
                <a:latin typeface="Calibri" panose="020F0502020204030204" pitchFamily="34" charset="0"/>
                <a:cs typeface="Calibri" panose="020F0502020204030204" pitchFamily="34" charset="0"/>
              </a:rPr>
              <a:t>use data to accelerate development of new mobility services </a:t>
            </a:r>
            <a:r>
              <a:rPr lang="en-GB" sz="1800" dirty="0">
                <a:solidFill>
                  <a:schemeClr val="accent5"/>
                </a:solidFill>
                <a:latin typeface="Calibri" panose="020F0502020204030204" pitchFamily="34" charset="0"/>
                <a:cs typeface="Calibri" panose="020F0502020204030204" pitchFamily="34" charset="0"/>
              </a:rPr>
              <a:t>and enable the more effective operation of our transport system </a:t>
            </a:r>
            <a:endParaRPr lang="en-GB" sz="1800" i="1" dirty="0">
              <a:solidFill>
                <a:schemeClr val="accent5"/>
              </a:solidFill>
              <a:latin typeface="Calibri" panose="020F0502020204030204" pitchFamily="34" charset="0"/>
              <a:cs typeface="Calibri" panose="020F0502020204030204" pitchFamily="34" charset="0"/>
            </a:endParaRPr>
          </a:p>
        </p:txBody>
      </p:sp>
      <p:sp>
        <p:nvSpPr>
          <p:cNvPr id="17" name="Content Placeholder 7">
            <a:extLst>
              <a:ext uri="{FF2B5EF4-FFF2-40B4-BE49-F238E27FC236}">
                <a16:creationId xmlns:a16="http://schemas.microsoft.com/office/drawing/2014/main" id="{7CAF39F3-FC74-471A-ABFE-7004AA569184}"/>
              </a:ext>
            </a:extLst>
          </p:cNvPr>
          <p:cNvSpPr txBox="1">
            <a:spLocks/>
          </p:cNvSpPr>
          <p:nvPr/>
        </p:nvSpPr>
        <p:spPr>
          <a:xfrm>
            <a:off x="6684970" y="1951396"/>
            <a:ext cx="4913849" cy="1776774"/>
          </a:xfrm>
          <a:prstGeom prst="rect">
            <a:avLst/>
          </a:prstGeom>
        </p:spPr>
        <p:txBody>
          <a:bodyPr/>
          <a:lstStyle>
            <a:lvl1pPr marL="0" indent="0" algn="l" defTabSz="914377"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377" indent="0" algn="l" defTabSz="914377"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566" indent="0" algn="l" defTabSz="914377"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754" indent="0" algn="l" defTabSz="914377"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spcBef>
                <a:spcPts val="0"/>
              </a:spcBef>
              <a:buFont typeface="Arial" panose="020B0604020202020204" pitchFamily="34" charset="0"/>
              <a:buChar char="•"/>
            </a:pPr>
            <a:endParaRPr lang="en-GB" sz="1800" dirty="0"/>
          </a:p>
        </p:txBody>
      </p:sp>
      <p:sp>
        <p:nvSpPr>
          <p:cNvPr id="3" name="Rectangle 2">
            <a:extLst>
              <a:ext uri="{FF2B5EF4-FFF2-40B4-BE49-F238E27FC236}">
                <a16:creationId xmlns:a16="http://schemas.microsoft.com/office/drawing/2014/main" id="{AE7960EF-A0E6-426D-AC27-CBD6080AF560}"/>
              </a:ext>
            </a:extLst>
          </p:cNvPr>
          <p:cNvSpPr/>
          <p:nvPr/>
        </p:nvSpPr>
        <p:spPr>
          <a:xfrm>
            <a:off x="6261984" y="1916832"/>
            <a:ext cx="5472816" cy="4801314"/>
          </a:xfrm>
          <a:prstGeom prst="rect">
            <a:avLst/>
          </a:prstGeom>
        </p:spPr>
        <p:txBody>
          <a:bodyPr wrap="square">
            <a:spAutoFit/>
          </a:bodyPr>
          <a:lstStyle/>
          <a:p>
            <a:r>
              <a:rPr lang="en-GB" sz="3000" i="1" dirty="0">
                <a:solidFill>
                  <a:schemeClr val="accent3"/>
                </a:solidFill>
                <a:latin typeface="Calibri" panose="020F0502020204030204" pitchFamily="34" charset="0"/>
                <a:cs typeface="Calibri" panose="020F0502020204030204" pitchFamily="34" charset="0"/>
              </a:rPr>
              <a:t>We will harness the power of innovation to help meet the needs of an ageing society</a:t>
            </a:r>
            <a:br>
              <a:rPr lang="en-GB" sz="3000" i="1" dirty="0">
                <a:solidFill>
                  <a:schemeClr val="accent3"/>
                </a:solidFill>
                <a:latin typeface="Calibri" panose="020F0502020204030204" pitchFamily="34" charset="0"/>
                <a:cs typeface="Calibri" panose="020F0502020204030204" pitchFamily="34" charset="0"/>
              </a:rPr>
            </a:br>
            <a:endParaRPr lang="en-GB" sz="1000" dirty="0">
              <a:solidFill>
                <a:schemeClr val="accent5"/>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support </a:t>
            </a:r>
            <a:r>
              <a:rPr lang="en-GB" b="1" dirty="0">
                <a:solidFill>
                  <a:schemeClr val="accent5"/>
                </a:solidFill>
                <a:latin typeface="Calibri" panose="020F0502020204030204" pitchFamily="34" charset="0"/>
                <a:cs typeface="Calibri" panose="020F0502020204030204" pitchFamily="34" charset="0"/>
              </a:rPr>
              <a:t>new products and services </a:t>
            </a:r>
            <a:r>
              <a:rPr lang="en-GB" dirty="0">
                <a:solidFill>
                  <a:schemeClr val="accent5"/>
                </a:solidFill>
                <a:latin typeface="Calibri" panose="020F0502020204030204" pitchFamily="34" charset="0"/>
                <a:cs typeface="Calibri" panose="020F0502020204030204" pitchFamily="34" charset="0"/>
              </a:rPr>
              <a:t>for the growing global population of older people, </a:t>
            </a:r>
            <a:r>
              <a:rPr lang="en-GB" b="1" dirty="0">
                <a:solidFill>
                  <a:schemeClr val="accent5"/>
                </a:solidFill>
                <a:latin typeface="Calibri" panose="020F0502020204030204" pitchFamily="34" charset="0"/>
                <a:cs typeface="Calibri" panose="020F0502020204030204" pitchFamily="34" charset="0"/>
              </a:rPr>
              <a:t>meeting important social needs and realising the business opportunity for the UK</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a:t>
            </a:r>
            <a:r>
              <a:rPr lang="en-GB" b="1" dirty="0">
                <a:solidFill>
                  <a:schemeClr val="accent5"/>
                </a:solidFill>
                <a:latin typeface="Calibri" panose="020F0502020204030204" pitchFamily="34" charset="0"/>
                <a:cs typeface="Calibri" panose="020F0502020204030204" pitchFamily="34" charset="0"/>
              </a:rPr>
              <a:t>support sectors to adapt to a changing and ageing workforce </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a:t>
            </a:r>
            <a:r>
              <a:rPr lang="en-GB" b="1" dirty="0">
                <a:solidFill>
                  <a:schemeClr val="accent5"/>
                </a:solidFill>
                <a:latin typeface="Calibri" panose="020F0502020204030204" pitchFamily="34" charset="0"/>
                <a:cs typeface="Calibri" panose="020F0502020204030204" pitchFamily="34" charset="0"/>
              </a:rPr>
              <a:t>leverage our health data to improve health outcomes </a:t>
            </a:r>
            <a:r>
              <a:rPr lang="en-GB" dirty="0">
                <a:solidFill>
                  <a:schemeClr val="accent5"/>
                </a:solidFill>
                <a:latin typeface="Calibri" panose="020F0502020204030204" pitchFamily="34" charset="0"/>
                <a:cs typeface="Calibri" panose="020F0502020204030204" pitchFamily="34" charset="0"/>
              </a:rPr>
              <a:t>and UK leadership in life sciences </a:t>
            </a:r>
          </a:p>
          <a:p>
            <a:pPr marL="285750" indent="-285750">
              <a:buFont typeface="Arial" panose="020B0604020202020204" pitchFamily="34" charset="0"/>
              <a:buChar char="•"/>
            </a:pPr>
            <a:r>
              <a:rPr lang="en-GB" dirty="0">
                <a:solidFill>
                  <a:schemeClr val="accent5"/>
                </a:solidFill>
                <a:latin typeface="Calibri" panose="020F0502020204030204" pitchFamily="34" charset="0"/>
                <a:cs typeface="Calibri" panose="020F0502020204030204" pitchFamily="34" charset="0"/>
              </a:rPr>
              <a:t>We will </a:t>
            </a:r>
            <a:r>
              <a:rPr lang="en-GB" b="1" dirty="0">
                <a:solidFill>
                  <a:schemeClr val="accent5"/>
                </a:solidFill>
                <a:latin typeface="Calibri" panose="020F0502020204030204" pitchFamily="34" charset="0"/>
                <a:cs typeface="Calibri" panose="020F0502020204030204" pitchFamily="34" charset="0"/>
              </a:rPr>
              <a:t>support care providers to adapt their business models to changing demands</a:t>
            </a:r>
            <a:r>
              <a:rPr lang="en-GB" dirty="0">
                <a:solidFill>
                  <a:schemeClr val="accent5"/>
                </a:solidFill>
                <a:latin typeface="Calibri" panose="020F0502020204030204" pitchFamily="34" charset="0"/>
                <a:cs typeface="Calibri" panose="020F0502020204030204" pitchFamily="34" charset="0"/>
              </a:rPr>
              <a:t>, encouraging new models of care to develop and flourish </a:t>
            </a:r>
            <a:endParaRPr lang="en-GB" sz="22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925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finbow\AppData\Local\Microsoft\Windows\INetCache\Content.MSO\11DDC7A4.tmp">
            <a:extLst>
              <a:ext uri="{FF2B5EF4-FFF2-40B4-BE49-F238E27FC236}">
                <a16:creationId xmlns:a16="http://schemas.microsoft.com/office/drawing/2014/main" id="{03CD827D-3B1E-4B45-8BAD-E87C81794907}"/>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797630" y="13257"/>
            <a:ext cx="3394370" cy="1669764"/>
          </a:xfrm>
          <a:prstGeom prst="rect">
            <a:avLst/>
          </a:prstGeom>
          <a:noFill/>
        </p:spPr>
      </p:pic>
      <p:sp>
        <p:nvSpPr>
          <p:cNvPr id="2" name="Rectangle 1"/>
          <p:cNvSpPr/>
          <p:nvPr/>
        </p:nvSpPr>
        <p:spPr>
          <a:xfrm>
            <a:off x="8718336" y="3499944"/>
            <a:ext cx="3473664" cy="33580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676275" y="2115210"/>
            <a:ext cx="3631324" cy="33580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p:cNvSpPr txBox="1">
            <a:spLocks/>
          </p:cNvSpPr>
          <p:nvPr/>
        </p:nvSpPr>
        <p:spPr>
          <a:xfrm>
            <a:off x="676275" y="1664242"/>
            <a:ext cx="7579242" cy="6744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r>
              <a:rPr lang="en-GB" sz="3200" b="1" dirty="0">
                <a:latin typeface="Calibri" panose="020F0502020204030204" pitchFamily="34" charset="0"/>
              </a:rPr>
              <a:t>Questions for discussion</a:t>
            </a:r>
          </a:p>
        </p:txBody>
      </p:sp>
      <p:sp>
        <p:nvSpPr>
          <p:cNvPr id="19" name="Rectangle 18">
            <a:extLst>
              <a:ext uri="{FF2B5EF4-FFF2-40B4-BE49-F238E27FC236}">
                <a16:creationId xmlns:a16="http://schemas.microsoft.com/office/drawing/2014/main" id="{D3F021CE-D221-45FB-A6DE-A337400EE70C}"/>
              </a:ext>
            </a:extLst>
          </p:cNvPr>
          <p:cNvSpPr/>
          <p:nvPr/>
        </p:nvSpPr>
        <p:spPr>
          <a:xfrm>
            <a:off x="676275" y="2338705"/>
            <a:ext cx="11031311" cy="2554545"/>
          </a:xfrm>
          <a:prstGeom prst="rect">
            <a:avLst/>
          </a:prstGeom>
        </p:spPr>
        <p:txBody>
          <a:bodyPr wrap="square">
            <a:spAutoFit/>
          </a:bodyPr>
          <a:lstStyle/>
          <a:p>
            <a:pPr marL="457200" indent="-457200">
              <a:spcAft>
                <a:spcPts val="1200"/>
              </a:spcAft>
              <a:buFontTx/>
              <a:buAutoNum type="arabicPeriod"/>
            </a:pPr>
            <a:r>
              <a:rPr lang="en-GB" sz="2600" dirty="0">
                <a:solidFill>
                  <a:schemeClr val="accent5"/>
                </a:solidFill>
                <a:latin typeface="Calibri" panose="020F0502020204030204" pitchFamily="34" charset="0"/>
              </a:rPr>
              <a:t>What are the unique opportunities for SELEP linked to our rural economies? </a:t>
            </a:r>
          </a:p>
          <a:p>
            <a:pPr marL="457200" indent="-457200">
              <a:spcAft>
                <a:spcPts val="1200"/>
              </a:spcAft>
              <a:buAutoNum type="arabicPeriod"/>
            </a:pPr>
            <a:r>
              <a:rPr lang="en-GB" sz="2600" dirty="0">
                <a:solidFill>
                  <a:schemeClr val="accent5"/>
                </a:solidFill>
                <a:latin typeface="Calibri" panose="020F0502020204030204" pitchFamily="34" charset="0"/>
              </a:rPr>
              <a:t>What infrastructure improvements are needed to support future economic growth and productivity in rural areas?</a:t>
            </a:r>
          </a:p>
          <a:p>
            <a:pPr marL="457200" indent="-457200">
              <a:spcAft>
                <a:spcPts val="1200"/>
              </a:spcAft>
              <a:buAutoNum type="arabicPeriod"/>
            </a:pPr>
            <a:r>
              <a:rPr lang="en-GB" sz="2600" dirty="0">
                <a:solidFill>
                  <a:schemeClr val="accent5"/>
                </a:solidFill>
                <a:latin typeface="Calibri" panose="020F0502020204030204" pitchFamily="34" charset="0"/>
              </a:rPr>
              <a:t>What support is needed to help businesses innovation and growth?</a:t>
            </a:r>
          </a:p>
          <a:p>
            <a:pPr marL="457200" indent="-457200">
              <a:spcAft>
                <a:spcPts val="1200"/>
              </a:spcAft>
              <a:buAutoNum type="arabicPeriod"/>
            </a:pPr>
            <a:r>
              <a:rPr lang="en-GB" sz="2600" dirty="0">
                <a:solidFill>
                  <a:schemeClr val="accent5"/>
                </a:solidFill>
                <a:latin typeface="Calibri" panose="020F0502020204030204" pitchFamily="34" charset="0"/>
              </a:rPr>
              <a:t>How do you think SELEP could contribute to the grand challenges?</a:t>
            </a:r>
          </a:p>
        </p:txBody>
      </p:sp>
    </p:spTree>
    <p:extLst>
      <p:ext uri="{BB962C8B-B14F-4D97-AF65-F5344CB8AC3E}">
        <p14:creationId xmlns:p14="http://schemas.microsoft.com/office/powerpoint/2010/main" val="108780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414" y="1547813"/>
            <a:ext cx="12209413" cy="5310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descr="C:\Users\mfinbow\AppData\Local\Microsoft\Windows\INetCache\Content.MSO\11DDC7A4.tmp">
            <a:extLst>
              <a:ext uri="{FF2B5EF4-FFF2-40B4-BE49-F238E27FC236}">
                <a16:creationId xmlns:a16="http://schemas.microsoft.com/office/drawing/2014/main" id="{03CD827D-3B1E-4B45-8BAD-E87C81794907}"/>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797630" y="13257"/>
            <a:ext cx="3394370" cy="1669764"/>
          </a:xfrm>
          <a:prstGeom prst="rect">
            <a:avLst/>
          </a:prstGeom>
          <a:noFill/>
        </p:spPr>
      </p:pic>
      <p:pic>
        <p:nvPicPr>
          <p:cNvPr id="26" name="Picture 25">
            <a:extLst>
              <a:ext uri="{FF2B5EF4-FFF2-40B4-BE49-F238E27FC236}">
                <a16:creationId xmlns:a16="http://schemas.microsoft.com/office/drawing/2014/main" id="{67811E51-3910-DE45-9B55-CE8A1EA9C2A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477703" y="2031733"/>
            <a:ext cx="5405470" cy="4637075"/>
          </a:xfrm>
          <a:prstGeom prst="rect">
            <a:avLst/>
          </a:prstGeom>
        </p:spPr>
      </p:pic>
      <p:sp>
        <p:nvSpPr>
          <p:cNvPr id="30" name="TextBox 29">
            <a:extLst>
              <a:ext uri="{FF2B5EF4-FFF2-40B4-BE49-F238E27FC236}">
                <a16:creationId xmlns:a16="http://schemas.microsoft.com/office/drawing/2014/main" id="{5A127279-F8F4-4B96-BA23-D4226888EB5E}"/>
              </a:ext>
            </a:extLst>
          </p:cNvPr>
          <p:cNvSpPr txBox="1"/>
          <p:nvPr/>
        </p:nvSpPr>
        <p:spPr>
          <a:xfrm>
            <a:off x="7904147" y="2545336"/>
            <a:ext cx="3159731" cy="480060"/>
          </a:xfrm>
          <a:prstGeom prst="roundRect">
            <a:avLst>
              <a:gd name="adj" fmla="val 39816"/>
            </a:avLst>
          </a:prstGeom>
          <a:solidFill>
            <a:schemeClr val="tx2">
              <a:lumMod val="90000"/>
            </a:schemeClr>
          </a:solidFill>
          <a:ln w="28575">
            <a:solidFill>
              <a:schemeClr val="bg1">
                <a:lumMod val="40000"/>
                <a:lumOff val="60000"/>
              </a:schemeClr>
            </a:solidFill>
          </a:ln>
        </p:spPr>
        <p:txBody>
          <a:bodyPr wrap="square" rtlCol="0" anchor="ctr">
            <a:spAutoFit/>
          </a:bodyPr>
          <a:lstStyle/>
          <a:p>
            <a:r>
              <a:rPr lang="en-GB" b="1" dirty="0">
                <a:solidFill>
                  <a:schemeClr val="bg1"/>
                </a:solidFill>
                <a:latin typeface="Calibri" panose="020F0502020204030204" pitchFamily="34" charset="0"/>
              </a:rPr>
              <a:t>Ageing society </a:t>
            </a:r>
          </a:p>
        </p:txBody>
      </p:sp>
      <p:sp>
        <p:nvSpPr>
          <p:cNvPr id="32" name="Title 1"/>
          <p:cNvSpPr txBox="1">
            <a:spLocks/>
          </p:cNvSpPr>
          <p:nvPr/>
        </p:nvSpPr>
        <p:spPr>
          <a:xfrm>
            <a:off x="669278" y="1546462"/>
            <a:ext cx="7579242" cy="6744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r>
              <a:rPr lang="en-GB" sz="2800" b="1" dirty="0">
                <a:latin typeface="Calibri" panose="020F0502020204030204" pitchFamily="34" charset="0"/>
              </a:rPr>
              <a:t>Five Foundations</a:t>
            </a:r>
          </a:p>
        </p:txBody>
      </p:sp>
      <p:sp>
        <p:nvSpPr>
          <p:cNvPr id="34" name="Rectangle 33">
            <a:extLst>
              <a:ext uri="{FF2B5EF4-FFF2-40B4-BE49-F238E27FC236}">
                <a16:creationId xmlns:a16="http://schemas.microsoft.com/office/drawing/2014/main" id="{E5FBB572-BA6E-4466-99FB-7D4C9BD70F67}"/>
              </a:ext>
            </a:extLst>
          </p:cNvPr>
          <p:cNvSpPr/>
          <p:nvPr/>
        </p:nvSpPr>
        <p:spPr>
          <a:xfrm>
            <a:off x="6625742" y="2045781"/>
            <a:ext cx="4438136" cy="4512037"/>
          </a:xfrm>
          <a:prstGeom prst="rect">
            <a:avLst/>
          </a:pr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TextBox 34">
            <a:extLst>
              <a:ext uri="{FF2B5EF4-FFF2-40B4-BE49-F238E27FC236}">
                <a16:creationId xmlns:a16="http://schemas.microsoft.com/office/drawing/2014/main" id="{4CCA43F0-DD02-4CFC-9BAC-D4271430D35E}"/>
              </a:ext>
            </a:extLst>
          </p:cNvPr>
          <p:cNvSpPr txBox="1"/>
          <p:nvPr/>
        </p:nvSpPr>
        <p:spPr>
          <a:xfrm>
            <a:off x="6625742" y="1507929"/>
            <a:ext cx="2834097" cy="523220"/>
          </a:xfrm>
          <a:prstGeom prst="rect">
            <a:avLst/>
          </a:prstGeom>
          <a:noFill/>
        </p:spPr>
        <p:txBody>
          <a:bodyPr wrap="square" rtlCol="0">
            <a:spAutoFit/>
          </a:bodyPr>
          <a:lstStyle/>
          <a:p>
            <a:r>
              <a:rPr lang="en-GB" sz="2800" b="1" dirty="0">
                <a:solidFill>
                  <a:schemeClr val="accent3"/>
                </a:solidFill>
                <a:latin typeface="Calibri" panose="020F0502020204030204" pitchFamily="34" charset="0"/>
                <a:ea typeface="+mj-ea"/>
                <a:cs typeface="+mj-cs"/>
              </a:rPr>
              <a:t>Grand Challenges</a:t>
            </a:r>
          </a:p>
        </p:txBody>
      </p:sp>
      <p:pic>
        <p:nvPicPr>
          <p:cNvPr id="47" name="Picture 46">
            <a:extLst>
              <a:ext uri="{FF2B5EF4-FFF2-40B4-BE49-F238E27FC236}">
                <a16:creationId xmlns:a16="http://schemas.microsoft.com/office/drawing/2014/main" id="{1E4CD57C-A664-46D0-A442-2A615BA85A4A}"/>
              </a:ext>
            </a:extLst>
          </p:cNvPr>
          <p:cNvPicPr>
            <a:picLocks noChangeAspect="1"/>
          </p:cNvPicPr>
          <p:nvPr/>
        </p:nvPicPr>
        <p:blipFill>
          <a:blip r:embed="rId5">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95659" y="4724640"/>
            <a:ext cx="697046" cy="709481"/>
          </a:xfrm>
          <a:prstGeom prst="rect">
            <a:avLst/>
          </a:prstGeom>
        </p:spPr>
      </p:pic>
      <p:pic>
        <p:nvPicPr>
          <p:cNvPr id="45" name="Picture 44">
            <a:extLst>
              <a:ext uri="{FF2B5EF4-FFF2-40B4-BE49-F238E27FC236}">
                <a16:creationId xmlns:a16="http://schemas.microsoft.com/office/drawing/2014/main" id="{69A6AB72-BC1A-4DBB-87EA-A4E416B5414B}"/>
              </a:ext>
            </a:extLst>
          </p:cNvPr>
          <p:cNvPicPr>
            <a:picLocks noChangeAspect="1"/>
          </p:cNvPicPr>
          <p:nvPr/>
        </p:nvPicPr>
        <p:blipFill>
          <a:blip r:embed="rId6">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87460" y="3560941"/>
            <a:ext cx="743673" cy="756940"/>
          </a:xfrm>
          <a:prstGeom prst="rect">
            <a:avLst/>
          </a:prstGeom>
          <a:noFill/>
        </p:spPr>
      </p:pic>
      <p:pic>
        <p:nvPicPr>
          <p:cNvPr id="43" name="Picture 42">
            <a:extLst>
              <a:ext uri="{FF2B5EF4-FFF2-40B4-BE49-F238E27FC236}">
                <a16:creationId xmlns:a16="http://schemas.microsoft.com/office/drawing/2014/main" id="{7D19C2A0-DBE7-4372-9F2E-8DF4477CA0DE}"/>
              </a:ext>
            </a:extLst>
          </p:cNvPr>
          <p:cNvPicPr>
            <a:picLocks noChangeAspect="1"/>
          </p:cNvPicPr>
          <p:nvPr/>
        </p:nvPicPr>
        <p:blipFill>
          <a:blip r:embed="rId7">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958310" y="2334355"/>
            <a:ext cx="743673" cy="756940"/>
          </a:xfrm>
          <a:prstGeom prst="rect">
            <a:avLst/>
          </a:prstGeom>
        </p:spPr>
      </p:pic>
      <p:pic>
        <p:nvPicPr>
          <p:cNvPr id="41" name="Picture 40">
            <a:extLst>
              <a:ext uri="{FF2B5EF4-FFF2-40B4-BE49-F238E27FC236}">
                <a16:creationId xmlns:a16="http://schemas.microsoft.com/office/drawing/2014/main" id="{7FD19C03-6F61-49DE-88BD-96F4261CFFA2}"/>
              </a:ext>
            </a:extLst>
          </p:cNvPr>
          <p:cNvPicPr>
            <a:picLocks noChangeAspect="1"/>
          </p:cNvPicPr>
          <p:nvPr/>
        </p:nvPicPr>
        <p:blipFill>
          <a:blip r:embed="rId8">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72346" y="5762966"/>
            <a:ext cx="743673" cy="756940"/>
          </a:xfrm>
          <a:prstGeom prst="rect">
            <a:avLst/>
          </a:prstGeom>
        </p:spPr>
      </p:pic>
      <p:sp>
        <p:nvSpPr>
          <p:cNvPr id="52" name="TextBox 51">
            <a:extLst>
              <a:ext uri="{FF2B5EF4-FFF2-40B4-BE49-F238E27FC236}">
                <a16:creationId xmlns:a16="http://schemas.microsoft.com/office/drawing/2014/main" id="{5A127279-F8F4-4B96-BA23-D4226888EB5E}"/>
              </a:ext>
            </a:extLst>
          </p:cNvPr>
          <p:cNvSpPr txBox="1"/>
          <p:nvPr/>
        </p:nvSpPr>
        <p:spPr>
          <a:xfrm>
            <a:off x="7914653" y="3690994"/>
            <a:ext cx="3149225" cy="480060"/>
          </a:xfrm>
          <a:prstGeom prst="roundRect">
            <a:avLst>
              <a:gd name="adj" fmla="val 39816"/>
            </a:avLst>
          </a:prstGeom>
          <a:solidFill>
            <a:schemeClr val="tx2">
              <a:lumMod val="90000"/>
            </a:schemeClr>
          </a:solidFill>
          <a:ln w="28575">
            <a:solidFill>
              <a:schemeClr val="bg1">
                <a:lumMod val="40000"/>
                <a:lumOff val="60000"/>
              </a:schemeClr>
            </a:solidFill>
          </a:ln>
        </p:spPr>
        <p:txBody>
          <a:bodyPr wrap="square" rtlCol="0" anchor="ctr">
            <a:spAutoFit/>
          </a:bodyPr>
          <a:lstStyle/>
          <a:p>
            <a:r>
              <a:rPr lang="en-GB" b="1" dirty="0">
                <a:solidFill>
                  <a:schemeClr val="bg1"/>
                </a:solidFill>
                <a:latin typeface="Calibri" panose="020F0502020204030204" pitchFamily="34" charset="0"/>
              </a:rPr>
              <a:t>Artificial intelligence  &amp; data</a:t>
            </a:r>
          </a:p>
        </p:txBody>
      </p:sp>
      <p:sp>
        <p:nvSpPr>
          <p:cNvPr id="53" name="TextBox 52">
            <a:extLst>
              <a:ext uri="{FF2B5EF4-FFF2-40B4-BE49-F238E27FC236}">
                <a16:creationId xmlns:a16="http://schemas.microsoft.com/office/drawing/2014/main" id="{5A127279-F8F4-4B96-BA23-D4226888EB5E}"/>
              </a:ext>
            </a:extLst>
          </p:cNvPr>
          <p:cNvSpPr txBox="1"/>
          <p:nvPr/>
        </p:nvSpPr>
        <p:spPr>
          <a:xfrm>
            <a:off x="7925159" y="4836652"/>
            <a:ext cx="3138719" cy="480060"/>
          </a:xfrm>
          <a:prstGeom prst="roundRect">
            <a:avLst>
              <a:gd name="adj" fmla="val 39816"/>
            </a:avLst>
          </a:prstGeom>
          <a:solidFill>
            <a:schemeClr val="tx2">
              <a:lumMod val="90000"/>
            </a:schemeClr>
          </a:solidFill>
          <a:ln w="28575">
            <a:solidFill>
              <a:schemeClr val="bg1">
                <a:lumMod val="40000"/>
                <a:lumOff val="60000"/>
              </a:schemeClr>
            </a:solidFill>
          </a:ln>
        </p:spPr>
        <p:txBody>
          <a:bodyPr wrap="square" rtlCol="0" anchor="ctr">
            <a:spAutoFit/>
          </a:bodyPr>
          <a:lstStyle/>
          <a:p>
            <a:r>
              <a:rPr lang="en-GB" b="1" dirty="0">
                <a:solidFill>
                  <a:schemeClr val="bg1"/>
                </a:solidFill>
                <a:latin typeface="Calibri" panose="020F0502020204030204" pitchFamily="34" charset="0"/>
              </a:rPr>
              <a:t>Clean Growth</a:t>
            </a:r>
          </a:p>
        </p:txBody>
      </p:sp>
      <p:sp>
        <p:nvSpPr>
          <p:cNvPr id="54" name="TextBox 53">
            <a:extLst>
              <a:ext uri="{FF2B5EF4-FFF2-40B4-BE49-F238E27FC236}">
                <a16:creationId xmlns:a16="http://schemas.microsoft.com/office/drawing/2014/main" id="{5A127279-F8F4-4B96-BA23-D4226888EB5E}"/>
              </a:ext>
            </a:extLst>
          </p:cNvPr>
          <p:cNvSpPr txBox="1"/>
          <p:nvPr/>
        </p:nvSpPr>
        <p:spPr>
          <a:xfrm>
            <a:off x="7919899" y="5871948"/>
            <a:ext cx="3143979" cy="480060"/>
          </a:xfrm>
          <a:prstGeom prst="roundRect">
            <a:avLst>
              <a:gd name="adj" fmla="val 39816"/>
            </a:avLst>
          </a:prstGeom>
          <a:solidFill>
            <a:schemeClr val="tx2">
              <a:lumMod val="90000"/>
            </a:schemeClr>
          </a:solidFill>
          <a:ln w="28575">
            <a:solidFill>
              <a:schemeClr val="bg1">
                <a:lumMod val="40000"/>
                <a:lumOff val="60000"/>
              </a:schemeClr>
            </a:solidFill>
          </a:ln>
        </p:spPr>
        <p:txBody>
          <a:bodyPr wrap="square" rtlCol="0" anchor="ctr">
            <a:spAutoFit/>
          </a:bodyPr>
          <a:lstStyle/>
          <a:p>
            <a:r>
              <a:rPr lang="en-GB" b="1" dirty="0">
                <a:solidFill>
                  <a:schemeClr val="bg1"/>
                </a:solidFill>
                <a:latin typeface="Calibri" panose="020F0502020204030204" pitchFamily="34" charset="0"/>
              </a:rPr>
              <a:t>Future of mobility</a:t>
            </a:r>
          </a:p>
        </p:txBody>
      </p:sp>
      <p:sp>
        <p:nvSpPr>
          <p:cNvPr id="2" name="Oval 1">
            <a:extLst>
              <a:ext uri="{FF2B5EF4-FFF2-40B4-BE49-F238E27FC236}">
                <a16:creationId xmlns:a16="http://schemas.microsoft.com/office/drawing/2014/main" id="{795FC189-181D-4BF7-BFCB-88E7F1D423F6}"/>
              </a:ext>
            </a:extLst>
          </p:cNvPr>
          <p:cNvSpPr/>
          <p:nvPr/>
        </p:nvSpPr>
        <p:spPr>
          <a:xfrm>
            <a:off x="4969836" y="1528374"/>
            <a:ext cx="1126164" cy="1034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2.4% R&amp;D target</a:t>
            </a:r>
            <a:endParaRPr lang="en-GB" sz="1400" dirty="0"/>
          </a:p>
        </p:txBody>
      </p:sp>
      <p:sp>
        <p:nvSpPr>
          <p:cNvPr id="4" name="Oval 3">
            <a:extLst>
              <a:ext uri="{FF2B5EF4-FFF2-40B4-BE49-F238E27FC236}">
                <a16:creationId xmlns:a16="http://schemas.microsoft.com/office/drawing/2014/main" id="{E5595C53-DC2E-4A91-A472-E616D702F2F0}"/>
              </a:ext>
            </a:extLst>
          </p:cNvPr>
          <p:cNvSpPr/>
          <p:nvPr/>
        </p:nvSpPr>
        <p:spPr>
          <a:xfrm>
            <a:off x="5690793" y="2446062"/>
            <a:ext cx="1128120" cy="1079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Technical Education &amp; Training</a:t>
            </a:r>
            <a:endParaRPr lang="en-GB" sz="1100" dirty="0"/>
          </a:p>
        </p:txBody>
      </p:sp>
      <p:sp>
        <p:nvSpPr>
          <p:cNvPr id="5" name="Oval 4">
            <a:extLst>
              <a:ext uri="{FF2B5EF4-FFF2-40B4-BE49-F238E27FC236}">
                <a16:creationId xmlns:a16="http://schemas.microsoft.com/office/drawing/2014/main" id="{FF70E34A-90B5-4561-8C2E-82459F0CE584}"/>
              </a:ext>
            </a:extLst>
          </p:cNvPr>
          <p:cNvSpPr/>
          <p:nvPr/>
        </p:nvSpPr>
        <p:spPr>
          <a:xfrm>
            <a:off x="5792457" y="3636789"/>
            <a:ext cx="1128120" cy="1079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Housing Deals &amp; TCF*</a:t>
            </a:r>
            <a:endParaRPr lang="en-GB" sz="1200" dirty="0"/>
          </a:p>
        </p:txBody>
      </p:sp>
      <p:sp>
        <p:nvSpPr>
          <p:cNvPr id="19" name="Oval 18">
            <a:extLst>
              <a:ext uri="{FF2B5EF4-FFF2-40B4-BE49-F238E27FC236}">
                <a16:creationId xmlns:a16="http://schemas.microsoft.com/office/drawing/2014/main" id="{03760D27-F452-4187-BF35-6E354F612533}"/>
              </a:ext>
            </a:extLst>
          </p:cNvPr>
          <p:cNvSpPr/>
          <p:nvPr/>
        </p:nvSpPr>
        <p:spPr>
          <a:xfrm>
            <a:off x="5727902" y="4792190"/>
            <a:ext cx="1128120" cy="1079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Invest-</a:t>
            </a:r>
            <a:r>
              <a:rPr lang="en-US" sz="1200" dirty="0" err="1"/>
              <a:t>ment</a:t>
            </a:r>
            <a:r>
              <a:rPr lang="en-US" sz="1200" dirty="0"/>
              <a:t> Funds</a:t>
            </a:r>
            <a:endParaRPr lang="en-GB" sz="1200" dirty="0"/>
          </a:p>
        </p:txBody>
      </p:sp>
      <p:sp>
        <p:nvSpPr>
          <p:cNvPr id="20" name="Oval 19">
            <a:extLst>
              <a:ext uri="{FF2B5EF4-FFF2-40B4-BE49-F238E27FC236}">
                <a16:creationId xmlns:a16="http://schemas.microsoft.com/office/drawing/2014/main" id="{334CC9B2-F156-45E1-8E49-4FA8F68B1829}"/>
              </a:ext>
            </a:extLst>
          </p:cNvPr>
          <p:cNvSpPr/>
          <p:nvPr/>
        </p:nvSpPr>
        <p:spPr>
          <a:xfrm>
            <a:off x="5052201" y="5770149"/>
            <a:ext cx="1128120" cy="1079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Stronger Towns &amp; FHSF^</a:t>
            </a:r>
            <a:endParaRPr lang="en-GB" sz="1200" dirty="0"/>
          </a:p>
        </p:txBody>
      </p:sp>
    </p:spTree>
    <p:extLst>
      <p:ext uri="{BB962C8B-B14F-4D97-AF65-F5344CB8AC3E}">
        <p14:creationId xmlns:p14="http://schemas.microsoft.com/office/powerpoint/2010/main" val="204770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finbow\AppData\Local\Microsoft\Windows\INetCache\Content.MSO\11DDC7A4.tmp">
            <a:extLst>
              <a:ext uri="{FF2B5EF4-FFF2-40B4-BE49-F238E27FC236}">
                <a16:creationId xmlns:a16="http://schemas.microsoft.com/office/drawing/2014/main" id="{03CD827D-3B1E-4B45-8BAD-E87C81794907}"/>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797630" y="13257"/>
            <a:ext cx="3394370" cy="1669764"/>
          </a:xfrm>
          <a:prstGeom prst="rect">
            <a:avLst/>
          </a:prstGeom>
          <a:noFill/>
        </p:spPr>
      </p:pic>
      <p:sp>
        <p:nvSpPr>
          <p:cNvPr id="2" name="Rectangle 1"/>
          <p:cNvSpPr/>
          <p:nvPr/>
        </p:nvSpPr>
        <p:spPr>
          <a:xfrm>
            <a:off x="8734102" y="3499944"/>
            <a:ext cx="3473664" cy="33580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676275" y="2115210"/>
            <a:ext cx="3631324" cy="33580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p:cNvSpPr txBox="1">
            <a:spLocks/>
          </p:cNvSpPr>
          <p:nvPr/>
        </p:nvSpPr>
        <p:spPr>
          <a:xfrm>
            <a:off x="669278" y="1546462"/>
            <a:ext cx="7579242" cy="6744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r>
              <a:rPr lang="en-GB" sz="2800" b="1" dirty="0">
                <a:latin typeface="Calibri" panose="020F0502020204030204" pitchFamily="34" charset="0"/>
              </a:rPr>
              <a:t>Working towards a local industrial strategy</a:t>
            </a:r>
            <a:endParaRPr lang="en-GB" b="1" dirty="0">
              <a:latin typeface="Calibri" panose="020F0502020204030204" pitchFamily="34" charset="0"/>
            </a:endParaRPr>
          </a:p>
        </p:txBody>
      </p:sp>
      <p:sp>
        <p:nvSpPr>
          <p:cNvPr id="23" name="Rounded Rectangle 22">
            <a:extLst>
              <a:ext uri="{FF2B5EF4-FFF2-40B4-BE49-F238E27FC236}">
                <a16:creationId xmlns:a16="http://schemas.microsoft.com/office/drawing/2014/main" id="{D597685C-6B69-5B47-93E9-BB22DC648C0A}"/>
              </a:ext>
            </a:extLst>
          </p:cNvPr>
          <p:cNvSpPr/>
          <p:nvPr/>
        </p:nvSpPr>
        <p:spPr>
          <a:xfrm>
            <a:off x="7822568" y="3250530"/>
            <a:ext cx="1561288"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Strategic Opportunities &amp; Challenges</a:t>
            </a:r>
          </a:p>
        </p:txBody>
      </p:sp>
      <p:sp>
        <p:nvSpPr>
          <p:cNvPr id="24" name="Rounded Rectangle 23">
            <a:extLst>
              <a:ext uri="{FF2B5EF4-FFF2-40B4-BE49-F238E27FC236}">
                <a16:creationId xmlns:a16="http://schemas.microsoft.com/office/drawing/2014/main" id="{B8BFD7A8-FB4A-7F4F-A37C-59C6E8E1E46D}"/>
              </a:ext>
            </a:extLst>
          </p:cNvPr>
          <p:cNvSpPr/>
          <p:nvPr/>
        </p:nvSpPr>
        <p:spPr>
          <a:xfrm>
            <a:off x="7822568" y="4398962"/>
            <a:ext cx="1561289"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Grand Challenges</a:t>
            </a:r>
          </a:p>
        </p:txBody>
      </p:sp>
      <p:sp>
        <p:nvSpPr>
          <p:cNvPr id="25" name="Rounded Rectangle 24">
            <a:extLst>
              <a:ext uri="{FF2B5EF4-FFF2-40B4-BE49-F238E27FC236}">
                <a16:creationId xmlns:a16="http://schemas.microsoft.com/office/drawing/2014/main" id="{9BF7618A-CC06-CA4F-80BC-7150D0560696}"/>
              </a:ext>
            </a:extLst>
          </p:cNvPr>
          <p:cNvSpPr/>
          <p:nvPr/>
        </p:nvSpPr>
        <p:spPr>
          <a:xfrm>
            <a:off x="7822568" y="5524691"/>
            <a:ext cx="1561290"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Foundations of Product</a:t>
            </a:r>
            <a:r>
              <a:rPr lang="en-US" dirty="0">
                <a:solidFill>
                  <a:schemeClr val="tx1"/>
                </a:solidFill>
              </a:rPr>
              <a:t>ivity</a:t>
            </a:r>
          </a:p>
        </p:txBody>
      </p:sp>
      <p:sp>
        <p:nvSpPr>
          <p:cNvPr id="26" name="Rounded Rectangle 25">
            <a:extLst>
              <a:ext uri="{FF2B5EF4-FFF2-40B4-BE49-F238E27FC236}">
                <a16:creationId xmlns:a16="http://schemas.microsoft.com/office/drawing/2014/main" id="{ABDF8035-7D1E-6949-BBD9-78DA412471B9}"/>
              </a:ext>
            </a:extLst>
          </p:cNvPr>
          <p:cNvSpPr/>
          <p:nvPr/>
        </p:nvSpPr>
        <p:spPr>
          <a:xfrm>
            <a:off x="7811024" y="2121256"/>
            <a:ext cx="1538203"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Vision and Priorities </a:t>
            </a:r>
          </a:p>
        </p:txBody>
      </p:sp>
      <p:sp>
        <p:nvSpPr>
          <p:cNvPr id="27" name="Right Arrow 26">
            <a:extLst>
              <a:ext uri="{FF2B5EF4-FFF2-40B4-BE49-F238E27FC236}">
                <a16:creationId xmlns:a16="http://schemas.microsoft.com/office/drawing/2014/main" id="{8EDA4857-B265-0840-AB86-C4ECF3390FDF}"/>
              </a:ext>
            </a:extLst>
          </p:cNvPr>
          <p:cNvSpPr/>
          <p:nvPr/>
        </p:nvSpPr>
        <p:spPr>
          <a:xfrm>
            <a:off x="7362713" y="4002122"/>
            <a:ext cx="425894" cy="484632"/>
          </a:xfrm>
          <a:prstGeom prst="rightArrow">
            <a:avLst/>
          </a:prstGeom>
          <a:solidFill>
            <a:schemeClr val="accent1">
              <a:lumMod val="60000"/>
              <a:lumOff val="40000"/>
            </a:schemeClr>
          </a:solidFill>
          <a:ln>
            <a:solidFill>
              <a:srgbClr val="F167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28" name="TextBox 27">
            <a:extLst>
              <a:ext uri="{FF2B5EF4-FFF2-40B4-BE49-F238E27FC236}">
                <a16:creationId xmlns:a16="http://schemas.microsoft.com/office/drawing/2014/main" id="{39CA2F2A-39B2-D84E-ACA5-0F216A1880DE}"/>
              </a:ext>
            </a:extLst>
          </p:cNvPr>
          <p:cNvSpPr txBox="1"/>
          <p:nvPr/>
        </p:nvSpPr>
        <p:spPr>
          <a:xfrm>
            <a:off x="10337296" y="3744477"/>
            <a:ext cx="1694902" cy="1569660"/>
          </a:xfrm>
          <a:prstGeom prst="rect">
            <a:avLst/>
          </a:prstGeom>
          <a:noFill/>
        </p:spPr>
        <p:txBody>
          <a:bodyPr wrap="square" rtlCol="0">
            <a:spAutoFit/>
          </a:bodyPr>
          <a:lstStyle/>
          <a:p>
            <a:pPr algn="ctr"/>
            <a:r>
              <a:rPr lang="en-US" sz="2400" b="1" dirty="0"/>
              <a:t>South East </a:t>
            </a:r>
          </a:p>
          <a:p>
            <a:pPr algn="ctr"/>
            <a:r>
              <a:rPr lang="en-US" sz="2400" b="1" dirty="0"/>
              <a:t>Local Industrial Strategy</a:t>
            </a:r>
          </a:p>
        </p:txBody>
      </p:sp>
      <p:sp>
        <p:nvSpPr>
          <p:cNvPr id="29" name="Rectangle 28">
            <a:extLst>
              <a:ext uri="{FF2B5EF4-FFF2-40B4-BE49-F238E27FC236}">
                <a16:creationId xmlns:a16="http://schemas.microsoft.com/office/drawing/2014/main" id="{62088AD5-653D-4ADB-BB31-5E73962CB9AB}"/>
              </a:ext>
            </a:extLst>
          </p:cNvPr>
          <p:cNvSpPr/>
          <p:nvPr/>
        </p:nvSpPr>
        <p:spPr>
          <a:xfrm>
            <a:off x="9546947" y="4004291"/>
            <a:ext cx="587829" cy="135295"/>
          </a:xfrm>
          <a:prstGeom prst="rect">
            <a:avLst/>
          </a:prstGeom>
          <a:solidFill>
            <a:schemeClr val="accent1">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77BC4DAF-CBB6-4793-A2BD-13436786CAE5}"/>
              </a:ext>
            </a:extLst>
          </p:cNvPr>
          <p:cNvSpPr/>
          <p:nvPr/>
        </p:nvSpPr>
        <p:spPr>
          <a:xfrm>
            <a:off x="9546946" y="4248989"/>
            <a:ext cx="587829" cy="135295"/>
          </a:xfrm>
          <a:prstGeom prst="rect">
            <a:avLst/>
          </a:prstGeom>
          <a:solidFill>
            <a:schemeClr val="accent1">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2">
            <a:extLst>
              <a:ext uri="{FF2B5EF4-FFF2-40B4-BE49-F238E27FC236}">
                <a16:creationId xmlns:a16="http://schemas.microsoft.com/office/drawing/2014/main" id="{261FA949-34DD-4444-AAFF-F8EC53B990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0239" y="2429142"/>
            <a:ext cx="1347150" cy="226539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a:extLst>
              <a:ext uri="{FF2B5EF4-FFF2-40B4-BE49-F238E27FC236}">
                <a16:creationId xmlns:a16="http://schemas.microsoft.com/office/drawing/2014/main" id="{BD5CF1CC-6EB5-4A93-89AC-F638DC8734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993" y="3328642"/>
            <a:ext cx="1376238" cy="22653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33">
            <a:extLst>
              <a:ext uri="{FF2B5EF4-FFF2-40B4-BE49-F238E27FC236}">
                <a16:creationId xmlns:a16="http://schemas.microsoft.com/office/drawing/2014/main" id="{56FC5FD4-90C7-4EE0-B3DA-068126AF83AD}"/>
              </a:ext>
            </a:extLst>
          </p:cNvPr>
          <p:cNvPicPr/>
          <p:nvPr/>
        </p:nvPicPr>
        <p:blipFill rotWithShape="1">
          <a:blip r:embed="rId6">
            <a:extLst>
              <a:ext uri="{28A0092B-C50C-407E-A947-70E740481C1C}">
                <a14:useLocalDpi xmlns:a14="http://schemas.microsoft.com/office/drawing/2010/main" val="0"/>
              </a:ext>
            </a:extLst>
          </a:blip>
          <a:srcRect r="2893"/>
          <a:stretch/>
        </p:blipFill>
        <p:spPr bwMode="auto">
          <a:xfrm>
            <a:off x="889306" y="1942039"/>
            <a:ext cx="5137184" cy="4575427"/>
          </a:xfrm>
          <a:prstGeom prst="rect">
            <a:avLst/>
          </a:prstGeom>
          <a:noFill/>
        </p:spPr>
      </p:pic>
      <p:sp>
        <p:nvSpPr>
          <p:cNvPr id="35" name="TextBox 34">
            <a:extLst>
              <a:ext uri="{FF2B5EF4-FFF2-40B4-BE49-F238E27FC236}">
                <a16:creationId xmlns:a16="http://schemas.microsoft.com/office/drawing/2014/main" id="{39CA2F2A-39B2-D84E-ACA5-0F216A1880DE}"/>
              </a:ext>
            </a:extLst>
          </p:cNvPr>
          <p:cNvSpPr txBox="1"/>
          <p:nvPr/>
        </p:nvSpPr>
        <p:spPr>
          <a:xfrm>
            <a:off x="10242700" y="3444923"/>
            <a:ext cx="1694902" cy="1569660"/>
          </a:xfrm>
          <a:prstGeom prst="rect">
            <a:avLst/>
          </a:prstGeom>
          <a:noFill/>
        </p:spPr>
        <p:txBody>
          <a:bodyPr wrap="square" rtlCol="0">
            <a:spAutoFit/>
          </a:bodyPr>
          <a:lstStyle/>
          <a:p>
            <a:pPr algn="ctr"/>
            <a:r>
              <a:rPr lang="en-US" sz="2400" dirty="0">
                <a:solidFill>
                  <a:schemeClr val="bg1"/>
                </a:solidFill>
              </a:rPr>
              <a:t>South East </a:t>
            </a:r>
          </a:p>
          <a:p>
            <a:pPr algn="ctr"/>
            <a:r>
              <a:rPr lang="en-US" sz="2400" dirty="0">
                <a:solidFill>
                  <a:schemeClr val="bg1"/>
                </a:solidFill>
              </a:rPr>
              <a:t>Local Industrial Strategy</a:t>
            </a:r>
          </a:p>
        </p:txBody>
      </p:sp>
      <p:pic>
        <p:nvPicPr>
          <p:cNvPr id="4" name="Picture 3">
            <a:extLst>
              <a:ext uri="{FF2B5EF4-FFF2-40B4-BE49-F238E27FC236}">
                <a16:creationId xmlns:a16="http://schemas.microsoft.com/office/drawing/2014/main" id="{F2959863-01F9-4B51-ABBE-618B0DE34B1C}"/>
              </a:ext>
            </a:extLst>
          </p:cNvPr>
          <p:cNvPicPr>
            <a:picLocks noChangeAspect="1"/>
          </p:cNvPicPr>
          <p:nvPr/>
        </p:nvPicPr>
        <p:blipFill>
          <a:blip r:embed="rId7"/>
          <a:stretch>
            <a:fillRect/>
          </a:stretch>
        </p:blipFill>
        <p:spPr>
          <a:xfrm>
            <a:off x="6503869" y="2429142"/>
            <a:ext cx="853514" cy="4115157"/>
          </a:xfrm>
          <a:prstGeom prst="rect">
            <a:avLst/>
          </a:prstGeom>
        </p:spPr>
      </p:pic>
      <p:sp>
        <p:nvSpPr>
          <p:cNvPr id="20" name="Right Arrow 26">
            <a:extLst>
              <a:ext uri="{FF2B5EF4-FFF2-40B4-BE49-F238E27FC236}">
                <a16:creationId xmlns:a16="http://schemas.microsoft.com/office/drawing/2014/main" id="{BDA83405-F0AC-43FB-ABB5-567268BF99DB}"/>
              </a:ext>
            </a:extLst>
          </p:cNvPr>
          <p:cNvSpPr/>
          <p:nvPr/>
        </p:nvSpPr>
        <p:spPr>
          <a:xfrm>
            <a:off x="6116889" y="4021643"/>
            <a:ext cx="423418" cy="484632"/>
          </a:xfrm>
          <a:prstGeom prst="rightArrow">
            <a:avLst/>
          </a:prstGeom>
          <a:solidFill>
            <a:schemeClr val="accent1">
              <a:lumMod val="60000"/>
              <a:lumOff val="40000"/>
            </a:schemeClr>
          </a:solidFill>
          <a:ln>
            <a:solidFill>
              <a:srgbClr val="F167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extLst>
      <p:ext uri="{BB962C8B-B14F-4D97-AF65-F5344CB8AC3E}">
        <p14:creationId xmlns:p14="http://schemas.microsoft.com/office/powerpoint/2010/main" val="1988944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finbow\AppData\Local\Microsoft\Windows\INetCache\Content.MSO\11DDC7A4.tmp">
            <a:extLst>
              <a:ext uri="{FF2B5EF4-FFF2-40B4-BE49-F238E27FC236}">
                <a16:creationId xmlns:a16="http://schemas.microsoft.com/office/drawing/2014/main" id="{03CD827D-3B1E-4B45-8BAD-E87C81794907}"/>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797630" y="13257"/>
            <a:ext cx="3394370" cy="1669764"/>
          </a:xfrm>
          <a:prstGeom prst="rect">
            <a:avLst/>
          </a:prstGeom>
          <a:noFill/>
        </p:spPr>
      </p:pic>
      <p:sp>
        <p:nvSpPr>
          <p:cNvPr id="2" name="Rectangle 1"/>
          <p:cNvSpPr/>
          <p:nvPr/>
        </p:nvSpPr>
        <p:spPr>
          <a:xfrm>
            <a:off x="8718336" y="3499944"/>
            <a:ext cx="3473664" cy="33580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676275" y="2115210"/>
            <a:ext cx="3631324" cy="33580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p:cNvSpPr txBox="1">
            <a:spLocks/>
          </p:cNvSpPr>
          <p:nvPr/>
        </p:nvSpPr>
        <p:spPr>
          <a:xfrm>
            <a:off x="669278" y="1546462"/>
            <a:ext cx="7579242" cy="6744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r>
              <a:rPr lang="en-GB" sz="2800" b="1" dirty="0">
                <a:latin typeface="Calibri" panose="020F0502020204030204" pitchFamily="34" charset="0"/>
              </a:rPr>
              <a:t>Timelines</a:t>
            </a:r>
            <a:endParaRPr lang="en-GB" b="1" dirty="0">
              <a:latin typeface="Calibri" panose="020F0502020204030204" pitchFamily="34" charset="0"/>
            </a:endParaRPr>
          </a:p>
        </p:txBody>
      </p:sp>
      <p:graphicFrame>
        <p:nvGraphicFramePr>
          <p:cNvPr id="7" name="Diagram 6">
            <a:extLst>
              <a:ext uri="{FF2B5EF4-FFF2-40B4-BE49-F238E27FC236}">
                <a16:creationId xmlns:a16="http://schemas.microsoft.com/office/drawing/2014/main" id="{845AC0BA-0092-4F82-96DB-80179966B89A}"/>
              </a:ext>
            </a:extLst>
          </p:cNvPr>
          <p:cNvGraphicFramePr/>
          <p:nvPr>
            <p:extLst>
              <p:ext uri="{D42A27DB-BD31-4B8C-83A1-F6EECF244321}">
                <p14:modId xmlns:p14="http://schemas.microsoft.com/office/powerpoint/2010/main" val="1566478064"/>
              </p:ext>
            </p:extLst>
          </p:nvPr>
        </p:nvGraphicFramePr>
        <p:xfrm>
          <a:off x="584934" y="1683021"/>
          <a:ext cx="11022129" cy="47959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le 8">
            <a:extLst>
              <a:ext uri="{FF2B5EF4-FFF2-40B4-BE49-F238E27FC236}">
                <a16:creationId xmlns:a16="http://schemas.microsoft.com/office/drawing/2014/main" id="{973D5B7F-DEE3-4A9B-9C39-E85D9B1CE82B}"/>
              </a:ext>
            </a:extLst>
          </p:cNvPr>
          <p:cNvSpPr/>
          <p:nvPr/>
        </p:nvSpPr>
        <p:spPr>
          <a:xfrm>
            <a:off x="1018801" y="2494252"/>
            <a:ext cx="10496923" cy="33784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            </a:t>
            </a:r>
            <a:r>
              <a:rPr lang="en-GB" sz="1600" b="1" dirty="0"/>
              <a:t>July – September                               October - November                       December – March 2020               </a:t>
            </a:r>
          </a:p>
        </p:txBody>
      </p:sp>
      <p:sp>
        <p:nvSpPr>
          <p:cNvPr id="4" name="Arrow: Up 3">
            <a:extLst>
              <a:ext uri="{FF2B5EF4-FFF2-40B4-BE49-F238E27FC236}">
                <a16:creationId xmlns:a16="http://schemas.microsoft.com/office/drawing/2014/main" id="{D745C75C-FC67-4E62-AB14-D68AC6BCFD13}"/>
              </a:ext>
            </a:extLst>
          </p:cNvPr>
          <p:cNvSpPr/>
          <p:nvPr/>
        </p:nvSpPr>
        <p:spPr>
          <a:xfrm>
            <a:off x="4079366" y="4791040"/>
            <a:ext cx="520700" cy="707624"/>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78B4EC8E-52FD-4570-A1F9-28420957CCE9}"/>
              </a:ext>
            </a:extLst>
          </p:cNvPr>
          <p:cNvSpPr txBox="1"/>
          <p:nvPr/>
        </p:nvSpPr>
        <p:spPr>
          <a:xfrm>
            <a:off x="3304934" y="5639686"/>
            <a:ext cx="2307929" cy="769441"/>
          </a:xfrm>
          <a:prstGeom prst="rect">
            <a:avLst/>
          </a:prstGeom>
          <a:noFill/>
        </p:spPr>
        <p:txBody>
          <a:bodyPr wrap="square" rtlCol="0">
            <a:spAutoFit/>
          </a:bodyPr>
          <a:lstStyle/>
          <a:p>
            <a:pPr algn="ctr"/>
            <a:r>
              <a:rPr lang="en-GB" sz="2200" b="0" i="0" dirty="0">
                <a:solidFill>
                  <a:schemeClr val="accent2"/>
                </a:solidFill>
                <a:latin typeface="+mj-lt"/>
              </a:rPr>
              <a:t>We are currently here!</a:t>
            </a:r>
          </a:p>
        </p:txBody>
      </p:sp>
    </p:spTree>
    <p:extLst>
      <p:ext uri="{BB962C8B-B14F-4D97-AF65-F5344CB8AC3E}">
        <p14:creationId xmlns:p14="http://schemas.microsoft.com/office/powerpoint/2010/main" val="294603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8836D8F-8EFE-48D9-80FA-28FBFBED4DD4}"/>
              </a:ext>
            </a:extLst>
          </p:cNvPr>
          <p:cNvSpPr/>
          <p:nvPr/>
        </p:nvSpPr>
        <p:spPr>
          <a:xfrm>
            <a:off x="9094304" y="3558209"/>
            <a:ext cx="3097696" cy="32997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2"/>
          <p:cNvSpPr txBox="1">
            <a:spLocks/>
          </p:cNvSpPr>
          <p:nvPr/>
        </p:nvSpPr>
        <p:spPr>
          <a:xfrm>
            <a:off x="708221" y="1484782"/>
            <a:ext cx="2232000" cy="432050"/>
          </a:xfrm>
          <a:prstGeom prst="rect">
            <a:avLst/>
          </a:prstGeom>
          <a:no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solidFill>
                  <a:schemeClr val="accent2"/>
                </a:solidFill>
              </a:rPr>
              <a:t>Strengths</a:t>
            </a:r>
          </a:p>
        </p:txBody>
      </p:sp>
      <p:sp>
        <p:nvSpPr>
          <p:cNvPr id="15" name="Text Placeholder 4"/>
          <p:cNvSpPr txBox="1">
            <a:spLocks/>
          </p:cNvSpPr>
          <p:nvPr/>
        </p:nvSpPr>
        <p:spPr>
          <a:xfrm>
            <a:off x="6215043" y="1484784"/>
            <a:ext cx="2231231" cy="432049"/>
          </a:xfrm>
          <a:prstGeom prst="rect">
            <a:avLst/>
          </a:prstGeom>
          <a:no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solidFill>
                  <a:schemeClr val="accent2"/>
                </a:solidFill>
              </a:rPr>
              <a:t>Weaknesses</a:t>
            </a:r>
          </a:p>
        </p:txBody>
      </p:sp>
      <p:sp>
        <p:nvSpPr>
          <p:cNvPr id="16" name="Text Placeholder 2"/>
          <p:cNvSpPr txBox="1">
            <a:spLocks/>
          </p:cNvSpPr>
          <p:nvPr/>
        </p:nvSpPr>
        <p:spPr>
          <a:xfrm>
            <a:off x="708221" y="4013473"/>
            <a:ext cx="2232000" cy="432050"/>
          </a:xfrm>
          <a:prstGeom prst="rect">
            <a:avLst/>
          </a:prstGeom>
          <a:no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solidFill>
                  <a:schemeClr val="accent2"/>
                </a:solidFill>
              </a:rPr>
              <a:t>Opportunities</a:t>
            </a:r>
          </a:p>
        </p:txBody>
      </p:sp>
      <p:sp>
        <p:nvSpPr>
          <p:cNvPr id="17" name="Text Placeholder 4"/>
          <p:cNvSpPr txBox="1">
            <a:spLocks/>
          </p:cNvSpPr>
          <p:nvPr/>
        </p:nvSpPr>
        <p:spPr>
          <a:xfrm>
            <a:off x="6215042" y="3933055"/>
            <a:ext cx="2231231" cy="432049"/>
          </a:xfrm>
          <a:prstGeom prst="rect">
            <a:avLst/>
          </a:prstGeom>
          <a:noFill/>
        </p:spPr>
        <p:txBody>
          <a:bodyPr anchor="ctr"/>
          <a:lstStyle>
            <a:lvl1pPr marL="0" indent="0" algn="l" rtl="0" eaLnBrk="1" fontAlgn="base" hangingPunct="1">
              <a:spcBef>
                <a:spcPct val="90000"/>
              </a:spcBef>
              <a:spcAft>
                <a:spcPct val="0"/>
              </a:spcAft>
              <a:buFont typeface="Wingdings" panose="05000000000000000000" pitchFamily="2" charset="2"/>
              <a:buNone/>
              <a:defRPr sz="2400" b="0" baseline="0">
                <a:solidFill>
                  <a:schemeClr val="bg1"/>
                </a:solidFill>
                <a:latin typeface="+mj-lt"/>
                <a:ea typeface="+mn-ea"/>
                <a:cs typeface="Arial" panose="020B0604020202020204" pitchFamily="34" charset="0"/>
              </a:defRPr>
            </a:lvl1pPr>
            <a:lvl2pPr marL="457200" indent="0" algn="l" rtl="0" eaLnBrk="1" fontAlgn="base" hangingPunct="1">
              <a:spcBef>
                <a:spcPct val="90000"/>
              </a:spcBef>
              <a:spcAft>
                <a:spcPct val="0"/>
              </a:spcAft>
              <a:buFont typeface="Wingdings" panose="05000000000000000000" pitchFamily="2" charset="2"/>
              <a:buNone/>
              <a:defRPr sz="2000" b="1">
                <a:solidFill>
                  <a:schemeClr val="tx1"/>
                </a:solidFill>
                <a:latin typeface="Georgia" panose="02040502050405020303" pitchFamily="18" charset="0"/>
                <a:cs typeface="Arial" panose="020B0604020202020204" pitchFamily="34" charset="0"/>
              </a:defRPr>
            </a:lvl2pPr>
            <a:lvl3pPr marL="914400" indent="0" algn="l" rtl="0" eaLnBrk="1" fontAlgn="base" hangingPunct="1">
              <a:spcBef>
                <a:spcPct val="90000"/>
              </a:spcBef>
              <a:spcAft>
                <a:spcPct val="0"/>
              </a:spcAft>
              <a:buFont typeface="Arial" charset="0"/>
              <a:buNone/>
              <a:defRPr sz="1800" b="1">
                <a:solidFill>
                  <a:schemeClr val="tx1"/>
                </a:solidFill>
                <a:latin typeface="Georgia" panose="02040502050405020303" pitchFamily="18" charset="0"/>
                <a:cs typeface="Arial" panose="020B0604020202020204" pitchFamily="34" charset="0"/>
              </a:defRPr>
            </a:lvl3pPr>
            <a:lvl4pPr marL="13716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4pPr>
            <a:lvl5pPr marL="1828800" indent="0" algn="l" rtl="0" eaLnBrk="1" fontAlgn="base" hangingPunct="1">
              <a:spcBef>
                <a:spcPct val="90000"/>
              </a:spcBef>
              <a:spcAft>
                <a:spcPct val="0"/>
              </a:spcAft>
              <a:buFont typeface="Arial" charset="0"/>
              <a:buNone/>
              <a:defRPr sz="1600" b="1">
                <a:solidFill>
                  <a:schemeClr val="tx1"/>
                </a:solidFill>
                <a:latin typeface="Georgia" panose="02040502050405020303" pitchFamily="18" charset="0"/>
                <a:cs typeface="Arial" panose="020B0604020202020204" pitchFamily="34" charset="0"/>
              </a:defRPr>
            </a:lvl5pPr>
            <a:lvl6pPr marL="2286000" indent="0" algn="l" rtl="0" eaLnBrk="1" fontAlgn="base" hangingPunct="1">
              <a:spcBef>
                <a:spcPct val="90000"/>
              </a:spcBef>
              <a:spcAft>
                <a:spcPct val="0"/>
              </a:spcAft>
              <a:buFont typeface="Arial" charset="0"/>
              <a:buNone/>
              <a:defRPr sz="1600" b="1">
                <a:solidFill>
                  <a:srgbClr val="53534D"/>
                </a:solidFill>
                <a:latin typeface="+mn-lt"/>
              </a:defRPr>
            </a:lvl6pPr>
            <a:lvl7pPr marL="2743200" indent="0" algn="l" rtl="0" eaLnBrk="1" fontAlgn="base" hangingPunct="1">
              <a:spcBef>
                <a:spcPct val="90000"/>
              </a:spcBef>
              <a:spcAft>
                <a:spcPct val="0"/>
              </a:spcAft>
              <a:buFont typeface="Arial" charset="0"/>
              <a:buNone/>
              <a:defRPr sz="1600" b="1">
                <a:solidFill>
                  <a:srgbClr val="53534D"/>
                </a:solidFill>
                <a:latin typeface="+mn-lt"/>
              </a:defRPr>
            </a:lvl7pPr>
            <a:lvl8pPr marL="3200400" indent="0" algn="l" rtl="0" eaLnBrk="1" fontAlgn="base" hangingPunct="1">
              <a:spcBef>
                <a:spcPct val="90000"/>
              </a:spcBef>
              <a:spcAft>
                <a:spcPct val="0"/>
              </a:spcAft>
              <a:buFont typeface="Arial" charset="0"/>
              <a:buNone/>
              <a:defRPr sz="1600" b="1">
                <a:solidFill>
                  <a:srgbClr val="53534D"/>
                </a:solidFill>
                <a:latin typeface="+mn-lt"/>
              </a:defRPr>
            </a:lvl8pPr>
            <a:lvl9pPr marL="3657600" indent="0" algn="l" rtl="0" eaLnBrk="1" fontAlgn="base" hangingPunct="1">
              <a:spcBef>
                <a:spcPct val="90000"/>
              </a:spcBef>
              <a:spcAft>
                <a:spcPct val="0"/>
              </a:spcAft>
              <a:buFont typeface="Arial" charset="0"/>
              <a:buNone/>
              <a:defRPr sz="1600" b="1">
                <a:solidFill>
                  <a:srgbClr val="53534D"/>
                </a:solidFill>
                <a:latin typeface="+mn-lt"/>
              </a:defRPr>
            </a:lvl9pPr>
          </a:lstStyle>
          <a:p>
            <a:r>
              <a:rPr lang="en-US" kern="0" dirty="0">
                <a:solidFill>
                  <a:schemeClr val="accent2"/>
                </a:solidFill>
              </a:rPr>
              <a:t>Threats</a:t>
            </a:r>
          </a:p>
        </p:txBody>
      </p:sp>
      <p:sp>
        <p:nvSpPr>
          <p:cNvPr id="18" name="Title 1"/>
          <p:cNvSpPr txBox="1">
            <a:spLocks/>
          </p:cNvSpPr>
          <p:nvPr/>
        </p:nvSpPr>
        <p:spPr>
          <a:xfrm>
            <a:off x="3437054" y="468817"/>
            <a:ext cx="7787208" cy="68893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2"/>
                </a:solidFill>
                <a:latin typeface="Calibri" panose="020F0502020204030204" pitchFamily="34" charset="0"/>
                <a:cs typeface="Calibri" panose="020F0502020204030204" pitchFamily="34" charset="0"/>
              </a:rPr>
              <a:t>Initial observations</a:t>
            </a:r>
            <a:endParaRPr lang="en-GB" sz="3600" kern="0" dirty="0">
              <a:solidFill>
                <a:schemeClr val="accent2"/>
              </a:solidFill>
              <a:latin typeface="Calibri" panose="020F0502020204030204" pitchFamily="34" charset="0"/>
              <a:cs typeface="Calibri" panose="020F0502020204030204" pitchFamily="34" charset="0"/>
            </a:endParaRPr>
          </a:p>
        </p:txBody>
      </p:sp>
      <p:sp>
        <p:nvSpPr>
          <p:cNvPr id="6" name="Content Placeholder 5"/>
          <p:cNvSpPr>
            <a:spLocks noGrp="1"/>
          </p:cNvSpPr>
          <p:nvPr>
            <p:ph sz="half" idx="13"/>
          </p:nvPr>
        </p:nvSpPr>
        <p:spPr>
          <a:xfrm>
            <a:off x="6215042" y="4334611"/>
            <a:ext cx="5184576" cy="1728192"/>
          </a:xfrm>
        </p:spPr>
        <p:txBody>
          <a:bodyPr anchor="t"/>
          <a:lstStyle/>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Fast paced population growth</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Persistent and acute areas of deprivation</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Business base is overwhelmingly made of SMEs</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Dispersed nature of the geography mean assets are dispersed and competing </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Housing affordability and challenges to deliver housing growth</a:t>
            </a:r>
          </a:p>
        </p:txBody>
      </p:sp>
      <p:sp>
        <p:nvSpPr>
          <p:cNvPr id="7" name="Content Placeholder 6"/>
          <p:cNvSpPr>
            <a:spLocks noGrp="1"/>
          </p:cNvSpPr>
          <p:nvPr>
            <p:ph sz="half" idx="14"/>
          </p:nvPr>
        </p:nvSpPr>
        <p:spPr>
          <a:xfrm>
            <a:off x="712032" y="1833164"/>
            <a:ext cx="5184576" cy="1776774"/>
          </a:xfrm>
        </p:spPr>
        <p:txBody>
          <a:bodyPr anchor="t"/>
          <a:lstStyle/>
          <a:p>
            <a:pPr marL="285750" indent="-285750">
              <a:spcBef>
                <a:spcPts val="0"/>
              </a:spcBef>
              <a:buFont typeface="Wingdings" panose="05000000000000000000" pitchFamily="2" charset="2"/>
              <a:buChar char="Ø"/>
            </a:pPr>
            <a:r>
              <a:rPr lang="en-US" sz="1500" dirty="0">
                <a:solidFill>
                  <a:schemeClr val="bg1"/>
                </a:solidFill>
                <a:latin typeface="Calibri" panose="020F0502020204030204" pitchFamily="34" charset="0"/>
                <a:cs typeface="Calibri" panose="020F0502020204030204" pitchFamily="34" charset="0"/>
              </a:rPr>
              <a:t>Home to growing sectors – Creative, Life Sciences, Maritime and Low Carbon</a:t>
            </a:r>
          </a:p>
          <a:p>
            <a:pPr marL="285750" indent="-285750">
              <a:spcBef>
                <a:spcPts val="0"/>
              </a:spcBef>
              <a:buFont typeface="Wingdings" panose="05000000000000000000" pitchFamily="2" charset="2"/>
              <a:buChar char="Ø"/>
            </a:pPr>
            <a:r>
              <a:rPr lang="en-US" sz="1500" dirty="0">
                <a:solidFill>
                  <a:schemeClr val="bg1"/>
                </a:solidFill>
                <a:latin typeface="Calibri" panose="020F0502020204030204" pitchFamily="34" charset="0"/>
                <a:cs typeface="Calibri" panose="020F0502020204030204" pitchFamily="34" charset="0"/>
              </a:rPr>
              <a:t>Has a strong culture of Enterprise</a:t>
            </a:r>
          </a:p>
          <a:p>
            <a:pPr marL="285750" indent="-285750">
              <a:spcBef>
                <a:spcPts val="0"/>
              </a:spcBef>
              <a:buFont typeface="Wingdings" panose="05000000000000000000" pitchFamily="2" charset="2"/>
              <a:buChar char="Ø"/>
            </a:pPr>
            <a:r>
              <a:rPr lang="en-US" sz="1500" dirty="0">
                <a:solidFill>
                  <a:schemeClr val="bg1"/>
                </a:solidFill>
                <a:latin typeface="Calibri" panose="020F0502020204030204" pitchFamily="34" charset="0"/>
                <a:cs typeface="Calibri" panose="020F0502020204030204" pitchFamily="34" charset="0"/>
              </a:rPr>
              <a:t>Internationally important transport network, more so after Brexit </a:t>
            </a:r>
          </a:p>
          <a:p>
            <a:pPr marL="285750" indent="-285750">
              <a:spcBef>
                <a:spcPts val="0"/>
              </a:spcBef>
              <a:buFont typeface="Wingdings" panose="05000000000000000000" pitchFamily="2" charset="2"/>
              <a:buChar char="Ø"/>
            </a:pPr>
            <a:r>
              <a:rPr lang="en-US" sz="1500" dirty="0">
                <a:solidFill>
                  <a:schemeClr val="bg1"/>
                </a:solidFill>
                <a:latin typeface="Calibri" panose="020F0502020204030204" pitchFamily="34" charset="0"/>
                <a:cs typeface="Calibri" panose="020F0502020204030204" pitchFamily="34" charset="0"/>
              </a:rPr>
              <a:t>Strong track record of attracting Inward Investment</a:t>
            </a:r>
          </a:p>
          <a:p>
            <a:pPr marL="285750" indent="-285750">
              <a:spcBef>
                <a:spcPts val="0"/>
              </a:spcBef>
              <a:buFont typeface="Wingdings" panose="05000000000000000000" pitchFamily="2" charset="2"/>
              <a:buChar char="Ø"/>
            </a:pPr>
            <a:r>
              <a:rPr lang="en-US" sz="1500" dirty="0">
                <a:solidFill>
                  <a:schemeClr val="bg1"/>
                </a:solidFill>
                <a:latin typeface="Calibri" panose="020F0502020204030204" pitchFamily="34" charset="0"/>
                <a:cs typeface="Calibri" panose="020F0502020204030204" pitchFamily="34" charset="0"/>
              </a:rPr>
              <a:t>A broad range of economic assets</a:t>
            </a:r>
          </a:p>
        </p:txBody>
      </p:sp>
      <p:sp>
        <p:nvSpPr>
          <p:cNvPr id="8" name="Content Placeholder 7"/>
          <p:cNvSpPr>
            <a:spLocks noGrp="1"/>
          </p:cNvSpPr>
          <p:nvPr>
            <p:ph sz="half" idx="15"/>
          </p:nvPr>
        </p:nvSpPr>
        <p:spPr>
          <a:xfrm>
            <a:off x="6215042" y="1833164"/>
            <a:ext cx="5184576" cy="1776774"/>
          </a:xfrm>
        </p:spPr>
        <p:txBody>
          <a:bodyPr anchor="t"/>
          <a:lstStyle/>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Assets are clustered around London fringe, less so wider SELEP area</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GVA data reveals that SELEP has a productivity challenge to overcome</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Poor Economic Performance of the Coast</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Significant pressure on the transport network </a:t>
            </a:r>
          </a:p>
        </p:txBody>
      </p:sp>
      <p:sp>
        <p:nvSpPr>
          <p:cNvPr id="9" name="Content Placeholder 8"/>
          <p:cNvSpPr>
            <a:spLocks noGrp="1"/>
          </p:cNvSpPr>
          <p:nvPr>
            <p:ph sz="half" idx="16"/>
          </p:nvPr>
        </p:nvSpPr>
        <p:spPr/>
        <p:txBody>
          <a:bodyPr anchor="t"/>
          <a:lstStyle/>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The creation of a stronger innovation culture</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60% of the UK’s Garden Communities </a:t>
            </a:r>
            <a:r>
              <a:rPr lang="en-US" sz="1600" dirty="0" err="1">
                <a:solidFill>
                  <a:schemeClr val="bg1"/>
                </a:solidFill>
                <a:latin typeface="Calibri" panose="020F0502020204030204" pitchFamily="34" charset="0"/>
                <a:cs typeface="Calibri" panose="020F0502020204030204" pitchFamily="34" charset="0"/>
              </a:rPr>
              <a:t>programme</a:t>
            </a:r>
            <a:r>
              <a:rPr lang="en-US" sz="1600" dirty="0">
                <a:solidFill>
                  <a:schemeClr val="bg1"/>
                </a:solidFill>
                <a:latin typeface="Calibri" panose="020F0502020204030204" pitchFamily="34" charset="0"/>
                <a:cs typeface="Calibri" panose="020F0502020204030204" pitchFamily="34" charset="0"/>
              </a:rPr>
              <a:t> are located in SELEP</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Transport Gateways will play a different role post Brexit</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Greater Coastal and Rural contribution to economic growth</a:t>
            </a:r>
          </a:p>
          <a:p>
            <a:pPr marL="285750" indent="-285750">
              <a:spcBef>
                <a:spcPts val="0"/>
              </a:spcBef>
              <a:buFont typeface="Wingdings" panose="05000000000000000000" pitchFamily="2" charset="2"/>
              <a:buChar char="Ø"/>
            </a:pPr>
            <a:r>
              <a:rPr lang="en-US" sz="1600" dirty="0">
                <a:solidFill>
                  <a:schemeClr val="bg1"/>
                </a:solidFill>
                <a:latin typeface="Calibri" panose="020F0502020204030204" pitchFamily="34" charset="0"/>
                <a:cs typeface="Calibri" panose="020F0502020204030204" pitchFamily="34" charset="0"/>
              </a:rPr>
              <a:t>A powerhouse of research – 9 Higher Education facilities</a:t>
            </a:r>
          </a:p>
          <a:p>
            <a:pPr>
              <a:spcBef>
                <a:spcPts val="0"/>
              </a:spcBef>
            </a:pPr>
            <a:endParaRPr lang="en-US"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42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82A786-264C-480C-BB66-C0762AC8A00F}"/>
              </a:ext>
            </a:extLst>
          </p:cNvPr>
          <p:cNvGraphicFramePr>
            <a:graphicFrameLocks noGrp="1"/>
          </p:cNvGraphicFramePr>
          <p:nvPr>
            <p:ph sz="half" idx="13"/>
            <p:extLst/>
          </p:nvPr>
        </p:nvGraphicFramePr>
        <p:xfrm>
          <a:off x="1247314" y="1545510"/>
          <a:ext cx="9477658" cy="3944285"/>
        </p:xfrm>
        <a:graphic>
          <a:graphicData uri="http://schemas.openxmlformats.org/drawingml/2006/table">
            <a:tbl>
              <a:tblPr firstRow="1" bandRow="1">
                <a:tableStyleId>{5C22544A-7EE6-4342-B048-85BDC9FD1C3A}</a:tableStyleId>
              </a:tblPr>
              <a:tblGrid>
                <a:gridCol w="3821094">
                  <a:extLst>
                    <a:ext uri="{9D8B030D-6E8A-4147-A177-3AD203B41FA5}">
                      <a16:colId xmlns:a16="http://schemas.microsoft.com/office/drawing/2014/main" val="356908444"/>
                    </a:ext>
                  </a:extLst>
                </a:gridCol>
                <a:gridCol w="5656564">
                  <a:extLst>
                    <a:ext uri="{9D8B030D-6E8A-4147-A177-3AD203B41FA5}">
                      <a16:colId xmlns:a16="http://schemas.microsoft.com/office/drawing/2014/main" val="3831127554"/>
                    </a:ext>
                  </a:extLst>
                </a:gridCol>
              </a:tblGrid>
              <a:tr h="545765">
                <a:tc>
                  <a:txBody>
                    <a:bodyPr/>
                    <a:lstStyle/>
                    <a:p>
                      <a:r>
                        <a:rPr lang="en-GB" dirty="0"/>
                        <a:t>Productivity Issue</a:t>
                      </a:r>
                    </a:p>
                  </a:txBody>
                  <a:tcPr/>
                </a:tc>
                <a:tc>
                  <a:txBody>
                    <a:bodyPr/>
                    <a:lstStyle/>
                    <a:p>
                      <a:r>
                        <a:rPr lang="en-GB" dirty="0"/>
                        <a:t>Potential opportunity / intervention</a:t>
                      </a:r>
                    </a:p>
                  </a:txBody>
                  <a:tcPr/>
                </a:tc>
                <a:extLst>
                  <a:ext uri="{0D108BD9-81ED-4DB2-BD59-A6C34878D82A}">
                    <a16:rowId xmlns:a16="http://schemas.microsoft.com/office/drawing/2014/main" val="3335589027"/>
                  </a:ext>
                </a:extLst>
              </a:tr>
              <a:tr h="1116795">
                <a:tc>
                  <a:txBody>
                    <a:bodyPr/>
                    <a:lstStyle/>
                    <a:p>
                      <a:pPr>
                        <a:spcAft>
                          <a:spcPts val="600"/>
                        </a:spcAft>
                      </a:pPr>
                      <a:r>
                        <a:rPr lang="en-GB" sz="1400" dirty="0"/>
                        <a:t>Low GVA indicators across the board, linked to SELEP’s sectoral profile – suggests that SELEP’s workforce and economic activity is less productive and efficient than elsewhere</a:t>
                      </a:r>
                    </a:p>
                  </a:txBody>
                  <a:tcPr/>
                </a:tc>
                <a:tc>
                  <a:txBody>
                    <a:bodyPr/>
                    <a:lstStyle/>
                    <a:p>
                      <a:pPr>
                        <a:spcAft>
                          <a:spcPts val="600"/>
                        </a:spcAft>
                      </a:pPr>
                      <a:r>
                        <a:rPr lang="en-GB" sz="1400" dirty="0"/>
                        <a:t>Evidence points to particular growth opportunities within creative/digital, marine/maritime, life sciences and low carbon technology – how to maximise these growth opportunities and enable local clusters/employers/sectors to thrive</a:t>
                      </a:r>
                    </a:p>
                    <a:p>
                      <a:pPr>
                        <a:spcAft>
                          <a:spcPts val="600"/>
                        </a:spcAft>
                      </a:pPr>
                      <a:r>
                        <a:rPr lang="en-GB" sz="1400" dirty="0"/>
                        <a:t>How can SELEP better position itself to respond to macro trends such as digitalisation, the continuing need to reduce carbon consumption and maximise resource efficiency, and ageing demographics?</a:t>
                      </a:r>
                    </a:p>
                    <a:p>
                      <a:pPr>
                        <a:spcAft>
                          <a:spcPts val="600"/>
                        </a:spcAft>
                      </a:pPr>
                      <a:endParaRPr lang="en-GB" sz="1400" dirty="0"/>
                    </a:p>
                  </a:txBody>
                  <a:tcPr/>
                </a:tc>
                <a:extLst>
                  <a:ext uri="{0D108BD9-81ED-4DB2-BD59-A6C34878D82A}">
                    <a16:rowId xmlns:a16="http://schemas.microsoft.com/office/drawing/2014/main" val="737853318"/>
                  </a:ext>
                </a:extLst>
              </a:tr>
              <a:tr h="1116795">
                <a:tc>
                  <a:txBody>
                    <a:bodyPr/>
                    <a:lstStyle/>
                    <a:p>
                      <a:pPr>
                        <a:spcAft>
                          <a:spcPts val="600"/>
                        </a:spcAft>
                      </a:pPr>
                      <a:r>
                        <a:rPr lang="en-GB" sz="1400" dirty="0"/>
                        <a:t>Significant geographical variation in productivity performance across SELEP</a:t>
                      </a:r>
                    </a:p>
                  </a:txBody>
                  <a:tcPr/>
                </a:tc>
                <a:tc>
                  <a:txBody>
                    <a:bodyPr/>
                    <a:lstStyle/>
                    <a:p>
                      <a:pPr>
                        <a:spcAft>
                          <a:spcPts val="600"/>
                        </a:spcAft>
                      </a:pPr>
                      <a:r>
                        <a:rPr lang="en-GB" sz="1400" dirty="0"/>
                        <a:t>How to spread strong GVA/productivity performance across more of the SELEP area (geographically and sectorally)</a:t>
                      </a:r>
                    </a:p>
                    <a:p>
                      <a:pPr>
                        <a:spcAft>
                          <a:spcPts val="600"/>
                        </a:spcAft>
                      </a:pPr>
                      <a:r>
                        <a:rPr lang="en-GB" sz="1400" dirty="0"/>
                        <a:t>Presence of particular sector concentrations and clusters across SELEP reflect inherent economic assets, strengths and locational advantages  - bespoke strategies are therefore required to support productivity growth across different sectors</a:t>
                      </a:r>
                    </a:p>
                  </a:txBody>
                  <a:tcPr/>
                </a:tc>
                <a:extLst>
                  <a:ext uri="{0D108BD9-81ED-4DB2-BD59-A6C34878D82A}">
                    <a16:rowId xmlns:a16="http://schemas.microsoft.com/office/drawing/2014/main" val="1866098409"/>
                  </a:ext>
                </a:extLst>
              </a:tr>
            </a:tbl>
          </a:graphicData>
        </a:graphic>
      </p:graphicFrame>
      <p:sp>
        <p:nvSpPr>
          <p:cNvPr id="8" name="Title 1">
            <a:extLst>
              <a:ext uri="{FF2B5EF4-FFF2-40B4-BE49-F238E27FC236}">
                <a16:creationId xmlns:a16="http://schemas.microsoft.com/office/drawing/2014/main" id="{18788D39-F262-4642-AD93-9CDB13D65ECD}"/>
              </a:ext>
            </a:extLst>
          </p:cNvPr>
          <p:cNvSpPr txBox="1">
            <a:spLocks/>
          </p:cNvSpPr>
          <p:nvPr/>
        </p:nvSpPr>
        <p:spPr>
          <a:xfrm>
            <a:off x="3913974" y="404664"/>
            <a:ext cx="7738275"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ctr"/>
            <a:r>
              <a:rPr lang="en-US" sz="3600" kern="0" dirty="0">
                <a:solidFill>
                  <a:schemeClr val="accent3"/>
                </a:solidFill>
                <a:latin typeface="Calibri" panose="020F0502020204030204" pitchFamily="34" charset="0"/>
                <a:cs typeface="Calibri" panose="020F0502020204030204" pitchFamily="34" charset="0"/>
              </a:rPr>
              <a:t>Economy and Productivity Overview</a:t>
            </a:r>
            <a:endParaRPr lang="en-GB" sz="3600" kern="0" dirty="0">
              <a:solidFill>
                <a:schemeClr val="accent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170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82A786-264C-480C-BB66-C0762AC8A00F}"/>
              </a:ext>
            </a:extLst>
          </p:cNvPr>
          <p:cNvGraphicFramePr>
            <a:graphicFrameLocks noGrp="1"/>
          </p:cNvGraphicFramePr>
          <p:nvPr>
            <p:ph sz="half" idx="13"/>
            <p:extLst/>
          </p:nvPr>
        </p:nvGraphicFramePr>
        <p:xfrm>
          <a:off x="1247314" y="1545510"/>
          <a:ext cx="9477658" cy="4342540"/>
        </p:xfrm>
        <a:graphic>
          <a:graphicData uri="http://schemas.openxmlformats.org/drawingml/2006/table">
            <a:tbl>
              <a:tblPr firstRow="1" bandRow="1">
                <a:tableStyleId>{5C22544A-7EE6-4342-B048-85BDC9FD1C3A}</a:tableStyleId>
              </a:tblPr>
              <a:tblGrid>
                <a:gridCol w="3821094">
                  <a:extLst>
                    <a:ext uri="{9D8B030D-6E8A-4147-A177-3AD203B41FA5}">
                      <a16:colId xmlns:a16="http://schemas.microsoft.com/office/drawing/2014/main" val="356908444"/>
                    </a:ext>
                  </a:extLst>
                </a:gridCol>
                <a:gridCol w="5656564">
                  <a:extLst>
                    <a:ext uri="{9D8B030D-6E8A-4147-A177-3AD203B41FA5}">
                      <a16:colId xmlns:a16="http://schemas.microsoft.com/office/drawing/2014/main" val="3831127554"/>
                    </a:ext>
                  </a:extLst>
                </a:gridCol>
              </a:tblGrid>
              <a:tr h="545765">
                <a:tc>
                  <a:txBody>
                    <a:bodyPr/>
                    <a:lstStyle/>
                    <a:p>
                      <a:r>
                        <a:rPr lang="en-GB" dirty="0"/>
                        <a:t>Productivity Issue</a:t>
                      </a:r>
                    </a:p>
                  </a:txBody>
                  <a:tcPr/>
                </a:tc>
                <a:tc>
                  <a:txBody>
                    <a:bodyPr/>
                    <a:lstStyle/>
                    <a:p>
                      <a:r>
                        <a:rPr lang="en-GB" dirty="0"/>
                        <a:t>Potential opportunity / intervention</a:t>
                      </a:r>
                    </a:p>
                  </a:txBody>
                  <a:tcPr/>
                </a:tc>
                <a:extLst>
                  <a:ext uri="{0D108BD9-81ED-4DB2-BD59-A6C34878D82A}">
                    <a16:rowId xmlns:a16="http://schemas.microsoft.com/office/drawing/2014/main" val="3335589027"/>
                  </a:ext>
                </a:extLst>
              </a:tr>
              <a:tr h="1116795">
                <a:tc>
                  <a:txBody>
                    <a:bodyPr/>
                    <a:lstStyle/>
                    <a:p>
                      <a:pPr>
                        <a:spcAft>
                          <a:spcPts val="600"/>
                        </a:spcAft>
                      </a:pPr>
                      <a:r>
                        <a:rPr lang="en-GB" sz="1400" dirty="0"/>
                        <a:t>Low levels of R&amp;D intensity and R&amp;D spending amongst SELEP’s business base</a:t>
                      </a:r>
                    </a:p>
                  </a:txBody>
                  <a:tcPr/>
                </a:tc>
                <a:tc>
                  <a:txBody>
                    <a:bodyPr/>
                    <a:lstStyle/>
                    <a:p>
                      <a:pPr>
                        <a:spcAft>
                          <a:spcPts val="600"/>
                        </a:spcAft>
                      </a:pPr>
                      <a:r>
                        <a:rPr lang="en-GB" sz="1400" dirty="0"/>
                        <a:t>How can more firms be encouraged to engage and invest as part of growing a stronger innovation culture?</a:t>
                      </a:r>
                    </a:p>
                    <a:p>
                      <a:pPr>
                        <a:spcAft>
                          <a:spcPts val="600"/>
                        </a:spcAft>
                      </a:pPr>
                      <a:r>
                        <a:rPr lang="en-GB" sz="1400" dirty="0"/>
                        <a:t>How to engage science and technology sectors in R&amp;D activity?</a:t>
                      </a:r>
                    </a:p>
                  </a:txBody>
                  <a:tcPr/>
                </a:tc>
                <a:extLst>
                  <a:ext uri="{0D108BD9-81ED-4DB2-BD59-A6C34878D82A}">
                    <a16:rowId xmlns:a16="http://schemas.microsoft.com/office/drawing/2014/main" val="737853318"/>
                  </a:ext>
                </a:extLst>
              </a:tr>
              <a:tr h="1116795">
                <a:tc>
                  <a:txBody>
                    <a:bodyPr/>
                    <a:lstStyle/>
                    <a:p>
                      <a:pPr>
                        <a:spcAft>
                          <a:spcPts val="600"/>
                        </a:spcAft>
                      </a:pPr>
                      <a:r>
                        <a:rPr lang="en-GB" sz="1400" dirty="0"/>
                        <a:t>R&amp;D expenditure by HE sector amongst the lowest in the country</a:t>
                      </a:r>
                    </a:p>
                  </a:txBody>
                  <a:tcPr/>
                </a:tc>
                <a:tc>
                  <a:txBody>
                    <a:bodyPr/>
                    <a:lstStyle/>
                    <a:p>
                      <a:pPr>
                        <a:spcAft>
                          <a:spcPts val="600"/>
                        </a:spcAft>
                      </a:pPr>
                      <a:r>
                        <a:rPr lang="en-GB" sz="1400" dirty="0"/>
                        <a:t>How can we support HE institutions to increase R&amp;D expenditure, including to respond to the  Grand Challenges?</a:t>
                      </a:r>
                    </a:p>
                    <a:p>
                      <a:pPr>
                        <a:spcAft>
                          <a:spcPts val="600"/>
                        </a:spcAft>
                      </a:pPr>
                      <a:r>
                        <a:rPr lang="en-GB" sz="1400" dirty="0"/>
                        <a:t>Scope to invest in the wider innovation ecosystem, centred around the U9 and their existing networks</a:t>
                      </a:r>
                    </a:p>
                  </a:txBody>
                  <a:tcPr/>
                </a:tc>
                <a:extLst>
                  <a:ext uri="{0D108BD9-81ED-4DB2-BD59-A6C34878D82A}">
                    <a16:rowId xmlns:a16="http://schemas.microsoft.com/office/drawing/2014/main" val="1866098409"/>
                  </a:ext>
                </a:extLst>
              </a:tr>
              <a:tr h="1563185">
                <a:tc>
                  <a:txBody>
                    <a:bodyPr/>
                    <a:lstStyle/>
                    <a:p>
                      <a:pPr>
                        <a:spcAft>
                          <a:spcPts val="600"/>
                        </a:spcAft>
                      </a:pPr>
                      <a:r>
                        <a:rPr lang="en-GB" sz="1400" dirty="0"/>
                        <a:t>SELEP’s share of innovation funding lower than its share of population and business stock</a:t>
                      </a:r>
                    </a:p>
                  </a:txBody>
                  <a:tcPr/>
                </a:tc>
                <a:tc>
                  <a:txBody>
                    <a:bodyPr/>
                    <a:lstStyle/>
                    <a:p>
                      <a:pPr>
                        <a:spcAft>
                          <a:spcPts val="600"/>
                        </a:spcAft>
                      </a:pPr>
                      <a:r>
                        <a:rPr lang="en-GB" sz="1400" dirty="0"/>
                        <a:t>How can collaboration between SELEP’s HE and business base be improved to better respond to opportunities and draw down more funding?</a:t>
                      </a:r>
                    </a:p>
                    <a:p>
                      <a:pPr>
                        <a:spcAft>
                          <a:spcPts val="600"/>
                        </a:spcAft>
                      </a:pPr>
                      <a:r>
                        <a:rPr lang="en-GB" sz="1400" dirty="0"/>
                        <a:t>Opportunities for creating large scale collaborative R&amp;D programmes in SELEP e.g. in agri-food, transport &amp; logistics, life science &amp; med-tech, construction and low carbon</a:t>
                      </a:r>
                    </a:p>
                  </a:txBody>
                  <a:tcPr/>
                </a:tc>
                <a:extLst>
                  <a:ext uri="{0D108BD9-81ED-4DB2-BD59-A6C34878D82A}">
                    <a16:rowId xmlns:a16="http://schemas.microsoft.com/office/drawing/2014/main" val="1387310904"/>
                  </a:ext>
                </a:extLst>
              </a:tr>
            </a:tbl>
          </a:graphicData>
        </a:graphic>
      </p:graphicFrame>
      <p:sp>
        <p:nvSpPr>
          <p:cNvPr id="8" name="Title 1">
            <a:extLst>
              <a:ext uri="{FF2B5EF4-FFF2-40B4-BE49-F238E27FC236}">
                <a16:creationId xmlns:a16="http://schemas.microsoft.com/office/drawing/2014/main" id="{18788D39-F262-4642-AD93-9CDB13D65ECD}"/>
              </a:ext>
            </a:extLst>
          </p:cNvPr>
          <p:cNvSpPr txBox="1">
            <a:spLocks/>
          </p:cNvSpPr>
          <p:nvPr/>
        </p:nvSpPr>
        <p:spPr>
          <a:xfrm>
            <a:off x="8796583" y="404664"/>
            <a:ext cx="2855666"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ctr"/>
            <a:r>
              <a:rPr lang="en-US" sz="3600" kern="0" dirty="0">
                <a:solidFill>
                  <a:schemeClr val="accent3"/>
                </a:solidFill>
                <a:latin typeface="Calibri" panose="020F0502020204030204" pitchFamily="34" charset="0"/>
                <a:cs typeface="Calibri" panose="020F0502020204030204" pitchFamily="34" charset="0"/>
              </a:rPr>
              <a:t>Ideas</a:t>
            </a:r>
            <a:endParaRPr lang="en-GB" sz="3600" kern="0" dirty="0">
              <a:solidFill>
                <a:schemeClr val="accent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438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82A786-264C-480C-BB66-C0762AC8A00F}"/>
              </a:ext>
            </a:extLst>
          </p:cNvPr>
          <p:cNvGraphicFramePr>
            <a:graphicFrameLocks noGrp="1"/>
          </p:cNvGraphicFramePr>
          <p:nvPr>
            <p:ph sz="half" idx="13"/>
            <p:extLst/>
          </p:nvPr>
        </p:nvGraphicFramePr>
        <p:xfrm>
          <a:off x="1247313" y="1545511"/>
          <a:ext cx="9358017" cy="4650509"/>
        </p:xfrm>
        <a:graphic>
          <a:graphicData uri="http://schemas.openxmlformats.org/drawingml/2006/table">
            <a:tbl>
              <a:tblPr firstRow="1" bandRow="1">
                <a:tableStyleId>{5C22544A-7EE6-4342-B048-85BDC9FD1C3A}</a:tableStyleId>
              </a:tblPr>
              <a:tblGrid>
                <a:gridCol w="3772858">
                  <a:extLst>
                    <a:ext uri="{9D8B030D-6E8A-4147-A177-3AD203B41FA5}">
                      <a16:colId xmlns:a16="http://schemas.microsoft.com/office/drawing/2014/main" val="356908444"/>
                    </a:ext>
                  </a:extLst>
                </a:gridCol>
                <a:gridCol w="5585159">
                  <a:extLst>
                    <a:ext uri="{9D8B030D-6E8A-4147-A177-3AD203B41FA5}">
                      <a16:colId xmlns:a16="http://schemas.microsoft.com/office/drawing/2014/main" val="3831127554"/>
                    </a:ext>
                  </a:extLst>
                </a:gridCol>
              </a:tblGrid>
              <a:tr h="505480">
                <a:tc>
                  <a:txBody>
                    <a:bodyPr/>
                    <a:lstStyle/>
                    <a:p>
                      <a:r>
                        <a:rPr lang="en-GB" dirty="0"/>
                        <a:t>Productivity Issue</a:t>
                      </a:r>
                    </a:p>
                  </a:txBody>
                  <a:tcPr/>
                </a:tc>
                <a:tc>
                  <a:txBody>
                    <a:bodyPr/>
                    <a:lstStyle/>
                    <a:p>
                      <a:r>
                        <a:rPr lang="en-GB" dirty="0"/>
                        <a:t>Potential opportunity / intervention</a:t>
                      </a:r>
                    </a:p>
                  </a:txBody>
                  <a:tcPr/>
                </a:tc>
                <a:extLst>
                  <a:ext uri="{0D108BD9-81ED-4DB2-BD59-A6C34878D82A}">
                    <a16:rowId xmlns:a16="http://schemas.microsoft.com/office/drawing/2014/main" val="3335589027"/>
                  </a:ext>
                </a:extLst>
              </a:tr>
              <a:tr h="1741381">
                <a:tc>
                  <a:txBody>
                    <a:bodyPr/>
                    <a:lstStyle/>
                    <a:p>
                      <a:pPr>
                        <a:spcAft>
                          <a:spcPts val="600"/>
                        </a:spcAft>
                      </a:pPr>
                      <a:r>
                        <a:rPr lang="en-GB" sz="1400" dirty="0"/>
                        <a:t>Relatively low proportion of working-age population and an ageing society across many parts of SELEP</a:t>
                      </a:r>
                    </a:p>
                  </a:txBody>
                  <a:tcPr/>
                </a:tc>
                <a:tc>
                  <a:txBody>
                    <a:bodyPr/>
                    <a:lstStyle/>
                    <a:p>
                      <a:pPr>
                        <a:spcAft>
                          <a:spcPts val="600"/>
                        </a:spcAft>
                      </a:pPr>
                      <a:r>
                        <a:rPr lang="en-GB" sz="1400" dirty="0"/>
                        <a:t>How can SELEP’s coastal communities in particular attract broader demographic mix and more economically active population?</a:t>
                      </a:r>
                    </a:p>
                    <a:p>
                      <a:pPr>
                        <a:spcAft>
                          <a:spcPts val="600"/>
                        </a:spcAft>
                      </a:pPr>
                      <a:r>
                        <a:rPr lang="en-GB" sz="1400" dirty="0"/>
                        <a:t>Enabling skilled young workers to locate within SELEP is critical to its future competitiveness as a business location</a:t>
                      </a:r>
                    </a:p>
                    <a:p>
                      <a:pPr>
                        <a:spcAft>
                          <a:spcPts val="600"/>
                        </a:spcAft>
                      </a:pPr>
                      <a:r>
                        <a:rPr lang="en-GB" sz="1400" dirty="0"/>
                        <a:t>How can we harness the power of innovation to meet the needs of SELEP’s ageing society?</a:t>
                      </a:r>
                    </a:p>
                  </a:txBody>
                  <a:tcPr/>
                </a:tc>
                <a:extLst>
                  <a:ext uri="{0D108BD9-81ED-4DB2-BD59-A6C34878D82A}">
                    <a16:rowId xmlns:a16="http://schemas.microsoft.com/office/drawing/2014/main" val="737853318"/>
                  </a:ext>
                </a:extLst>
              </a:tr>
              <a:tr h="1369288">
                <a:tc>
                  <a:txBody>
                    <a:bodyPr/>
                    <a:lstStyle/>
                    <a:p>
                      <a:pPr>
                        <a:spcAft>
                          <a:spcPts val="600"/>
                        </a:spcAft>
                      </a:pPr>
                      <a:r>
                        <a:rPr lang="en-GB" sz="1400" dirty="0"/>
                        <a:t>SELEP’s population lacks many of the higher level skills that will be crucial to drive productivity growth in the future</a:t>
                      </a:r>
                    </a:p>
                    <a:p>
                      <a:pPr>
                        <a:spcAft>
                          <a:spcPts val="600"/>
                        </a:spcAft>
                      </a:pPr>
                      <a:r>
                        <a:rPr lang="en-GB" sz="1400" dirty="0"/>
                        <a:t>Significant spatial variation in higher level skills across SELEP area</a:t>
                      </a:r>
                    </a:p>
                  </a:txBody>
                  <a:tcPr/>
                </a:tc>
                <a:tc>
                  <a:txBody>
                    <a:bodyPr/>
                    <a:lstStyle/>
                    <a:p>
                      <a:pPr>
                        <a:spcAft>
                          <a:spcPts val="600"/>
                        </a:spcAft>
                      </a:pPr>
                      <a:r>
                        <a:rPr lang="en-GB" sz="1400" dirty="0"/>
                        <a:t>How can we better promote HE/FE opportunities to encourage upskilling amongst local population?</a:t>
                      </a:r>
                    </a:p>
                    <a:p>
                      <a:pPr>
                        <a:spcAft>
                          <a:spcPts val="600"/>
                        </a:spcAft>
                      </a:pPr>
                      <a:r>
                        <a:rPr lang="en-GB" sz="1400" dirty="0"/>
                        <a:t>Targeting coastal communities in particular where skills levels are generally lowest</a:t>
                      </a:r>
                    </a:p>
                  </a:txBody>
                  <a:tcPr/>
                </a:tc>
                <a:extLst>
                  <a:ext uri="{0D108BD9-81ED-4DB2-BD59-A6C34878D82A}">
                    <a16:rowId xmlns:a16="http://schemas.microsoft.com/office/drawing/2014/main" val="1866098409"/>
                  </a:ext>
                </a:extLst>
              </a:tr>
              <a:tr h="1034360">
                <a:tc>
                  <a:txBody>
                    <a:bodyPr/>
                    <a:lstStyle/>
                    <a:p>
                      <a:pPr>
                        <a:spcAft>
                          <a:spcPts val="600"/>
                        </a:spcAft>
                      </a:pPr>
                      <a:r>
                        <a:rPr lang="en-GB" sz="1400" dirty="0"/>
                        <a:t>Pockets of persistent socio-economic deprivation, constraining the ability of some residents to contribute to the economy/labour market</a:t>
                      </a:r>
                    </a:p>
                  </a:txBody>
                  <a:tcPr/>
                </a:tc>
                <a:tc>
                  <a:txBody>
                    <a:bodyPr/>
                    <a:lstStyle/>
                    <a:p>
                      <a:pPr>
                        <a:spcAft>
                          <a:spcPts val="600"/>
                        </a:spcAft>
                      </a:pPr>
                      <a:r>
                        <a:rPr lang="en-GB" sz="1400" dirty="0"/>
                        <a:t>Addressing these long term challenges offers potential to deliver significant net gains for SELEP, by increasing labour market participation and reducing welfare dependency</a:t>
                      </a:r>
                    </a:p>
                  </a:txBody>
                  <a:tcPr/>
                </a:tc>
                <a:extLst>
                  <a:ext uri="{0D108BD9-81ED-4DB2-BD59-A6C34878D82A}">
                    <a16:rowId xmlns:a16="http://schemas.microsoft.com/office/drawing/2014/main" val="1387310904"/>
                  </a:ext>
                </a:extLst>
              </a:tr>
            </a:tbl>
          </a:graphicData>
        </a:graphic>
      </p:graphicFrame>
      <p:sp>
        <p:nvSpPr>
          <p:cNvPr id="4" name="Title 1">
            <a:extLst>
              <a:ext uri="{FF2B5EF4-FFF2-40B4-BE49-F238E27FC236}">
                <a16:creationId xmlns:a16="http://schemas.microsoft.com/office/drawing/2014/main" id="{6EA8874E-DE54-49FD-8B57-1925B6D9C518}"/>
              </a:ext>
            </a:extLst>
          </p:cNvPr>
          <p:cNvSpPr txBox="1">
            <a:spLocks/>
          </p:cNvSpPr>
          <p:nvPr/>
        </p:nvSpPr>
        <p:spPr>
          <a:xfrm>
            <a:off x="2918893" y="404664"/>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3"/>
                </a:solidFill>
                <a:latin typeface="Calibri" panose="020F0502020204030204" pitchFamily="34" charset="0"/>
                <a:cs typeface="Calibri" panose="020F0502020204030204" pitchFamily="34" charset="0"/>
              </a:rPr>
              <a:t>People</a:t>
            </a:r>
            <a:endParaRPr lang="en-GB" sz="3600" kern="0" dirty="0">
              <a:solidFill>
                <a:schemeClr val="accent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240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82A786-264C-480C-BB66-C0762AC8A00F}"/>
              </a:ext>
            </a:extLst>
          </p:cNvPr>
          <p:cNvGraphicFramePr>
            <a:graphicFrameLocks noGrp="1"/>
          </p:cNvGraphicFramePr>
          <p:nvPr>
            <p:ph sz="half" idx="13"/>
            <p:extLst/>
          </p:nvPr>
        </p:nvGraphicFramePr>
        <p:xfrm>
          <a:off x="1247313" y="1545511"/>
          <a:ext cx="9358017" cy="4390222"/>
        </p:xfrm>
        <a:graphic>
          <a:graphicData uri="http://schemas.openxmlformats.org/drawingml/2006/table">
            <a:tbl>
              <a:tblPr firstRow="1" bandRow="1">
                <a:tableStyleId>{5C22544A-7EE6-4342-B048-85BDC9FD1C3A}</a:tableStyleId>
              </a:tblPr>
              <a:tblGrid>
                <a:gridCol w="3772858">
                  <a:extLst>
                    <a:ext uri="{9D8B030D-6E8A-4147-A177-3AD203B41FA5}">
                      <a16:colId xmlns:a16="http://schemas.microsoft.com/office/drawing/2014/main" val="356908444"/>
                    </a:ext>
                  </a:extLst>
                </a:gridCol>
                <a:gridCol w="5585159">
                  <a:extLst>
                    <a:ext uri="{9D8B030D-6E8A-4147-A177-3AD203B41FA5}">
                      <a16:colId xmlns:a16="http://schemas.microsoft.com/office/drawing/2014/main" val="3831127554"/>
                    </a:ext>
                  </a:extLst>
                </a:gridCol>
              </a:tblGrid>
              <a:tr h="505480">
                <a:tc>
                  <a:txBody>
                    <a:bodyPr/>
                    <a:lstStyle/>
                    <a:p>
                      <a:r>
                        <a:rPr lang="en-GB" dirty="0"/>
                        <a:t>Productivity Issue</a:t>
                      </a:r>
                    </a:p>
                  </a:txBody>
                  <a:tcPr/>
                </a:tc>
                <a:tc>
                  <a:txBody>
                    <a:bodyPr/>
                    <a:lstStyle/>
                    <a:p>
                      <a:r>
                        <a:rPr lang="en-GB" dirty="0"/>
                        <a:t>Potential opportunity / intervention</a:t>
                      </a:r>
                    </a:p>
                  </a:txBody>
                  <a:tcPr/>
                </a:tc>
                <a:extLst>
                  <a:ext uri="{0D108BD9-81ED-4DB2-BD59-A6C34878D82A}">
                    <a16:rowId xmlns:a16="http://schemas.microsoft.com/office/drawing/2014/main" val="3335589027"/>
                  </a:ext>
                </a:extLst>
              </a:tr>
              <a:tr h="640934">
                <a:tc>
                  <a:txBody>
                    <a:bodyPr/>
                    <a:lstStyle/>
                    <a:p>
                      <a:pPr>
                        <a:spcAft>
                          <a:spcPts val="600"/>
                        </a:spcAft>
                      </a:pPr>
                      <a:r>
                        <a:rPr lang="en-GB" sz="1400" dirty="0"/>
                        <a:t>Levels of business base growth and start-up rates are trailing behind the national average</a:t>
                      </a:r>
                    </a:p>
                  </a:txBody>
                  <a:tcPr/>
                </a:tc>
                <a:tc>
                  <a:txBody>
                    <a:bodyPr/>
                    <a:lstStyle/>
                    <a:p>
                      <a:pPr>
                        <a:spcAft>
                          <a:spcPts val="600"/>
                        </a:spcAft>
                      </a:pPr>
                      <a:r>
                        <a:rPr lang="en-GB" sz="1400" dirty="0"/>
                        <a:t>How can SELEP encourage and support business start-ups?</a:t>
                      </a:r>
                    </a:p>
                  </a:txBody>
                  <a:tcPr/>
                </a:tc>
                <a:extLst>
                  <a:ext uri="{0D108BD9-81ED-4DB2-BD59-A6C34878D82A}">
                    <a16:rowId xmlns:a16="http://schemas.microsoft.com/office/drawing/2014/main" val="737853318"/>
                  </a:ext>
                </a:extLst>
              </a:tr>
              <a:tr h="1369288">
                <a:tc>
                  <a:txBody>
                    <a:bodyPr/>
                    <a:lstStyle/>
                    <a:p>
                      <a:pPr>
                        <a:spcAft>
                          <a:spcPts val="600"/>
                        </a:spcAft>
                      </a:pPr>
                      <a:r>
                        <a:rPr lang="en-GB" sz="1400" dirty="0"/>
                        <a:t>SELEP’s business base underperforms when it comes to scaling up, constraining the ability of highly productive firms to grow and maximise their economic output</a:t>
                      </a:r>
                    </a:p>
                  </a:txBody>
                  <a:tcPr/>
                </a:tc>
                <a:tc>
                  <a:txBody>
                    <a:bodyPr/>
                    <a:lstStyle/>
                    <a:p>
                      <a:pPr>
                        <a:spcAft>
                          <a:spcPts val="600"/>
                        </a:spcAft>
                      </a:pPr>
                      <a:r>
                        <a:rPr lang="en-GB" sz="1400" dirty="0"/>
                        <a:t>How can existing SELEP firms be supported to overcome barriers and obstacles to scale-up and growth?</a:t>
                      </a:r>
                    </a:p>
                    <a:p>
                      <a:pPr>
                        <a:spcAft>
                          <a:spcPts val="600"/>
                        </a:spcAft>
                      </a:pPr>
                      <a:r>
                        <a:rPr lang="en-GB" sz="1400" dirty="0"/>
                        <a:t>This might be linked to other opportunities around skills development/upskilling, accessing innovation funding and quality business space</a:t>
                      </a:r>
                    </a:p>
                  </a:txBody>
                  <a:tcPr/>
                </a:tc>
                <a:extLst>
                  <a:ext uri="{0D108BD9-81ED-4DB2-BD59-A6C34878D82A}">
                    <a16:rowId xmlns:a16="http://schemas.microsoft.com/office/drawing/2014/main" val="1866098409"/>
                  </a:ext>
                </a:extLst>
              </a:tr>
              <a:tr h="1034360">
                <a:tc>
                  <a:txBody>
                    <a:bodyPr/>
                    <a:lstStyle/>
                    <a:p>
                      <a:pPr>
                        <a:spcAft>
                          <a:spcPts val="600"/>
                        </a:spcAft>
                      </a:pPr>
                      <a:r>
                        <a:rPr lang="en-GB" sz="1400" dirty="0"/>
                        <a:t>Low business representation is most productive sector groups (e.g. ICT, finance and insurance), and some of the more productive sectors are less productive in SELEP than they are nationally</a:t>
                      </a:r>
                    </a:p>
                  </a:txBody>
                  <a:tcPr/>
                </a:tc>
                <a:tc>
                  <a:txBody>
                    <a:bodyPr/>
                    <a:lstStyle/>
                    <a:p>
                      <a:pPr>
                        <a:spcAft>
                          <a:spcPts val="600"/>
                        </a:spcAft>
                      </a:pPr>
                      <a:r>
                        <a:rPr lang="en-GB" sz="1400" dirty="0"/>
                        <a:t>How can SELEP attract/target high productivity sectors to locate and grow here? How can SELEP’s unique assets and USPs be exploited as part of this offer?</a:t>
                      </a:r>
                    </a:p>
                    <a:p>
                      <a:pPr>
                        <a:spcAft>
                          <a:spcPts val="600"/>
                        </a:spcAft>
                      </a:pPr>
                      <a:r>
                        <a:rPr lang="en-GB" sz="1400" dirty="0"/>
                        <a:t>Maximising the potential of SELEP’s innovation clusters (e.g. science parks, EZs) to support and facilitate commercial spin-offs/business start-ups linked to high tech, high value sector activity – recognising that inward investment interventions are unlikely to deliver sufficient a step change in isolation</a:t>
                      </a:r>
                    </a:p>
                  </a:txBody>
                  <a:tcPr/>
                </a:tc>
                <a:extLst>
                  <a:ext uri="{0D108BD9-81ED-4DB2-BD59-A6C34878D82A}">
                    <a16:rowId xmlns:a16="http://schemas.microsoft.com/office/drawing/2014/main" val="1387310904"/>
                  </a:ext>
                </a:extLst>
              </a:tr>
            </a:tbl>
          </a:graphicData>
        </a:graphic>
      </p:graphicFrame>
      <p:sp>
        <p:nvSpPr>
          <p:cNvPr id="4" name="Title 1">
            <a:extLst>
              <a:ext uri="{FF2B5EF4-FFF2-40B4-BE49-F238E27FC236}">
                <a16:creationId xmlns:a16="http://schemas.microsoft.com/office/drawing/2014/main" id="{6EA8874E-DE54-49FD-8B57-1925B6D9C518}"/>
              </a:ext>
            </a:extLst>
          </p:cNvPr>
          <p:cNvSpPr txBox="1">
            <a:spLocks/>
          </p:cNvSpPr>
          <p:nvPr/>
        </p:nvSpPr>
        <p:spPr>
          <a:xfrm>
            <a:off x="2918893" y="404664"/>
            <a:ext cx="7848873" cy="796948"/>
          </a:xfrm>
          <a:prstGeom prst="rect">
            <a:avLst/>
          </a:prstGeom>
        </p:spPr>
        <p:txBody>
          <a:bodyPr/>
          <a:lstStyle>
            <a:lvl1pPr algn="l" rtl="0" eaLnBrk="1" fontAlgn="base" hangingPunct="1">
              <a:spcBef>
                <a:spcPct val="0"/>
              </a:spcBef>
              <a:spcAft>
                <a:spcPct val="0"/>
              </a:spcAft>
              <a:defRPr sz="3200" b="1">
                <a:solidFill>
                  <a:schemeClr val="tx1"/>
                </a:solidFill>
                <a:latin typeface="Georgia" panose="02040502050405020303" pitchFamily="18" charset="0"/>
                <a:ea typeface="+mj-ea"/>
                <a:cs typeface="+mj-cs"/>
              </a:defRPr>
            </a:lvl1pPr>
            <a:lvl2pPr algn="l" rtl="0" eaLnBrk="1" fontAlgn="base" hangingPunct="1">
              <a:spcBef>
                <a:spcPct val="0"/>
              </a:spcBef>
              <a:spcAft>
                <a:spcPct val="0"/>
              </a:spcAft>
              <a:defRPr sz="3200" b="1">
                <a:solidFill>
                  <a:srgbClr val="00607C"/>
                </a:solidFill>
                <a:latin typeface="Calibri" pitchFamily="34" charset="0"/>
              </a:defRPr>
            </a:lvl2pPr>
            <a:lvl3pPr algn="l" rtl="0" eaLnBrk="1" fontAlgn="base" hangingPunct="1">
              <a:spcBef>
                <a:spcPct val="0"/>
              </a:spcBef>
              <a:spcAft>
                <a:spcPct val="0"/>
              </a:spcAft>
              <a:defRPr sz="3200" b="1">
                <a:solidFill>
                  <a:srgbClr val="00607C"/>
                </a:solidFill>
                <a:latin typeface="Calibri" pitchFamily="34" charset="0"/>
              </a:defRPr>
            </a:lvl3pPr>
            <a:lvl4pPr algn="l" rtl="0" eaLnBrk="1" fontAlgn="base" hangingPunct="1">
              <a:spcBef>
                <a:spcPct val="0"/>
              </a:spcBef>
              <a:spcAft>
                <a:spcPct val="0"/>
              </a:spcAft>
              <a:defRPr sz="3200" b="1">
                <a:solidFill>
                  <a:srgbClr val="00607C"/>
                </a:solidFill>
                <a:latin typeface="Calibri" pitchFamily="34" charset="0"/>
              </a:defRPr>
            </a:lvl4pPr>
            <a:lvl5pPr algn="l" rtl="0" eaLnBrk="1" fontAlgn="base" hangingPunct="1">
              <a:spcBef>
                <a:spcPct val="0"/>
              </a:spcBef>
              <a:spcAft>
                <a:spcPct val="0"/>
              </a:spcAft>
              <a:defRPr sz="3200" b="1">
                <a:solidFill>
                  <a:srgbClr val="00607C"/>
                </a:solidFill>
                <a:latin typeface="Calibri" pitchFamily="34" charset="0"/>
              </a:defRPr>
            </a:lvl5pPr>
            <a:lvl6pPr marL="457200" algn="l" rtl="0" eaLnBrk="1" fontAlgn="base" hangingPunct="1">
              <a:spcBef>
                <a:spcPct val="0"/>
              </a:spcBef>
              <a:spcAft>
                <a:spcPct val="0"/>
              </a:spcAft>
              <a:defRPr sz="3200" b="1">
                <a:solidFill>
                  <a:srgbClr val="00607C"/>
                </a:solidFill>
                <a:latin typeface="Calibri" pitchFamily="34" charset="0"/>
              </a:defRPr>
            </a:lvl6pPr>
            <a:lvl7pPr marL="914400" algn="l" rtl="0" eaLnBrk="1" fontAlgn="base" hangingPunct="1">
              <a:spcBef>
                <a:spcPct val="0"/>
              </a:spcBef>
              <a:spcAft>
                <a:spcPct val="0"/>
              </a:spcAft>
              <a:defRPr sz="3200" b="1">
                <a:solidFill>
                  <a:srgbClr val="00607C"/>
                </a:solidFill>
                <a:latin typeface="Calibri" pitchFamily="34" charset="0"/>
              </a:defRPr>
            </a:lvl7pPr>
            <a:lvl8pPr marL="1371600" algn="l" rtl="0" eaLnBrk="1" fontAlgn="base" hangingPunct="1">
              <a:spcBef>
                <a:spcPct val="0"/>
              </a:spcBef>
              <a:spcAft>
                <a:spcPct val="0"/>
              </a:spcAft>
              <a:defRPr sz="3200" b="1">
                <a:solidFill>
                  <a:srgbClr val="00607C"/>
                </a:solidFill>
                <a:latin typeface="Calibri" pitchFamily="34" charset="0"/>
              </a:defRPr>
            </a:lvl8pPr>
            <a:lvl9pPr marL="1828800" algn="l" rtl="0" eaLnBrk="1" fontAlgn="base" hangingPunct="1">
              <a:spcBef>
                <a:spcPct val="0"/>
              </a:spcBef>
              <a:spcAft>
                <a:spcPct val="0"/>
              </a:spcAft>
              <a:defRPr sz="3200" b="1">
                <a:solidFill>
                  <a:srgbClr val="00607C"/>
                </a:solidFill>
                <a:latin typeface="Calibri" pitchFamily="34" charset="0"/>
              </a:defRPr>
            </a:lvl9pPr>
          </a:lstStyle>
          <a:p>
            <a:pPr algn="r"/>
            <a:r>
              <a:rPr lang="en-US" sz="3600" kern="0" dirty="0">
                <a:solidFill>
                  <a:schemeClr val="accent3"/>
                </a:solidFill>
                <a:latin typeface="Calibri" panose="020F0502020204030204" pitchFamily="34" charset="0"/>
                <a:cs typeface="Calibri" panose="020F0502020204030204" pitchFamily="34" charset="0"/>
              </a:rPr>
              <a:t>Business Environment</a:t>
            </a:r>
            <a:endParaRPr lang="en-GB" sz="3600" kern="0" dirty="0">
              <a:solidFill>
                <a:schemeClr val="accent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6036877"/>
      </p:ext>
    </p:extLst>
  </p:cSld>
  <p:clrMapOvr>
    <a:masterClrMapping/>
  </p:clrMapOvr>
</p:sld>
</file>

<file path=ppt/theme/theme1.xml><?xml version="1.0" encoding="utf-8"?>
<a:theme xmlns:a="http://schemas.openxmlformats.org/drawingml/2006/main" name="SELEP PowerPoint Template_White">
  <a:themeElements>
    <a:clrScheme name="SELEP">
      <a:dk1>
        <a:srgbClr val="393944"/>
      </a:dk1>
      <a:lt1>
        <a:srgbClr val="F6F6F6"/>
      </a:lt1>
      <a:dk2>
        <a:srgbClr val="3C3C3B"/>
      </a:dk2>
      <a:lt2>
        <a:srgbClr val="F6F6F6"/>
      </a:lt2>
      <a:accent1>
        <a:srgbClr val="D42B3F"/>
      </a:accent1>
      <a:accent2>
        <a:srgbClr val="EA5B0C"/>
      </a:accent2>
      <a:accent3>
        <a:srgbClr val="44BCCD"/>
      </a:accent3>
      <a:accent4>
        <a:srgbClr val="9C9FAE"/>
      </a:accent4>
      <a:accent5>
        <a:srgbClr val="706F6F"/>
      </a:accent5>
      <a:accent6>
        <a:srgbClr val="FFFFFF"/>
      </a:accent6>
      <a:hlink>
        <a:srgbClr val="44BCCD"/>
      </a:hlink>
      <a:folHlink>
        <a:srgbClr val="818195"/>
      </a:folHlink>
    </a:clrScheme>
    <a:fontScheme name="Font Pairing 1">
      <a:majorFont>
        <a:latin typeface="Museo 300"/>
        <a:ea typeface="ＭＳ Ｐゴシック"/>
        <a:cs typeface=""/>
      </a:majorFont>
      <a:minorFont>
        <a:latin typeface="Open Sans"/>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0" i="0" dirty="0">
            <a:solidFill>
              <a:schemeClr val="accent2"/>
            </a:solidFill>
            <a:latin typeface="+mj-lt"/>
          </a:defRPr>
        </a:defPPr>
      </a:lstStyle>
    </a:txDef>
  </a:objectDefaults>
  <a:extraClrSchemeLst/>
  <a:extLst>
    <a:ext uri="{05A4C25C-085E-4340-85A3-A5531E510DB2}">
      <thm15:themeFamily xmlns:thm15="http://schemas.microsoft.com/office/thememl/2012/main" name="SELEP PowerPoint Template_Dark.potx" id="{BA9A06C8-817D-4B23-9865-944CCB1E6F8F}" vid="{DC72DF40-851C-491F-868B-7F4471BCC0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5D5C3C37B4B3498E2DEDB70AB17416" ma:contentTypeVersion="7" ma:contentTypeDescription="Create a new document." ma:contentTypeScope="" ma:versionID="e38202e19ce1ce93e5c361c1ab299523">
  <xsd:schema xmlns:xsd="http://www.w3.org/2001/XMLSchema" xmlns:xs="http://www.w3.org/2001/XMLSchema" xmlns:p="http://schemas.microsoft.com/office/2006/metadata/properties" xmlns:ns2="5cf4f19a-e85f-4b77-ac16-f621197aeaac" targetNamespace="http://schemas.microsoft.com/office/2006/metadata/properties" ma:root="true" ma:fieldsID="da6e782897dad310fba8a02bae2baa6d" ns2:_="">
    <xsd:import namespace="5cf4f19a-e85f-4b77-ac16-f621197aeaa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f4f19a-e85f-4b77-ac16-f621197aea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4333B9-0B63-422F-8F89-2BE16D387010}">
  <ds:schemaRefs>
    <ds:schemaRef ds:uri="http://schemas.microsoft.com/sharepoint/v3/contenttype/forms"/>
  </ds:schemaRefs>
</ds:datastoreItem>
</file>

<file path=customXml/itemProps2.xml><?xml version="1.0" encoding="utf-8"?>
<ds:datastoreItem xmlns:ds="http://schemas.openxmlformats.org/officeDocument/2006/customXml" ds:itemID="{D273703D-BAF0-4E6D-AD7F-BE100412AC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f4f19a-e85f-4b77-ac16-f621197ae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E555B3-696F-4995-BA9B-8BCBA643528C}">
  <ds:schemaRefs>
    <ds:schemaRef ds:uri="5cf4f19a-e85f-4b77-ac16-f621197aeaac"/>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SELEP PowerPoint Template_White</Template>
  <TotalTime>3535</TotalTime>
  <Words>1915</Words>
  <Application>Microsoft Office PowerPoint</Application>
  <PresentationFormat>Widescreen</PresentationFormat>
  <Paragraphs>209</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Museo 300</vt:lpstr>
      <vt:lpstr>Open Sans</vt:lpstr>
      <vt:lpstr>Wingdings</vt:lpstr>
      <vt:lpstr>SELEP PowerPoint Template_White</vt:lpstr>
      <vt:lpstr>South East Local Industrial Strategy Rural Working Group  Presenter: Helen Russell / Sharon Spicer   Date: 8th October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Adam.Bryan</dc:creator>
  <cp:lastModifiedBy>Alexander Riley, Programme Manager - SELEP</cp:lastModifiedBy>
  <cp:revision>116</cp:revision>
  <dcterms:created xsi:type="dcterms:W3CDTF">2017-05-03T23:45:05Z</dcterms:created>
  <dcterms:modified xsi:type="dcterms:W3CDTF">2019-10-10T16:22:51Z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0x010100355D5C3C37B4B3498E2DEDB70AB17416</vt:lpwstr>
  </property>
</Properties>
</file>