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4"/>
  </p:sldMasterIdLst>
  <p:notesMasterIdLst>
    <p:notesMasterId r:id="rId28"/>
  </p:notesMasterIdLst>
  <p:sldIdLst>
    <p:sldId id="289" r:id="rId5"/>
    <p:sldId id="261" r:id="rId6"/>
    <p:sldId id="262" r:id="rId7"/>
    <p:sldId id="268" r:id="rId8"/>
    <p:sldId id="303" r:id="rId9"/>
    <p:sldId id="267" r:id="rId10"/>
    <p:sldId id="274" r:id="rId11"/>
    <p:sldId id="290" r:id="rId12"/>
    <p:sldId id="263" r:id="rId13"/>
    <p:sldId id="283" r:id="rId14"/>
    <p:sldId id="291" r:id="rId15"/>
    <p:sldId id="284" r:id="rId16"/>
    <p:sldId id="292" r:id="rId17"/>
    <p:sldId id="285" r:id="rId18"/>
    <p:sldId id="305" r:id="rId19"/>
    <p:sldId id="286" r:id="rId20"/>
    <p:sldId id="287" r:id="rId21"/>
    <p:sldId id="275" r:id="rId22"/>
    <p:sldId id="302" r:id="rId23"/>
    <p:sldId id="304" r:id="rId24"/>
    <p:sldId id="270" r:id="rId25"/>
    <p:sldId id="293" r:id="rId26"/>
    <p:sldId id="294"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FBB910-B00E-428E-9C35-CF652DF3CC98}" v="34" dt="2019-09-11T18:05:33.8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4019" autoAdjust="0"/>
  </p:normalViewPr>
  <p:slideViewPr>
    <p:cSldViewPr snapToGrid="0">
      <p:cViewPr varScale="1">
        <p:scale>
          <a:sx n="60" d="100"/>
          <a:sy n="60" d="100"/>
        </p:scale>
        <p:origin x="1098" y="4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Russell" userId="3ac6680c-7e28-4530-8630-9b09953c231e" providerId="ADAL" clId="{6DFBB910-B00E-428E-9C35-CF652DF3CC98}"/>
    <pc:docChg chg="undo custSel addSld delSld modSld sldOrd">
      <pc:chgData name="Helen Russell" userId="3ac6680c-7e28-4530-8630-9b09953c231e" providerId="ADAL" clId="{6DFBB910-B00E-428E-9C35-CF652DF3CC98}" dt="2019-09-11T18:06:12.429" v="512" actId="20577"/>
      <pc:docMkLst>
        <pc:docMk/>
      </pc:docMkLst>
      <pc:sldChg chg="addSp delSp modSp add">
        <pc:chgData name="Helen Russell" userId="3ac6680c-7e28-4530-8630-9b09953c231e" providerId="ADAL" clId="{6DFBB910-B00E-428E-9C35-CF652DF3CC98}" dt="2019-09-11T17:51:47.213" v="221" actId="1076"/>
        <pc:sldMkLst>
          <pc:docMk/>
          <pc:sldMk cId="89909508" sldId="263"/>
        </pc:sldMkLst>
        <pc:spChg chg="mod">
          <ac:chgData name="Helen Russell" userId="3ac6680c-7e28-4530-8630-9b09953c231e" providerId="ADAL" clId="{6DFBB910-B00E-428E-9C35-CF652DF3CC98}" dt="2019-09-11T17:48:14.220" v="131" actId="1076"/>
          <ac:spMkLst>
            <pc:docMk/>
            <pc:sldMk cId="89909508" sldId="263"/>
            <ac:spMk id="5" creationId="{00000000-0000-0000-0000-000000000000}"/>
          </ac:spMkLst>
        </pc:spChg>
        <pc:spChg chg="del">
          <ac:chgData name="Helen Russell" userId="3ac6680c-7e28-4530-8630-9b09953c231e" providerId="ADAL" clId="{6DFBB910-B00E-428E-9C35-CF652DF3CC98}" dt="2019-09-11T17:47:10.145" v="82" actId="478"/>
          <ac:spMkLst>
            <pc:docMk/>
            <pc:sldMk cId="89909508" sldId="263"/>
            <ac:spMk id="6" creationId="{00000000-0000-0000-0000-000000000000}"/>
          </ac:spMkLst>
        </pc:spChg>
        <pc:spChg chg="del">
          <ac:chgData name="Helen Russell" userId="3ac6680c-7e28-4530-8630-9b09953c231e" providerId="ADAL" clId="{6DFBB910-B00E-428E-9C35-CF652DF3CC98}" dt="2019-09-11T17:47:11.963" v="83" actId="478"/>
          <ac:spMkLst>
            <pc:docMk/>
            <pc:sldMk cId="89909508" sldId="263"/>
            <ac:spMk id="7" creationId="{00000000-0000-0000-0000-000000000000}"/>
          </ac:spMkLst>
        </pc:spChg>
        <pc:spChg chg="del">
          <ac:chgData name="Helen Russell" userId="3ac6680c-7e28-4530-8630-9b09953c231e" providerId="ADAL" clId="{6DFBB910-B00E-428E-9C35-CF652DF3CC98}" dt="2019-09-11T17:47:18.532" v="85" actId="478"/>
          <ac:spMkLst>
            <pc:docMk/>
            <pc:sldMk cId="89909508" sldId="263"/>
            <ac:spMk id="8" creationId="{6FCD378A-B3E2-43FF-8DE8-33371A546B3E}"/>
          </ac:spMkLst>
        </pc:spChg>
        <pc:picChg chg="add mod">
          <ac:chgData name="Helen Russell" userId="3ac6680c-7e28-4530-8630-9b09953c231e" providerId="ADAL" clId="{6DFBB910-B00E-428E-9C35-CF652DF3CC98}" dt="2019-09-11T17:51:47.213" v="221" actId="1076"/>
          <ac:picMkLst>
            <pc:docMk/>
            <pc:sldMk cId="89909508" sldId="263"/>
            <ac:picMk id="2" creationId="{492157EB-2A5F-4D8F-8029-1E5880A28C03}"/>
          </ac:picMkLst>
        </pc:picChg>
        <pc:picChg chg="mod">
          <ac:chgData name="Helen Russell" userId="3ac6680c-7e28-4530-8630-9b09953c231e" providerId="ADAL" clId="{6DFBB910-B00E-428E-9C35-CF652DF3CC98}" dt="2019-09-11T17:47:15.924" v="84" actId="1076"/>
          <ac:picMkLst>
            <pc:docMk/>
            <pc:sldMk cId="89909508" sldId="263"/>
            <ac:picMk id="3" creationId="{A8925F26-E777-47D8-A7A1-3697054E8DB9}"/>
          </ac:picMkLst>
        </pc:picChg>
      </pc:sldChg>
      <pc:sldChg chg="del">
        <pc:chgData name="Helen Russell" userId="3ac6680c-7e28-4530-8630-9b09953c231e" providerId="ADAL" clId="{6DFBB910-B00E-428E-9C35-CF652DF3CC98}" dt="2019-09-11T18:02:02.585" v="437" actId="2696"/>
        <pc:sldMkLst>
          <pc:docMk/>
          <pc:sldMk cId="4277689398" sldId="264"/>
        </pc:sldMkLst>
      </pc:sldChg>
      <pc:sldChg chg="modSp">
        <pc:chgData name="Helen Russell" userId="3ac6680c-7e28-4530-8630-9b09953c231e" providerId="ADAL" clId="{6DFBB910-B00E-428E-9C35-CF652DF3CC98}" dt="2019-09-11T13:30:57.795" v="15" actId="20577"/>
        <pc:sldMkLst>
          <pc:docMk/>
          <pc:sldMk cId="2946036340" sldId="274"/>
        </pc:sldMkLst>
        <pc:spChg chg="mod">
          <ac:chgData name="Helen Russell" userId="3ac6680c-7e28-4530-8630-9b09953c231e" providerId="ADAL" clId="{6DFBB910-B00E-428E-9C35-CF652DF3CC98}" dt="2019-09-11T13:30:51.283" v="10" actId="1076"/>
          <ac:spMkLst>
            <pc:docMk/>
            <pc:sldMk cId="2946036340" sldId="274"/>
            <ac:spMk id="5" creationId="{78B4EC8E-52FD-4570-A1F9-28420957CCE9}"/>
          </ac:spMkLst>
        </pc:spChg>
        <pc:spChg chg="mod">
          <ac:chgData name="Helen Russell" userId="3ac6680c-7e28-4530-8630-9b09953c231e" providerId="ADAL" clId="{6DFBB910-B00E-428E-9C35-CF652DF3CC98}" dt="2019-09-11T13:30:57.795" v="15" actId="20577"/>
          <ac:spMkLst>
            <pc:docMk/>
            <pc:sldMk cId="2946036340" sldId="274"/>
            <ac:spMk id="9" creationId="{973D5B7F-DEE3-4A9B-9C39-E85D9B1CE82B}"/>
          </ac:spMkLst>
        </pc:spChg>
      </pc:sldChg>
      <pc:sldChg chg="addSp delSp modSp add">
        <pc:chgData name="Helen Russell" userId="3ac6680c-7e28-4530-8630-9b09953c231e" providerId="ADAL" clId="{6DFBB910-B00E-428E-9C35-CF652DF3CC98}" dt="2019-09-11T18:06:12.429" v="512" actId="20577"/>
        <pc:sldMkLst>
          <pc:docMk/>
          <pc:sldMk cId="1175356265" sldId="283"/>
        </pc:sldMkLst>
        <pc:spChg chg="add mod ord">
          <ac:chgData name="Helen Russell" userId="3ac6680c-7e28-4530-8630-9b09953c231e" providerId="ADAL" clId="{6DFBB910-B00E-428E-9C35-CF652DF3CC98}" dt="2019-09-11T18:04:53.335" v="493" actId="167"/>
          <ac:spMkLst>
            <pc:docMk/>
            <pc:sldMk cId="1175356265" sldId="283"/>
            <ac:spMk id="2" creationId="{1CD8E08E-BC9C-442F-A13B-D4958535485A}"/>
          </ac:spMkLst>
        </pc:spChg>
        <pc:spChg chg="mod">
          <ac:chgData name="Helen Russell" userId="3ac6680c-7e28-4530-8630-9b09953c231e" providerId="ADAL" clId="{6DFBB910-B00E-428E-9C35-CF652DF3CC98}" dt="2019-09-11T18:06:12.429" v="512" actId="20577"/>
          <ac:spMkLst>
            <pc:docMk/>
            <pc:sldMk cId="1175356265" sldId="283"/>
            <ac:spMk id="4" creationId="{00000000-0000-0000-0000-000000000000}"/>
          </ac:spMkLst>
        </pc:spChg>
        <pc:spChg chg="mod">
          <ac:chgData name="Helen Russell" userId="3ac6680c-7e28-4530-8630-9b09953c231e" providerId="ADAL" clId="{6DFBB910-B00E-428E-9C35-CF652DF3CC98}" dt="2019-09-11T17:50:53.590" v="194" actId="1076"/>
          <ac:spMkLst>
            <pc:docMk/>
            <pc:sldMk cId="1175356265" sldId="283"/>
            <ac:spMk id="5" creationId="{00000000-0000-0000-0000-000000000000}"/>
          </ac:spMkLst>
        </pc:spChg>
        <pc:spChg chg="del">
          <ac:chgData name="Helen Russell" userId="3ac6680c-7e28-4530-8630-9b09953c231e" providerId="ADAL" clId="{6DFBB910-B00E-428E-9C35-CF652DF3CC98}" dt="2019-09-11T17:50:05.696" v="178" actId="478"/>
          <ac:spMkLst>
            <pc:docMk/>
            <pc:sldMk cId="1175356265" sldId="283"/>
            <ac:spMk id="6" creationId="{00000000-0000-0000-0000-000000000000}"/>
          </ac:spMkLst>
        </pc:spChg>
        <pc:spChg chg="del">
          <ac:chgData name="Helen Russell" userId="3ac6680c-7e28-4530-8630-9b09953c231e" providerId="ADAL" clId="{6DFBB910-B00E-428E-9C35-CF652DF3CC98}" dt="2019-09-11T17:50:06.955" v="179" actId="478"/>
          <ac:spMkLst>
            <pc:docMk/>
            <pc:sldMk cId="1175356265" sldId="283"/>
            <ac:spMk id="7" creationId="{00000000-0000-0000-0000-000000000000}"/>
          </ac:spMkLst>
        </pc:spChg>
      </pc:sldChg>
      <pc:sldChg chg="addSp delSp modSp add">
        <pc:chgData name="Helen Russell" userId="3ac6680c-7e28-4530-8630-9b09953c231e" providerId="ADAL" clId="{6DFBB910-B00E-428E-9C35-CF652DF3CC98}" dt="2019-09-11T18:05:13.877" v="497" actId="14100"/>
        <pc:sldMkLst>
          <pc:docMk/>
          <pc:sldMk cId="3056627451" sldId="284"/>
        </pc:sldMkLst>
        <pc:spChg chg="mod">
          <ac:chgData name="Helen Russell" userId="3ac6680c-7e28-4530-8630-9b09953c231e" providerId="ADAL" clId="{6DFBB910-B00E-428E-9C35-CF652DF3CC98}" dt="2019-09-11T18:05:13.877" v="497" actId="14100"/>
          <ac:spMkLst>
            <pc:docMk/>
            <pc:sldMk cId="3056627451" sldId="284"/>
            <ac:spMk id="4" creationId="{00000000-0000-0000-0000-000000000000}"/>
          </ac:spMkLst>
        </pc:spChg>
        <pc:spChg chg="mod">
          <ac:chgData name="Helen Russell" userId="3ac6680c-7e28-4530-8630-9b09953c231e" providerId="ADAL" clId="{6DFBB910-B00E-428E-9C35-CF652DF3CC98}" dt="2019-09-11T17:53:28.297" v="247" actId="1076"/>
          <ac:spMkLst>
            <pc:docMk/>
            <pc:sldMk cId="3056627451" sldId="284"/>
            <ac:spMk id="5" creationId="{00000000-0000-0000-0000-000000000000}"/>
          </ac:spMkLst>
        </pc:spChg>
        <pc:spChg chg="del">
          <ac:chgData name="Helen Russell" userId="3ac6680c-7e28-4530-8630-9b09953c231e" providerId="ADAL" clId="{6DFBB910-B00E-428E-9C35-CF652DF3CC98}" dt="2019-09-11T17:52:04.547" v="223" actId="478"/>
          <ac:spMkLst>
            <pc:docMk/>
            <pc:sldMk cId="3056627451" sldId="284"/>
            <ac:spMk id="6" creationId="{00000000-0000-0000-0000-000000000000}"/>
          </ac:spMkLst>
        </pc:spChg>
        <pc:spChg chg="del">
          <ac:chgData name="Helen Russell" userId="3ac6680c-7e28-4530-8630-9b09953c231e" providerId="ADAL" clId="{6DFBB910-B00E-428E-9C35-CF652DF3CC98}" dt="2019-09-11T17:52:05.374" v="224" actId="478"/>
          <ac:spMkLst>
            <pc:docMk/>
            <pc:sldMk cId="3056627451" sldId="284"/>
            <ac:spMk id="7" creationId="{00000000-0000-0000-0000-000000000000}"/>
          </ac:spMkLst>
        </pc:spChg>
        <pc:spChg chg="add ord">
          <ac:chgData name="Helen Russell" userId="3ac6680c-7e28-4530-8630-9b09953c231e" providerId="ADAL" clId="{6DFBB910-B00E-428E-9C35-CF652DF3CC98}" dt="2019-09-11T18:05:11.528" v="496" actId="167"/>
          <ac:spMkLst>
            <pc:docMk/>
            <pc:sldMk cId="3056627451" sldId="284"/>
            <ac:spMk id="8" creationId="{6C0E5B07-9517-4558-923B-4581F319C9D9}"/>
          </ac:spMkLst>
        </pc:spChg>
      </pc:sldChg>
      <pc:sldChg chg="addSp delSp modSp add ord">
        <pc:chgData name="Helen Russell" userId="3ac6680c-7e28-4530-8630-9b09953c231e" providerId="ADAL" clId="{6DFBB910-B00E-428E-9C35-CF652DF3CC98}" dt="2019-09-11T18:05:27.846" v="501" actId="1076"/>
        <pc:sldMkLst>
          <pc:docMk/>
          <pc:sldMk cId="2211001318" sldId="285"/>
        </pc:sldMkLst>
        <pc:spChg chg="mod">
          <ac:chgData name="Helen Russell" userId="3ac6680c-7e28-4530-8630-9b09953c231e" providerId="ADAL" clId="{6DFBB910-B00E-428E-9C35-CF652DF3CC98}" dt="2019-09-11T18:05:27.846" v="501" actId="1076"/>
          <ac:spMkLst>
            <pc:docMk/>
            <pc:sldMk cId="2211001318" sldId="285"/>
            <ac:spMk id="4" creationId="{00000000-0000-0000-0000-000000000000}"/>
          </ac:spMkLst>
        </pc:spChg>
        <pc:spChg chg="mod">
          <ac:chgData name="Helen Russell" userId="3ac6680c-7e28-4530-8630-9b09953c231e" providerId="ADAL" clId="{6DFBB910-B00E-428E-9C35-CF652DF3CC98}" dt="2019-09-11T17:54:28.843" v="298" actId="1076"/>
          <ac:spMkLst>
            <pc:docMk/>
            <pc:sldMk cId="2211001318" sldId="285"/>
            <ac:spMk id="5" creationId="{00000000-0000-0000-0000-000000000000}"/>
          </ac:spMkLst>
        </pc:spChg>
        <pc:spChg chg="del">
          <ac:chgData name="Helen Russell" userId="3ac6680c-7e28-4530-8630-9b09953c231e" providerId="ADAL" clId="{6DFBB910-B00E-428E-9C35-CF652DF3CC98}" dt="2019-09-11T17:54:14.431" v="274" actId="478"/>
          <ac:spMkLst>
            <pc:docMk/>
            <pc:sldMk cId="2211001318" sldId="285"/>
            <ac:spMk id="6" creationId="{00000000-0000-0000-0000-000000000000}"/>
          </ac:spMkLst>
        </pc:spChg>
        <pc:spChg chg="del">
          <ac:chgData name="Helen Russell" userId="3ac6680c-7e28-4530-8630-9b09953c231e" providerId="ADAL" clId="{6DFBB910-B00E-428E-9C35-CF652DF3CC98}" dt="2019-09-11T17:54:15.276" v="275" actId="478"/>
          <ac:spMkLst>
            <pc:docMk/>
            <pc:sldMk cId="2211001318" sldId="285"/>
            <ac:spMk id="7" creationId="{00000000-0000-0000-0000-000000000000}"/>
          </ac:spMkLst>
        </pc:spChg>
        <pc:spChg chg="add ord">
          <ac:chgData name="Helen Russell" userId="3ac6680c-7e28-4530-8630-9b09953c231e" providerId="ADAL" clId="{6DFBB910-B00E-428E-9C35-CF652DF3CC98}" dt="2019-09-11T18:05:21.132" v="499" actId="167"/>
          <ac:spMkLst>
            <pc:docMk/>
            <pc:sldMk cId="2211001318" sldId="285"/>
            <ac:spMk id="8" creationId="{C3BE3133-8050-4A80-AD74-0263032ACF93}"/>
          </ac:spMkLst>
        </pc:spChg>
      </pc:sldChg>
      <pc:sldChg chg="addSp delSp modSp add">
        <pc:chgData name="Helen Russell" userId="3ac6680c-7e28-4530-8630-9b09953c231e" providerId="ADAL" clId="{6DFBB910-B00E-428E-9C35-CF652DF3CC98}" dt="2019-09-11T18:05:40.070" v="505" actId="14100"/>
        <pc:sldMkLst>
          <pc:docMk/>
          <pc:sldMk cId="1574905796" sldId="286"/>
        </pc:sldMkLst>
        <pc:spChg chg="mod">
          <ac:chgData name="Helen Russell" userId="3ac6680c-7e28-4530-8630-9b09953c231e" providerId="ADAL" clId="{6DFBB910-B00E-428E-9C35-CF652DF3CC98}" dt="2019-09-11T18:05:40.070" v="505" actId="14100"/>
          <ac:spMkLst>
            <pc:docMk/>
            <pc:sldMk cId="1574905796" sldId="286"/>
            <ac:spMk id="4" creationId="{00000000-0000-0000-0000-000000000000}"/>
          </ac:spMkLst>
        </pc:spChg>
        <pc:spChg chg="mod">
          <ac:chgData name="Helen Russell" userId="3ac6680c-7e28-4530-8630-9b09953c231e" providerId="ADAL" clId="{6DFBB910-B00E-428E-9C35-CF652DF3CC98}" dt="2019-09-11T17:56:29.048" v="364" actId="1076"/>
          <ac:spMkLst>
            <pc:docMk/>
            <pc:sldMk cId="1574905796" sldId="286"/>
            <ac:spMk id="5" creationId="{00000000-0000-0000-0000-000000000000}"/>
          </ac:spMkLst>
        </pc:spChg>
        <pc:spChg chg="del">
          <ac:chgData name="Helen Russell" userId="3ac6680c-7e28-4530-8630-9b09953c231e" providerId="ADAL" clId="{6DFBB910-B00E-428E-9C35-CF652DF3CC98}" dt="2019-09-11T17:56:16.359" v="346" actId="478"/>
          <ac:spMkLst>
            <pc:docMk/>
            <pc:sldMk cId="1574905796" sldId="286"/>
            <ac:spMk id="6" creationId="{00000000-0000-0000-0000-000000000000}"/>
          </ac:spMkLst>
        </pc:spChg>
        <pc:spChg chg="del">
          <ac:chgData name="Helen Russell" userId="3ac6680c-7e28-4530-8630-9b09953c231e" providerId="ADAL" clId="{6DFBB910-B00E-428E-9C35-CF652DF3CC98}" dt="2019-09-11T17:56:17.751" v="347" actId="478"/>
          <ac:spMkLst>
            <pc:docMk/>
            <pc:sldMk cId="1574905796" sldId="286"/>
            <ac:spMk id="7" creationId="{00000000-0000-0000-0000-000000000000}"/>
          </ac:spMkLst>
        </pc:spChg>
        <pc:picChg chg="add mod ord">
          <ac:chgData name="Helen Russell" userId="3ac6680c-7e28-4530-8630-9b09953c231e" providerId="ADAL" clId="{6DFBB910-B00E-428E-9C35-CF652DF3CC98}" dt="2019-09-11T18:05:38.343" v="504" actId="167"/>
          <ac:picMkLst>
            <pc:docMk/>
            <pc:sldMk cId="1574905796" sldId="286"/>
            <ac:picMk id="2" creationId="{31D5910D-BA1A-4248-AFC5-EB7EB34B8D6F}"/>
          </ac:picMkLst>
        </pc:picChg>
      </pc:sldChg>
      <pc:sldChg chg="addSp delSp modSp add">
        <pc:chgData name="Helen Russell" userId="3ac6680c-7e28-4530-8630-9b09953c231e" providerId="ADAL" clId="{6DFBB910-B00E-428E-9C35-CF652DF3CC98}" dt="2019-09-11T17:59:03.886" v="400" actId="113"/>
        <pc:sldMkLst>
          <pc:docMk/>
          <pc:sldMk cId="3622963685" sldId="287"/>
        </pc:sldMkLst>
        <pc:spChg chg="add mod ord">
          <ac:chgData name="Helen Russell" userId="3ac6680c-7e28-4530-8630-9b09953c231e" providerId="ADAL" clId="{6DFBB910-B00E-428E-9C35-CF652DF3CC98}" dt="2019-09-11T17:57:53.897" v="393" actId="167"/>
          <ac:spMkLst>
            <pc:docMk/>
            <pc:sldMk cId="3622963685" sldId="287"/>
            <ac:spMk id="2" creationId="{DFD1ECFD-9CCE-43B7-9F0E-BCA660F40C65}"/>
          </ac:spMkLst>
        </pc:spChg>
        <pc:spChg chg="mod">
          <ac:chgData name="Helen Russell" userId="3ac6680c-7e28-4530-8630-9b09953c231e" providerId="ADAL" clId="{6DFBB910-B00E-428E-9C35-CF652DF3CC98}" dt="2019-09-11T17:59:03.886" v="400" actId="113"/>
          <ac:spMkLst>
            <pc:docMk/>
            <pc:sldMk cId="3622963685" sldId="287"/>
            <ac:spMk id="4" creationId="{00000000-0000-0000-0000-000000000000}"/>
          </ac:spMkLst>
        </pc:spChg>
        <pc:spChg chg="mod">
          <ac:chgData name="Helen Russell" userId="3ac6680c-7e28-4530-8630-9b09953c231e" providerId="ADAL" clId="{6DFBB910-B00E-428E-9C35-CF652DF3CC98}" dt="2019-09-11T17:57:11.080" v="382" actId="1076"/>
          <ac:spMkLst>
            <pc:docMk/>
            <pc:sldMk cId="3622963685" sldId="287"/>
            <ac:spMk id="5" creationId="{00000000-0000-0000-0000-000000000000}"/>
          </ac:spMkLst>
        </pc:spChg>
        <pc:spChg chg="del">
          <ac:chgData name="Helen Russell" userId="3ac6680c-7e28-4530-8630-9b09953c231e" providerId="ADAL" clId="{6DFBB910-B00E-428E-9C35-CF652DF3CC98}" dt="2019-09-11T17:56:53.712" v="372" actId="478"/>
          <ac:spMkLst>
            <pc:docMk/>
            <pc:sldMk cId="3622963685" sldId="287"/>
            <ac:spMk id="6" creationId="{00000000-0000-0000-0000-000000000000}"/>
          </ac:spMkLst>
        </pc:spChg>
        <pc:spChg chg="del">
          <ac:chgData name="Helen Russell" userId="3ac6680c-7e28-4530-8630-9b09953c231e" providerId="ADAL" clId="{6DFBB910-B00E-428E-9C35-CF652DF3CC98}" dt="2019-09-11T17:56:54.669" v="373" actId="478"/>
          <ac:spMkLst>
            <pc:docMk/>
            <pc:sldMk cId="3622963685" sldId="287"/>
            <ac:spMk id="7" creationId="{00000000-0000-0000-0000-000000000000}"/>
          </ac:spMkLst>
        </pc:spChg>
      </pc:sldChg>
      <pc:sldChg chg="modSp">
        <pc:chgData name="Helen Russell" userId="3ac6680c-7e28-4530-8630-9b09953c231e" providerId="ADAL" clId="{6DFBB910-B00E-428E-9C35-CF652DF3CC98}" dt="2019-09-11T13:30:16.592" v="9" actId="6549"/>
        <pc:sldMkLst>
          <pc:docMk/>
          <pc:sldMk cId="2175542512" sldId="289"/>
        </pc:sldMkLst>
        <pc:spChg chg="mod">
          <ac:chgData name="Helen Russell" userId="3ac6680c-7e28-4530-8630-9b09953c231e" providerId="ADAL" clId="{6DFBB910-B00E-428E-9C35-CF652DF3CC98}" dt="2019-09-11T13:30:16.592" v="9" actId="6549"/>
          <ac:spMkLst>
            <pc:docMk/>
            <pc:sldMk cId="2175542512" sldId="289"/>
            <ac:spMk id="89" creationId="{00000000-0000-0000-0000-000000000000}"/>
          </ac:spMkLst>
        </pc:spChg>
      </pc:sldChg>
      <pc:sldChg chg="delSp modSp add">
        <pc:chgData name="Helen Russell" userId="3ac6680c-7e28-4530-8630-9b09953c231e" providerId="ADAL" clId="{6DFBB910-B00E-428E-9C35-CF652DF3CC98}" dt="2019-09-11T18:04:29.675" v="488" actId="121"/>
        <pc:sldMkLst>
          <pc:docMk/>
          <pc:sldMk cId="262812679" sldId="290"/>
        </pc:sldMkLst>
        <pc:spChg chg="mod">
          <ac:chgData name="Helen Russell" userId="3ac6680c-7e28-4530-8630-9b09953c231e" providerId="ADAL" clId="{6DFBB910-B00E-428E-9C35-CF652DF3CC98}" dt="2019-09-11T18:04:16.761" v="484" actId="14100"/>
          <ac:spMkLst>
            <pc:docMk/>
            <pc:sldMk cId="262812679" sldId="290"/>
            <ac:spMk id="4" creationId="{00000000-0000-0000-0000-000000000000}"/>
          </ac:spMkLst>
        </pc:spChg>
        <pc:spChg chg="mod">
          <ac:chgData name="Helen Russell" userId="3ac6680c-7e28-4530-8630-9b09953c231e" providerId="ADAL" clId="{6DFBB910-B00E-428E-9C35-CF652DF3CC98}" dt="2019-09-11T18:04:29.675" v="488" actId="121"/>
          <ac:spMkLst>
            <pc:docMk/>
            <pc:sldMk cId="262812679" sldId="290"/>
            <ac:spMk id="5" creationId="{00000000-0000-0000-0000-000000000000}"/>
          </ac:spMkLst>
        </pc:spChg>
        <pc:spChg chg="del">
          <ac:chgData name="Helen Russell" userId="3ac6680c-7e28-4530-8630-9b09953c231e" providerId="ADAL" clId="{6DFBB910-B00E-428E-9C35-CF652DF3CC98}" dt="2019-09-11T17:48:34.260" v="134" actId="478"/>
          <ac:spMkLst>
            <pc:docMk/>
            <pc:sldMk cId="262812679" sldId="290"/>
            <ac:spMk id="6" creationId="{00000000-0000-0000-0000-000000000000}"/>
          </ac:spMkLst>
        </pc:spChg>
        <pc:spChg chg="del">
          <ac:chgData name="Helen Russell" userId="3ac6680c-7e28-4530-8630-9b09953c231e" providerId="ADAL" clId="{6DFBB910-B00E-428E-9C35-CF652DF3CC98}" dt="2019-09-11T17:48:35.174" v="135" actId="478"/>
          <ac:spMkLst>
            <pc:docMk/>
            <pc:sldMk cId="262812679" sldId="290"/>
            <ac:spMk id="7" creationId="{00000000-0000-0000-0000-000000000000}"/>
          </ac:spMkLst>
        </pc:spChg>
      </pc:sldChg>
      <pc:sldChg chg="delSp modSp add">
        <pc:chgData name="Helen Russell" userId="3ac6680c-7e28-4530-8630-9b09953c231e" providerId="ADAL" clId="{6DFBB910-B00E-428E-9C35-CF652DF3CC98}" dt="2019-09-11T17:51:26.661" v="219" actId="1076"/>
        <pc:sldMkLst>
          <pc:docMk/>
          <pc:sldMk cId="441012025" sldId="291"/>
        </pc:sldMkLst>
        <pc:spChg chg="mod">
          <ac:chgData name="Helen Russell" userId="3ac6680c-7e28-4530-8630-9b09953c231e" providerId="ADAL" clId="{6DFBB910-B00E-428E-9C35-CF652DF3CC98}" dt="2019-09-11T17:51:24.267" v="218" actId="1076"/>
          <ac:spMkLst>
            <pc:docMk/>
            <pc:sldMk cId="441012025" sldId="291"/>
            <ac:spMk id="5" creationId="{00000000-0000-0000-0000-000000000000}"/>
          </ac:spMkLst>
        </pc:spChg>
        <pc:spChg chg="del">
          <ac:chgData name="Helen Russell" userId="3ac6680c-7e28-4530-8630-9b09953c231e" providerId="ADAL" clId="{6DFBB910-B00E-428E-9C35-CF652DF3CC98}" dt="2019-09-11T17:51:06.656" v="195" actId="478"/>
          <ac:spMkLst>
            <pc:docMk/>
            <pc:sldMk cId="441012025" sldId="291"/>
            <ac:spMk id="6" creationId="{00000000-0000-0000-0000-000000000000}"/>
          </ac:spMkLst>
        </pc:spChg>
        <pc:spChg chg="del">
          <ac:chgData name="Helen Russell" userId="3ac6680c-7e28-4530-8630-9b09953c231e" providerId="ADAL" clId="{6DFBB910-B00E-428E-9C35-CF652DF3CC98}" dt="2019-09-11T17:51:07.439" v="196" actId="478"/>
          <ac:spMkLst>
            <pc:docMk/>
            <pc:sldMk cId="441012025" sldId="291"/>
            <ac:spMk id="7" creationId="{00000000-0000-0000-0000-000000000000}"/>
          </ac:spMkLst>
        </pc:spChg>
        <pc:picChg chg="mod">
          <ac:chgData name="Helen Russell" userId="3ac6680c-7e28-4530-8630-9b09953c231e" providerId="ADAL" clId="{6DFBB910-B00E-428E-9C35-CF652DF3CC98}" dt="2019-09-11T17:51:26.661" v="219" actId="1076"/>
          <ac:picMkLst>
            <pc:docMk/>
            <pc:sldMk cId="441012025" sldId="291"/>
            <ac:picMk id="2" creationId="{6F28CFDC-06B9-4B18-95E2-32FD03F37B9E}"/>
          </ac:picMkLst>
        </pc:picChg>
      </pc:sldChg>
      <pc:sldChg chg="delSp modSp add">
        <pc:chgData name="Helen Russell" userId="3ac6680c-7e28-4530-8630-9b09953c231e" providerId="ADAL" clId="{6DFBB910-B00E-428E-9C35-CF652DF3CC98}" dt="2019-09-11T17:53:54.283" v="272" actId="1076"/>
        <pc:sldMkLst>
          <pc:docMk/>
          <pc:sldMk cId="2747109258" sldId="292"/>
        </pc:sldMkLst>
        <pc:spChg chg="mod">
          <ac:chgData name="Helen Russell" userId="3ac6680c-7e28-4530-8630-9b09953c231e" providerId="ADAL" clId="{6DFBB910-B00E-428E-9C35-CF652DF3CC98}" dt="2019-09-11T17:53:54.283" v="272" actId="1076"/>
          <ac:spMkLst>
            <pc:docMk/>
            <pc:sldMk cId="2747109258" sldId="292"/>
            <ac:spMk id="5" creationId="{00000000-0000-0000-0000-000000000000}"/>
          </ac:spMkLst>
        </pc:spChg>
        <pc:spChg chg="del">
          <ac:chgData name="Helen Russell" userId="3ac6680c-7e28-4530-8630-9b09953c231e" providerId="ADAL" clId="{6DFBB910-B00E-428E-9C35-CF652DF3CC98}" dt="2019-09-11T17:53:35.555" v="248" actId="478"/>
          <ac:spMkLst>
            <pc:docMk/>
            <pc:sldMk cId="2747109258" sldId="292"/>
            <ac:spMk id="6" creationId="{00000000-0000-0000-0000-000000000000}"/>
          </ac:spMkLst>
        </pc:spChg>
        <pc:spChg chg="del">
          <ac:chgData name="Helen Russell" userId="3ac6680c-7e28-4530-8630-9b09953c231e" providerId="ADAL" clId="{6DFBB910-B00E-428E-9C35-CF652DF3CC98}" dt="2019-09-11T17:53:36.435" v="249" actId="478"/>
          <ac:spMkLst>
            <pc:docMk/>
            <pc:sldMk cId="2747109258" sldId="292"/>
            <ac:spMk id="7" creationId="{00000000-0000-0000-0000-000000000000}"/>
          </ac:spMkLst>
        </pc:spChg>
        <pc:picChg chg="mod">
          <ac:chgData name="Helen Russell" userId="3ac6680c-7e28-4530-8630-9b09953c231e" providerId="ADAL" clId="{6DFBB910-B00E-428E-9C35-CF652DF3CC98}" dt="2019-09-11T17:53:51.984" v="271" actId="14100"/>
          <ac:picMkLst>
            <pc:docMk/>
            <pc:sldMk cId="2747109258" sldId="292"/>
            <ac:picMk id="10" creationId="{CAA0E185-C3B7-4824-AE4F-E9E0F46DAEFD}"/>
          </ac:picMkLst>
        </pc:picChg>
      </pc:sldChg>
      <pc:sldChg chg="modSp del">
        <pc:chgData name="Helen Russell" userId="3ac6680c-7e28-4530-8630-9b09953c231e" providerId="ADAL" clId="{6DFBB910-B00E-428E-9C35-CF652DF3CC98}" dt="2019-09-11T18:03:55.333" v="452" actId="2696"/>
        <pc:sldMkLst>
          <pc:docMk/>
          <pc:sldMk cId="2127387817" sldId="301"/>
        </pc:sldMkLst>
        <pc:spChg chg="mod">
          <ac:chgData name="Helen Russell" userId="3ac6680c-7e28-4530-8630-9b09953c231e" providerId="ADAL" clId="{6DFBB910-B00E-428E-9C35-CF652DF3CC98}" dt="2019-09-11T13:31:40.333" v="47" actId="20577"/>
          <ac:spMkLst>
            <pc:docMk/>
            <pc:sldMk cId="2127387817" sldId="301"/>
            <ac:spMk id="8" creationId="{00000000-0000-0000-0000-000000000000}"/>
          </ac:spMkLst>
        </pc:spChg>
      </pc:sldChg>
      <pc:sldChg chg="modSp">
        <pc:chgData name="Helen Russell" userId="3ac6680c-7e28-4530-8630-9b09953c231e" providerId="ADAL" clId="{6DFBB910-B00E-428E-9C35-CF652DF3CC98}" dt="2019-09-11T18:05:48.803" v="511" actId="20577"/>
        <pc:sldMkLst>
          <pc:docMk/>
          <pc:sldMk cId="1435712934" sldId="302"/>
        </pc:sldMkLst>
        <pc:spChg chg="mod">
          <ac:chgData name="Helen Russell" userId="3ac6680c-7e28-4530-8630-9b09953c231e" providerId="ADAL" clId="{6DFBB910-B00E-428E-9C35-CF652DF3CC98}" dt="2019-09-11T18:05:48.803" v="511" actId="20577"/>
          <ac:spMkLst>
            <pc:docMk/>
            <pc:sldMk cId="1435712934" sldId="302"/>
            <ac:spMk id="8" creationId="{00000000-0000-0000-0000-000000000000}"/>
          </ac:spMkLst>
        </pc:spChg>
      </pc:sldChg>
      <pc:sldChg chg="delSp modSp add ord">
        <pc:chgData name="Helen Russell" userId="3ac6680c-7e28-4530-8630-9b09953c231e" providerId="ADAL" clId="{6DFBB910-B00E-428E-9C35-CF652DF3CC98}" dt="2019-09-11T17:55:52.034" v="344"/>
        <pc:sldMkLst>
          <pc:docMk/>
          <pc:sldMk cId="570221759" sldId="305"/>
        </pc:sldMkLst>
        <pc:spChg chg="mod">
          <ac:chgData name="Helen Russell" userId="3ac6680c-7e28-4530-8630-9b09953c231e" providerId="ADAL" clId="{6DFBB910-B00E-428E-9C35-CF652DF3CC98}" dt="2019-09-11T17:55:32.191" v="341" actId="1076"/>
          <ac:spMkLst>
            <pc:docMk/>
            <pc:sldMk cId="570221759" sldId="305"/>
            <ac:spMk id="5" creationId="{00000000-0000-0000-0000-000000000000}"/>
          </ac:spMkLst>
        </pc:spChg>
        <pc:spChg chg="del">
          <ac:chgData name="Helen Russell" userId="3ac6680c-7e28-4530-8630-9b09953c231e" providerId="ADAL" clId="{6DFBB910-B00E-428E-9C35-CF652DF3CC98}" dt="2019-09-11T17:55:11.726" v="307" actId="478"/>
          <ac:spMkLst>
            <pc:docMk/>
            <pc:sldMk cId="570221759" sldId="305"/>
            <ac:spMk id="6" creationId="{00000000-0000-0000-0000-000000000000}"/>
          </ac:spMkLst>
        </pc:spChg>
        <pc:spChg chg="del">
          <ac:chgData name="Helen Russell" userId="3ac6680c-7e28-4530-8630-9b09953c231e" providerId="ADAL" clId="{6DFBB910-B00E-428E-9C35-CF652DF3CC98}" dt="2019-09-11T17:55:12.747" v="308" actId="478"/>
          <ac:spMkLst>
            <pc:docMk/>
            <pc:sldMk cId="570221759" sldId="305"/>
            <ac:spMk id="7" creationId="{00000000-0000-0000-0000-000000000000}"/>
          </ac:spMkLst>
        </pc:spChg>
        <pc:picChg chg="mod">
          <ac:chgData name="Helen Russell" userId="3ac6680c-7e28-4530-8630-9b09953c231e" providerId="ADAL" clId="{6DFBB910-B00E-428E-9C35-CF652DF3CC98}" dt="2019-09-11T17:55:39.160" v="343" actId="14100"/>
          <ac:picMkLst>
            <pc:docMk/>
            <pc:sldMk cId="570221759" sldId="305"/>
            <ac:picMk id="2" creationId="{D2EFEC1E-1D6A-46A2-8664-AC97ADE88F95}"/>
          </ac:picMkLst>
        </pc:picChg>
      </pc:sldChg>
      <pc:sldChg chg="modSp add del">
        <pc:chgData name="Helen Russell" userId="3ac6680c-7e28-4530-8630-9b09953c231e" providerId="ADAL" clId="{6DFBB910-B00E-428E-9C35-CF652DF3CC98}" dt="2019-09-11T17:49:10.018" v="173" actId="2696"/>
        <pc:sldMkLst>
          <pc:docMk/>
          <pc:sldMk cId="1888937117" sldId="305"/>
        </pc:sldMkLst>
        <pc:spChg chg="mod">
          <ac:chgData name="Helen Russell" userId="3ac6680c-7e28-4530-8630-9b09953c231e" providerId="ADAL" clId="{6DFBB910-B00E-428E-9C35-CF652DF3CC98}" dt="2019-09-11T14:05:43.268" v="80" actId="20577"/>
          <ac:spMkLst>
            <pc:docMk/>
            <pc:sldMk cId="1888937117" sldId="305"/>
            <ac:spMk id="2" creationId="{98D763F2-D38D-41B4-BAE9-9EBBE824222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9A4915-0F4F-4958-A8F2-D7D8BD70C499}" type="doc">
      <dgm:prSet loTypeId="urn:microsoft.com/office/officeart/2005/8/layout/chevronAccent+Icon" loCatId="process" qsTypeId="urn:microsoft.com/office/officeart/2005/8/quickstyle/simple1" qsCatId="simple" csTypeId="urn:microsoft.com/office/officeart/2005/8/colors/accent1_2" csCatId="accent1" phldr="1"/>
      <dgm:spPr/>
    </dgm:pt>
    <dgm:pt modelId="{DBC1DB76-7E1C-4EEB-8044-1502AC24DD78}">
      <dgm:prSet phldrT="[Text]" custT="1"/>
      <dgm:spPr/>
      <dgm:t>
        <a:bodyPr/>
        <a:lstStyle/>
        <a:p>
          <a:r>
            <a:rPr lang="en-GB" sz="1100" b="1" dirty="0"/>
            <a:t>Stage 1</a:t>
          </a:r>
          <a:r>
            <a:rPr lang="en-GB" sz="1100" dirty="0"/>
            <a:t>:</a:t>
          </a:r>
          <a:br>
            <a:rPr lang="en-GB" sz="1100" dirty="0"/>
          </a:br>
          <a:r>
            <a:rPr lang="en-GB" sz="1100" dirty="0"/>
            <a:t>Evidence base creation &amp; review</a:t>
          </a:r>
        </a:p>
      </dgm:t>
    </dgm:pt>
    <dgm:pt modelId="{762FE6CE-2986-4156-BCDA-4D77EDB36CDA}" type="parTrans" cxnId="{D2A7D0EC-D5BD-4B48-969D-85388F4C3B18}">
      <dgm:prSet/>
      <dgm:spPr/>
      <dgm:t>
        <a:bodyPr/>
        <a:lstStyle/>
        <a:p>
          <a:endParaRPr lang="en-GB"/>
        </a:p>
      </dgm:t>
    </dgm:pt>
    <dgm:pt modelId="{A91097C3-D4F8-4C13-AC6E-2E424505FBBD}" type="sibTrans" cxnId="{D2A7D0EC-D5BD-4B48-969D-85388F4C3B18}">
      <dgm:prSet/>
      <dgm:spPr/>
      <dgm:t>
        <a:bodyPr/>
        <a:lstStyle/>
        <a:p>
          <a:endParaRPr lang="en-GB"/>
        </a:p>
      </dgm:t>
    </dgm:pt>
    <dgm:pt modelId="{16D8EE66-C54C-426A-9A29-6BDEF0C1D026}">
      <dgm:prSet phldrT="[Text]" custT="1"/>
      <dgm:spPr/>
      <dgm:t>
        <a:bodyPr/>
        <a:lstStyle/>
        <a:p>
          <a:r>
            <a:rPr lang="en-GB" sz="1100" dirty="0"/>
            <a:t>Draft Evidence Base Report</a:t>
          </a:r>
        </a:p>
      </dgm:t>
    </dgm:pt>
    <dgm:pt modelId="{910D28C5-B366-49C0-BCBA-FC87642C07A2}" type="parTrans" cxnId="{59ECB805-1158-47E7-B236-CA7EAEF6EA70}">
      <dgm:prSet/>
      <dgm:spPr/>
      <dgm:t>
        <a:bodyPr/>
        <a:lstStyle/>
        <a:p>
          <a:endParaRPr lang="en-GB"/>
        </a:p>
      </dgm:t>
    </dgm:pt>
    <dgm:pt modelId="{0A281B87-028C-41DF-8D8D-FBF1DA4753C6}" type="sibTrans" cxnId="{59ECB805-1158-47E7-B236-CA7EAEF6EA70}">
      <dgm:prSet/>
      <dgm:spPr/>
      <dgm:t>
        <a:bodyPr/>
        <a:lstStyle/>
        <a:p>
          <a:endParaRPr lang="en-GB"/>
        </a:p>
      </dgm:t>
    </dgm:pt>
    <dgm:pt modelId="{C53CFE3A-EFF0-48DA-8AB1-78B5458D0F71}">
      <dgm:prSet phldrT="[Text]" custT="1"/>
      <dgm:spPr/>
      <dgm:t>
        <a:bodyPr/>
        <a:lstStyle/>
        <a:p>
          <a:r>
            <a:rPr lang="en-GB" sz="1100" b="1" dirty="0"/>
            <a:t>Stage 2:</a:t>
          </a:r>
          <a:endParaRPr lang="en-GB" sz="1100" dirty="0"/>
        </a:p>
        <a:p>
          <a:r>
            <a:rPr lang="en-GB" sz="1100" dirty="0"/>
            <a:t>Developing Propositions/</a:t>
          </a:r>
          <a:br>
            <a:rPr lang="en-GB" sz="1100" dirty="0"/>
          </a:br>
          <a:r>
            <a:rPr lang="en-GB" sz="1100" dirty="0"/>
            <a:t>Intervention</a:t>
          </a:r>
        </a:p>
      </dgm:t>
    </dgm:pt>
    <dgm:pt modelId="{DFDCB350-C912-4F73-A527-F82DA6B62026}" type="parTrans" cxnId="{C8FA6437-08F2-4BE5-8F75-157E8528DBF6}">
      <dgm:prSet/>
      <dgm:spPr/>
      <dgm:t>
        <a:bodyPr/>
        <a:lstStyle/>
        <a:p>
          <a:endParaRPr lang="en-GB"/>
        </a:p>
      </dgm:t>
    </dgm:pt>
    <dgm:pt modelId="{AEA8896F-2DA7-43BF-8ACD-85C1F6209294}" type="sibTrans" cxnId="{C8FA6437-08F2-4BE5-8F75-157E8528DBF6}">
      <dgm:prSet/>
      <dgm:spPr/>
      <dgm:t>
        <a:bodyPr/>
        <a:lstStyle/>
        <a:p>
          <a:endParaRPr lang="en-GB"/>
        </a:p>
      </dgm:t>
    </dgm:pt>
    <dgm:pt modelId="{9238A371-259C-4BEF-8906-C5E6EA7876DB}">
      <dgm:prSet custT="1"/>
      <dgm:spPr/>
      <dgm:t>
        <a:bodyPr/>
        <a:lstStyle/>
        <a:p>
          <a:r>
            <a:rPr lang="en-GB" sz="1100" dirty="0"/>
            <a:t>Draft Local Industrial Strategy</a:t>
          </a:r>
        </a:p>
        <a:p>
          <a:r>
            <a:rPr lang="en-GB" sz="1100" dirty="0"/>
            <a:t>Finalise Evidence Base</a:t>
          </a:r>
        </a:p>
      </dgm:t>
    </dgm:pt>
    <dgm:pt modelId="{9BDF074E-83C7-4203-97BB-97C8F6B0FA0B}" type="parTrans" cxnId="{1B3B7679-4B2F-4D87-B1F1-5CA706A9852F}">
      <dgm:prSet/>
      <dgm:spPr/>
      <dgm:t>
        <a:bodyPr/>
        <a:lstStyle/>
        <a:p>
          <a:endParaRPr lang="en-GB"/>
        </a:p>
      </dgm:t>
    </dgm:pt>
    <dgm:pt modelId="{2BE14699-17B0-4324-B1C2-4410450DD8C2}" type="sibTrans" cxnId="{1B3B7679-4B2F-4D87-B1F1-5CA706A9852F}">
      <dgm:prSet/>
      <dgm:spPr/>
      <dgm:t>
        <a:bodyPr/>
        <a:lstStyle/>
        <a:p>
          <a:endParaRPr lang="en-GB"/>
        </a:p>
      </dgm:t>
    </dgm:pt>
    <dgm:pt modelId="{DAA045EB-0691-4BAE-A7AC-903CB94473BE}">
      <dgm:prSet custT="1"/>
      <dgm:spPr/>
      <dgm:t>
        <a:bodyPr/>
        <a:lstStyle/>
        <a:p>
          <a:r>
            <a:rPr lang="en-GB" sz="1100" b="1" dirty="0"/>
            <a:t>Stage 3</a:t>
          </a:r>
          <a:r>
            <a:rPr lang="en-GB" sz="1100" dirty="0"/>
            <a:t>:</a:t>
          </a:r>
        </a:p>
        <a:p>
          <a:r>
            <a:rPr lang="en-GB" sz="1100" dirty="0"/>
            <a:t>Government co-design</a:t>
          </a:r>
        </a:p>
      </dgm:t>
    </dgm:pt>
    <dgm:pt modelId="{9DD82A9B-6EFD-49E2-A081-8F1A6E54A75A}" type="parTrans" cxnId="{A9A4E3FC-C4A3-4A00-A800-95AEA1CB1B18}">
      <dgm:prSet/>
      <dgm:spPr/>
      <dgm:t>
        <a:bodyPr/>
        <a:lstStyle/>
        <a:p>
          <a:endParaRPr lang="en-GB"/>
        </a:p>
      </dgm:t>
    </dgm:pt>
    <dgm:pt modelId="{402899F1-4D4E-4A2F-8B5E-9B41F8D6E04D}" type="sibTrans" cxnId="{A9A4E3FC-C4A3-4A00-A800-95AEA1CB1B18}">
      <dgm:prSet/>
      <dgm:spPr/>
      <dgm:t>
        <a:bodyPr/>
        <a:lstStyle/>
        <a:p>
          <a:endParaRPr lang="en-GB"/>
        </a:p>
      </dgm:t>
    </dgm:pt>
    <dgm:pt modelId="{74366F37-1D2E-4473-8C35-AB606F5A8F16}">
      <dgm:prSet/>
      <dgm:spPr/>
      <dgm:t>
        <a:bodyPr/>
        <a:lstStyle/>
        <a:p>
          <a:r>
            <a:rPr lang="en-GB" b="1" dirty="0"/>
            <a:t>LIS Finalisation &amp; Publication</a:t>
          </a:r>
        </a:p>
      </dgm:t>
    </dgm:pt>
    <dgm:pt modelId="{2B35583F-51AE-46C0-A6B1-0742CF5F9B50}" type="parTrans" cxnId="{C5AD8D88-6C7B-4398-89C0-F35179B417CB}">
      <dgm:prSet/>
      <dgm:spPr/>
      <dgm:t>
        <a:bodyPr/>
        <a:lstStyle/>
        <a:p>
          <a:endParaRPr lang="en-GB"/>
        </a:p>
      </dgm:t>
    </dgm:pt>
    <dgm:pt modelId="{D87EEF50-7875-48A5-AF25-5BD433D2DF39}" type="sibTrans" cxnId="{C5AD8D88-6C7B-4398-89C0-F35179B417CB}">
      <dgm:prSet/>
      <dgm:spPr/>
      <dgm:t>
        <a:bodyPr/>
        <a:lstStyle/>
        <a:p>
          <a:endParaRPr lang="en-GB"/>
        </a:p>
      </dgm:t>
    </dgm:pt>
    <dgm:pt modelId="{492282F9-609F-4AD0-A071-031CA33F0357}" type="pres">
      <dgm:prSet presAssocID="{149A4915-0F4F-4958-A8F2-D7D8BD70C499}" presName="Name0" presStyleCnt="0">
        <dgm:presLayoutVars>
          <dgm:dir/>
          <dgm:resizeHandles val="exact"/>
        </dgm:presLayoutVars>
      </dgm:prSet>
      <dgm:spPr/>
    </dgm:pt>
    <dgm:pt modelId="{1213B829-F731-4F13-9651-614352AA6663}" type="pres">
      <dgm:prSet presAssocID="{DBC1DB76-7E1C-4EEB-8044-1502AC24DD78}" presName="composite" presStyleCnt="0"/>
      <dgm:spPr/>
    </dgm:pt>
    <dgm:pt modelId="{B1D4C3FF-5248-4281-95B9-1E692A6EFA83}" type="pres">
      <dgm:prSet presAssocID="{DBC1DB76-7E1C-4EEB-8044-1502AC24DD78}" presName="bgChev" presStyleLbl="node1" presStyleIdx="0" presStyleCnt="6"/>
      <dgm:spPr>
        <a:solidFill>
          <a:schemeClr val="accent2"/>
        </a:solidFill>
      </dgm:spPr>
    </dgm:pt>
    <dgm:pt modelId="{2CD3FF51-E9D8-403F-BA37-5F702802ACA7}" type="pres">
      <dgm:prSet presAssocID="{DBC1DB76-7E1C-4EEB-8044-1502AC24DD78}" presName="txNode" presStyleLbl="fgAcc1" presStyleIdx="0" presStyleCnt="6" custScaleX="107896" custScaleY="180549">
        <dgm:presLayoutVars>
          <dgm:bulletEnabled val="1"/>
        </dgm:presLayoutVars>
      </dgm:prSet>
      <dgm:spPr/>
    </dgm:pt>
    <dgm:pt modelId="{C924955D-3673-4E49-ABE3-53D3D9DBE7B5}" type="pres">
      <dgm:prSet presAssocID="{A91097C3-D4F8-4C13-AC6E-2E424505FBBD}" presName="compositeSpace" presStyleCnt="0"/>
      <dgm:spPr/>
    </dgm:pt>
    <dgm:pt modelId="{27BD83C5-BC5A-4ABE-A359-87F856A38C01}" type="pres">
      <dgm:prSet presAssocID="{16D8EE66-C54C-426A-9A29-6BDEF0C1D026}" presName="composite" presStyleCnt="0"/>
      <dgm:spPr/>
    </dgm:pt>
    <dgm:pt modelId="{BAA62499-FE00-4FC6-AB2B-C2ED78552D91}" type="pres">
      <dgm:prSet presAssocID="{16D8EE66-C54C-426A-9A29-6BDEF0C1D026}" presName="bgChev" presStyleLbl="node1" presStyleIdx="1" presStyleCnt="6"/>
      <dgm:spPr>
        <a:solidFill>
          <a:schemeClr val="accent2"/>
        </a:solidFill>
      </dgm:spPr>
    </dgm:pt>
    <dgm:pt modelId="{68BB25FB-8BE1-442D-A41D-F53DCEB6B193}" type="pres">
      <dgm:prSet presAssocID="{16D8EE66-C54C-426A-9A29-6BDEF0C1D026}" presName="txNode" presStyleLbl="fgAcc1" presStyleIdx="1" presStyleCnt="6" custScaleY="185464">
        <dgm:presLayoutVars>
          <dgm:bulletEnabled val="1"/>
        </dgm:presLayoutVars>
      </dgm:prSet>
      <dgm:spPr/>
    </dgm:pt>
    <dgm:pt modelId="{41DE6C3D-0218-4479-BC23-1FCD255F20C6}" type="pres">
      <dgm:prSet presAssocID="{0A281B87-028C-41DF-8D8D-FBF1DA4753C6}" presName="compositeSpace" presStyleCnt="0"/>
      <dgm:spPr/>
    </dgm:pt>
    <dgm:pt modelId="{8653D81B-018B-42D2-A75A-B1D86BC9500D}" type="pres">
      <dgm:prSet presAssocID="{C53CFE3A-EFF0-48DA-8AB1-78B5458D0F71}" presName="composite" presStyleCnt="0"/>
      <dgm:spPr/>
    </dgm:pt>
    <dgm:pt modelId="{2FB8491E-CD47-4676-A767-A0FD5EEDF40E}" type="pres">
      <dgm:prSet presAssocID="{C53CFE3A-EFF0-48DA-8AB1-78B5458D0F71}" presName="bgChev" presStyleLbl="node1" presStyleIdx="2" presStyleCnt="6"/>
      <dgm:spPr>
        <a:solidFill>
          <a:schemeClr val="accent2"/>
        </a:solidFill>
      </dgm:spPr>
    </dgm:pt>
    <dgm:pt modelId="{15297F9A-8AEE-4745-997A-7C73E1411F57}" type="pres">
      <dgm:prSet presAssocID="{C53CFE3A-EFF0-48DA-8AB1-78B5458D0F71}" presName="txNode" presStyleLbl="fgAcc1" presStyleIdx="2" presStyleCnt="6" custScaleY="177235">
        <dgm:presLayoutVars>
          <dgm:bulletEnabled val="1"/>
        </dgm:presLayoutVars>
      </dgm:prSet>
      <dgm:spPr/>
    </dgm:pt>
    <dgm:pt modelId="{F697509B-F8AA-4E98-B05D-68C18895A2DE}" type="pres">
      <dgm:prSet presAssocID="{AEA8896F-2DA7-43BF-8ACD-85C1F6209294}" presName="compositeSpace" presStyleCnt="0"/>
      <dgm:spPr/>
    </dgm:pt>
    <dgm:pt modelId="{FDFB333B-B992-4472-9C30-D2C6727E8778}" type="pres">
      <dgm:prSet presAssocID="{9238A371-259C-4BEF-8906-C5E6EA7876DB}" presName="composite" presStyleCnt="0"/>
      <dgm:spPr/>
    </dgm:pt>
    <dgm:pt modelId="{891DB92F-06A3-4749-A11B-2E5734C6365B}" type="pres">
      <dgm:prSet presAssocID="{9238A371-259C-4BEF-8906-C5E6EA7876DB}" presName="bgChev" presStyleLbl="node1" presStyleIdx="3" presStyleCnt="6"/>
      <dgm:spPr>
        <a:solidFill>
          <a:schemeClr val="accent2"/>
        </a:solidFill>
      </dgm:spPr>
    </dgm:pt>
    <dgm:pt modelId="{D1F93D0A-DE98-4494-858F-853EA9FC09BD}" type="pres">
      <dgm:prSet presAssocID="{9238A371-259C-4BEF-8906-C5E6EA7876DB}" presName="txNode" presStyleLbl="fgAcc1" presStyleIdx="3" presStyleCnt="6" custScaleY="181037">
        <dgm:presLayoutVars>
          <dgm:bulletEnabled val="1"/>
        </dgm:presLayoutVars>
      </dgm:prSet>
      <dgm:spPr/>
    </dgm:pt>
    <dgm:pt modelId="{7E44AC20-49BA-476B-82B1-02EB7D4928B0}" type="pres">
      <dgm:prSet presAssocID="{2BE14699-17B0-4324-B1C2-4410450DD8C2}" presName="compositeSpace" presStyleCnt="0"/>
      <dgm:spPr/>
    </dgm:pt>
    <dgm:pt modelId="{850DD4DA-2312-4EFF-8E01-2D6722223F7F}" type="pres">
      <dgm:prSet presAssocID="{DAA045EB-0691-4BAE-A7AC-903CB94473BE}" presName="composite" presStyleCnt="0"/>
      <dgm:spPr/>
    </dgm:pt>
    <dgm:pt modelId="{166C8EF2-B4B5-4EDD-9150-73C606910B9F}" type="pres">
      <dgm:prSet presAssocID="{DAA045EB-0691-4BAE-A7AC-903CB94473BE}" presName="bgChev" presStyleLbl="node1" presStyleIdx="4" presStyleCnt="6"/>
      <dgm:spPr>
        <a:solidFill>
          <a:schemeClr val="accent2"/>
        </a:solidFill>
      </dgm:spPr>
    </dgm:pt>
    <dgm:pt modelId="{BBDF85CB-0E62-4BD5-BC03-911F8BEDD3FE}" type="pres">
      <dgm:prSet presAssocID="{DAA045EB-0691-4BAE-A7AC-903CB94473BE}" presName="txNode" presStyleLbl="fgAcc1" presStyleIdx="4" presStyleCnt="6" custScaleY="175164">
        <dgm:presLayoutVars>
          <dgm:bulletEnabled val="1"/>
        </dgm:presLayoutVars>
      </dgm:prSet>
      <dgm:spPr/>
    </dgm:pt>
    <dgm:pt modelId="{9C804A36-E70A-4F2B-A618-C338A862ABE6}" type="pres">
      <dgm:prSet presAssocID="{402899F1-4D4E-4A2F-8B5E-9B41F8D6E04D}" presName="compositeSpace" presStyleCnt="0"/>
      <dgm:spPr/>
    </dgm:pt>
    <dgm:pt modelId="{9618CC67-E652-4369-84FC-B5FA68343089}" type="pres">
      <dgm:prSet presAssocID="{74366F37-1D2E-4473-8C35-AB606F5A8F16}" presName="composite" presStyleCnt="0"/>
      <dgm:spPr/>
    </dgm:pt>
    <dgm:pt modelId="{C85C4EFC-06C9-41F1-9F29-79F73FE2DE14}" type="pres">
      <dgm:prSet presAssocID="{74366F37-1D2E-4473-8C35-AB606F5A8F16}" presName="bgChev" presStyleLbl="node1" presStyleIdx="5" presStyleCnt="6"/>
      <dgm:spPr>
        <a:solidFill>
          <a:schemeClr val="accent2"/>
        </a:solidFill>
      </dgm:spPr>
    </dgm:pt>
    <dgm:pt modelId="{FB85968B-B614-4C7A-A1EA-8BCDB8359636}" type="pres">
      <dgm:prSet presAssocID="{74366F37-1D2E-4473-8C35-AB606F5A8F16}" presName="txNode" presStyleLbl="fgAcc1" presStyleIdx="5" presStyleCnt="6" custScaleY="191287">
        <dgm:presLayoutVars>
          <dgm:bulletEnabled val="1"/>
        </dgm:presLayoutVars>
      </dgm:prSet>
      <dgm:spPr/>
    </dgm:pt>
  </dgm:ptLst>
  <dgm:cxnLst>
    <dgm:cxn modelId="{06361E03-CB45-46B7-82DB-D8D0CCE59D3C}" type="presOf" srcId="{74366F37-1D2E-4473-8C35-AB606F5A8F16}" destId="{FB85968B-B614-4C7A-A1EA-8BCDB8359636}" srcOrd="0" destOrd="0" presId="urn:microsoft.com/office/officeart/2005/8/layout/chevronAccent+Icon"/>
    <dgm:cxn modelId="{59ECB805-1158-47E7-B236-CA7EAEF6EA70}" srcId="{149A4915-0F4F-4958-A8F2-D7D8BD70C499}" destId="{16D8EE66-C54C-426A-9A29-6BDEF0C1D026}" srcOrd="1" destOrd="0" parTransId="{910D28C5-B366-49C0-BCBA-FC87642C07A2}" sibTransId="{0A281B87-028C-41DF-8D8D-FBF1DA4753C6}"/>
    <dgm:cxn modelId="{7DEC2A25-62CE-417D-8B09-257B3DEAB95B}" type="presOf" srcId="{DBC1DB76-7E1C-4EEB-8044-1502AC24DD78}" destId="{2CD3FF51-E9D8-403F-BA37-5F702802ACA7}" srcOrd="0" destOrd="0" presId="urn:microsoft.com/office/officeart/2005/8/layout/chevronAccent+Icon"/>
    <dgm:cxn modelId="{C8FA6437-08F2-4BE5-8F75-157E8528DBF6}" srcId="{149A4915-0F4F-4958-A8F2-D7D8BD70C499}" destId="{C53CFE3A-EFF0-48DA-8AB1-78B5458D0F71}" srcOrd="2" destOrd="0" parTransId="{DFDCB350-C912-4F73-A527-F82DA6B62026}" sibTransId="{AEA8896F-2DA7-43BF-8ACD-85C1F6209294}"/>
    <dgm:cxn modelId="{9E762E40-300D-46DE-BEF6-3BF1EEFFA68F}" type="presOf" srcId="{DAA045EB-0691-4BAE-A7AC-903CB94473BE}" destId="{BBDF85CB-0E62-4BD5-BC03-911F8BEDD3FE}" srcOrd="0" destOrd="0" presId="urn:microsoft.com/office/officeart/2005/8/layout/chevronAccent+Icon"/>
    <dgm:cxn modelId="{1E628F68-4D63-4CA7-ACC0-09E7858AF857}" type="presOf" srcId="{C53CFE3A-EFF0-48DA-8AB1-78B5458D0F71}" destId="{15297F9A-8AEE-4745-997A-7C73E1411F57}" srcOrd="0" destOrd="0" presId="urn:microsoft.com/office/officeart/2005/8/layout/chevronAccent+Icon"/>
    <dgm:cxn modelId="{1B3B7679-4B2F-4D87-B1F1-5CA706A9852F}" srcId="{149A4915-0F4F-4958-A8F2-D7D8BD70C499}" destId="{9238A371-259C-4BEF-8906-C5E6EA7876DB}" srcOrd="3" destOrd="0" parTransId="{9BDF074E-83C7-4203-97BB-97C8F6B0FA0B}" sibTransId="{2BE14699-17B0-4324-B1C2-4410450DD8C2}"/>
    <dgm:cxn modelId="{C5AD8D88-6C7B-4398-89C0-F35179B417CB}" srcId="{149A4915-0F4F-4958-A8F2-D7D8BD70C499}" destId="{74366F37-1D2E-4473-8C35-AB606F5A8F16}" srcOrd="5" destOrd="0" parTransId="{2B35583F-51AE-46C0-A6B1-0742CF5F9B50}" sibTransId="{D87EEF50-7875-48A5-AF25-5BD433D2DF39}"/>
    <dgm:cxn modelId="{C55E968C-4E36-4477-A7C4-AAC83879DE36}" type="presOf" srcId="{149A4915-0F4F-4958-A8F2-D7D8BD70C499}" destId="{492282F9-609F-4AD0-A071-031CA33F0357}" srcOrd="0" destOrd="0" presId="urn:microsoft.com/office/officeart/2005/8/layout/chevronAccent+Icon"/>
    <dgm:cxn modelId="{82487790-7E28-4C3C-9ED5-CCE495D601C2}" type="presOf" srcId="{16D8EE66-C54C-426A-9A29-6BDEF0C1D026}" destId="{68BB25FB-8BE1-442D-A41D-F53DCEB6B193}" srcOrd="0" destOrd="0" presId="urn:microsoft.com/office/officeart/2005/8/layout/chevronAccent+Icon"/>
    <dgm:cxn modelId="{58B02ED8-3B2C-457C-9803-774C70F2E01E}" type="presOf" srcId="{9238A371-259C-4BEF-8906-C5E6EA7876DB}" destId="{D1F93D0A-DE98-4494-858F-853EA9FC09BD}" srcOrd="0" destOrd="0" presId="urn:microsoft.com/office/officeart/2005/8/layout/chevronAccent+Icon"/>
    <dgm:cxn modelId="{D2A7D0EC-D5BD-4B48-969D-85388F4C3B18}" srcId="{149A4915-0F4F-4958-A8F2-D7D8BD70C499}" destId="{DBC1DB76-7E1C-4EEB-8044-1502AC24DD78}" srcOrd="0" destOrd="0" parTransId="{762FE6CE-2986-4156-BCDA-4D77EDB36CDA}" sibTransId="{A91097C3-D4F8-4C13-AC6E-2E424505FBBD}"/>
    <dgm:cxn modelId="{A9A4E3FC-C4A3-4A00-A800-95AEA1CB1B18}" srcId="{149A4915-0F4F-4958-A8F2-D7D8BD70C499}" destId="{DAA045EB-0691-4BAE-A7AC-903CB94473BE}" srcOrd="4" destOrd="0" parTransId="{9DD82A9B-6EFD-49E2-A081-8F1A6E54A75A}" sibTransId="{402899F1-4D4E-4A2F-8B5E-9B41F8D6E04D}"/>
    <dgm:cxn modelId="{AB279543-C0F0-4058-ABA6-A155BE4DCCEB}" type="presParOf" srcId="{492282F9-609F-4AD0-A071-031CA33F0357}" destId="{1213B829-F731-4F13-9651-614352AA6663}" srcOrd="0" destOrd="0" presId="urn:microsoft.com/office/officeart/2005/8/layout/chevronAccent+Icon"/>
    <dgm:cxn modelId="{8AC1AF3B-3C0E-4C1A-8C4D-BF38666D5D5F}" type="presParOf" srcId="{1213B829-F731-4F13-9651-614352AA6663}" destId="{B1D4C3FF-5248-4281-95B9-1E692A6EFA83}" srcOrd="0" destOrd="0" presId="urn:microsoft.com/office/officeart/2005/8/layout/chevronAccent+Icon"/>
    <dgm:cxn modelId="{5B161F48-F2F2-44CA-84AF-FFF7E6646669}" type="presParOf" srcId="{1213B829-F731-4F13-9651-614352AA6663}" destId="{2CD3FF51-E9D8-403F-BA37-5F702802ACA7}" srcOrd="1" destOrd="0" presId="urn:microsoft.com/office/officeart/2005/8/layout/chevronAccent+Icon"/>
    <dgm:cxn modelId="{FE8CCAE2-DCCD-4D7E-BF66-95D928A4FF7C}" type="presParOf" srcId="{492282F9-609F-4AD0-A071-031CA33F0357}" destId="{C924955D-3673-4E49-ABE3-53D3D9DBE7B5}" srcOrd="1" destOrd="0" presId="urn:microsoft.com/office/officeart/2005/8/layout/chevronAccent+Icon"/>
    <dgm:cxn modelId="{F783960F-E2D3-44B0-B8D4-325E86493E77}" type="presParOf" srcId="{492282F9-609F-4AD0-A071-031CA33F0357}" destId="{27BD83C5-BC5A-4ABE-A359-87F856A38C01}" srcOrd="2" destOrd="0" presId="urn:microsoft.com/office/officeart/2005/8/layout/chevronAccent+Icon"/>
    <dgm:cxn modelId="{B89A2992-C334-44C5-AC98-C80F899ABDA3}" type="presParOf" srcId="{27BD83C5-BC5A-4ABE-A359-87F856A38C01}" destId="{BAA62499-FE00-4FC6-AB2B-C2ED78552D91}" srcOrd="0" destOrd="0" presId="urn:microsoft.com/office/officeart/2005/8/layout/chevronAccent+Icon"/>
    <dgm:cxn modelId="{6CAD9A60-C360-4F3F-98F0-247DA9992796}" type="presParOf" srcId="{27BD83C5-BC5A-4ABE-A359-87F856A38C01}" destId="{68BB25FB-8BE1-442D-A41D-F53DCEB6B193}" srcOrd="1" destOrd="0" presId="urn:microsoft.com/office/officeart/2005/8/layout/chevronAccent+Icon"/>
    <dgm:cxn modelId="{809A0C1B-8626-4046-BEB5-6C8E1FA985D2}" type="presParOf" srcId="{492282F9-609F-4AD0-A071-031CA33F0357}" destId="{41DE6C3D-0218-4479-BC23-1FCD255F20C6}" srcOrd="3" destOrd="0" presId="urn:microsoft.com/office/officeart/2005/8/layout/chevronAccent+Icon"/>
    <dgm:cxn modelId="{641124AB-E9E2-4AE3-A518-B938CFD66E3C}" type="presParOf" srcId="{492282F9-609F-4AD0-A071-031CA33F0357}" destId="{8653D81B-018B-42D2-A75A-B1D86BC9500D}" srcOrd="4" destOrd="0" presId="urn:microsoft.com/office/officeart/2005/8/layout/chevronAccent+Icon"/>
    <dgm:cxn modelId="{01C10817-E238-4F9E-A6EA-BCB1236574EA}" type="presParOf" srcId="{8653D81B-018B-42D2-A75A-B1D86BC9500D}" destId="{2FB8491E-CD47-4676-A767-A0FD5EEDF40E}" srcOrd="0" destOrd="0" presId="urn:microsoft.com/office/officeart/2005/8/layout/chevronAccent+Icon"/>
    <dgm:cxn modelId="{87DEE421-5485-4031-AB65-64C4E55D0AD8}" type="presParOf" srcId="{8653D81B-018B-42D2-A75A-B1D86BC9500D}" destId="{15297F9A-8AEE-4745-997A-7C73E1411F57}" srcOrd="1" destOrd="0" presId="urn:microsoft.com/office/officeart/2005/8/layout/chevronAccent+Icon"/>
    <dgm:cxn modelId="{374FA2CD-5A63-48FA-BDEA-B3990ACB7537}" type="presParOf" srcId="{492282F9-609F-4AD0-A071-031CA33F0357}" destId="{F697509B-F8AA-4E98-B05D-68C18895A2DE}" srcOrd="5" destOrd="0" presId="urn:microsoft.com/office/officeart/2005/8/layout/chevronAccent+Icon"/>
    <dgm:cxn modelId="{C2B1B86E-942A-4AA0-85D8-CFA45A0AD230}" type="presParOf" srcId="{492282F9-609F-4AD0-A071-031CA33F0357}" destId="{FDFB333B-B992-4472-9C30-D2C6727E8778}" srcOrd="6" destOrd="0" presId="urn:microsoft.com/office/officeart/2005/8/layout/chevronAccent+Icon"/>
    <dgm:cxn modelId="{58263D1D-6948-4887-A490-23E0C7302C68}" type="presParOf" srcId="{FDFB333B-B992-4472-9C30-D2C6727E8778}" destId="{891DB92F-06A3-4749-A11B-2E5734C6365B}" srcOrd="0" destOrd="0" presId="urn:microsoft.com/office/officeart/2005/8/layout/chevronAccent+Icon"/>
    <dgm:cxn modelId="{8D196635-B803-4066-915D-F0A0266A21C0}" type="presParOf" srcId="{FDFB333B-B992-4472-9C30-D2C6727E8778}" destId="{D1F93D0A-DE98-4494-858F-853EA9FC09BD}" srcOrd="1" destOrd="0" presId="urn:microsoft.com/office/officeart/2005/8/layout/chevronAccent+Icon"/>
    <dgm:cxn modelId="{1F51FE1C-CD74-4AA4-B315-7E3A4749AFD6}" type="presParOf" srcId="{492282F9-609F-4AD0-A071-031CA33F0357}" destId="{7E44AC20-49BA-476B-82B1-02EB7D4928B0}" srcOrd="7" destOrd="0" presId="urn:microsoft.com/office/officeart/2005/8/layout/chevronAccent+Icon"/>
    <dgm:cxn modelId="{52AB112A-7096-4A51-B4F9-6558ADCDC7FF}" type="presParOf" srcId="{492282F9-609F-4AD0-A071-031CA33F0357}" destId="{850DD4DA-2312-4EFF-8E01-2D6722223F7F}" srcOrd="8" destOrd="0" presId="urn:microsoft.com/office/officeart/2005/8/layout/chevronAccent+Icon"/>
    <dgm:cxn modelId="{7940F56A-9CB9-4B8B-89CF-3693B6092A25}" type="presParOf" srcId="{850DD4DA-2312-4EFF-8E01-2D6722223F7F}" destId="{166C8EF2-B4B5-4EDD-9150-73C606910B9F}" srcOrd="0" destOrd="0" presId="urn:microsoft.com/office/officeart/2005/8/layout/chevronAccent+Icon"/>
    <dgm:cxn modelId="{A87303A8-1103-4F13-9FB9-894BBE302B76}" type="presParOf" srcId="{850DD4DA-2312-4EFF-8E01-2D6722223F7F}" destId="{BBDF85CB-0E62-4BD5-BC03-911F8BEDD3FE}" srcOrd="1" destOrd="0" presId="urn:microsoft.com/office/officeart/2005/8/layout/chevronAccent+Icon"/>
    <dgm:cxn modelId="{E07B2758-34C5-4040-AD7A-47F1D10AC451}" type="presParOf" srcId="{492282F9-609F-4AD0-A071-031CA33F0357}" destId="{9C804A36-E70A-4F2B-A618-C338A862ABE6}" srcOrd="9" destOrd="0" presId="urn:microsoft.com/office/officeart/2005/8/layout/chevronAccent+Icon"/>
    <dgm:cxn modelId="{0D511A9E-0CA0-462E-AB7A-36081D834480}" type="presParOf" srcId="{492282F9-609F-4AD0-A071-031CA33F0357}" destId="{9618CC67-E652-4369-84FC-B5FA68343089}" srcOrd="10" destOrd="0" presId="urn:microsoft.com/office/officeart/2005/8/layout/chevronAccent+Icon"/>
    <dgm:cxn modelId="{7813FB9F-8859-43D3-9CCA-FEB3475280F8}" type="presParOf" srcId="{9618CC67-E652-4369-84FC-B5FA68343089}" destId="{C85C4EFC-06C9-41F1-9F29-79F73FE2DE14}" srcOrd="0" destOrd="0" presId="urn:microsoft.com/office/officeart/2005/8/layout/chevronAccent+Icon"/>
    <dgm:cxn modelId="{33146A5B-430E-4E22-BED5-00612DF22A88}" type="presParOf" srcId="{9618CC67-E652-4369-84FC-B5FA68343089}" destId="{FB85968B-B614-4C7A-A1EA-8BCDB8359636}" srcOrd="1" destOrd="0" presId="urn:microsoft.com/office/officeart/2005/8/layout/chevronAccent+Icon"/>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6257A1-48BB-4594-90CE-C089C67E1548}"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GB"/>
        </a:p>
      </dgm:t>
    </dgm:pt>
    <dgm:pt modelId="{9CE303AD-3AFD-421B-A064-BA1DD0D95A91}">
      <dgm:prSet phldrT="[Text]"/>
      <dgm:spPr/>
      <dgm:t>
        <a:bodyPr/>
        <a:lstStyle/>
        <a:p>
          <a:r>
            <a:rPr lang="en-GB" dirty="0"/>
            <a:t>SELEP Strategic Board</a:t>
          </a:r>
        </a:p>
      </dgm:t>
    </dgm:pt>
    <dgm:pt modelId="{24DCC4DE-23B2-4E2A-94AF-77F10C20B812}" type="parTrans" cxnId="{E6FC2775-3068-44BB-B099-C00039B326BB}">
      <dgm:prSet/>
      <dgm:spPr/>
      <dgm:t>
        <a:bodyPr/>
        <a:lstStyle/>
        <a:p>
          <a:endParaRPr lang="en-GB"/>
        </a:p>
      </dgm:t>
    </dgm:pt>
    <dgm:pt modelId="{0C949756-0964-45DA-809F-1975D6FFEC71}" type="sibTrans" cxnId="{E6FC2775-3068-44BB-B099-C00039B326BB}">
      <dgm:prSet/>
      <dgm:spPr/>
      <dgm:t>
        <a:bodyPr/>
        <a:lstStyle/>
        <a:p>
          <a:endParaRPr lang="en-GB"/>
        </a:p>
      </dgm:t>
    </dgm:pt>
    <dgm:pt modelId="{98F6974C-370F-4CED-84CA-25571C9AF0B4}">
      <dgm:prSet phldrT="[Text]"/>
      <dgm:spPr/>
      <dgm:t>
        <a:bodyPr/>
        <a:lstStyle/>
        <a:p>
          <a:r>
            <a:rPr lang="en-GB" dirty="0"/>
            <a:t>Essex Business Board</a:t>
          </a:r>
        </a:p>
      </dgm:t>
    </dgm:pt>
    <dgm:pt modelId="{AB0EBA85-3EE0-4E9B-BCDB-93EF7DF5F660}" type="parTrans" cxnId="{E5B13969-A58E-4953-8B32-38864D19E447}">
      <dgm:prSet/>
      <dgm:spPr/>
      <dgm:t>
        <a:bodyPr/>
        <a:lstStyle/>
        <a:p>
          <a:endParaRPr lang="en-GB"/>
        </a:p>
      </dgm:t>
    </dgm:pt>
    <dgm:pt modelId="{36706CAB-9CAA-48C0-A1A3-79E340A0DFBF}" type="sibTrans" cxnId="{E5B13969-A58E-4953-8B32-38864D19E447}">
      <dgm:prSet/>
      <dgm:spPr/>
      <dgm:t>
        <a:bodyPr/>
        <a:lstStyle/>
        <a:p>
          <a:endParaRPr lang="en-GB"/>
        </a:p>
      </dgm:t>
    </dgm:pt>
    <dgm:pt modelId="{53CEAE58-18B5-4E2C-B13A-3EF9ECDEEEC6}">
      <dgm:prSet phldrT="[Text]"/>
      <dgm:spPr/>
      <dgm:t>
        <a:bodyPr/>
        <a:lstStyle/>
        <a:p>
          <a:r>
            <a:rPr lang="en-GB" dirty="0"/>
            <a:t>Kent &amp; Medway Economic Partnership</a:t>
          </a:r>
        </a:p>
      </dgm:t>
    </dgm:pt>
    <dgm:pt modelId="{525CB72D-4E27-4887-9C76-A231E202E753}" type="parTrans" cxnId="{92A3AE2C-A3EC-4855-AE01-8FC64E2F3ADB}">
      <dgm:prSet/>
      <dgm:spPr/>
      <dgm:t>
        <a:bodyPr/>
        <a:lstStyle/>
        <a:p>
          <a:endParaRPr lang="en-GB"/>
        </a:p>
      </dgm:t>
    </dgm:pt>
    <dgm:pt modelId="{2B290321-67A6-4385-9955-01387EE62B79}" type="sibTrans" cxnId="{92A3AE2C-A3EC-4855-AE01-8FC64E2F3ADB}">
      <dgm:prSet/>
      <dgm:spPr/>
      <dgm:t>
        <a:bodyPr/>
        <a:lstStyle/>
        <a:p>
          <a:endParaRPr lang="en-GB"/>
        </a:p>
      </dgm:t>
    </dgm:pt>
    <dgm:pt modelId="{A92B1346-E873-4D01-BE39-43A0AA825ADA}">
      <dgm:prSet phldrT="[Text]"/>
      <dgm:spPr/>
      <dgm:t>
        <a:bodyPr/>
        <a:lstStyle/>
        <a:p>
          <a:r>
            <a:rPr lang="en-GB" dirty="0"/>
            <a:t>Team East Sussex</a:t>
          </a:r>
        </a:p>
      </dgm:t>
    </dgm:pt>
    <dgm:pt modelId="{30AF7B26-F16D-4ABD-9B49-16040EA70DBA}" type="parTrans" cxnId="{1DC5692D-113E-40B4-A942-A0317BD07810}">
      <dgm:prSet/>
      <dgm:spPr/>
      <dgm:t>
        <a:bodyPr/>
        <a:lstStyle/>
        <a:p>
          <a:endParaRPr lang="en-GB"/>
        </a:p>
      </dgm:t>
    </dgm:pt>
    <dgm:pt modelId="{5ADAFDBE-7DF3-4B43-8564-8E2C761E641D}" type="sibTrans" cxnId="{1DC5692D-113E-40B4-A942-A0317BD07810}">
      <dgm:prSet/>
      <dgm:spPr/>
      <dgm:t>
        <a:bodyPr/>
        <a:lstStyle/>
        <a:p>
          <a:endParaRPr lang="en-GB"/>
        </a:p>
      </dgm:t>
    </dgm:pt>
    <dgm:pt modelId="{81D1B655-285E-4663-B579-899C238090EC}">
      <dgm:prSet phldrT="[Text]"/>
      <dgm:spPr/>
      <dgm:t>
        <a:bodyPr/>
        <a:lstStyle/>
        <a:p>
          <a:r>
            <a:rPr lang="en-GB" dirty="0"/>
            <a:t>Housing &amp; Development Group</a:t>
          </a:r>
        </a:p>
      </dgm:t>
    </dgm:pt>
    <dgm:pt modelId="{48656941-B8FA-4DB8-8095-5C6C40B19C74}" type="parTrans" cxnId="{12181E2A-70EA-4524-8CA3-B9A38E0C66E6}">
      <dgm:prSet/>
      <dgm:spPr/>
      <dgm:t>
        <a:bodyPr/>
        <a:lstStyle/>
        <a:p>
          <a:endParaRPr lang="en-GB"/>
        </a:p>
      </dgm:t>
    </dgm:pt>
    <dgm:pt modelId="{224AFF39-4473-4967-B7F4-1E4242B5D029}" type="sibTrans" cxnId="{12181E2A-70EA-4524-8CA3-B9A38E0C66E6}">
      <dgm:prSet/>
      <dgm:spPr/>
      <dgm:t>
        <a:bodyPr/>
        <a:lstStyle/>
        <a:p>
          <a:endParaRPr lang="en-GB"/>
        </a:p>
      </dgm:t>
    </dgm:pt>
    <dgm:pt modelId="{13EC9C9E-87F1-43E9-BFAB-72BA199429EE}">
      <dgm:prSet phldrT="[Text]"/>
      <dgm:spPr/>
      <dgm:t>
        <a:bodyPr/>
        <a:lstStyle/>
        <a:p>
          <a:r>
            <a:rPr lang="en-GB" dirty="0"/>
            <a:t>Opportunity South Essex</a:t>
          </a:r>
        </a:p>
      </dgm:t>
    </dgm:pt>
    <dgm:pt modelId="{55088300-AFA0-4714-ADE8-050170DBFC0E}" type="parTrans" cxnId="{35468A25-9282-49DD-ACB7-0508F4E95EB5}">
      <dgm:prSet/>
      <dgm:spPr/>
      <dgm:t>
        <a:bodyPr/>
        <a:lstStyle/>
        <a:p>
          <a:endParaRPr lang="en-GB"/>
        </a:p>
      </dgm:t>
    </dgm:pt>
    <dgm:pt modelId="{46B2F063-5A08-4B40-A30C-0B10D697042D}" type="sibTrans" cxnId="{35468A25-9282-49DD-ACB7-0508F4E95EB5}">
      <dgm:prSet/>
      <dgm:spPr/>
      <dgm:t>
        <a:bodyPr/>
        <a:lstStyle/>
        <a:p>
          <a:endParaRPr lang="en-GB"/>
        </a:p>
      </dgm:t>
    </dgm:pt>
    <dgm:pt modelId="{FE94A62F-E1BB-4A8A-BEEC-03A99472878B}">
      <dgm:prSet phldrT="[Text]"/>
      <dgm:spPr/>
      <dgm:t>
        <a:bodyPr/>
        <a:lstStyle/>
        <a:p>
          <a:r>
            <a:rPr lang="en-GB" dirty="0"/>
            <a:t>South East Creative Enterprise Network</a:t>
          </a:r>
        </a:p>
      </dgm:t>
    </dgm:pt>
    <dgm:pt modelId="{DE5B60E5-279D-4A70-B893-CD25CDF93EBE}" type="parTrans" cxnId="{E525D3EF-46B3-4152-97D9-26C5162D2233}">
      <dgm:prSet/>
      <dgm:spPr/>
      <dgm:t>
        <a:bodyPr/>
        <a:lstStyle/>
        <a:p>
          <a:endParaRPr lang="en-GB"/>
        </a:p>
      </dgm:t>
    </dgm:pt>
    <dgm:pt modelId="{27B01684-9AC2-4FB8-97DB-A381E0FE44F0}" type="sibTrans" cxnId="{E525D3EF-46B3-4152-97D9-26C5162D2233}">
      <dgm:prSet/>
      <dgm:spPr/>
      <dgm:t>
        <a:bodyPr/>
        <a:lstStyle/>
        <a:p>
          <a:endParaRPr lang="en-GB"/>
        </a:p>
      </dgm:t>
    </dgm:pt>
    <dgm:pt modelId="{8D3902B3-133F-4C3E-94EC-0E713163B158}">
      <dgm:prSet phldrT="[Text]"/>
      <dgm:spPr/>
      <dgm:t>
        <a:bodyPr/>
        <a:lstStyle/>
        <a:p>
          <a:r>
            <a:rPr lang="en-GB" dirty="0"/>
            <a:t>Coastal Communities Group</a:t>
          </a:r>
        </a:p>
      </dgm:t>
    </dgm:pt>
    <dgm:pt modelId="{88BC150B-8D5C-4EE2-888F-71B7ED190B33}" type="parTrans" cxnId="{AA15DE63-FEC4-4AFA-A255-4B593B9C8EA1}">
      <dgm:prSet/>
      <dgm:spPr/>
      <dgm:t>
        <a:bodyPr/>
        <a:lstStyle/>
        <a:p>
          <a:endParaRPr lang="en-GB"/>
        </a:p>
      </dgm:t>
    </dgm:pt>
    <dgm:pt modelId="{C74A4152-FA79-44E3-97B9-F0BE0912D129}" type="sibTrans" cxnId="{AA15DE63-FEC4-4AFA-A255-4B593B9C8EA1}">
      <dgm:prSet/>
      <dgm:spPr/>
      <dgm:t>
        <a:bodyPr/>
        <a:lstStyle/>
        <a:p>
          <a:endParaRPr lang="en-GB"/>
        </a:p>
      </dgm:t>
    </dgm:pt>
    <dgm:pt modelId="{FD4BDDCB-330E-45B4-A63D-E730A4BA0350}">
      <dgm:prSet phldrT="[Text]"/>
      <dgm:spPr/>
      <dgm:t>
        <a:bodyPr/>
        <a:lstStyle/>
        <a:p>
          <a:r>
            <a:rPr lang="en-GB" dirty="0"/>
            <a:t>Rural Communities Group</a:t>
          </a:r>
        </a:p>
      </dgm:t>
    </dgm:pt>
    <dgm:pt modelId="{2319A054-6132-46DD-BA72-ED0DF6E60F00}" type="parTrans" cxnId="{3BBD7749-356E-4B15-945F-790FEDDA0A6F}">
      <dgm:prSet/>
      <dgm:spPr/>
      <dgm:t>
        <a:bodyPr/>
        <a:lstStyle/>
        <a:p>
          <a:endParaRPr lang="en-GB"/>
        </a:p>
      </dgm:t>
    </dgm:pt>
    <dgm:pt modelId="{1E7E26F9-1421-4388-82F4-54A5E1E3FDC0}" type="sibTrans" cxnId="{3BBD7749-356E-4B15-945F-790FEDDA0A6F}">
      <dgm:prSet/>
      <dgm:spPr/>
      <dgm:t>
        <a:bodyPr/>
        <a:lstStyle/>
        <a:p>
          <a:endParaRPr lang="en-GB"/>
        </a:p>
      </dgm:t>
    </dgm:pt>
    <dgm:pt modelId="{918732D8-BE7C-42FA-94C7-D5A528E5D310}">
      <dgm:prSet phldrT="[Text]"/>
      <dgm:spPr/>
      <dgm:t>
        <a:bodyPr/>
        <a:lstStyle/>
        <a:p>
          <a:r>
            <a:rPr lang="en-GB" dirty="0"/>
            <a:t>Social Enterprise Group</a:t>
          </a:r>
        </a:p>
      </dgm:t>
    </dgm:pt>
    <dgm:pt modelId="{C1DF903F-C5CD-46AB-9FF8-DF023FD22590}" type="parTrans" cxnId="{3D957F9D-C465-4BA2-A989-CAE1E1C0A283}">
      <dgm:prSet/>
      <dgm:spPr/>
      <dgm:t>
        <a:bodyPr/>
        <a:lstStyle/>
        <a:p>
          <a:endParaRPr lang="en-GB"/>
        </a:p>
      </dgm:t>
    </dgm:pt>
    <dgm:pt modelId="{DE7B10D2-7FA2-4D2E-AB9C-DA907EBCC003}" type="sibTrans" cxnId="{3D957F9D-C465-4BA2-A989-CAE1E1C0A283}">
      <dgm:prSet/>
      <dgm:spPr/>
      <dgm:t>
        <a:bodyPr/>
        <a:lstStyle/>
        <a:p>
          <a:endParaRPr lang="en-GB"/>
        </a:p>
      </dgm:t>
    </dgm:pt>
    <dgm:pt modelId="{EF0F3936-91B6-4FE0-BE5F-23C5297E36BE}">
      <dgm:prSet phldrT="[Text]"/>
      <dgm:spPr/>
      <dgm:t>
        <a:bodyPr/>
        <a:lstStyle/>
        <a:p>
          <a:r>
            <a:rPr lang="en-GB" dirty="0"/>
            <a:t>Skills Advisory Panel/ Group</a:t>
          </a:r>
        </a:p>
      </dgm:t>
    </dgm:pt>
    <dgm:pt modelId="{A2F53121-9131-4233-A916-AFDC0C4503A2}" type="parTrans" cxnId="{F9975DFC-A770-4A94-9A12-00A328CA6A96}">
      <dgm:prSet/>
      <dgm:spPr/>
      <dgm:t>
        <a:bodyPr/>
        <a:lstStyle/>
        <a:p>
          <a:endParaRPr lang="en-GB"/>
        </a:p>
      </dgm:t>
    </dgm:pt>
    <dgm:pt modelId="{19F4E81E-4692-4B1E-9135-92230D9220AC}" type="sibTrans" cxnId="{F9975DFC-A770-4A94-9A12-00A328CA6A96}">
      <dgm:prSet/>
      <dgm:spPr/>
      <dgm:t>
        <a:bodyPr/>
        <a:lstStyle/>
        <a:p>
          <a:endParaRPr lang="en-GB"/>
        </a:p>
      </dgm:t>
    </dgm:pt>
    <dgm:pt modelId="{27B713D5-7B7C-4829-A195-5C9E7D818067}" type="pres">
      <dgm:prSet presAssocID="{AF6257A1-48BB-4594-90CE-C089C67E1548}" presName="cycle" presStyleCnt="0">
        <dgm:presLayoutVars>
          <dgm:chMax val="1"/>
          <dgm:dir/>
          <dgm:animLvl val="ctr"/>
          <dgm:resizeHandles val="exact"/>
        </dgm:presLayoutVars>
      </dgm:prSet>
      <dgm:spPr/>
    </dgm:pt>
    <dgm:pt modelId="{2597F9B2-5109-4107-A44E-F2AA9367EF5A}" type="pres">
      <dgm:prSet presAssocID="{9CE303AD-3AFD-421B-A064-BA1DD0D95A91}" presName="centerShape" presStyleLbl="node0" presStyleIdx="0" presStyleCnt="1"/>
      <dgm:spPr/>
    </dgm:pt>
    <dgm:pt modelId="{7991628D-33AC-43A7-9C50-2F6AD8413B0A}" type="pres">
      <dgm:prSet presAssocID="{AB0EBA85-3EE0-4E9B-BCDB-93EF7DF5F660}" presName="Name9" presStyleLbl="parChTrans1D2" presStyleIdx="0" presStyleCnt="10"/>
      <dgm:spPr/>
    </dgm:pt>
    <dgm:pt modelId="{3048F84D-7106-45F6-B804-DFE5A5F856B8}" type="pres">
      <dgm:prSet presAssocID="{AB0EBA85-3EE0-4E9B-BCDB-93EF7DF5F660}" presName="connTx" presStyleLbl="parChTrans1D2" presStyleIdx="0" presStyleCnt="10"/>
      <dgm:spPr/>
    </dgm:pt>
    <dgm:pt modelId="{111FBD73-0D95-4CF8-8542-591FAE526FFF}" type="pres">
      <dgm:prSet presAssocID="{98F6974C-370F-4CED-84CA-25571C9AF0B4}" presName="node" presStyleLbl="node1" presStyleIdx="0" presStyleCnt="10">
        <dgm:presLayoutVars>
          <dgm:bulletEnabled val="1"/>
        </dgm:presLayoutVars>
      </dgm:prSet>
      <dgm:spPr/>
    </dgm:pt>
    <dgm:pt modelId="{BE7FD9FB-679D-4023-BEEE-40C65C72F5D3}" type="pres">
      <dgm:prSet presAssocID="{525CB72D-4E27-4887-9C76-A231E202E753}" presName="Name9" presStyleLbl="parChTrans1D2" presStyleIdx="1" presStyleCnt="10"/>
      <dgm:spPr/>
    </dgm:pt>
    <dgm:pt modelId="{916D0062-3CED-4822-9D16-C0829DAE1567}" type="pres">
      <dgm:prSet presAssocID="{525CB72D-4E27-4887-9C76-A231E202E753}" presName="connTx" presStyleLbl="parChTrans1D2" presStyleIdx="1" presStyleCnt="10"/>
      <dgm:spPr/>
    </dgm:pt>
    <dgm:pt modelId="{5C70A07F-5632-47A4-AF6B-54470A64968A}" type="pres">
      <dgm:prSet presAssocID="{53CEAE58-18B5-4E2C-B13A-3EF9ECDEEEC6}" presName="node" presStyleLbl="node1" presStyleIdx="1" presStyleCnt="10">
        <dgm:presLayoutVars>
          <dgm:bulletEnabled val="1"/>
        </dgm:presLayoutVars>
      </dgm:prSet>
      <dgm:spPr/>
    </dgm:pt>
    <dgm:pt modelId="{5CB92A52-F2B5-40B9-8769-B7477C498055}" type="pres">
      <dgm:prSet presAssocID="{55088300-AFA0-4714-ADE8-050170DBFC0E}" presName="Name9" presStyleLbl="parChTrans1D2" presStyleIdx="2" presStyleCnt="10"/>
      <dgm:spPr/>
    </dgm:pt>
    <dgm:pt modelId="{6E1CC3C0-6FFA-42BC-97F9-EA2BB9A7A559}" type="pres">
      <dgm:prSet presAssocID="{55088300-AFA0-4714-ADE8-050170DBFC0E}" presName="connTx" presStyleLbl="parChTrans1D2" presStyleIdx="2" presStyleCnt="10"/>
      <dgm:spPr/>
    </dgm:pt>
    <dgm:pt modelId="{E12C1897-2AB5-48D4-A6CA-CCE0EAE7A6EE}" type="pres">
      <dgm:prSet presAssocID="{13EC9C9E-87F1-43E9-BFAB-72BA199429EE}" presName="node" presStyleLbl="node1" presStyleIdx="2" presStyleCnt="10">
        <dgm:presLayoutVars>
          <dgm:bulletEnabled val="1"/>
        </dgm:presLayoutVars>
      </dgm:prSet>
      <dgm:spPr/>
    </dgm:pt>
    <dgm:pt modelId="{AA232C0B-75CC-4261-804C-D486A361C3AB}" type="pres">
      <dgm:prSet presAssocID="{30AF7B26-F16D-4ABD-9B49-16040EA70DBA}" presName="Name9" presStyleLbl="parChTrans1D2" presStyleIdx="3" presStyleCnt="10"/>
      <dgm:spPr/>
    </dgm:pt>
    <dgm:pt modelId="{195C9F60-C860-443B-BEBD-ED02EB96228C}" type="pres">
      <dgm:prSet presAssocID="{30AF7B26-F16D-4ABD-9B49-16040EA70DBA}" presName="connTx" presStyleLbl="parChTrans1D2" presStyleIdx="3" presStyleCnt="10"/>
      <dgm:spPr/>
    </dgm:pt>
    <dgm:pt modelId="{B8A1C0D7-EBDA-477E-A5C1-D11CAA94C083}" type="pres">
      <dgm:prSet presAssocID="{A92B1346-E873-4D01-BE39-43A0AA825ADA}" presName="node" presStyleLbl="node1" presStyleIdx="3" presStyleCnt="10">
        <dgm:presLayoutVars>
          <dgm:bulletEnabled val="1"/>
        </dgm:presLayoutVars>
      </dgm:prSet>
      <dgm:spPr/>
    </dgm:pt>
    <dgm:pt modelId="{606B9F83-C1E9-4460-9152-B0EA8EC75566}" type="pres">
      <dgm:prSet presAssocID="{48656941-B8FA-4DB8-8095-5C6C40B19C74}" presName="Name9" presStyleLbl="parChTrans1D2" presStyleIdx="4" presStyleCnt="10"/>
      <dgm:spPr/>
    </dgm:pt>
    <dgm:pt modelId="{170F6256-29D9-4714-8E2D-0BBE130B54C8}" type="pres">
      <dgm:prSet presAssocID="{48656941-B8FA-4DB8-8095-5C6C40B19C74}" presName="connTx" presStyleLbl="parChTrans1D2" presStyleIdx="4" presStyleCnt="10"/>
      <dgm:spPr/>
    </dgm:pt>
    <dgm:pt modelId="{C9387EE8-B7B8-4FD4-B3F4-7F1E89C931D8}" type="pres">
      <dgm:prSet presAssocID="{81D1B655-285E-4663-B579-899C238090EC}" presName="node" presStyleLbl="node1" presStyleIdx="4" presStyleCnt="10">
        <dgm:presLayoutVars>
          <dgm:bulletEnabled val="1"/>
        </dgm:presLayoutVars>
      </dgm:prSet>
      <dgm:spPr/>
    </dgm:pt>
    <dgm:pt modelId="{019E6E29-59C7-4866-BE71-29E1059713A3}" type="pres">
      <dgm:prSet presAssocID="{DE5B60E5-279D-4A70-B893-CD25CDF93EBE}" presName="Name9" presStyleLbl="parChTrans1D2" presStyleIdx="5" presStyleCnt="10"/>
      <dgm:spPr/>
    </dgm:pt>
    <dgm:pt modelId="{55FB5CBA-CCA9-4C52-BE78-A5F99AA7A61B}" type="pres">
      <dgm:prSet presAssocID="{DE5B60E5-279D-4A70-B893-CD25CDF93EBE}" presName="connTx" presStyleLbl="parChTrans1D2" presStyleIdx="5" presStyleCnt="10"/>
      <dgm:spPr/>
    </dgm:pt>
    <dgm:pt modelId="{FBD49302-95D3-4DE6-B878-EE614323CD3C}" type="pres">
      <dgm:prSet presAssocID="{FE94A62F-E1BB-4A8A-BEEC-03A99472878B}" presName="node" presStyleLbl="node1" presStyleIdx="5" presStyleCnt="10">
        <dgm:presLayoutVars>
          <dgm:bulletEnabled val="1"/>
        </dgm:presLayoutVars>
      </dgm:prSet>
      <dgm:spPr/>
    </dgm:pt>
    <dgm:pt modelId="{3838E79D-386D-426D-B853-4ACF028F9C26}" type="pres">
      <dgm:prSet presAssocID="{88BC150B-8D5C-4EE2-888F-71B7ED190B33}" presName="Name9" presStyleLbl="parChTrans1D2" presStyleIdx="6" presStyleCnt="10"/>
      <dgm:spPr/>
    </dgm:pt>
    <dgm:pt modelId="{62D27EAA-DC47-4833-B1F3-6E9209E9055E}" type="pres">
      <dgm:prSet presAssocID="{88BC150B-8D5C-4EE2-888F-71B7ED190B33}" presName="connTx" presStyleLbl="parChTrans1D2" presStyleIdx="6" presStyleCnt="10"/>
      <dgm:spPr/>
    </dgm:pt>
    <dgm:pt modelId="{AB748330-27DA-425F-BAEC-586051E58725}" type="pres">
      <dgm:prSet presAssocID="{8D3902B3-133F-4C3E-94EC-0E713163B158}" presName="node" presStyleLbl="node1" presStyleIdx="6" presStyleCnt="10">
        <dgm:presLayoutVars>
          <dgm:bulletEnabled val="1"/>
        </dgm:presLayoutVars>
      </dgm:prSet>
      <dgm:spPr/>
    </dgm:pt>
    <dgm:pt modelId="{FBFD0D2D-FF9A-428C-8F22-8CBA90A1B25A}" type="pres">
      <dgm:prSet presAssocID="{2319A054-6132-46DD-BA72-ED0DF6E60F00}" presName="Name9" presStyleLbl="parChTrans1D2" presStyleIdx="7" presStyleCnt="10"/>
      <dgm:spPr/>
    </dgm:pt>
    <dgm:pt modelId="{7465EDB4-A689-4779-A81B-5AD321C13C88}" type="pres">
      <dgm:prSet presAssocID="{2319A054-6132-46DD-BA72-ED0DF6E60F00}" presName="connTx" presStyleLbl="parChTrans1D2" presStyleIdx="7" presStyleCnt="10"/>
      <dgm:spPr/>
    </dgm:pt>
    <dgm:pt modelId="{8E89E85C-8D33-4AED-8A24-DC5E6E02B81A}" type="pres">
      <dgm:prSet presAssocID="{FD4BDDCB-330E-45B4-A63D-E730A4BA0350}" presName="node" presStyleLbl="node1" presStyleIdx="7" presStyleCnt="10">
        <dgm:presLayoutVars>
          <dgm:bulletEnabled val="1"/>
        </dgm:presLayoutVars>
      </dgm:prSet>
      <dgm:spPr/>
    </dgm:pt>
    <dgm:pt modelId="{AB1C58B3-E38B-4290-9445-90563B850CA2}" type="pres">
      <dgm:prSet presAssocID="{C1DF903F-C5CD-46AB-9FF8-DF023FD22590}" presName="Name9" presStyleLbl="parChTrans1D2" presStyleIdx="8" presStyleCnt="10"/>
      <dgm:spPr/>
    </dgm:pt>
    <dgm:pt modelId="{906EB5A6-05B7-49FB-8AF9-9B431D8046DE}" type="pres">
      <dgm:prSet presAssocID="{C1DF903F-C5CD-46AB-9FF8-DF023FD22590}" presName="connTx" presStyleLbl="parChTrans1D2" presStyleIdx="8" presStyleCnt="10"/>
      <dgm:spPr/>
    </dgm:pt>
    <dgm:pt modelId="{B37AE6C1-095D-4B71-BCE0-F4E2C70AB868}" type="pres">
      <dgm:prSet presAssocID="{918732D8-BE7C-42FA-94C7-D5A528E5D310}" presName="node" presStyleLbl="node1" presStyleIdx="8" presStyleCnt="10">
        <dgm:presLayoutVars>
          <dgm:bulletEnabled val="1"/>
        </dgm:presLayoutVars>
      </dgm:prSet>
      <dgm:spPr/>
    </dgm:pt>
    <dgm:pt modelId="{39CEF5C0-E932-41A9-9808-C9495EEA9C66}" type="pres">
      <dgm:prSet presAssocID="{A2F53121-9131-4233-A916-AFDC0C4503A2}" presName="Name9" presStyleLbl="parChTrans1D2" presStyleIdx="9" presStyleCnt="10"/>
      <dgm:spPr/>
    </dgm:pt>
    <dgm:pt modelId="{E6659A19-AB89-4FEB-8611-88AD66F73FA0}" type="pres">
      <dgm:prSet presAssocID="{A2F53121-9131-4233-A916-AFDC0C4503A2}" presName="connTx" presStyleLbl="parChTrans1D2" presStyleIdx="9" presStyleCnt="10"/>
      <dgm:spPr/>
    </dgm:pt>
    <dgm:pt modelId="{BEBD6A4C-A227-4732-869D-C8E16F8E0270}" type="pres">
      <dgm:prSet presAssocID="{EF0F3936-91B6-4FE0-BE5F-23C5297E36BE}" presName="node" presStyleLbl="node1" presStyleIdx="9" presStyleCnt="10">
        <dgm:presLayoutVars>
          <dgm:bulletEnabled val="1"/>
        </dgm:presLayoutVars>
      </dgm:prSet>
      <dgm:spPr/>
    </dgm:pt>
  </dgm:ptLst>
  <dgm:cxnLst>
    <dgm:cxn modelId="{EF8B6404-A78B-4455-9C21-A180595C1E0E}" type="presOf" srcId="{DE5B60E5-279D-4A70-B893-CD25CDF93EBE}" destId="{55FB5CBA-CCA9-4C52-BE78-A5F99AA7A61B}" srcOrd="1" destOrd="0" presId="urn:microsoft.com/office/officeart/2005/8/layout/radial1"/>
    <dgm:cxn modelId="{930C8A17-82C1-4F8C-83DE-A96D0AF47DC8}" type="presOf" srcId="{88BC150B-8D5C-4EE2-888F-71B7ED190B33}" destId="{3838E79D-386D-426D-B853-4ACF028F9C26}" srcOrd="0" destOrd="0" presId="urn:microsoft.com/office/officeart/2005/8/layout/radial1"/>
    <dgm:cxn modelId="{28F3AC17-9E72-431A-94D8-5C1F7FD391F6}" type="presOf" srcId="{AF6257A1-48BB-4594-90CE-C089C67E1548}" destId="{27B713D5-7B7C-4829-A195-5C9E7D818067}" srcOrd="0" destOrd="0" presId="urn:microsoft.com/office/officeart/2005/8/layout/radial1"/>
    <dgm:cxn modelId="{1D1A171A-D220-4DC9-960C-47B9B1375FBB}" type="presOf" srcId="{2319A054-6132-46DD-BA72-ED0DF6E60F00}" destId="{FBFD0D2D-FF9A-428C-8F22-8CBA90A1B25A}" srcOrd="0" destOrd="0" presId="urn:microsoft.com/office/officeart/2005/8/layout/radial1"/>
    <dgm:cxn modelId="{49B9A321-5916-45FB-9B44-04B14F0C3EFD}" type="presOf" srcId="{98F6974C-370F-4CED-84CA-25571C9AF0B4}" destId="{111FBD73-0D95-4CF8-8542-591FAE526FFF}" srcOrd="0" destOrd="0" presId="urn:microsoft.com/office/officeart/2005/8/layout/radial1"/>
    <dgm:cxn modelId="{35468A25-9282-49DD-ACB7-0508F4E95EB5}" srcId="{9CE303AD-3AFD-421B-A064-BA1DD0D95A91}" destId="{13EC9C9E-87F1-43E9-BFAB-72BA199429EE}" srcOrd="2" destOrd="0" parTransId="{55088300-AFA0-4714-ADE8-050170DBFC0E}" sibTransId="{46B2F063-5A08-4B40-A30C-0B10D697042D}"/>
    <dgm:cxn modelId="{B8942A29-1852-4CF1-9944-3DBCB0BCA907}" type="presOf" srcId="{AB0EBA85-3EE0-4E9B-BCDB-93EF7DF5F660}" destId="{7991628D-33AC-43A7-9C50-2F6AD8413B0A}" srcOrd="0" destOrd="0" presId="urn:microsoft.com/office/officeart/2005/8/layout/radial1"/>
    <dgm:cxn modelId="{12181E2A-70EA-4524-8CA3-B9A38E0C66E6}" srcId="{9CE303AD-3AFD-421B-A064-BA1DD0D95A91}" destId="{81D1B655-285E-4663-B579-899C238090EC}" srcOrd="4" destOrd="0" parTransId="{48656941-B8FA-4DB8-8095-5C6C40B19C74}" sibTransId="{224AFF39-4473-4967-B7F4-1E4242B5D029}"/>
    <dgm:cxn modelId="{92A3AE2C-A3EC-4855-AE01-8FC64E2F3ADB}" srcId="{9CE303AD-3AFD-421B-A064-BA1DD0D95A91}" destId="{53CEAE58-18B5-4E2C-B13A-3EF9ECDEEEC6}" srcOrd="1" destOrd="0" parTransId="{525CB72D-4E27-4887-9C76-A231E202E753}" sibTransId="{2B290321-67A6-4385-9955-01387EE62B79}"/>
    <dgm:cxn modelId="{2960322D-A510-4F5F-B3A9-6F4713E0516C}" type="presOf" srcId="{A2F53121-9131-4233-A916-AFDC0C4503A2}" destId="{39CEF5C0-E932-41A9-9808-C9495EEA9C66}" srcOrd="0" destOrd="0" presId="urn:microsoft.com/office/officeart/2005/8/layout/radial1"/>
    <dgm:cxn modelId="{1DC5692D-113E-40B4-A942-A0317BD07810}" srcId="{9CE303AD-3AFD-421B-A064-BA1DD0D95A91}" destId="{A92B1346-E873-4D01-BE39-43A0AA825ADA}" srcOrd="3" destOrd="0" parTransId="{30AF7B26-F16D-4ABD-9B49-16040EA70DBA}" sibTransId="{5ADAFDBE-7DF3-4B43-8564-8E2C761E641D}"/>
    <dgm:cxn modelId="{AA15DE63-FEC4-4AFA-A255-4B593B9C8EA1}" srcId="{9CE303AD-3AFD-421B-A064-BA1DD0D95A91}" destId="{8D3902B3-133F-4C3E-94EC-0E713163B158}" srcOrd="6" destOrd="0" parTransId="{88BC150B-8D5C-4EE2-888F-71B7ED190B33}" sibTransId="{C74A4152-FA79-44E3-97B9-F0BE0912D129}"/>
    <dgm:cxn modelId="{1E1C6644-A0F7-4DFE-A97A-91F424C4A894}" type="presOf" srcId="{DE5B60E5-279D-4A70-B893-CD25CDF93EBE}" destId="{019E6E29-59C7-4866-BE71-29E1059713A3}" srcOrd="0" destOrd="0" presId="urn:microsoft.com/office/officeart/2005/8/layout/radial1"/>
    <dgm:cxn modelId="{E5B13969-A58E-4953-8B32-38864D19E447}" srcId="{9CE303AD-3AFD-421B-A064-BA1DD0D95A91}" destId="{98F6974C-370F-4CED-84CA-25571C9AF0B4}" srcOrd="0" destOrd="0" parTransId="{AB0EBA85-3EE0-4E9B-BCDB-93EF7DF5F660}" sibTransId="{36706CAB-9CAA-48C0-A1A3-79E340A0DFBF}"/>
    <dgm:cxn modelId="{3BBD7749-356E-4B15-945F-790FEDDA0A6F}" srcId="{9CE303AD-3AFD-421B-A064-BA1DD0D95A91}" destId="{FD4BDDCB-330E-45B4-A63D-E730A4BA0350}" srcOrd="7" destOrd="0" parTransId="{2319A054-6132-46DD-BA72-ED0DF6E60F00}" sibTransId="{1E7E26F9-1421-4388-82F4-54A5E1E3FDC0}"/>
    <dgm:cxn modelId="{1ED0E050-17B0-436F-8DA4-76A314E1F646}" type="presOf" srcId="{48656941-B8FA-4DB8-8095-5C6C40B19C74}" destId="{170F6256-29D9-4714-8E2D-0BBE130B54C8}" srcOrd="1" destOrd="0" presId="urn:microsoft.com/office/officeart/2005/8/layout/radial1"/>
    <dgm:cxn modelId="{DFFD7151-0314-4617-A3BB-F348CA8B4CCB}" type="presOf" srcId="{C1DF903F-C5CD-46AB-9FF8-DF023FD22590}" destId="{AB1C58B3-E38B-4290-9445-90563B850CA2}" srcOrd="0" destOrd="0" presId="urn:microsoft.com/office/officeart/2005/8/layout/radial1"/>
    <dgm:cxn modelId="{034A8C54-E3A5-4B99-8088-41C08D7B8453}" type="presOf" srcId="{525CB72D-4E27-4887-9C76-A231E202E753}" destId="{BE7FD9FB-679D-4023-BEEE-40C65C72F5D3}" srcOrd="0" destOrd="0" presId="urn:microsoft.com/office/officeart/2005/8/layout/radial1"/>
    <dgm:cxn modelId="{E6FC2775-3068-44BB-B099-C00039B326BB}" srcId="{AF6257A1-48BB-4594-90CE-C089C67E1548}" destId="{9CE303AD-3AFD-421B-A064-BA1DD0D95A91}" srcOrd="0" destOrd="0" parTransId="{24DCC4DE-23B2-4E2A-94AF-77F10C20B812}" sibTransId="{0C949756-0964-45DA-809F-1975D6FFEC71}"/>
    <dgm:cxn modelId="{41634375-F508-4853-84BB-146779D03B89}" type="presOf" srcId="{13EC9C9E-87F1-43E9-BFAB-72BA199429EE}" destId="{E12C1897-2AB5-48D4-A6CA-CCE0EAE7A6EE}" srcOrd="0" destOrd="0" presId="urn:microsoft.com/office/officeart/2005/8/layout/radial1"/>
    <dgm:cxn modelId="{3311DB55-EEE7-4C69-BAF2-0AC94A539FF8}" type="presOf" srcId="{88BC150B-8D5C-4EE2-888F-71B7ED190B33}" destId="{62D27EAA-DC47-4833-B1F3-6E9209E9055E}" srcOrd="1" destOrd="0" presId="urn:microsoft.com/office/officeart/2005/8/layout/radial1"/>
    <dgm:cxn modelId="{DCCCC478-FEB6-4F80-A746-D802022FD9B0}" type="presOf" srcId="{FE94A62F-E1BB-4A8A-BEEC-03A99472878B}" destId="{FBD49302-95D3-4DE6-B878-EE614323CD3C}" srcOrd="0" destOrd="0" presId="urn:microsoft.com/office/officeart/2005/8/layout/radial1"/>
    <dgm:cxn modelId="{F5241E7D-64A1-452F-A938-36478924DB75}" type="presOf" srcId="{48656941-B8FA-4DB8-8095-5C6C40B19C74}" destId="{606B9F83-C1E9-4460-9152-B0EA8EC75566}" srcOrd="0" destOrd="0" presId="urn:microsoft.com/office/officeart/2005/8/layout/radial1"/>
    <dgm:cxn modelId="{CFC97F83-4446-4990-8A54-CAC62C3F70C9}" type="presOf" srcId="{53CEAE58-18B5-4E2C-B13A-3EF9ECDEEEC6}" destId="{5C70A07F-5632-47A4-AF6B-54470A64968A}" srcOrd="0" destOrd="0" presId="urn:microsoft.com/office/officeart/2005/8/layout/radial1"/>
    <dgm:cxn modelId="{88F91E8E-F3E6-4911-8BD6-89C0B1A779C2}" type="presOf" srcId="{30AF7B26-F16D-4ABD-9B49-16040EA70DBA}" destId="{195C9F60-C860-443B-BEBD-ED02EB96228C}" srcOrd="1" destOrd="0" presId="urn:microsoft.com/office/officeart/2005/8/layout/radial1"/>
    <dgm:cxn modelId="{B4D6A190-4986-4AD4-8BF7-1369DF44F7CC}" type="presOf" srcId="{55088300-AFA0-4714-ADE8-050170DBFC0E}" destId="{5CB92A52-F2B5-40B9-8769-B7477C498055}" srcOrd="0" destOrd="0" presId="urn:microsoft.com/office/officeart/2005/8/layout/radial1"/>
    <dgm:cxn modelId="{3D957F9D-C465-4BA2-A989-CAE1E1C0A283}" srcId="{9CE303AD-3AFD-421B-A064-BA1DD0D95A91}" destId="{918732D8-BE7C-42FA-94C7-D5A528E5D310}" srcOrd="8" destOrd="0" parTransId="{C1DF903F-C5CD-46AB-9FF8-DF023FD22590}" sibTransId="{DE7B10D2-7FA2-4D2E-AB9C-DA907EBCC003}"/>
    <dgm:cxn modelId="{1CA4E2A2-F9A1-4CF3-BEB0-608923E39FD4}" type="presOf" srcId="{A2F53121-9131-4233-A916-AFDC0C4503A2}" destId="{E6659A19-AB89-4FEB-8611-88AD66F73FA0}" srcOrd="1" destOrd="0" presId="urn:microsoft.com/office/officeart/2005/8/layout/radial1"/>
    <dgm:cxn modelId="{FD81A4AB-51BE-4C2E-98E5-4FA55F406D50}" type="presOf" srcId="{525CB72D-4E27-4887-9C76-A231E202E753}" destId="{916D0062-3CED-4822-9D16-C0829DAE1567}" srcOrd="1" destOrd="0" presId="urn:microsoft.com/office/officeart/2005/8/layout/radial1"/>
    <dgm:cxn modelId="{E1F7C2B3-6314-4CB2-A530-891278BA3AB3}" type="presOf" srcId="{55088300-AFA0-4714-ADE8-050170DBFC0E}" destId="{6E1CC3C0-6FFA-42BC-97F9-EA2BB9A7A559}" srcOrd="1" destOrd="0" presId="urn:microsoft.com/office/officeart/2005/8/layout/radial1"/>
    <dgm:cxn modelId="{555C63BB-7DEE-4F27-9464-E1C9FEC81889}" type="presOf" srcId="{AB0EBA85-3EE0-4E9B-BCDB-93EF7DF5F660}" destId="{3048F84D-7106-45F6-B804-DFE5A5F856B8}" srcOrd="1" destOrd="0" presId="urn:microsoft.com/office/officeart/2005/8/layout/radial1"/>
    <dgm:cxn modelId="{5E40C6C6-369A-43D4-BC02-F3D70DBD2658}" type="presOf" srcId="{8D3902B3-133F-4C3E-94EC-0E713163B158}" destId="{AB748330-27DA-425F-BAEC-586051E58725}" srcOrd="0" destOrd="0" presId="urn:microsoft.com/office/officeart/2005/8/layout/radial1"/>
    <dgm:cxn modelId="{BC9C5CD1-2C08-43E8-8603-0E53DD358AA5}" type="presOf" srcId="{A92B1346-E873-4D01-BE39-43A0AA825ADA}" destId="{B8A1C0D7-EBDA-477E-A5C1-D11CAA94C083}" srcOrd="0" destOrd="0" presId="urn:microsoft.com/office/officeart/2005/8/layout/radial1"/>
    <dgm:cxn modelId="{779467D1-816B-4AC1-BA81-9AC35C17092E}" type="presOf" srcId="{C1DF903F-C5CD-46AB-9FF8-DF023FD22590}" destId="{906EB5A6-05B7-49FB-8AF9-9B431D8046DE}" srcOrd="1" destOrd="0" presId="urn:microsoft.com/office/officeart/2005/8/layout/radial1"/>
    <dgm:cxn modelId="{05065DD9-CF86-4132-BA47-CBC5B19713BF}" type="presOf" srcId="{2319A054-6132-46DD-BA72-ED0DF6E60F00}" destId="{7465EDB4-A689-4779-A81B-5AD321C13C88}" srcOrd="1" destOrd="0" presId="urn:microsoft.com/office/officeart/2005/8/layout/radial1"/>
    <dgm:cxn modelId="{B9947AD9-13ED-4E64-8C1C-42A66AD68C76}" type="presOf" srcId="{9CE303AD-3AFD-421B-A064-BA1DD0D95A91}" destId="{2597F9B2-5109-4107-A44E-F2AA9367EF5A}" srcOrd="0" destOrd="0" presId="urn:microsoft.com/office/officeart/2005/8/layout/radial1"/>
    <dgm:cxn modelId="{CCC2E5E1-128E-43F2-A4C5-35D94ADF6235}" type="presOf" srcId="{918732D8-BE7C-42FA-94C7-D5A528E5D310}" destId="{B37AE6C1-095D-4B71-BCE0-F4E2C70AB868}" srcOrd="0" destOrd="0" presId="urn:microsoft.com/office/officeart/2005/8/layout/radial1"/>
    <dgm:cxn modelId="{6A1A6AEB-4FB0-4A77-93EB-B715CBE85863}" type="presOf" srcId="{EF0F3936-91B6-4FE0-BE5F-23C5297E36BE}" destId="{BEBD6A4C-A227-4732-869D-C8E16F8E0270}" srcOrd="0" destOrd="0" presId="urn:microsoft.com/office/officeart/2005/8/layout/radial1"/>
    <dgm:cxn modelId="{E525D3EF-46B3-4152-97D9-26C5162D2233}" srcId="{9CE303AD-3AFD-421B-A064-BA1DD0D95A91}" destId="{FE94A62F-E1BB-4A8A-BEEC-03A99472878B}" srcOrd="5" destOrd="0" parTransId="{DE5B60E5-279D-4A70-B893-CD25CDF93EBE}" sibTransId="{27B01684-9AC2-4FB8-97DB-A381E0FE44F0}"/>
    <dgm:cxn modelId="{DC27A3F5-7D2C-4FE1-BBAD-1CDEA187F21C}" type="presOf" srcId="{30AF7B26-F16D-4ABD-9B49-16040EA70DBA}" destId="{AA232C0B-75CC-4261-804C-D486A361C3AB}" srcOrd="0" destOrd="0" presId="urn:microsoft.com/office/officeart/2005/8/layout/radial1"/>
    <dgm:cxn modelId="{E70840F8-3C86-4DE2-A9A2-DFBCFDC52BB4}" type="presOf" srcId="{FD4BDDCB-330E-45B4-A63D-E730A4BA0350}" destId="{8E89E85C-8D33-4AED-8A24-DC5E6E02B81A}" srcOrd="0" destOrd="0" presId="urn:microsoft.com/office/officeart/2005/8/layout/radial1"/>
    <dgm:cxn modelId="{ED317DF9-742D-4B44-9C31-2351B477D8CB}" type="presOf" srcId="{81D1B655-285E-4663-B579-899C238090EC}" destId="{C9387EE8-B7B8-4FD4-B3F4-7F1E89C931D8}" srcOrd="0" destOrd="0" presId="urn:microsoft.com/office/officeart/2005/8/layout/radial1"/>
    <dgm:cxn modelId="{F9975DFC-A770-4A94-9A12-00A328CA6A96}" srcId="{9CE303AD-3AFD-421B-A064-BA1DD0D95A91}" destId="{EF0F3936-91B6-4FE0-BE5F-23C5297E36BE}" srcOrd="9" destOrd="0" parTransId="{A2F53121-9131-4233-A916-AFDC0C4503A2}" sibTransId="{19F4E81E-4692-4B1E-9135-92230D9220AC}"/>
    <dgm:cxn modelId="{C300EBA2-18A9-4B20-B2A7-194674D8C29E}" type="presParOf" srcId="{27B713D5-7B7C-4829-A195-5C9E7D818067}" destId="{2597F9B2-5109-4107-A44E-F2AA9367EF5A}" srcOrd="0" destOrd="0" presId="urn:microsoft.com/office/officeart/2005/8/layout/radial1"/>
    <dgm:cxn modelId="{0B6B1D44-98CB-4197-872D-65F144D5CA61}" type="presParOf" srcId="{27B713D5-7B7C-4829-A195-5C9E7D818067}" destId="{7991628D-33AC-43A7-9C50-2F6AD8413B0A}" srcOrd="1" destOrd="0" presId="urn:microsoft.com/office/officeart/2005/8/layout/radial1"/>
    <dgm:cxn modelId="{FAA2C2E8-9B63-407B-B5B7-D767302FC974}" type="presParOf" srcId="{7991628D-33AC-43A7-9C50-2F6AD8413B0A}" destId="{3048F84D-7106-45F6-B804-DFE5A5F856B8}" srcOrd="0" destOrd="0" presId="urn:microsoft.com/office/officeart/2005/8/layout/radial1"/>
    <dgm:cxn modelId="{7FF5897D-CEB9-430F-9675-E090BCE9534E}" type="presParOf" srcId="{27B713D5-7B7C-4829-A195-5C9E7D818067}" destId="{111FBD73-0D95-4CF8-8542-591FAE526FFF}" srcOrd="2" destOrd="0" presId="urn:microsoft.com/office/officeart/2005/8/layout/radial1"/>
    <dgm:cxn modelId="{A3302476-F5FA-4127-A5B5-8A8597A6EF51}" type="presParOf" srcId="{27B713D5-7B7C-4829-A195-5C9E7D818067}" destId="{BE7FD9FB-679D-4023-BEEE-40C65C72F5D3}" srcOrd="3" destOrd="0" presId="urn:microsoft.com/office/officeart/2005/8/layout/radial1"/>
    <dgm:cxn modelId="{29B6FAEA-D620-4799-90E2-9F94798DE1F9}" type="presParOf" srcId="{BE7FD9FB-679D-4023-BEEE-40C65C72F5D3}" destId="{916D0062-3CED-4822-9D16-C0829DAE1567}" srcOrd="0" destOrd="0" presId="urn:microsoft.com/office/officeart/2005/8/layout/radial1"/>
    <dgm:cxn modelId="{EDED3F35-9355-4D23-9293-953B362F4ECF}" type="presParOf" srcId="{27B713D5-7B7C-4829-A195-5C9E7D818067}" destId="{5C70A07F-5632-47A4-AF6B-54470A64968A}" srcOrd="4" destOrd="0" presId="urn:microsoft.com/office/officeart/2005/8/layout/radial1"/>
    <dgm:cxn modelId="{1C698796-EEEF-4EA0-A2D9-057D43E3D676}" type="presParOf" srcId="{27B713D5-7B7C-4829-A195-5C9E7D818067}" destId="{5CB92A52-F2B5-40B9-8769-B7477C498055}" srcOrd="5" destOrd="0" presId="urn:microsoft.com/office/officeart/2005/8/layout/radial1"/>
    <dgm:cxn modelId="{0799D8D3-71CE-4464-B361-4AC439481DD7}" type="presParOf" srcId="{5CB92A52-F2B5-40B9-8769-B7477C498055}" destId="{6E1CC3C0-6FFA-42BC-97F9-EA2BB9A7A559}" srcOrd="0" destOrd="0" presId="urn:microsoft.com/office/officeart/2005/8/layout/radial1"/>
    <dgm:cxn modelId="{FF235A0B-482D-41F9-9DE7-AE4BAE310DB9}" type="presParOf" srcId="{27B713D5-7B7C-4829-A195-5C9E7D818067}" destId="{E12C1897-2AB5-48D4-A6CA-CCE0EAE7A6EE}" srcOrd="6" destOrd="0" presId="urn:microsoft.com/office/officeart/2005/8/layout/radial1"/>
    <dgm:cxn modelId="{B1DA1CF5-AEDE-4A87-BD5C-03198187B123}" type="presParOf" srcId="{27B713D5-7B7C-4829-A195-5C9E7D818067}" destId="{AA232C0B-75CC-4261-804C-D486A361C3AB}" srcOrd="7" destOrd="0" presId="urn:microsoft.com/office/officeart/2005/8/layout/radial1"/>
    <dgm:cxn modelId="{5CA3B593-D3F0-49F5-B8AC-B3EA989B4F14}" type="presParOf" srcId="{AA232C0B-75CC-4261-804C-D486A361C3AB}" destId="{195C9F60-C860-443B-BEBD-ED02EB96228C}" srcOrd="0" destOrd="0" presId="urn:microsoft.com/office/officeart/2005/8/layout/radial1"/>
    <dgm:cxn modelId="{6A0E3E19-1F63-4FC4-A57A-95ED1C041C14}" type="presParOf" srcId="{27B713D5-7B7C-4829-A195-5C9E7D818067}" destId="{B8A1C0D7-EBDA-477E-A5C1-D11CAA94C083}" srcOrd="8" destOrd="0" presId="urn:microsoft.com/office/officeart/2005/8/layout/radial1"/>
    <dgm:cxn modelId="{03CA24AE-D9A3-401D-A267-C12C596C5E61}" type="presParOf" srcId="{27B713D5-7B7C-4829-A195-5C9E7D818067}" destId="{606B9F83-C1E9-4460-9152-B0EA8EC75566}" srcOrd="9" destOrd="0" presId="urn:microsoft.com/office/officeart/2005/8/layout/radial1"/>
    <dgm:cxn modelId="{72B77A6E-595E-4A04-AE6E-48CDCA5220B6}" type="presParOf" srcId="{606B9F83-C1E9-4460-9152-B0EA8EC75566}" destId="{170F6256-29D9-4714-8E2D-0BBE130B54C8}" srcOrd="0" destOrd="0" presId="urn:microsoft.com/office/officeart/2005/8/layout/radial1"/>
    <dgm:cxn modelId="{392E035C-9C57-409D-A4C6-52BDFEC62FDF}" type="presParOf" srcId="{27B713D5-7B7C-4829-A195-5C9E7D818067}" destId="{C9387EE8-B7B8-4FD4-B3F4-7F1E89C931D8}" srcOrd="10" destOrd="0" presId="urn:microsoft.com/office/officeart/2005/8/layout/radial1"/>
    <dgm:cxn modelId="{A2808BD6-A334-49AF-A511-73FAC2CB2D1F}" type="presParOf" srcId="{27B713D5-7B7C-4829-A195-5C9E7D818067}" destId="{019E6E29-59C7-4866-BE71-29E1059713A3}" srcOrd="11" destOrd="0" presId="urn:microsoft.com/office/officeart/2005/8/layout/radial1"/>
    <dgm:cxn modelId="{B44C8980-0631-4EF9-92D6-BC9CAB8E563F}" type="presParOf" srcId="{019E6E29-59C7-4866-BE71-29E1059713A3}" destId="{55FB5CBA-CCA9-4C52-BE78-A5F99AA7A61B}" srcOrd="0" destOrd="0" presId="urn:microsoft.com/office/officeart/2005/8/layout/radial1"/>
    <dgm:cxn modelId="{300E64E4-BE32-4FB7-9D11-DCDFA7C74B0C}" type="presParOf" srcId="{27B713D5-7B7C-4829-A195-5C9E7D818067}" destId="{FBD49302-95D3-4DE6-B878-EE614323CD3C}" srcOrd="12" destOrd="0" presId="urn:microsoft.com/office/officeart/2005/8/layout/radial1"/>
    <dgm:cxn modelId="{12A8B64A-7EEE-4336-BC17-7236AC6EA69B}" type="presParOf" srcId="{27B713D5-7B7C-4829-A195-5C9E7D818067}" destId="{3838E79D-386D-426D-B853-4ACF028F9C26}" srcOrd="13" destOrd="0" presId="urn:microsoft.com/office/officeart/2005/8/layout/radial1"/>
    <dgm:cxn modelId="{FAA6B591-BAE9-4264-BB25-8633A8441921}" type="presParOf" srcId="{3838E79D-386D-426D-B853-4ACF028F9C26}" destId="{62D27EAA-DC47-4833-B1F3-6E9209E9055E}" srcOrd="0" destOrd="0" presId="urn:microsoft.com/office/officeart/2005/8/layout/radial1"/>
    <dgm:cxn modelId="{91C24BC7-A59A-4119-A4AB-FB79BEA1E4D7}" type="presParOf" srcId="{27B713D5-7B7C-4829-A195-5C9E7D818067}" destId="{AB748330-27DA-425F-BAEC-586051E58725}" srcOrd="14" destOrd="0" presId="urn:microsoft.com/office/officeart/2005/8/layout/radial1"/>
    <dgm:cxn modelId="{720816B7-BC49-4B69-94E4-D0DB01BF1180}" type="presParOf" srcId="{27B713D5-7B7C-4829-A195-5C9E7D818067}" destId="{FBFD0D2D-FF9A-428C-8F22-8CBA90A1B25A}" srcOrd="15" destOrd="0" presId="urn:microsoft.com/office/officeart/2005/8/layout/radial1"/>
    <dgm:cxn modelId="{63334B34-8EBC-4F85-887F-C26F8358B604}" type="presParOf" srcId="{FBFD0D2D-FF9A-428C-8F22-8CBA90A1B25A}" destId="{7465EDB4-A689-4779-A81B-5AD321C13C88}" srcOrd="0" destOrd="0" presId="urn:microsoft.com/office/officeart/2005/8/layout/radial1"/>
    <dgm:cxn modelId="{A9632C59-31A8-4BBA-B056-3F3C654B7D25}" type="presParOf" srcId="{27B713D5-7B7C-4829-A195-5C9E7D818067}" destId="{8E89E85C-8D33-4AED-8A24-DC5E6E02B81A}" srcOrd="16" destOrd="0" presId="urn:microsoft.com/office/officeart/2005/8/layout/radial1"/>
    <dgm:cxn modelId="{142A8C53-F244-431F-909B-0FF0087F4290}" type="presParOf" srcId="{27B713D5-7B7C-4829-A195-5C9E7D818067}" destId="{AB1C58B3-E38B-4290-9445-90563B850CA2}" srcOrd="17" destOrd="0" presId="urn:microsoft.com/office/officeart/2005/8/layout/radial1"/>
    <dgm:cxn modelId="{46B79C2C-8FE6-4035-A3A1-3D2B3AD8B473}" type="presParOf" srcId="{AB1C58B3-E38B-4290-9445-90563B850CA2}" destId="{906EB5A6-05B7-49FB-8AF9-9B431D8046DE}" srcOrd="0" destOrd="0" presId="urn:microsoft.com/office/officeart/2005/8/layout/radial1"/>
    <dgm:cxn modelId="{6E3E990C-C66F-461C-A91E-142C94A3C7CB}" type="presParOf" srcId="{27B713D5-7B7C-4829-A195-5C9E7D818067}" destId="{B37AE6C1-095D-4B71-BCE0-F4E2C70AB868}" srcOrd="18" destOrd="0" presId="urn:microsoft.com/office/officeart/2005/8/layout/radial1"/>
    <dgm:cxn modelId="{4F5F064E-06AD-46AC-BA49-9702CF94D4C6}" type="presParOf" srcId="{27B713D5-7B7C-4829-A195-5C9E7D818067}" destId="{39CEF5C0-E932-41A9-9808-C9495EEA9C66}" srcOrd="19" destOrd="0" presId="urn:microsoft.com/office/officeart/2005/8/layout/radial1"/>
    <dgm:cxn modelId="{389E55BA-321B-4856-B96E-9BEFDC6DE673}" type="presParOf" srcId="{39CEF5C0-E932-41A9-9808-C9495EEA9C66}" destId="{E6659A19-AB89-4FEB-8611-88AD66F73FA0}" srcOrd="0" destOrd="0" presId="urn:microsoft.com/office/officeart/2005/8/layout/radial1"/>
    <dgm:cxn modelId="{B56813D1-16CD-4594-8E91-E30D1F63887B}" type="presParOf" srcId="{27B713D5-7B7C-4829-A195-5C9E7D818067}" destId="{BEBD6A4C-A227-4732-869D-C8E16F8E0270}" srcOrd="2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D4C3FF-5248-4281-95B9-1E692A6EFA83}">
      <dsp:nvSpPr>
        <dsp:cNvPr id="0" name=""/>
        <dsp:cNvSpPr/>
      </dsp:nvSpPr>
      <dsp:spPr>
        <a:xfrm>
          <a:off x="7113" y="1933120"/>
          <a:ext cx="1605689" cy="619796"/>
        </a:xfrm>
        <a:prstGeom prst="chevron">
          <a:avLst>
            <a:gd name="adj" fmla="val 4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D3FF51-E9D8-403F-BA37-5F702802ACA7}">
      <dsp:nvSpPr>
        <dsp:cNvPr id="0" name=""/>
        <dsp:cNvSpPr/>
      </dsp:nvSpPr>
      <dsp:spPr>
        <a:xfrm>
          <a:off x="381765" y="1838449"/>
          <a:ext cx="1462978" cy="11190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GB" sz="1100" b="1" kern="1200" dirty="0"/>
            <a:t>Stage 1</a:t>
          </a:r>
          <a:r>
            <a:rPr lang="en-GB" sz="1100" kern="1200" dirty="0"/>
            <a:t>:</a:t>
          </a:r>
          <a:br>
            <a:rPr lang="en-GB" sz="1100" kern="1200" dirty="0"/>
          </a:br>
          <a:r>
            <a:rPr lang="en-GB" sz="1100" kern="1200" dirty="0"/>
            <a:t>Evidence base creation &amp; review</a:t>
          </a:r>
        </a:p>
      </dsp:txBody>
      <dsp:txXfrm>
        <a:off x="414540" y="1871224"/>
        <a:ext cx="1397428" cy="1053485"/>
      </dsp:txXfrm>
    </dsp:sp>
    <dsp:sp modelId="{BAA62499-FE00-4FC6-AB2B-C2ED78552D91}">
      <dsp:nvSpPr>
        <dsp:cNvPr id="0" name=""/>
        <dsp:cNvSpPr/>
      </dsp:nvSpPr>
      <dsp:spPr>
        <a:xfrm>
          <a:off x="1894699" y="1933120"/>
          <a:ext cx="1605689" cy="619796"/>
        </a:xfrm>
        <a:prstGeom prst="chevron">
          <a:avLst>
            <a:gd name="adj" fmla="val 4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BB25FB-8BE1-442D-A41D-F53DCEB6B193}">
      <dsp:nvSpPr>
        <dsp:cNvPr id="0" name=""/>
        <dsp:cNvSpPr/>
      </dsp:nvSpPr>
      <dsp:spPr>
        <a:xfrm>
          <a:off x="2322882" y="1823218"/>
          <a:ext cx="1355915" cy="114949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GB" sz="1100" kern="1200" dirty="0"/>
            <a:t>Draft Evidence Base Report</a:t>
          </a:r>
        </a:p>
      </dsp:txBody>
      <dsp:txXfrm>
        <a:off x="2356550" y="1856886"/>
        <a:ext cx="1288579" cy="1082162"/>
      </dsp:txXfrm>
    </dsp:sp>
    <dsp:sp modelId="{2FB8491E-CD47-4676-A767-A0FD5EEDF40E}">
      <dsp:nvSpPr>
        <dsp:cNvPr id="0" name=""/>
        <dsp:cNvSpPr/>
      </dsp:nvSpPr>
      <dsp:spPr>
        <a:xfrm>
          <a:off x="3728753" y="1933120"/>
          <a:ext cx="1605689" cy="619796"/>
        </a:xfrm>
        <a:prstGeom prst="chevron">
          <a:avLst>
            <a:gd name="adj" fmla="val 4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297F9A-8AEE-4745-997A-7C73E1411F57}">
      <dsp:nvSpPr>
        <dsp:cNvPr id="0" name=""/>
        <dsp:cNvSpPr/>
      </dsp:nvSpPr>
      <dsp:spPr>
        <a:xfrm>
          <a:off x="4156937" y="1848719"/>
          <a:ext cx="1355915" cy="109849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GB" sz="1100" b="1" kern="1200" dirty="0"/>
            <a:t>Stage 2:</a:t>
          </a:r>
          <a:endParaRPr lang="en-GB" sz="1100" kern="1200" dirty="0"/>
        </a:p>
        <a:p>
          <a:pPr marL="0" lvl="0" indent="0" algn="ctr" defTabSz="488950">
            <a:lnSpc>
              <a:spcPct val="90000"/>
            </a:lnSpc>
            <a:spcBef>
              <a:spcPct val="0"/>
            </a:spcBef>
            <a:spcAft>
              <a:spcPct val="35000"/>
            </a:spcAft>
            <a:buNone/>
          </a:pPr>
          <a:r>
            <a:rPr lang="en-GB" sz="1100" kern="1200" dirty="0"/>
            <a:t>Developing Propositions/</a:t>
          </a:r>
          <a:br>
            <a:rPr lang="en-GB" sz="1100" kern="1200" dirty="0"/>
          </a:br>
          <a:r>
            <a:rPr lang="en-GB" sz="1100" kern="1200" dirty="0"/>
            <a:t>Intervention</a:t>
          </a:r>
        </a:p>
      </dsp:txBody>
      <dsp:txXfrm>
        <a:off x="4189111" y="1880893"/>
        <a:ext cx="1291567" cy="1034147"/>
      </dsp:txXfrm>
    </dsp:sp>
    <dsp:sp modelId="{891DB92F-06A3-4749-A11B-2E5734C6365B}">
      <dsp:nvSpPr>
        <dsp:cNvPr id="0" name=""/>
        <dsp:cNvSpPr/>
      </dsp:nvSpPr>
      <dsp:spPr>
        <a:xfrm>
          <a:off x="5562807" y="1933120"/>
          <a:ext cx="1605689" cy="619796"/>
        </a:xfrm>
        <a:prstGeom prst="chevron">
          <a:avLst>
            <a:gd name="adj" fmla="val 4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F93D0A-DE98-4494-858F-853EA9FC09BD}">
      <dsp:nvSpPr>
        <dsp:cNvPr id="0" name=""/>
        <dsp:cNvSpPr/>
      </dsp:nvSpPr>
      <dsp:spPr>
        <a:xfrm>
          <a:off x="5990991" y="1836937"/>
          <a:ext cx="1355915" cy="112206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GB" sz="1100" kern="1200" dirty="0"/>
            <a:t>Draft Local Industrial Strategy</a:t>
          </a:r>
        </a:p>
        <a:p>
          <a:pPr marL="0" lvl="0" indent="0" algn="ctr" defTabSz="488950">
            <a:lnSpc>
              <a:spcPct val="90000"/>
            </a:lnSpc>
            <a:spcBef>
              <a:spcPct val="0"/>
            </a:spcBef>
            <a:spcAft>
              <a:spcPct val="35000"/>
            </a:spcAft>
            <a:buNone/>
          </a:pPr>
          <a:r>
            <a:rPr lang="en-GB" sz="1100" kern="1200" dirty="0"/>
            <a:t>Finalise Evidence Base</a:t>
          </a:r>
        </a:p>
      </dsp:txBody>
      <dsp:txXfrm>
        <a:off x="6023855" y="1869801"/>
        <a:ext cx="1290187" cy="1056332"/>
      </dsp:txXfrm>
    </dsp:sp>
    <dsp:sp modelId="{166C8EF2-B4B5-4EDD-9150-73C606910B9F}">
      <dsp:nvSpPr>
        <dsp:cNvPr id="0" name=""/>
        <dsp:cNvSpPr/>
      </dsp:nvSpPr>
      <dsp:spPr>
        <a:xfrm>
          <a:off x="7396861" y="1933120"/>
          <a:ext cx="1605689" cy="619796"/>
        </a:xfrm>
        <a:prstGeom prst="chevron">
          <a:avLst>
            <a:gd name="adj" fmla="val 4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DF85CB-0E62-4BD5-BC03-911F8BEDD3FE}">
      <dsp:nvSpPr>
        <dsp:cNvPr id="0" name=""/>
        <dsp:cNvSpPr/>
      </dsp:nvSpPr>
      <dsp:spPr>
        <a:xfrm>
          <a:off x="7825045" y="1855137"/>
          <a:ext cx="1355915" cy="108565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GB" sz="1100" b="1" kern="1200" dirty="0"/>
            <a:t>Stage 3</a:t>
          </a:r>
          <a:r>
            <a:rPr lang="en-GB" sz="1100" kern="1200" dirty="0"/>
            <a:t>:</a:t>
          </a:r>
        </a:p>
        <a:p>
          <a:pPr marL="0" lvl="0" indent="0" algn="ctr" defTabSz="488950">
            <a:lnSpc>
              <a:spcPct val="90000"/>
            </a:lnSpc>
            <a:spcBef>
              <a:spcPct val="0"/>
            </a:spcBef>
            <a:spcAft>
              <a:spcPct val="35000"/>
            </a:spcAft>
            <a:buNone/>
          </a:pPr>
          <a:r>
            <a:rPr lang="en-GB" sz="1100" kern="1200" dirty="0"/>
            <a:t>Government co-design</a:t>
          </a:r>
        </a:p>
      </dsp:txBody>
      <dsp:txXfrm>
        <a:off x="7856843" y="1886935"/>
        <a:ext cx="1292319" cy="1022063"/>
      </dsp:txXfrm>
    </dsp:sp>
    <dsp:sp modelId="{C85C4EFC-06C9-41F1-9F29-79F73FE2DE14}">
      <dsp:nvSpPr>
        <dsp:cNvPr id="0" name=""/>
        <dsp:cNvSpPr/>
      </dsp:nvSpPr>
      <dsp:spPr>
        <a:xfrm>
          <a:off x="9230916" y="1933120"/>
          <a:ext cx="1605689" cy="619796"/>
        </a:xfrm>
        <a:prstGeom prst="chevron">
          <a:avLst>
            <a:gd name="adj" fmla="val 4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85968B-B614-4C7A-A1EA-8BCDB8359636}">
      <dsp:nvSpPr>
        <dsp:cNvPr id="0" name=""/>
        <dsp:cNvSpPr/>
      </dsp:nvSpPr>
      <dsp:spPr>
        <a:xfrm>
          <a:off x="9659100" y="1805172"/>
          <a:ext cx="1355915" cy="118558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dirty="0"/>
            <a:t>LIS Finalisation &amp; Publication</a:t>
          </a:r>
        </a:p>
      </dsp:txBody>
      <dsp:txXfrm>
        <a:off x="9693825" y="1839897"/>
        <a:ext cx="1286465" cy="11161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97F9B2-5109-4107-A44E-F2AA9367EF5A}">
      <dsp:nvSpPr>
        <dsp:cNvPr id="0" name=""/>
        <dsp:cNvSpPr/>
      </dsp:nvSpPr>
      <dsp:spPr>
        <a:xfrm>
          <a:off x="3787696" y="2256501"/>
          <a:ext cx="1060606" cy="10606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SELEP Strategic Board</a:t>
          </a:r>
        </a:p>
      </dsp:txBody>
      <dsp:txXfrm>
        <a:off x="3943018" y="2411823"/>
        <a:ext cx="749962" cy="749962"/>
      </dsp:txXfrm>
    </dsp:sp>
    <dsp:sp modelId="{7991628D-33AC-43A7-9C50-2F6AD8413B0A}">
      <dsp:nvSpPr>
        <dsp:cNvPr id="0" name=""/>
        <dsp:cNvSpPr/>
      </dsp:nvSpPr>
      <dsp:spPr>
        <a:xfrm rot="16200000">
          <a:off x="3731203" y="1658651"/>
          <a:ext cx="1173592" cy="22106"/>
        </a:xfrm>
        <a:custGeom>
          <a:avLst/>
          <a:gdLst/>
          <a:ahLst/>
          <a:cxnLst/>
          <a:rect l="0" t="0" r="0" b="0"/>
          <a:pathLst>
            <a:path>
              <a:moveTo>
                <a:pt x="0" y="11053"/>
              </a:moveTo>
              <a:lnTo>
                <a:pt x="1173592" y="110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288660" y="1640364"/>
        <a:ext cx="58679" cy="58679"/>
      </dsp:txXfrm>
    </dsp:sp>
    <dsp:sp modelId="{111FBD73-0D95-4CF8-8542-591FAE526FFF}">
      <dsp:nvSpPr>
        <dsp:cNvPr id="0" name=""/>
        <dsp:cNvSpPr/>
      </dsp:nvSpPr>
      <dsp:spPr>
        <a:xfrm>
          <a:off x="3787696" y="22301"/>
          <a:ext cx="1060606" cy="10606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t>Essex Business Board</a:t>
          </a:r>
        </a:p>
      </dsp:txBody>
      <dsp:txXfrm>
        <a:off x="3943018" y="177623"/>
        <a:ext cx="749962" cy="749962"/>
      </dsp:txXfrm>
    </dsp:sp>
    <dsp:sp modelId="{BE7FD9FB-679D-4023-BEEE-40C65C72F5D3}">
      <dsp:nvSpPr>
        <dsp:cNvPr id="0" name=""/>
        <dsp:cNvSpPr/>
      </dsp:nvSpPr>
      <dsp:spPr>
        <a:xfrm rot="18360000">
          <a:off x="4387818" y="1871998"/>
          <a:ext cx="1173592" cy="22106"/>
        </a:xfrm>
        <a:custGeom>
          <a:avLst/>
          <a:gdLst/>
          <a:ahLst/>
          <a:cxnLst/>
          <a:rect l="0" t="0" r="0" b="0"/>
          <a:pathLst>
            <a:path>
              <a:moveTo>
                <a:pt x="0" y="11053"/>
              </a:moveTo>
              <a:lnTo>
                <a:pt x="1173592" y="110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45274" y="1853712"/>
        <a:ext cx="58679" cy="58679"/>
      </dsp:txXfrm>
    </dsp:sp>
    <dsp:sp modelId="{5C70A07F-5632-47A4-AF6B-54470A64968A}">
      <dsp:nvSpPr>
        <dsp:cNvPr id="0" name=""/>
        <dsp:cNvSpPr/>
      </dsp:nvSpPr>
      <dsp:spPr>
        <a:xfrm>
          <a:off x="5100926" y="448995"/>
          <a:ext cx="1060606" cy="10606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t>Kent &amp; Medway Economic Partnership</a:t>
          </a:r>
        </a:p>
      </dsp:txBody>
      <dsp:txXfrm>
        <a:off x="5256248" y="604317"/>
        <a:ext cx="749962" cy="749962"/>
      </dsp:txXfrm>
    </dsp:sp>
    <dsp:sp modelId="{5CB92A52-F2B5-40B9-8769-B7477C498055}">
      <dsp:nvSpPr>
        <dsp:cNvPr id="0" name=""/>
        <dsp:cNvSpPr/>
      </dsp:nvSpPr>
      <dsp:spPr>
        <a:xfrm rot="20520000">
          <a:off x="4793628" y="2430548"/>
          <a:ext cx="1173592" cy="22106"/>
        </a:xfrm>
        <a:custGeom>
          <a:avLst/>
          <a:gdLst/>
          <a:ahLst/>
          <a:cxnLst/>
          <a:rect l="0" t="0" r="0" b="0"/>
          <a:pathLst>
            <a:path>
              <a:moveTo>
                <a:pt x="0" y="11053"/>
              </a:moveTo>
              <a:lnTo>
                <a:pt x="1173592" y="110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351085" y="2412261"/>
        <a:ext cx="58679" cy="58679"/>
      </dsp:txXfrm>
    </dsp:sp>
    <dsp:sp modelId="{E12C1897-2AB5-48D4-A6CA-CCE0EAE7A6EE}">
      <dsp:nvSpPr>
        <dsp:cNvPr id="0" name=""/>
        <dsp:cNvSpPr/>
      </dsp:nvSpPr>
      <dsp:spPr>
        <a:xfrm>
          <a:off x="5912546" y="1566095"/>
          <a:ext cx="1060606" cy="10606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t>Opportunity South Essex</a:t>
          </a:r>
        </a:p>
      </dsp:txBody>
      <dsp:txXfrm>
        <a:off x="6067868" y="1721417"/>
        <a:ext cx="749962" cy="749962"/>
      </dsp:txXfrm>
    </dsp:sp>
    <dsp:sp modelId="{AA232C0B-75CC-4261-804C-D486A361C3AB}">
      <dsp:nvSpPr>
        <dsp:cNvPr id="0" name=""/>
        <dsp:cNvSpPr/>
      </dsp:nvSpPr>
      <dsp:spPr>
        <a:xfrm rot="1080000">
          <a:off x="4793628" y="3120954"/>
          <a:ext cx="1173592" cy="22106"/>
        </a:xfrm>
        <a:custGeom>
          <a:avLst/>
          <a:gdLst/>
          <a:ahLst/>
          <a:cxnLst/>
          <a:rect l="0" t="0" r="0" b="0"/>
          <a:pathLst>
            <a:path>
              <a:moveTo>
                <a:pt x="0" y="11053"/>
              </a:moveTo>
              <a:lnTo>
                <a:pt x="1173592" y="110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351085" y="3102667"/>
        <a:ext cx="58679" cy="58679"/>
      </dsp:txXfrm>
    </dsp:sp>
    <dsp:sp modelId="{B8A1C0D7-EBDA-477E-A5C1-D11CAA94C083}">
      <dsp:nvSpPr>
        <dsp:cNvPr id="0" name=""/>
        <dsp:cNvSpPr/>
      </dsp:nvSpPr>
      <dsp:spPr>
        <a:xfrm>
          <a:off x="5912546" y="2946906"/>
          <a:ext cx="1060606" cy="10606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t>Team East Sussex</a:t>
          </a:r>
        </a:p>
      </dsp:txBody>
      <dsp:txXfrm>
        <a:off x="6067868" y="3102228"/>
        <a:ext cx="749962" cy="749962"/>
      </dsp:txXfrm>
    </dsp:sp>
    <dsp:sp modelId="{606B9F83-C1E9-4460-9152-B0EA8EC75566}">
      <dsp:nvSpPr>
        <dsp:cNvPr id="0" name=""/>
        <dsp:cNvSpPr/>
      </dsp:nvSpPr>
      <dsp:spPr>
        <a:xfrm rot="3240000">
          <a:off x="4387818" y="3679504"/>
          <a:ext cx="1173592" cy="22106"/>
        </a:xfrm>
        <a:custGeom>
          <a:avLst/>
          <a:gdLst/>
          <a:ahLst/>
          <a:cxnLst/>
          <a:rect l="0" t="0" r="0" b="0"/>
          <a:pathLst>
            <a:path>
              <a:moveTo>
                <a:pt x="0" y="11053"/>
              </a:moveTo>
              <a:lnTo>
                <a:pt x="1173592" y="110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45274" y="3661217"/>
        <a:ext cx="58679" cy="58679"/>
      </dsp:txXfrm>
    </dsp:sp>
    <dsp:sp modelId="{C9387EE8-B7B8-4FD4-B3F4-7F1E89C931D8}">
      <dsp:nvSpPr>
        <dsp:cNvPr id="0" name=""/>
        <dsp:cNvSpPr/>
      </dsp:nvSpPr>
      <dsp:spPr>
        <a:xfrm>
          <a:off x="5100926" y="4064006"/>
          <a:ext cx="1060606" cy="10606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t>Housing &amp; Development Group</a:t>
          </a:r>
        </a:p>
      </dsp:txBody>
      <dsp:txXfrm>
        <a:off x="5256248" y="4219328"/>
        <a:ext cx="749962" cy="749962"/>
      </dsp:txXfrm>
    </dsp:sp>
    <dsp:sp modelId="{019E6E29-59C7-4866-BE71-29E1059713A3}">
      <dsp:nvSpPr>
        <dsp:cNvPr id="0" name=""/>
        <dsp:cNvSpPr/>
      </dsp:nvSpPr>
      <dsp:spPr>
        <a:xfrm rot="5400000">
          <a:off x="3731203" y="3892851"/>
          <a:ext cx="1173592" cy="22106"/>
        </a:xfrm>
        <a:custGeom>
          <a:avLst/>
          <a:gdLst/>
          <a:ahLst/>
          <a:cxnLst/>
          <a:rect l="0" t="0" r="0" b="0"/>
          <a:pathLst>
            <a:path>
              <a:moveTo>
                <a:pt x="0" y="11053"/>
              </a:moveTo>
              <a:lnTo>
                <a:pt x="1173592" y="110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288660" y="3874564"/>
        <a:ext cx="58679" cy="58679"/>
      </dsp:txXfrm>
    </dsp:sp>
    <dsp:sp modelId="{FBD49302-95D3-4DE6-B878-EE614323CD3C}">
      <dsp:nvSpPr>
        <dsp:cNvPr id="0" name=""/>
        <dsp:cNvSpPr/>
      </dsp:nvSpPr>
      <dsp:spPr>
        <a:xfrm>
          <a:off x="3787696" y="4490700"/>
          <a:ext cx="1060606" cy="10606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t>South East Creative Enterprise Network</a:t>
          </a:r>
        </a:p>
      </dsp:txBody>
      <dsp:txXfrm>
        <a:off x="3943018" y="4646022"/>
        <a:ext cx="749962" cy="749962"/>
      </dsp:txXfrm>
    </dsp:sp>
    <dsp:sp modelId="{3838E79D-386D-426D-B853-4ACF028F9C26}">
      <dsp:nvSpPr>
        <dsp:cNvPr id="0" name=""/>
        <dsp:cNvSpPr/>
      </dsp:nvSpPr>
      <dsp:spPr>
        <a:xfrm rot="7560000">
          <a:off x="3074588" y="3679504"/>
          <a:ext cx="1173592" cy="22106"/>
        </a:xfrm>
        <a:custGeom>
          <a:avLst/>
          <a:gdLst/>
          <a:ahLst/>
          <a:cxnLst/>
          <a:rect l="0" t="0" r="0" b="0"/>
          <a:pathLst>
            <a:path>
              <a:moveTo>
                <a:pt x="0" y="11053"/>
              </a:moveTo>
              <a:lnTo>
                <a:pt x="1173592" y="110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632045" y="3661217"/>
        <a:ext cx="58679" cy="58679"/>
      </dsp:txXfrm>
    </dsp:sp>
    <dsp:sp modelId="{AB748330-27DA-425F-BAEC-586051E58725}">
      <dsp:nvSpPr>
        <dsp:cNvPr id="0" name=""/>
        <dsp:cNvSpPr/>
      </dsp:nvSpPr>
      <dsp:spPr>
        <a:xfrm>
          <a:off x="2474467" y="4064006"/>
          <a:ext cx="1060606" cy="10606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t>Coastal Communities Group</a:t>
          </a:r>
        </a:p>
      </dsp:txBody>
      <dsp:txXfrm>
        <a:off x="2629789" y="4219328"/>
        <a:ext cx="749962" cy="749962"/>
      </dsp:txXfrm>
    </dsp:sp>
    <dsp:sp modelId="{FBFD0D2D-FF9A-428C-8F22-8CBA90A1B25A}">
      <dsp:nvSpPr>
        <dsp:cNvPr id="0" name=""/>
        <dsp:cNvSpPr/>
      </dsp:nvSpPr>
      <dsp:spPr>
        <a:xfrm rot="9720000">
          <a:off x="2668778" y="3120954"/>
          <a:ext cx="1173592" cy="22106"/>
        </a:xfrm>
        <a:custGeom>
          <a:avLst/>
          <a:gdLst/>
          <a:ahLst/>
          <a:cxnLst/>
          <a:rect l="0" t="0" r="0" b="0"/>
          <a:pathLst>
            <a:path>
              <a:moveTo>
                <a:pt x="0" y="11053"/>
              </a:moveTo>
              <a:lnTo>
                <a:pt x="1173592" y="110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226235" y="3102667"/>
        <a:ext cx="58679" cy="58679"/>
      </dsp:txXfrm>
    </dsp:sp>
    <dsp:sp modelId="{8E89E85C-8D33-4AED-8A24-DC5E6E02B81A}">
      <dsp:nvSpPr>
        <dsp:cNvPr id="0" name=""/>
        <dsp:cNvSpPr/>
      </dsp:nvSpPr>
      <dsp:spPr>
        <a:xfrm>
          <a:off x="1662846" y="2946906"/>
          <a:ext cx="1060606" cy="10606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t>Rural Communities Group</a:t>
          </a:r>
        </a:p>
      </dsp:txBody>
      <dsp:txXfrm>
        <a:off x="1818168" y="3102228"/>
        <a:ext cx="749962" cy="749962"/>
      </dsp:txXfrm>
    </dsp:sp>
    <dsp:sp modelId="{AB1C58B3-E38B-4290-9445-90563B850CA2}">
      <dsp:nvSpPr>
        <dsp:cNvPr id="0" name=""/>
        <dsp:cNvSpPr/>
      </dsp:nvSpPr>
      <dsp:spPr>
        <a:xfrm rot="11880000">
          <a:off x="2668778" y="2430548"/>
          <a:ext cx="1173592" cy="22106"/>
        </a:xfrm>
        <a:custGeom>
          <a:avLst/>
          <a:gdLst/>
          <a:ahLst/>
          <a:cxnLst/>
          <a:rect l="0" t="0" r="0" b="0"/>
          <a:pathLst>
            <a:path>
              <a:moveTo>
                <a:pt x="0" y="11053"/>
              </a:moveTo>
              <a:lnTo>
                <a:pt x="1173592" y="110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226235" y="2412261"/>
        <a:ext cx="58679" cy="58679"/>
      </dsp:txXfrm>
    </dsp:sp>
    <dsp:sp modelId="{B37AE6C1-095D-4B71-BCE0-F4E2C70AB868}">
      <dsp:nvSpPr>
        <dsp:cNvPr id="0" name=""/>
        <dsp:cNvSpPr/>
      </dsp:nvSpPr>
      <dsp:spPr>
        <a:xfrm>
          <a:off x="1662846" y="1566095"/>
          <a:ext cx="1060606" cy="10606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t>Social Enterprise Group</a:t>
          </a:r>
        </a:p>
      </dsp:txBody>
      <dsp:txXfrm>
        <a:off x="1818168" y="1721417"/>
        <a:ext cx="749962" cy="749962"/>
      </dsp:txXfrm>
    </dsp:sp>
    <dsp:sp modelId="{39CEF5C0-E932-41A9-9808-C9495EEA9C66}">
      <dsp:nvSpPr>
        <dsp:cNvPr id="0" name=""/>
        <dsp:cNvSpPr/>
      </dsp:nvSpPr>
      <dsp:spPr>
        <a:xfrm rot="14040000">
          <a:off x="3074588" y="1871998"/>
          <a:ext cx="1173592" cy="22106"/>
        </a:xfrm>
        <a:custGeom>
          <a:avLst/>
          <a:gdLst/>
          <a:ahLst/>
          <a:cxnLst/>
          <a:rect l="0" t="0" r="0" b="0"/>
          <a:pathLst>
            <a:path>
              <a:moveTo>
                <a:pt x="0" y="11053"/>
              </a:moveTo>
              <a:lnTo>
                <a:pt x="1173592" y="110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632045" y="1853712"/>
        <a:ext cx="58679" cy="58679"/>
      </dsp:txXfrm>
    </dsp:sp>
    <dsp:sp modelId="{BEBD6A4C-A227-4732-869D-C8E16F8E0270}">
      <dsp:nvSpPr>
        <dsp:cNvPr id="0" name=""/>
        <dsp:cNvSpPr/>
      </dsp:nvSpPr>
      <dsp:spPr>
        <a:xfrm>
          <a:off x="2474467" y="448995"/>
          <a:ext cx="1060606" cy="10606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t>Skills Advisory Panel/ Group</a:t>
          </a:r>
        </a:p>
      </dsp:txBody>
      <dsp:txXfrm>
        <a:off x="2629789" y="604317"/>
        <a:ext cx="749962" cy="749962"/>
      </dsp:txXfrm>
    </dsp:sp>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B3EB1F-43F0-4FCD-B634-FCEC6B77BC4A}" type="datetimeFigureOut">
              <a:rPr lang="en-GB" smtClean="0"/>
              <a:t>17/09/2019</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EEC376-0DB3-4489-842A-12D92786294F}" type="slidenum">
              <a:rPr lang="en-GB" smtClean="0"/>
              <a:t>‹#›</a:t>
            </a:fld>
            <a:endParaRPr lang="en-GB" dirty="0"/>
          </a:p>
        </p:txBody>
      </p:sp>
    </p:spTree>
    <p:extLst>
      <p:ext uri="{BB962C8B-B14F-4D97-AF65-F5344CB8AC3E}">
        <p14:creationId xmlns:p14="http://schemas.microsoft.com/office/powerpoint/2010/main" val="2232770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This slide deck is designed to support any event or meeting that presents the opportunity to share knowledge and seek input to help shape and develop the South East Local Industrial Strategy</a:t>
            </a:r>
          </a:p>
          <a:p>
            <a:endParaRPr lang="en-US" dirty="0"/>
          </a:p>
          <a:p>
            <a:r>
              <a:rPr lang="en-US" dirty="0"/>
              <a:t>The person delivering the presentation can pick and choose the relevant slides dependent on the aim of the event/meeting and its audience AND/OR adapting this to align with any local economic strategy work taking place.  Please note though, it is important that the audience understands that they are discussing and contributing to the development of the South East LIS document, directly.</a:t>
            </a:r>
            <a:endParaRPr lang="en-GB" dirty="0"/>
          </a:p>
          <a:p>
            <a:endParaRPr lang="en-GB" dirty="0"/>
          </a:p>
        </p:txBody>
      </p:sp>
      <p:sp>
        <p:nvSpPr>
          <p:cNvPr id="4" name="Slide Number Placeholder 3"/>
          <p:cNvSpPr>
            <a:spLocks noGrp="1"/>
          </p:cNvSpPr>
          <p:nvPr>
            <p:ph type="sldNum" sz="quarter" idx="5"/>
          </p:nvPr>
        </p:nvSpPr>
        <p:spPr/>
        <p:txBody>
          <a:bodyPr/>
          <a:lstStyle/>
          <a:p>
            <a:fld id="{E0854382-0035-4F2C-A9A1-64EE9B7013F3}" type="slidenum">
              <a:rPr lang="en-GB" smtClean="0"/>
              <a:t>1</a:t>
            </a:fld>
            <a:endParaRPr lang="en-GB" dirty="0"/>
          </a:p>
        </p:txBody>
      </p:sp>
    </p:spTree>
    <p:extLst>
      <p:ext uri="{BB962C8B-B14F-4D97-AF65-F5344CB8AC3E}">
        <p14:creationId xmlns:p14="http://schemas.microsoft.com/office/powerpoint/2010/main" val="4178695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u="sng" dirty="0"/>
              <a:t>This slide sets out the structure of this slide deck and the discussion it is designed to support</a:t>
            </a:r>
          </a:p>
          <a:p>
            <a:endParaRPr lang="en-US" b="1" i="0" u="sng" dirty="0"/>
          </a:p>
          <a:p>
            <a:r>
              <a:rPr lang="en-US" b="0" i="0" u="none" dirty="0"/>
              <a:t>The aim of today’s session is to:</a:t>
            </a:r>
          </a:p>
          <a:p>
            <a:endParaRPr lang="en-US" b="0" i="0" u="none" dirty="0"/>
          </a:p>
          <a:p>
            <a:r>
              <a:rPr lang="en-US" b="0" i="0" u="none" dirty="0"/>
              <a:t>Introduce what the LIS is and the work we are doing on it, led by the LEP but working with businesses, colleges, universities and local councils.  </a:t>
            </a:r>
          </a:p>
          <a:p>
            <a:endParaRPr lang="en-US" b="0" i="0" u="none" dirty="0"/>
          </a:p>
          <a:p>
            <a:r>
              <a:rPr lang="en-US" b="0" i="0" u="none" dirty="0"/>
              <a:t>To discuss the major economic and business opportunities that are ahead</a:t>
            </a:r>
          </a:p>
          <a:p>
            <a:endParaRPr lang="en-US" b="0" i="0" u="none" dirty="0"/>
          </a:p>
          <a:p>
            <a:r>
              <a:rPr lang="en-US" b="0" i="0" u="none" dirty="0"/>
              <a:t>And to get your views on the actions that are needed to make sure that our business and communities can benefit</a:t>
            </a:r>
          </a:p>
          <a:p>
            <a:endParaRPr lang="en-GB" dirty="0"/>
          </a:p>
        </p:txBody>
      </p:sp>
      <p:sp>
        <p:nvSpPr>
          <p:cNvPr id="4" name="Slide Number Placeholder 3"/>
          <p:cNvSpPr>
            <a:spLocks noGrp="1"/>
          </p:cNvSpPr>
          <p:nvPr>
            <p:ph type="sldNum" sz="quarter" idx="5"/>
          </p:nvPr>
        </p:nvSpPr>
        <p:spPr/>
        <p:txBody>
          <a:bodyPr/>
          <a:lstStyle/>
          <a:p>
            <a:fld id="{E0854382-0035-4F2C-A9A1-64EE9B7013F3}" type="slidenum">
              <a:rPr lang="en-GB" smtClean="0"/>
              <a:t>2</a:t>
            </a:fld>
            <a:endParaRPr lang="en-GB" dirty="0"/>
          </a:p>
        </p:txBody>
      </p:sp>
    </p:spTree>
    <p:extLst>
      <p:ext uri="{BB962C8B-B14F-4D97-AF65-F5344CB8AC3E}">
        <p14:creationId xmlns:p14="http://schemas.microsoft.com/office/powerpoint/2010/main" val="1228342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u="sng" kern="1200" dirty="0">
                <a:solidFill>
                  <a:schemeClr val="tx1"/>
                </a:solidFill>
                <a:effectLst/>
                <a:latin typeface="+mn-lt"/>
                <a:ea typeface="+mn-ea"/>
                <a:cs typeface="+mn-cs"/>
              </a:rPr>
              <a:t>This slide sets out the main aims and elements of the Government’s National Industrial Strategy</a:t>
            </a:r>
          </a:p>
          <a:p>
            <a:endParaRPr lang="en-US" dirty="0"/>
          </a:p>
          <a:p>
            <a:r>
              <a:rPr lang="en-US" dirty="0"/>
              <a:t>It looks at productivity through 5 Foundations, which are well established drivers of the national and local economy:</a:t>
            </a:r>
          </a:p>
          <a:p>
            <a:endParaRPr lang="en-US" dirty="0"/>
          </a:p>
          <a:p>
            <a:r>
              <a:rPr lang="en-US" dirty="0"/>
              <a:t>Ideas – innovation</a:t>
            </a:r>
          </a:p>
          <a:p>
            <a:r>
              <a:rPr lang="en-US" dirty="0"/>
              <a:t>People – Skills and earnings, the labour market</a:t>
            </a:r>
          </a:p>
          <a:p>
            <a:r>
              <a:rPr lang="en-US" dirty="0"/>
              <a:t>Infrastructure - including digital</a:t>
            </a:r>
          </a:p>
          <a:p>
            <a:r>
              <a:rPr lang="en-US" dirty="0"/>
              <a:t>Business Environment – business support and finance</a:t>
            </a:r>
          </a:p>
          <a:p>
            <a:r>
              <a:rPr lang="en-US" dirty="0"/>
              <a:t>Places – building sustainable, resilient and buoyant communities</a:t>
            </a:r>
          </a:p>
          <a:p>
            <a:endParaRPr lang="en-US" dirty="0"/>
          </a:p>
          <a:p>
            <a:r>
              <a:rPr lang="en-US" dirty="0"/>
              <a:t>It also sets out 4 challenges which the UK and global economy faces, with a mission for the UK economy and firms to adapt and play a leading role in each:</a:t>
            </a:r>
          </a:p>
          <a:p>
            <a:endParaRPr lang="en-US" dirty="0"/>
          </a:p>
          <a:p>
            <a:r>
              <a:rPr lang="en-US" dirty="0"/>
              <a:t>AI and Data</a:t>
            </a:r>
          </a:p>
          <a:p>
            <a:r>
              <a:rPr lang="en-US" dirty="0"/>
              <a:t>Ageing Society</a:t>
            </a:r>
          </a:p>
          <a:p>
            <a:r>
              <a:rPr lang="en-US" dirty="0"/>
              <a:t>Clean Growth</a:t>
            </a:r>
          </a:p>
          <a:p>
            <a:r>
              <a:rPr lang="en-US" dirty="0"/>
              <a:t>Future of Mobility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a:t>
            </a:r>
            <a:r>
              <a:rPr lang="en-GB" sz="1200" kern="1200" dirty="0">
                <a:solidFill>
                  <a:schemeClr val="tx1"/>
                </a:solidFill>
                <a:effectLst/>
                <a:latin typeface="+mn-lt"/>
                <a:ea typeface="+mn-ea"/>
                <a:cs typeface="+mn-cs"/>
              </a:rPr>
              <a:t>he Government asked each place, led by LEPs, to prepare a local industrial strategy by March 2020.  The primary purpose of the local industrial strategy is to set out how future growth and productivity gains can be achieved in ways that benefit the whole population and, crucially, to start to make the case for future growth funding, once the current round of UK and EU growth funding is complete.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It asks that these strategies are approved with Government and are specific about the distinctive contribution and strengths that each place can offer.  </a:t>
            </a:r>
          </a:p>
          <a:p>
            <a:endParaRPr lang="en-US" dirty="0"/>
          </a:p>
          <a:p>
            <a:r>
              <a:rPr lang="en-US" dirty="0"/>
              <a:t>Really importantly, the industrial strategy is not just a public sector strategy.  Taking the opportunities and meeting the challenges ahead, say on labour or automation, is going to mean businesses in many sectors are going to have to change, adapt and invest.  This strategy has to show how they can be helped to do so.</a:t>
            </a:r>
          </a:p>
          <a:p>
            <a:endParaRPr lang="en-US" i="1" dirty="0"/>
          </a:p>
          <a:p>
            <a:pPr marL="0" indent="0">
              <a:buFont typeface="Arial" panose="020B0604020202020204" pitchFamily="34" charset="0"/>
              <a:buNone/>
            </a:pPr>
            <a:r>
              <a:rPr lang="en-US" i="1" dirty="0"/>
              <a:t>*Transforming Cities Fund</a:t>
            </a:r>
          </a:p>
          <a:p>
            <a:pPr marL="0" indent="0">
              <a:buFont typeface="Arial" panose="020B0604020202020204" pitchFamily="34" charset="0"/>
              <a:buNone/>
            </a:pPr>
            <a:r>
              <a:rPr lang="en-US" i="1" dirty="0"/>
              <a:t>^ Strengthening Places Fund and Future High Street Fund (SELEP has 7 of latter)</a:t>
            </a:r>
          </a:p>
          <a:p>
            <a:endParaRPr lang="en-GB" dirty="0"/>
          </a:p>
        </p:txBody>
      </p:sp>
      <p:sp>
        <p:nvSpPr>
          <p:cNvPr id="4" name="Slide Number Placeholder 3"/>
          <p:cNvSpPr>
            <a:spLocks noGrp="1"/>
          </p:cNvSpPr>
          <p:nvPr>
            <p:ph type="sldNum" sz="quarter" idx="5"/>
          </p:nvPr>
        </p:nvSpPr>
        <p:spPr/>
        <p:txBody>
          <a:bodyPr/>
          <a:lstStyle/>
          <a:p>
            <a:fld id="{E0854382-0035-4F2C-A9A1-64EE9B7013F3}" type="slidenum">
              <a:rPr lang="en-GB" smtClean="0"/>
              <a:t>3</a:t>
            </a:fld>
            <a:endParaRPr lang="en-GB" dirty="0"/>
          </a:p>
        </p:txBody>
      </p:sp>
    </p:spTree>
    <p:extLst>
      <p:ext uri="{BB962C8B-B14F-4D97-AF65-F5344CB8AC3E}">
        <p14:creationId xmlns:p14="http://schemas.microsoft.com/office/powerpoint/2010/main" val="934736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u="sng" kern="1200" dirty="0">
                <a:solidFill>
                  <a:schemeClr val="tx1"/>
                </a:solidFill>
                <a:effectLst/>
                <a:latin typeface="+mn-lt"/>
                <a:ea typeface="+mn-ea"/>
                <a:cs typeface="+mn-cs"/>
              </a:rPr>
              <a:t>This slide to provide some clarity on what the Local Industrial Strategy is and, as importantly, what it is not.</a:t>
            </a:r>
          </a:p>
          <a:p>
            <a:endParaRPr lang="en-US" sz="1200" kern="1200" dirty="0">
              <a:solidFill>
                <a:schemeClr val="tx1"/>
              </a:solidFill>
              <a:effectLst/>
              <a:latin typeface="+mn-lt"/>
              <a:ea typeface="+mn-ea"/>
              <a:cs typeface="+mn-cs"/>
            </a:endParaRPr>
          </a:p>
          <a:p>
            <a:r>
              <a:rPr lang="en-US" dirty="0"/>
              <a:t>As said, these strategies are primarily for local areas (defined as LEP area) to show how they can contribute to the opportunities, challenges and ambitions set out in the national Industrial Strategy.  </a:t>
            </a:r>
          </a:p>
          <a:p>
            <a:endParaRPr lang="en-US" dirty="0"/>
          </a:p>
          <a:p>
            <a:r>
              <a:rPr lang="en-US" dirty="0"/>
              <a:t>The Local Industrial Strategies are to provide a strategic direction of travel, highlighting strengths, priorities and interventions that will have the greatest impact on productivity.   It is not intended to replace other local economic plans but to focus on improving co-ordination of local economic policy and highlighting specific strengths and opportunities that can be capitalized on, and that if supported and invested in, could achieve real productivity impact.  </a:t>
            </a:r>
          </a:p>
          <a:p>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is not yet clear what funding for growth and infrastructure is going to look like post March 2020.  But our industrial strategy is not a bidding document in its own right but an important opportunity to show Government the future potential of the South East economy and why it makes sense for private and public investment to come here.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Government is clear that strategies should be evidence l</a:t>
            </a:r>
            <a:r>
              <a:rPr lang="en-US" u="none" dirty="0"/>
              <a:t>ed, they should sti</a:t>
            </a:r>
            <a:r>
              <a:rPr lang="en-US" dirty="0"/>
              <a:t>mulate collaboration across boundaries, they must be </a:t>
            </a:r>
            <a:r>
              <a:rPr lang="en-US" u="none" dirty="0"/>
              <a:t>focused and clearly state </a:t>
            </a:r>
            <a:r>
              <a:rPr lang="en-US" dirty="0"/>
              <a:t>priorities and any propositions, and although a full implementation plan must follow, the strategy should also indicate how any </a:t>
            </a:r>
            <a:r>
              <a:rPr lang="en-US" dirty="0">
                <a:solidFill>
                  <a:srgbClr val="FF0000"/>
                </a:solidFill>
              </a:rPr>
              <a:t>interventions</a:t>
            </a:r>
            <a:r>
              <a:rPr lang="en-US" dirty="0"/>
              <a:t> will be evaluated.   </a:t>
            </a:r>
          </a:p>
          <a:p>
            <a:endParaRPr lang="en-GB" dirty="0"/>
          </a:p>
        </p:txBody>
      </p:sp>
      <p:sp>
        <p:nvSpPr>
          <p:cNvPr id="4" name="Slide Number Placeholder 3"/>
          <p:cNvSpPr>
            <a:spLocks noGrp="1"/>
          </p:cNvSpPr>
          <p:nvPr>
            <p:ph type="sldNum" sz="quarter" idx="5"/>
          </p:nvPr>
        </p:nvSpPr>
        <p:spPr/>
        <p:txBody>
          <a:bodyPr/>
          <a:lstStyle/>
          <a:p>
            <a:fld id="{E0854382-0035-4F2C-A9A1-64EE9B7013F3}" type="slidenum">
              <a:rPr lang="en-GB" smtClean="0"/>
              <a:t>4</a:t>
            </a:fld>
            <a:endParaRPr lang="en-GB" dirty="0"/>
          </a:p>
        </p:txBody>
      </p:sp>
    </p:spTree>
    <p:extLst>
      <p:ext uri="{BB962C8B-B14F-4D97-AF65-F5344CB8AC3E}">
        <p14:creationId xmlns:p14="http://schemas.microsoft.com/office/powerpoint/2010/main" val="2042439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To deliver a ‘best in class’ Local Industrial Strategy that meets the needs of SE, including making the case for future investment, our local industrial strategy will:</a:t>
            </a:r>
          </a:p>
          <a:p>
            <a:endParaRPr lang="en-GB" sz="1200" kern="1200" dirty="0">
              <a:solidFill>
                <a:schemeClr val="tx1"/>
              </a:solidFill>
              <a:effectLst/>
              <a:latin typeface="+mn-lt"/>
              <a:ea typeface="+mn-ea"/>
              <a:cs typeface="+mn-cs"/>
            </a:endParaRPr>
          </a:p>
          <a:p>
            <a:pPr marL="285750" lvl="0" indent="-285750">
              <a:lnSpc>
                <a:spcPct val="150000"/>
              </a:lnSpc>
              <a:spcAft>
                <a:spcPts val="0"/>
              </a:spcAft>
              <a:buFont typeface="Arial" panose="020B0604020202020204" pitchFamily="34" charset="0"/>
              <a:buChar char="•"/>
            </a:pPr>
            <a:r>
              <a:rPr lang="en-US" sz="1200" dirty="0">
                <a:ea typeface="Calibri" panose="020F0502020204030204" pitchFamily="34" charset="0"/>
                <a:cs typeface="Times New Roman" panose="02020603050405020304" pitchFamily="18" charset="0"/>
              </a:rPr>
              <a:t>Define our key actions to </a:t>
            </a:r>
            <a:r>
              <a:rPr lang="en-US" sz="1200" b="0" dirty="0">
                <a:ea typeface="Calibri" panose="020F0502020204030204" pitchFamily="34" charset="0"/>
                <a:cs typeface="Times New Roman" panose="02020603050405020304" pitchFamily="18" charset="0"/>
              </a:rPr>
              <a:t>drive</a:t>
            </a:r>
            <a:r>
              <a:rPr lang="en-US" sz="1200" b="1" dirty="0">
                <a:ea typeface="Calibri" panose="020F0502020204030204" pitchFamily="34" charset="0"/>
                <a:cs typeface="Times New Roman" panose="02020603050405020304" pitchFamily="18" charset="0"/>
              </a:rPr>
              <a:t> productivity </a:t>
            </a:r>
            <a:r>
              <a:rPr lang="en-US" sz="1200" dirty="0">
                <a:ea typeface="Calibri" panose="020F0502020204030204" pitchFamily="34" charset="0"/>
                <a:cs typeface="Times New Roman" panose="02020603050405020304" pitchFamily="18" charset="0"/>
              </a:rPr>
              <a:t>and </a:t>
            </a:r>
            <a:r>
              <a:rPr lang="en-US" sz="1200" b="1" dirty="0">
                <a:ea typeface="Calibri" panose="020F0502020204030204" pitchFamily="34" charset="0"/>
                <a:cs typeface="Times New Roman" panose="02020603050405020304" pitchFamily="18" charset="0"/>
              </a:rPr>
              <a:t>business growth</a:t>
            </a:r>
          </a:p>
          <a:p>
            <a:pPr marL="285750" indent="-285750">
              <a:lnSpc>
                <a:spcPct val="150000"/>
              </a:lnSpc>
              <a:buFont typeface="Arial" panose="020B0604020202020204" pitchFamily="34" charset="0"/>
              <a:buChar char="•"/>
            </a:pPr>
            <a:r>
              <a:rPr lang="en-US" sz="1200" dirty="0">
                <a:ea typeface="Calibri" panose="020F0502020204030204" pitchFamily="34" charset="0"/>
                <a:cs typeface="Times New Roman" panose="02020603050405020304" pitchFamily="18" charset="0"/>
              </a:rPr>
              <a:t>Focus on activity where we have competitive advantage and clear strategic opportunities.  </a:t>
            </a:r>
            <a:r>
              <a:rPr lang="en-GB" sz="1200" dirty="0">
                <a:solidFill>
                  <a:srgbClr val="000000"/>
                </a:solidFill>
                <a:ea typeface="Calibri" panose="020F0502020204030204" pitchFamily="34" charset="0"/>
                <a:cs typeface="Times New Roman" panose="02020603050405020304" pitchFamily="18" charset="0"/>
              </a:rPr>
              <a:t>Don’t try to cover everything or start again</a:t>
            </a:r>
            <a:r>
              <a:rPr lang="en-GB" sz="1200" dirty="0">
                <a:solidFill>
                  <a:srgbClr val="000000"/>
                </a:solidFill>
              </a:rPr>
              <a:t>.</a:t>
            </a:r>
            <a:endParaRPr lang="en-US" sz="1200" dirty="0">
              <a:ea typeface="Calibri" panose="020F0502020204030204" pitchFamily="34" charset="0"/>
              <a:cs typeface="Times New Roman" panose="02020603050405020304" pitchFamily="18" charset="0"/>
            </a:endParaRPr>
          </a:p>
          <a:p>
            <a:pPr marL="285750" lvl="0" indent="-285750">
              <a:lnSpc>
                <a:spcPct val="150000"/>
              </a:lnSpc>
              <a:spcAft>
                <a:spcPts val="0"/>
              </a:spcAft>
              <a:buFont typeface="Arial" panose="020B0604020202020204" pitchFamily="34" charset="0"/>
              <a:buChar char="•"/>
            </a:pPr>
            <a:r>
              <a:rPr lang="en-US" sz="1200" dirty="0">
                <a:ea typeface="Calibri" panose="020F0502020204030204" pitchFamily="34" charset="0"/>
                <a:cs typeface="Times New Roman" panose="02020603050405020304" pitchFamily="18" charset="0"/>
              </a:rPr>
              <a:t>Achieve Government recognition of our distinctive strengths and contribution, based on robust evidence</a:t>
            </a:r>
          </a:p>
          <a:p>
            <a:pPr marL="285750" lvl="0" indent="-285750">
              <a:lnSpc>
                <a:spcPct val="150000"/>
              </a:lnSpc>
              <a:spcAft>
                <a:spcPts val="0"/>
              </a:spcAft>
              <a:buFont typeface="Arial" panose="020B0604020202020204" pitchFamily="34" charset="0"/>
              <a:buChar char="•"/>
            </a:pPr>
            <a:r>
              <a:rPr lang="en-US" sz="1200" dirty="0">
                <a:ea typeface="Calibri" panose="020F0502020204030204" pitchFamily="34" charset="0"/>
                <a:cs typeface="Times New Roman" panose="02020603050405020304" pitchFamily="18" charset="0"/>
              </a:rPr>
              <a:t>Be business-led and owned by all partners </a:t>
            </a:r>
          </a:p>
          <a:p>
            <a:pPr marL="285750" lvl="0" indent="-285750">
              <a:lnSpc>
                <a:spcPct val="150000"/>
              </a:lnSpc>
              <a:spcAft>
                <a:spcPts val="0"/>
              </a:spcAft>
              <a:buFont typeface="Arial" panose="020B0604020202020204" pitchFamily="34" charset="0"/>
              <a:buChar char="•"/>
            </a:pPr>
            <a:r>
              <a:rPr lang="en-GB" sz="1200" dirty="0">
                <a:solidFill>
                  <a:srgbClr val="000000"/>
                </a:solidFill>
                <a:ea typeface="Calibri" panose="020F0502020204030204" pitchFamily="34" charset="0"/>
                <a:cs typeface="Times New Roman" panose="02020603050405020304" pitchFamily="18" charset="0"/>
              </a:rPr>
              <a:t>Place the South East in prime position to secure Government funding and influence policy, through the UK Shared Prosperity funds and a range of other public and private sector funding pots </a:t>
            </a:r>
          </a:p>
          <a:p>
            <a:endParaRPr lang="en-GB" dirty="0"/>
          </a:p>
        </p:txBody>
      </p:sp>
      <p:sp>
        <p:nvSpPr>
          <p:cNvPr id="4" name="Slide Number Placeholder 3"/>
          <p:cNvSpPr>
            <a:spLocks noGrp="1"/>
          </p:cNvSpPr>
          <p:nvPr>
            <p:ph type="sldNum" sz="quarter" idx="5"/>
          </p:nvPr>
        </p:nvSpPr>
        <p:spPr/>
        <p:txBody>
          <a:bodyPr/>
          <a:lstStyle/>
          <a:p>
            <a:fld id="{E0854382-0035-4F2C-A9A1-64EE9B7013F3}" type="slidenum">
              <a:rPr lang="en-GB" smtClean="0"/>
              <a:t>5</a:t>
            </a:fld>
            <a:endParaRPr lang="en-GB" dirty="0"/>
          </a:p>
        </p:txBody>
      </p:sp>
    </p:spTree>
    <p:extLst>
      <p:ext uri="{BB962C8B-B14F-4D97-AF65-F5344CB8AC3E}">
        <p14:creationId xmlns:p14="http://schemas.microsoft.com/office/powerpoint/2010/main" val="2901921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u="sng" kern="1200" dirty="0">
                <a:solidFill>
                  <a:schemeClr val="tx1"/>
                </a:solidFill>
                <a:effectLst/>
                <a:latin typeface="+mn-lt"/>
                <a:ea typeface="+mn-ea"/>
                <a:cs typeface="+mn-cs"/>
              </a:rPr>
              <a:t>This slide shows how we want to use the local industrial strategy to focus down on those strategic opportunities which offer the greatest scope for our communities, people and firms to benefit, whilst driving overall productivity and future growth. </a:t>
            </a:r>
          </a:p>
          <a:p>
            <a:endParaRPr lang="en-GB" sz="1200" b="1" u="sng"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Local Industrial Strategy is the next stage in the evolution and implementation of the Smarter, Faster, Together economic statement, published late 2018.    It will build on the Statement by setting out in more detail the interventions we will collectively undertake to improve productivity and drive growth.</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slide shows how we are intending to build on the vision, priorities and opportunities identified in the Economic Statement, together with the Grand Challenges and Productivity approach set out in the National Industrial Strategy.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will also ensure that where </a:t>
            </a:r>
            <a:r>
              <a:rPr lang="en-GB" sz="1200" b="1" kern="1200" dirty="0">
                <a:solidFill>
                  <a:schemeClr val="tx1"/>
                </a:solidFill>
                <a:effectLst/>
                <a:latin typeface="+mn-lt"/>
                <a:ea typeface="+mn-ea"/>
                <a:cs typeface="+mn-cs"/>
              </a:rPr>
              <a:t>national sector deals </a:t>
            </a:r>
            <a:r>
              <a:rPr lang="en-GB" sz="1200" kern="1200" dirty="0">
                <a:solidFill>
                  <a:schemeClr val="tx1"/>
                </a:solidFill>
                <a:effectLst/>
                <a:latin typeface="+mn-lt"/>
                <a:ea typeface="+mn-ea"/>
                <a:cs typeface="+mn-cs"/>
              </a:rPr>
              <a:t>have identified particular opportunities for SE e.g. Tourism zone that we build on these in our local industrial strategy.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aim is to then to focus our local industrial strategy on those strategic opportunities where we have greatest distinctive strengths.</a:t>
            </a: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0854382-0035-4F2C-A9A1-64EE9B7013F3}" type="slidenum">
              <a:rPr lang="en-GB" smtClean="0"/>
              <a:t>6</a:t>
            </a:fld>
            <a:endParaRPr lang="en-GB" dirty="0"/>
          </a:p>
        </p:txBody>
      </p:sp>
    </p:spTree>
    <p:extLst>
      <p:ext uri="{BB962C8B-B14F-4D97-AF65-F5344CB8AC3E}">
        <p14:creationId xmlns:p14="http://schemas.microsoft.com/office/powerpoint/2010/main" val="4159340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u="sng" dirty="0"/>
              <a:t>This slide shows the LIS development timeline</a:t>
            </a:r>
          </a:p>
          <a:p>
            <a:endParaRPr lang="en-US" b="1" i="1" u="sng" dirty="0"/>
          </a:p>
          <a:p>
            <a:r>
              <a:rPr lang="en-US" b="0" i="0" u="none" dirty="0"/>
              <a:t>There are three core stages to the development of the LIS – </a:t>
            </a:r>
          </a:p>
          <a:p>
            <a:r>
              <a:rPr lang="en-US" b="0" i="0" u="none" dirty="0"/>
              <a:t>Stage 1 – evidence base creation, review and enhancement</a:t>
            </a:r>
          </a:p>
          <a:p>
            <a:r>
              <a:rPr lang="en-US" b="0" i="0" u="none" dirty="0"/>
              <a:t>Stage 2 – wide consultation to develop key propositions and interventions, drafting of the strategy itself and finalizing the evidence base to reflect the findings from the consultation </a:t>
            </a:r>
          </a:p>
          <a:p>
            <a:r>
              <a:rPr lang="en-US" b="0" i="0" u="none" dirty="0"/>
              <a:t>Stage 3 – co-design/negotiations with Government in order to reach consensus on a jointly owned document</a:t>
            </a:r>
          </a:p>
          <a:p>
            <a:endParaRPr lang="en-US" b="0" i="0" u="none" dirty="0"/>
          </a:p>
          <a:p>
            <a:r>
              <a:rPr lang="en-US" b="0" i="0" u="none" dirty="0"/>
              <a:t>We are currently towards the end of stage 1 (as of August 2019) </a:t>
            </a:r>
            <a:endParaRPr lang="en-GB" b="0" i="0" u="none" dirty="0"/>
          </a:p>
        </p:txBody>
      </p:sp>
      <p:sp>
        <p:nvSpPr>
          <p:cNvPr id="4" name="Slide Number Placeholder 3"/>
          <p:cNvSpPr>
            <a:spLocks noGrp="1"/>
          </p:cNvSpPr>
          <p:nvPr>
            <p:ph type="sldNum" sz="quarter" idx="5"/>
          </p:nvPr>
        </p:nvSpPr>
        <p:spPr/>
        <p:txBody>
          <a:bodyPr/>
          <a:lstStyle/>
          <a:p>
            <a:fld id="{E0854382-0035-4F2C-A9A1-64EE9B7013F3}" type="slidenum">
              <a:rPr lang="en-GB" smtClean="0"/>
              <a:t>7</a:t>
            </a:fld>
            <a:endParaRPr lang="en-GB" dirty="0"/>
          </a:p>
        </p:txBody>
      </p:sp>
    </p:spTree>
    <p:extLst>
      <p:ext uri="{BB962C8B-B14F-4D97-AF65-F5344CB8AC3E}">
        <p14:creationId xmlns:p14="http://schemas.microsoft.com/office/powerpoint/2010/main" val="32286782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This slide is starting to set out some of the potential broad opportunities that the South East could take advantage of. </a:t>
            </a:r>
            <a:r>
              <a:rPr lang="en-GB" dirty="0"/>
              <a:t>(THIS IS NOT SET IN STONE and will be refined throughout the evidence base and consultation processes.) </a:t>
            </a:r>
          </a:p>
          <a:p>
            <a:endParaRPr lang="en-GB" dirty="0"/>
          </a:p>
          <a:p>
            <a:r>
              <a:rPr lang="en-GB" dirty="0"/>
              <a:t>The points cited here are taken from previous strategy work and discussions so far on the LIS and is designed purely to stimulate discussion in this session.</a:t>
            </a:r>
          </a:p>
          <a:p>
            <a:endParaRPr lang="en-GB" i="1" dirty="0"/>
          </a:p>
          <a:p>
            <a:r>
              <a:rPr lang="en-GB" i="1" dirty="0"/>
              <a:t>OPTION FOR INTERACTION: ask the audience to name one point in each of the foundations that they would agree with most strongly, or to add one that they feel is more important to form part of the feedback to the SELEP team.   </a:t>
            </a:r>
          </a:p>
          <a:p>
            <a:endParaRPr lang="en-GB" i="1" dirty="0"/>
          </a:p>
          <a:p>
            <a:r>
              <a:rPr lang="en-GB" i="1" dirty="0"/>
              <a:t>If possible, bring the Grand Challenges back into the discussion here to gain views on those that the audience feel we are best placed to contribute to and why.</a:t>
            </a:r>
          </a:p>
          <a:p>
            <a:endParaRPr lang="en-GB" dirty="0"/>
          </a:p>
          <a:p>
            <a:endParaRPr lang="en-GB" sz="1200" dirty="0">
              <a:solidFill>
                <a:schemeClr val="tx1"/>
              </a:solidFill>
            </a:endParaRPr>
          </a:p>
          <a:p>
            <a:r>
              <a:rPr lang="en-GB" sz="1200" dirty="0">
                <a:solidFill>
                  <a:schemeClr val="tx1"/>
                </a:solidFill>
              </a:rPr>
              <a:t>*Product innovation leaders are construction, machinery, transport &amp; med-tech sectors</a:t>
            </a:r>
            <a:endParaRPr lang="en-GB" dirty="0"/>
          </a:p>
        </p:txBody>
      </p:sp>
      <p:sp>
        <p:nvSpPr>
          <p:cNvPr id="4" name="Slide Number Placeholder 3"/>
          <p:cNvSpPr>
            <a:spLocks noGrp="1"/>
          </p:cNvSpPr>
          <p:nvPr>
            <p:ph type="sldNum" sz="quarter" idx="5"/>
          </p:nvPr>
        </p:nvSpPr>
        <p:spPr/>
        <p:txBody>
          <a:bodyPr/>
          <a:lstStyle/>
          <a:p>
            <a:fld id="{E0854382-0035-4F2C-A9A1-64EE9B7013F3}" type="slidenum">
              <a:rPr lang="en-GB" smtClean="0"/>
              <a:t>19</a:t>
            </a:fld>
            <a:endParaRPr lang="en-GB" dirty="0"/>
          </a:p>
        </p:txBody>
      </p:sp>
    </p:spTree>
    <p:extLst>
      <p:ext uri="{BB962C8B-B14F-4D97-AF65-F5344CB8AC3E}">
        <p14:creationId xmlns:p14="http://schemas.microsoft.com/office/powerpoint/2010/main" val="2280451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5"/>
          </p:nvPr>
        </p:nvSpPr>
        <p:spPr/>
        <p:txBody>
          <a:bodyPr/>
          <a:lstStyle/>
          <a:p>
            <a:fld id="{9DEEC376-0DB3-4489-842A-12D92786294F}" type="slidenum">
              <a:rPr lang="en-GB" smtClean="0"/>
              <a:t>20</a:t>
            </a:fld>
            <a:endParaRPr lang="en-GB" dirty="0"/>
          </a:p>
        </p:txBody>
      </p:sp>
    </p:spTree>
    <p:extLst>
      <p:ext uri="{BB962C8B-B14F-4D97-AF65-F5344CB8AC3E}">
        <p14:creationId xmlns:p14="http://schemas.microsoft.com/office/powerpoint/2010/main" val="246868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This slide just shows the main events that are planned, to generate and test emerging themes and interventions </a:t>
            </a:r>
          </a:p>
          <a:p>
            <a:endParaRPr lang="en-US" b="1" u="sng" dirty="0"/>
          </a:p>
          <a:p>
            <a:pPr>
              <a:lnSpc>
                <a:spcPct val="107000"/>
              </a:lnSpc>
              <a:spcAft>
                <a:spcPts val="800"/>
              </a:spcAft>
            </a:pPr>
            <a:r>
              <a:rPr lang="en-GB" sz="1200" dirty="0"/>
              <a:t>There is a need to evolve the current evidence base to support the development of interventions and the continued monitoring of the interventions once the LIS is published. Much of the evidence work  will be focused on qualitative evidence.</a:t>
            </a:r>
          </a:p>
          <a:p>
            <a:pPr>
              <a:lnSpc>
                <a:spcPct val="107000"/>
              </a:lnSpc>
              <a:spcAft>
                <a:spcPts val="800"/>
              </a:spcAft>
            </a:pPr>
            <a:endParaRPr lang="en-GB" sz="1200" dirty="0"/>
          </a:p>
          <a:p>
            <a:pPr>
              <a:lnSpc>
                <a:spcPct val="107000"/>
              </a:lnSpc>
              <a:spcAft>
                <a:spcPts val="800"/>
              </a:spcAft>
            </a:pPr>
            <a:r>
              <a:rPr lang="en-GB" sz="1200" dirty="0"/>
              <a:t>One of the ways we will gather this evidence will be through a range of events and engagement activities – such as this one</a:t>
            </a:r>
          </a:p>
          <a:p>
            <a:pPr>
              <a:lnSpc>
                <a:spcPct val="107000"/>
              </a:lnSpc>
              <a:spcAft>
                <a:spcPts val="800"/>
              </a:spcAft>
            </a:pPr>
            <a:endParaRPr lang="en-GB" sz="1200" dirty="0"/>
          </a:p>
          <a:p>
            <a:pPr>
              <a:lnSpc>
                <a:spcPct val="107000"/>
              </a:lnSpc>
              <a:spcAft>
                <a:spcPts val="800"/>
              </a:spcAft>
            </a:pPr>
            <a:r>
              <a:rPr lang="en-GB" sz="1200" dirty="0"/>
              <a:t>The are a range of events:</a:t>
            </a:r>
          </a:p>
          <a:p>
            <a:pPr>
              <a:lnSpc>
                <a:spcPct val="107000"/>
              </a:lnSpc>
              <a:spcAft>
                <a:spcPts val="800"/>
              </a:spcAft>
            </a:pPr>
            <a:endParaRPr lang="en-GB" sz="1200" dirty="0"/>
          </a:p>
          <a:p>
            <a:pPr>
              <a:lnSpc>
                <a:spcPct val="107000"/>
              </a:lnSpc>
              <a:spcAft>
                <a:spcPts val="800"/>
              </a:spcAft>
            </a:pPr>
            <a:r>
              <a:rPr lang="en-GB" sz="1200" b="1" i="1" dirty="0">
                <a:solidFill>
                  <a:srgbClr val="C00000"/>
                </a:solidFill>
              </a:rPr>
              <a:t>Internal – core &amp; stakeholder groups and meetings with Leaders and federated board chairs</a:t>
            </a:r>
          </a:p>
          <a:p>
            <a:pPr>
              <a:lnSpc>
                <a:spcPct val="107000"/>
              </a:lnSpc>
              <a:spcAft>
                <a:spcPts val="800"/>
              </a:spcAft>
            </a:pPr>
            <a:r>
              <a:rPr lang="en-GB" sz="1200" b="1" i="1" dirty="0">
                <a:solidFill>
                  <a:srgbClr val="C00000"/>
                </a:solidFill>
              </a:rPr>
              <a:t>Thematic Events </a:t>
            </a:r>
            <a:r>
              <a:rPr lang="en-GB" sz="1200" dirty="0">
                <a:solidFill>
                  <a:srgbClr val="C00000"/>
                </a:solidFill>
              </a:rPr>
              <a:t>– </a:t>
            </a:r>
            <a:r>
              <a:rPr lang="en-GB" sz="1200" dirty="0"/>
              <a:t>A series of events aimed primarily at business and academia which will focus on developing qualitative evidence and specific interventions, within the themes and Grand Challenges. </a:t>
            </a:r>
            <a:r>
              <a:rPr lang="en-GB" sz="1200" dirty="0">
                <a:solidFill>
                  <a:schemeClr val="bg1"/>
                </a:solidFill>
                <a:latin typeface="Calibri" panose="020F0502020204030204" pitchFamily="34" charset="0"/>
                <a:cs typeface="Arial" panose="020B0604020202020204" pitchFamily="34" charset="0"/>
              </a:rPr>
              <a:t>Likely to be invite events.</a:t>
            </a:r>
            <a:endParaRPr lang="en-GB" sz="1200" dirty="0"/>
          </a:p>
          <a:p>
            <a:pPr>
              <a:lnSpc>
                <a:spcPct val="107000"/>
              </a:lnSpc>
              <a:spcAft>
                <a:spcPts val="800"/>
              </a:spcAft>
            </a:pPr>
            <a:r>
              <a:rPr lang="en-GB" sz="1200" b="1" i="1" dirty="0">
                <a:solidFill>
                  <a:srgbClr val="C00000"/>
                </a:solidFill>
              </a:rPr>
              <a:t>Partner Events –  planned local </a:t>
            </a:r>
            <a:r>
              <a:rPr lang="en-GB" sz="1200" dirty="0"/>
              <a:t>sessions with LA, businesses, education, and business intermediaries to consider the evidence and interventions that are emerging and provide opportunity for a wider audience to input.</a:t>
            </a:r>
            <a:endParaRPr lang="en-GB" sz="1200" b="1" i="1" dirty="0"/>
          </a:p>
          <a:p>
            <a:pPr>
              <a:lnSpc>
                <a:spcPct val="107000"/>
              </a:lnSpc>
              <a:spcAft>
                <a:spcPts val="800"/>
              </a:spcAft>
            </a:pPr>
            <a:r>
              <a:rPr lang="en-GB" sz="1200" b="1" i="1" dirty="0">
                <a:solidFill>
                  <a:srgbClr val="7030A0"/>
                </a:solidFill>
              </a:rPr>
              <a:t>Potential for a wider summit, primarily for businesses on the topics of the LIS</a:t>
            </a:r>
            <a:endParaRPr lang="en-GB" sz="1200" dirty="0"/>
          </a:p>
          <a:p>
            <a:endParaRPr lang="en-GB" dirty="0"/>
          </a:p>
        </p:txBody>
      </p:sp>
      <p:sp>
        <p:nvSpPr>
          <p:cNvPr id="4" name="Slide Number Placeholder 3"/>
          <p:cNvSpPr>
            <a:spLocks noGrp="1"/>
          </p:cNvSpPr>
          <p:nvPr>
            <p:ph type="sldNum" sz="quarter" idx="5"/>
          </p:nvPr>
        </p:nvSpPr>
        <p:spPr/>
        <p:txBody>
          <a:bodyPr/>
          <a:lstStyle/>
          <a:p>
            <a:fld id="{E0854382-0035-4F2C-A9A1-64EE9B7013F3}" type="slidenum">
              <a:rPr lang="en-GB" smtClean="0"/>
              <a:t>21</a:t>
            </a:fld>
            <a:endParaRPr lang="en-GB" dirty="0"/>
          </a:p>
        </p:txBody>
      </p:sp>
    </p:spTree>
    <p:extLst>
      <p:ext uri="{BB962C8B-B14F-4D97-AF65-F5344CB8AC3E}">
        <p14:creationId xmlns:p14="http://schemas.microsoft.com/office/powerpoint/2010/main" val="1289857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1" i="1" kern="1200" dirty="0">
                <a:solidFill>
                  <a:schemeClr val="tx1"/>
                </a:solidFill>
                <a:effectLst/>
                <a:latin typeface="+mn-lt"/>
                <a:ea typeface="+mn-ea"/>
                <a:cs typeface="+mn-cs"/>
              </a:rPr>
              <a:t>This slide is to prompt input from the audience for feedback.</a:t>
            </a:r>
          </a:p>
          <a:p>
            <a:pPr fontAlgn="t"/>
            <a:r>
              <a:rPr lang="en-GB" sz="1200" kern="1200" dirty="0">
                <a:solidFill>
                  <a:schemeClr val="tx1"/>
                </a:solidFill>
                <a:effectLst/>
                <a:latin typeface="+mn-lt"/>
                <a:ea typeface="+mn-ea"/>
                <a:cs typeface="+mn-cs"/>
              </a:rPr>
              <a:t>To prompt more specific discussion/feedback, more detailed questions could be asked, such as:</a:t>
            </a:r>
          </a:p>
          <a:p>
            <a:pPr fontAlgn="t"/>
            <a:endParaRPr lang="en-GB" sz="1200" kern="1200" dirty="0">
              <a:solidFill>
                <a:schemeClr val="tx1"/>
              </a:solidFill>
              <a:effectLst/>
              <a:latin typeface="+mn-lt"/>
              <a:ea typeface="+mn-ea"/>
              <a:cs typeface="+mn-cs"/>
            </a:endParaRPr>
          </a:p>
          <a:p>
            <a:pPr marL="171450" indent="-171450" fontAlgn="t">
              <a:buFont typeface="Arial" panose="020B0604020202020204" pitchFamily="34" charset="0"/>
              <a:buChar char="•"/>
            </a:pPr>
            <a:r>
              <a:rPr lang="en-GB" sz="1200" i="1" kern="1200" dirty="0">
                <a:solidFill>
                  <a:schemeClr val="tx1"/>
                </a:solidFill>
                <a:effectLst/>
                <a:latin typeface="+mn-lt"/>
                <a:ea typeface="+mn-ea"/>
                <a:cs typeface="+mn-cs"/>
              </a:rPr>
              <a:t>What are the main barriers to future economic growth and productivity? </a:t>
            </a:r>
          </a:p>
          <a:p>
            <a:pPr marL="171450" indent="-171450" fontAlgn="t">
              <a:buFont typeface="Arial" panose="020B0604020202020204" pitchFamily="34" charset="0"/>
              <a:buChar char="•"/>
            </a:pPr>
            <a:r>
              <a:rPr lang="en-GB" sz="1200" i="1" kern="1200" dirty="0">
                <a:solidFill>
                  <a:schemeClr val="tx1"/>
                </a:solidFill>
                <a:effectLst/>
                <a:latin typeface="+mn-lt"/>
                <a:ea typeface="+mn-ea"/>
                <a:cs typeface="+mn-cs"/>
              </a:rPr>
              <a:t>What skills issues are impacting negatively on economic growth and productivity?</a:t>
            </a:r>
          </a:p>
          <a:p>
            <a:pPr marL="171450" indent="-171450" fontAlgn="t">
              <a:buFont typeface="Arial" panose="020B0604020202020204" pitchFamily="34" charset="0"/>
              <a:buChar char="•"/>
            </a:pPr>
            <a:r>
              <a:rPr lang="en-GB" sz="1200" i="1" kern="1200" dirty="0">
                <a:solidFill>
                  <a:schemeClr val="tx1"/>
                </a:solidFill>
                <a:effectLst/>
                <a:latin typeface="+mn-lt"/>
                <a:ea typeface="+mn-ea"/>
                <a:cs typeface="+mn-cs"/>
              </a:rPr>
              <a:t>What infrastructure improvements are needed to support future economic growth and productivity?</a:t>
            </a:r>
          </a:p>
          <a:p>
            <a:pPr marL="171450" indent="-171450" fontAlgn="t">
              <a:buFont typeface="Arial" panose="020B0604020202020204" pitchFamily="34" charset="0"/>
              <a:buChar char="•"/>
            </a:pPr>
            <a:r>
              <a:rPr lang="en-GB" sz="1200" i="1" kern="1200" dirty="0">
                <a:solidFill>
                  <a:schemeClr val="tx1"/>
                </a:solidFill>
                <a:effectLst/>
                <a:latin typeface="+mn-lt"/>
                <a:ea typeface="+mn-ea"/>
                <a:cs typeface="+mn-cs"/>
              </a:rPr>
              <a:t>What support is needed to help businesses to grow, innovate, become more productive and access new markets?</a:t>
            </a:r>
          </a:p>
          <a:p>
            <a:pPr marL="171450" indent="-171450" fontAlgn="t">
              <a:buFont typeface="Arial" panose="020B0604020202020204" pitchFamily="34" charset="0"/>
              <a:buChar char="•"/>
            </a:pPr>
            <a:r>
              <a:rPr lang="en-GB" sz="1200" i="1" kern="1200" dirty="0">
                <a:solidFill>
                  <a:schemeClr val="tx1"/>
                </a:solidFill>
                <a:effectLst/>
                <a:latin typeface="+mn-lt"/>
                <a:ea typeface="+mn-ea"/>
                <a:cs typeface="+mn-cs"/>
              </a:rPr>
              <a:t>What specific economic challenges are faced by the urban and rural areas?</a:t>
            </a:r>
          </a:p>
          <a:p>
            <a:pPr marL="171450" indent="-171450" fontAlgn="t">
              <a:buFont typeface="Arial" panose="020B0604020202020204" pitchFamily="34" charset="0"/>
              <a:buChar char="•"/>
            </a:pPr>
            <a:r>
              <a:rPr lang="en-GB" sz="1200" i="1" kern="1200" dirty="0">
                <a:solidFill>
                  <a:schemeClr val="tx1"/>
                </a:solidFill>
                <a:effectLst/>
                <a:latin typeface="+mn-lt"/>
                <a:ea typeface="+mn-ea"/>
                <a:cs typeface="+mn-cs"/>
              </a:rPr>
              <a:t>Which industrial sectors will drive future economic growth and productivity?</a:t>
            </a:r>
          </a:p>
          <a:p>
            <a:pPr marL="171450" indent="-171450" fontAlgn="t">
              <a:buFont typeface="Arial" panose="020B0604020202020204" pitchFamily="34" charset="0"/>
              <a:buChar char="•"/>
            </a:pPr>
            <a:r>
              <a:rPr lang="en-GB" sz="1200" i="1" kern="1200" dirty="0">
                <a:solidFill>
                  <a:schemeClr val="tx1"/>
                </a:solidFill>
                <a:effectLst/>
                <a:latin typeface="+mn-lt"/>
                <a:ea typeface="+mn-ea"/>
                <a:cs typeface="+mn-cs"/>
              </a:rPr>
              <a:t>What can be done to ensure that all South East residents benefit from future economic growth?</a:t>
            </a:r>
          </a:p>
          <a:p>
            <a:pPr marL="171450" indent="-171450" fontAlgn="t">
              <a:buFont typeface="Arial" panose="020B0604020202020204" pitchFamily="34" charset="0"/>
              <a:buChar char="•"/>
            </a:pPr>
            <a:r>
              <a:rPr lang="en-GB" sz="1200" i="1" kern="1200" dirty="0">
                <a:solidFill>
                  <a:schemeClr val="tx1"/>
                </a:solidFill>
                <a:effectLst/>
                <a:latin typeface="+mn-lt"/>
                <a:ea typeface="+mn-ea"/>
                <a:cs typeface="+mn-cs"/>
              </a:rPr>
              <a:t>What can the South East contribute to the four Industrial Strategy Grand Challenges? </a:t>
            </a:r>
          </a:p>
          <a:p>
            <a:pPr marL="171450" indent="-171450" fontAlgn="t">
              <a:buFont typeface="Arial" panose="020B0604020202020204" pitchFamily="34" charset="0"/>
              <a:buChar char="•"/>
            </a:pPr>
            <a:r>
              <a:rPr lang="en-GB" sz="1200" i="1" kern="1200" dirty="0">
                <a:solidFill>
                  <a:schemeClr val="tx1"/>
                </a:solidFill>
                <a:effectLst/>
                <a:latin typeface="+mn-lt"/>
                <a:ea typeface="+mn-ea"/>
                <a:cs typeface="+mn-cs"/>
              </a:rPr>
              <a:t>What opportunities are there for collaboration within the corridor/region and/or wider UK to improve economic growth and productivity?</a:t>
            </a:r>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dirty="0"/>
              <a:t>The intention will be to refine these questions once we have the evidence base findings to hone our focus and further debate</a:t>
            </a:r>
          </a:p>
        </p:txBody>
      </p:sp>
      <p:sp>
        <p:nvSpPr>
          <p:cNvPr id="4" name="Slide Number Placeholder 3"/>
          <p:cNvSpPr>
            <a:spLocks noGrp="1"/>
          </p:cNvSpPr>
          <p:nvPr>
            <p:ph type="sldNum" sz="quarter" idx="5"/>
          </p:nvPr>
        </p:nvSpPr>
        <p:spPr/>
        <p:txBody>
          <a:bodyPr/>
          <a:lstStyle/>
          <a:p>
            <a:fld id="{E0854382-0035-4F2C-A9A1-64EE9B7013F3}" type="slidenum">
              <a:rPr lang="en-GB" smtClean="0"/>
              <a:t>22</a:t>
            </a:fld>
            <a:endParaRPr lang="en-GB" dirty="0"/>
          </a:p>
        </p:txBody>
      </p:sp>
    </p:spTree>
    <p:extLst>
      <p:ext uri="{BB962C8B-B14F-4D97-AF65-F5344CB8AC3E}">
        <p14:creationId xmlns:p14="http://schemas.microsoft.com/office/powerpoint/2010/main" val="3019006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request that the feedback form is completed for the group.  Individuals are welcome to complete a feedback template themselves, if they wish to.</a:t>
            </a:r>
            <a:endParaRPr lang="en-GB" dirty="0"/>
          </a:p>
        </p:txBody>
      </p:sp>
      <p:sp>
        <p:nvSpPr>
          <p:cNvPr id="4" name="Slide Number Placeholder 3"/>
          <p:cNvSpPr>
            <a:spLocks noGrp="1"/>
          </p:cNvSpPr>
          <p:nvPr>
            <p:ph type="sldNum" sz="quarter" idx="5"/>
          </p:nvPr>
        </p:nvSpPr>
        <p:spPr/>
        <p:txBody>
          <a:bodyPr/>
          <a:lstStyle/>
          <a:p>
            <a:fld id="{9DEEC376-0DB3-4489-842A-12D92786294F}" type="slidenum">
              <a:rPr lang="en-GB" smtClean="0"/>
              <a:t>23</a:t>
            </a:fld>
            <a:endParaRPr lang="en-GB" dirty="0"/>
          </a:p>
        </p:txBody>
      </p:sp>
    </p:spTree>
    <p:extLst>
      <p:ext uri="{BB962C8B-B14F-4D97-AF65-F5344CB8AC3E}">
        <p14:creationId xmlns:p14="http://schemas.microsoft.com/office/powerpoint/2010/main" val="4052257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1" y="2757195"/>
            <a:ext cx="8390860" cy="788027"/>
          </a:xfrm>
        </p:spPr>
        <p:txBody>
          <a:bodyPr anchor="b">
            <a:normAutofit/>
          </a:bodyPr>
          <a:lstStyle>
            <a:lvl1pPr algn="l">
              <a:defRPr sz="4400" b="0" i="0">
                <a:solidFill>
                  <a:schemeClr val="accent3"/>
                </a:solidFill>
                <a:latin typeface="+mj-lt"/>
              </a:defRPr>
            </a:lvl1pPr>
          </a:lstStyle>
          <a:p>
            <a:r>
              <a:rPr lang="en-US" dirty="0"/>
              <a:t>Click to edit master title style</a:t>
            </a:r>
          </a:p>
        </p:txBody>
      </p:sp>
      <p:sp>
        <p:nvSpPr>
          <p:cNvPr id="3" name="Subtitle 2"/>
          <p:cNvSpPr>
            <a:spLocks noGrp="1"/>
          </p:cNvSpPr>
          <p:nvPr>
            <p:ph type="subTitle" idx="1" hasCustomPrompt="1"/>
          </p:nvPr>
        </p:nvSpPr>
        <p:spPr>
          <a:xfrm>
            <a:off x="838201" y="3637296"/>
            <a:ext cx="8390860" cy="561728"/>
          </a:xfrm>
          <a:prstGeom prst="rect">
            <a:avLst/>
          </a:prstGeom>
        </p:spPr>
        <p:txBody>
          <a:bodyPr>
            <a:normAutofit/>
          </a:bodyPr>
          <a:lstStyle>
            <a:lvl1pPr marL="0" indent="0" algn="l">
              <a:buNone/>
              <a:defRPr sz="2400" b="0" i="0" baseline="0">
                <a:solidFill>
                  <a:schemeClr val="accent5"/>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dirty="0"/>
          </a:p>
        </p:txBody>
      </p:sp>
      <p:cxnSp>
        <p:nvCxnSpPr>
          <p:cNvPr id="15" name="Straight Connector 14"/>
          <p:cNvCxnSpPr>
            <a:cxnSpLocks/>
          </p:cNvCxnSpPr>
          <p:nvPr/>
        </p:nvCxnSpPr>
        <p:spPr>
          <a:xfrm>
            <a:off x="838201" y="2384168"/>
            <a:ext cx="1433967"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6050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1E8F0C2B-21B0-46B9-80A1-9F88378FCF69}" type="slidenum">
              <a:rPr lang="en-GB" smtClean="0"/>
              <a:t>‹#›</a:t>
            </a:fld>
            <a:endParaRPr lang="en-GB" dirty="0"/>
          </a:p>
        </p:txBody>
      </p:sp>
    </p:spTree>
    <p:extLst>
      <p:ext uri="{BB962C8B-B14F-4D97-AF65-F5344CB8AC3E}">
        <p14:creationId xmlns:p14="http://schemas.microsoft.com/office/powerpoint/2010/main" val="866855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p:cNvSpPr/>
          <p:nvPr/>
        </p:nvSpPr>
        <p:spPr>
          <a:xfrm>
            <a:off x="1" y="1985209"/>
            <a:ext cx="12192001" cy="3633538"/>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800" dirty="0">
              <a:solidFill>
                <a:schemeClr val="accent1"/>
              </a:solidFill>
            </a:endParaRPr>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E8F0C2B-21B0-46B9-80A1-9F88378FCF69}" type="slidenum">
              <a:rPr lang="en-GB" smtClean="0"/>
              <a:t>‹#›</a:t>
            </a:fld>
            <a:endParaRPr lang="en-GB" dirty="0"/>
          </a:p>
        </p:txBody>
      </p:sp>
      <p:sp>
        <p:nvSpPr>
          <p:cNvPr id="8" name="Title Placeholder 1"/>
          <p:cNvSpPr>
            <a:spLocks noGrp="1"/>
          </p:cNvSpPr>
          <p:nvPr>
            <p:ph type="title"/>
          </p:nvPr>
        </p:nvSpPr>
        <p:spPr>
          <a:xfrm>
            <a:off x="3774558" y="558914"/>
            <a:ext cx="7579243" cy="6744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7" name="Text Placeholder 6"/>
          <p:cNvSpPr>
            <a:spLocks noGrp="1"/>
          </p:cNvSpPr>
          <p:nvPr>
            <p:ph type="body" sz="quarter" idx="14" hasCustomPrompt="1"/>
          </p:nvPr>
        </p:nvSpPr>
        <p:spPr>
          <a:xfrm>
            <a:off x="838201" y="2322180"/>
            <a:ext cx="5437188" cy="654385"/>
          </a:xfrm>
          <a:prstGeom prst="rect">
            <a:avLst/>
          </a:prstGeom>
        </p:spPr>
        <p:txBody>
          <a:bodyPr>
            <a:normAutofit/>
          </a:bodyPr>
          <a:lstStyle>
            <a:lvl1pPr>
              <a:defRPr sz="3600" baseline="0">
                <a:solidFill>
                  <a:schemeClr val="tx1"/>
                </a:solidFill>
                <a:latin typeface="Museo 300" panose="02000000000000000000" pitchFamily="50" charset="0"/>
              </a:defRPr>
            </a:lvl1pPr>
          </a:lstStyle>
          <a:p>
            <a:pPr lvl="0"/>
            <a:r>
              <a:rPr lang="en-US" dirty="0"/>
              <a:t>Lorem Ipsum</a:t>
            </a:r>
            <a:endParaRPr lang="en-GB" dirty="0"/>
          </a:p>
        </p:txBody>
      </p:sp>
      <p:sp>
        <p:nvSpPr>
          <p:cNvPr id="10" name="Text Placeholder 10"/>
          <p:cNvSpPr>
            <a:spLocks noGrp="1"/>
          </p:cNvSpPr>
          <p:nvPr>
            <p:ph type="body" sz="quarter" idx="15" hasCustomPrompt="1"/>
          </p:nvPr>
        </p:nvSpPr>
        <p:spPr>
          <a:xfrm>
            <a:off x="838201" y="3175464"/>
            <a:ext cx="5437188" cy="2111433"/>
          </a:xfrm>
          <a:prstGeom prst="rect">
            <a:avLst/>
          </a:prstGeom>
        </p:spPr>
        <p:txBody>
          <a:bodyPr>
            <a:normAutofit/>
          </a:bodyPr>
          <a:lstStyle>
            <a:lvl1pPr>
              <a:lnSpc>
                <a:spcPct val="100000"/>
              </a:lnSpc>
              <a:spcBef>
                <a:spcPts val="300"/>
              </a:spcBef>
              <a:defRPr sz="140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endParaRPr lang="en-GB" dirty="0"/>
          </a:p>
        </p:txBody>
      </p:sp>
    </p:spTree>
    <p:extLst>
      <p:ext uri="{BB962C8B-B14F-4D97-AF65-F5344CB8AC3E}">
        <p14:creationId xmlns:p14="http://schemas.microsoft.com/office/powerpoint/2010/main" val="2125767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dirty="0"/>
          </a:p>
        </p:txBody>
      </p:sp>
      <p:sp>
        <p:nvSpPr>
          <p:cNvPr id="4" name="Text Placeholder 3"/>
          <p:cNvSpPr>
            <a:spLocks noGrp="1"/>
          </p:cNvSpPr>
          <p:nvPr>
            <p:ph type="body" sz="quarter" idx="13" hasCustomPrompt="1"/>
          </p:nvPr>
        </p:nvSpPr>
        <p:spPr>
          <a:xfrm>
            <a:off x="838201" y="2273599"/>
            <a:ext cx="7773988" cy="520700"/>
          </a:xfrm>
          <a:prstGeom prst="rect">
            <a:avLst/>
          </a:prstGeom>
        </p:spPr>
        <p:txBody>
          <a:bodyPr/>
          <a:lstStyle>
            <a:lvl1pPr>
              <a:defRPr sz="4400" baseline="0">
                <a:latin typeface="Museo 300" panose="02000000000000000000" pitchFamily="50" charset="0"/>
              </a:defRPr>
            </a:lvl1pPr>
          </a:lstStyle>
          <a:p>
            <a:r>
              <a:rPr lang="en-GB" sz="2400" b="0" i="0" dirty="0">
                <a:solidFill>
                  <a:schemeClr val="accent2"/>
                </a:solidFill>
                <a:latin typeface="+mj-lt"/>
              </a:rPr>
              <a:t>Lorem ipsum </a:t>
            </a:r>
            <a:r>
              <a:rPr lang="en-GB" sz="2400" b="0" i="0" dirty="0" err="1">
                <a:solidFill>
                  <a:schemeClr val="accent2"/>
                </a:solidFill>
                <a:latin typeface="+mj-lt"/>
              </a:rPr>
              <a:t>dolor</a:t>
            </a:r>
            <a:r>
              <a:rPr lang="en-GB" sz="2400" b="0" i="0" dirty="0">
                <a:solidFill>
                  <a:schemeClr val="accent2"/>
                </a:solidFill>
                <a:latin typeface="+mj-lt"/>
              </a:rPr>
              <a:t> sit </a:t>
            </a:r>
            <a:r>
              <a:rPr lang="en-GB" sz="2400" b="0" i="0" dirty="0" err="1">
                <a:solidFill>
                  <a:schemeClr val="accent2"/>
                </a:solidFill>
                <a:latin typeface="+mj-lt"/>
              </a:rPr>
              <a:t>amet</a:t>
            </a:r>
            <a:endParaRPr lang="en-GB" sz="2400" b="0" i="0" dirty="0">
              <a:solidFill>
                <a:schemeClr val="accent2"/>
              </a:solidFill>
              <a:latin typeface="+mj-lt"/>
            </a:endParaRPr>
          </a:p>
        </p:txBody>
      </p:sp>
      <p:sp>
        <p:nvSpPr>
          <p:cNvPr id="11" name="Text Placeholder 10"/>
          <p:cNvSpPr>
            <a:spLocks noGrp="1"/>
          </p:cNvSpPr>
          <p:nvPr>
            <p:ph type="body" sz="quarter" idx="14" hasCustomPrompt="1"/>
          </p:nvPr>
        </p:nvSpPr>
        <p:spPr>
          <a:xfrm>
            <a:off x="838201" y="2992438"/>
            <a:ext cx="7773988" cy="2684462"/>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2761073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a:xfrm>
            <a:off x="838200" y="6341880"/>
            <a:ext cx="5221779" cy="365125"/>
          </a:xfrm>
        </p:spPr>
        <p:txBody>
          <a:bodyPr/>
          <a:lstStyle/>
          <a:p>
            <a:endParaRPr lang="en-GB" dirty="0"/>
          </a:p>
        </p:txBody>
      </p:sp>
      <p:sp>
        <p:nvSpPr>
          <p:cNvPr id="7" name="Picture Placeholder 2"/>
          <p:cNvSpPr>
            <a:spLocks noGrp="1" noChangeAspect="1"/>
          </p:cNvSpPr>
          <p:nvPr>
            <p:ph type="pic" idx="1"/>
          </p:nvPr>
        </p:nvSpPr>
        <p:spPr>
          <a:xfrm>
            <a:off x="6241313" y="1903228"/>
            <a:ext cx="5950688" cy="4954772"/>
          </a:xfrm>
          <a:prstGeom prst="rect">
            <a:avLst/>
          </a:prstGeo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8" name="Text Placeholder 3"/>
          <p:cNvSpPr>
            <a:spLocks noGrp="1"/>
          </p:cNvSpPr>
          <p:nvPr>
            <p:ph type="body" sz="quarter" idx="13" hasCustomPrompt="1"/>
          </p:nvPr>
        </p:nvSpPr>
        <p:spPr>
          <a:xfrm>
            <a:off x="838200" y="1903228"/>
            <a:ext cx="5221779" cy="520700"/>
          </a:xfrm>
          <a:prstGeom prst="rect">
            <a:avLst/>
          </a:prstGeom>
        </p:spPr>
        <p:txBody>
          <a:bodyPr/>
          <a:lstStyle>
            <a:lvl1pPr>
              <a:defRPr sz="4400" baseline="0">
                <a:latin typeface="Museo 300" panose="02000000000000000000" pitchFamily="50" charset="0"/>
              </a:defRPr>
            </a:lvl1pPr>
          </a:lstStyle>
          <a:p>
            <a:r>
              <a:rPr lang="en-GB" sz="2400" b="0" i="0" dirty="0">
                <a:solidFill>
                  <a:schemeClr val="accent2"/>
                </a:solidFill>
                <a:latin typeface="+mj-lt"/>
              </a:rPr>
              <a:t>Lorem ipsum </a:t>
            </a:r>
            <a:r>
              <a:rPr lang="en-GB" sz="2400" b="0" i="0" dirty="0" err="1">
                <a:solidFill>
                  <a:schemeClr val="accent2"/>
                </a:solidFill>
                <a:latin typeface="+mj-lt"/>
              </a:rPr>
              <a:t>dolor</a:t>
            </a:r>
            <a:r>
              <a:rPr lang="en-GB" sz="2400" b="0" i="0" dirty="0">
                <a:solidFill>
                  <a:schemeClr val="accent2"/>
                </a:solidFill>
                <a:latin typeface="+mj-lt"/>
              </a:rPr>
              <a:t> sit </a:t>
            </a:r>
            <a:r>
              <a:rPr lang="en-GB" sz="2400" b="0" i="0" dirty="0" err="1">
                <a:solidFill>
                  <a:schemeClr val="accent2"/>
                </a:solidFill>
                <a:latin typeface="+mj-lt"/>
              </a:rPr>
              <a:t>amet</a:t>
            </a:r>
            <a:endParaRPr lang="en-GB" sz="2400" b="0" i="0" dirty="0">
              <a:solidFill>
                <a:schemeClr val="accent2"/>
              </a:solidFill>
              <a:latin typeface="+mj-lt"/>
            </a:endParaRPr>
          </a:p>
        </p:txBody>
      </p:sp>
      <p:sp>
        <p:nvSpPr>
          <p:cNvPr id="10" name="Text Placeholder 10"/>
          <p:cNvSpPr>
            <a:spLocks noGrp="1"/>
          </p:cNvSpPr>
          <p:nvPr>
            <p:ph type="body" sz="quarter" idx="14" hasCustomPrompt="1"/>
          </p:nvPr>
        </p:nvSpPr>
        <p:spPr>
          <a:xfrm>
            <a:off x="838200" y="2622068"/>
            <a:ext cx="5221779" cy="3454537"/>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678209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dirty="0"/>
          </a:p>
        </p:txBody>
      </p:sp>
      <p:cxnSp>
        <p:nvCxnSpPr>
          <p:cNvPr id="8" name="Straight Connector 7"/>
          <p:cNvCxnSpPr/>
          <p:nvPr/>
        </p:nvCxnSpPr>
        <p:spPr>
          <a:xfrm>
            <a:off x="906627" y="2011189"/>
            <a:ext cx="1433967"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17462" y="2011189"/>
            <a:ext cx="1433967"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906627" y="4021431"/>
            <a:ext cx="1433967"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817462" y="4021431"/>
            <a:ext cx="1433967"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2" hasCustomPrompt="1"/>
          </p:nvPr>
        </p:nvSpPr>
        <p:spPr>
          <a:xfrm>
            <a:off x="821575"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9" name="Text Placeholder 8"/>
          <p:cNvSpPr>
            <a:spLocks noGrp="1"/>
          </p:cNvSpPr>
          <p:nvPr>
            <p:ph type="body" sz="quarter" idx="13" hasCustomPrompt="1"/>
          </p:nvPr>
        </p:nvSpPr>
        <p:spPr>
          <a:xfrm>
            <a:off x="821575"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3" name="Text Placeholder 3"/>
          <p:cNvSpPr>
            <a:spLocks noGrp="1"/>
          </p:cNvSpPr>
          <p:nvPr>
            <p:ph type="body" sz="quarter" idx="14" hasCustomPrompt="1"/>
          </p:nvPr>
        </p:nvSpPr>
        <p:spPr>
          <a:xfrm>
            <a:off x="4706390"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8"/>
          <p:cNvSpPr>
            <a:spLocks noGrp="1"/>
          </p:cNvSpPr>
          <p:nvPr>
            <p:ph type="body" sz="quarter" idx="15" hasCustomPrompt="1"/>
          </p:nvPr>
        </p:nvSpPr>
        <p:spPr>
          <a:xfrm>
            <a:off x="4706390"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5" name="Text Placeholder 3"/>
          <p:cNvSpPr>
            <a:spLocks noGrp="1"/>
          </p:cNvSpPr>
          <p:nvPr>
            <p:ph type="body" sz="quarter" idx="16" hasCustomPrompt="1"/>
          </p:nvPr>
        </p:nvSpPr>
        <p:spPr>
          <a:xfrm>
            <a:off x="4706390"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8"/>
          <p:cNvSpPr>
            <a:spLocks noGrp="1"/>
          </p:cNvSpPr>
          <p:nvPr>
            <p:ph type="body" sz="quarter" idx="17" hasCustomPrompt="1"/>
          </p:nvPr>
        </p:nvSpPr>
        <p:spPr>
          <a:xfrm>
            <a:off x="4706390"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7" name="Text Placeholder 3"/>
          <p:cNvSpPr>
            <a:spLocks noGrp="1"/>
          </p:cNvSpPr>
          <p:nvPr>
            <p:ph type="body" sz="quarter" idx="18" hasCustomPrompt="1"/>
          </p:nvPr>
        </p:nvSpPr>
        <p:spPr>
          <a:xfrm>
            <a:off x="838200"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8" name="Text Placeholder 8"/>
          <p:cNvSpPr>
            <a:spLocks noGrp="1"/>
          </p:cNvSpPr>
          <p:nvPr>
            <p:ph type="body" sz="quarter" idx="19" hasCustomPrompt="1"/>
          </p:nvPr>
        </p:nvSpPr>
        <p:spPr>
          <a:xfrm>
            <a:off x="838200"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Tree>
    <p:extLst>
      <p:ext uri="{BB962C8B-B14F-4D97-AF65-F5344CB8AC3E}">
        <p14:creationId xmlns:p14="http://schemas.microsoft.com/office/powerpoint/2010/main" val="3292656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1" y="1945758"/>
            <a:ext cx="1736571" cy="1503338"/>
          </a:xfrm>
          <a:prstGeom prst="rect">
            <a:avLst/>
          </a:prstGeom>
        </p:spPr>
        <p:txBody>
          <a:bodyPr anchor="t">
            <a:normAutofit/>
          </a:bodyPr>
          <a:lstStyle>
            <a:lvl1pPr marL="0" indent="0">
              <a:buNone/>
              <a:defRPr sz="1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6" name="Footer Placeholder 5"/>
          <p:cNvSpPr>
            <a:spLocks noGrp="1"/>
          </p:cNvSpPr>
          <p:nvPr>
            <p:ph type="ftr" sz="quarter" idx="11"/>
          </p:nvPr>
        </p:nvSpPr>
        <p:spPr>
          <a:xfrm>
            <a:off x="838200" y="6341879"/>
            <a:ext cx="5062869" cy="249860"/>
          </a:xfrm>
        </p:spPr>
        <p:txBody>
          <a:bodyPr/>
          <a:lstStyle/>
          <a:p>
            <a:endParaRPr lang="en-GB" dirty="0"/>
          </a:p>
        </p:txBody>
      </p:sp>
      <p:sp>
        <p:nvSpPr>
          <p:cNvPr id="7" name="Slide Number Placeholder 6"/>
          <p:cNvSpPr>
            <a:spLocks noGrp="1"/>
          </p:cNvSpPr>
          <p:nvPr>
            <p:ph type="sldNum" sz="quarter" idx="12"/>
          </p:nvPr>
        </p:nvSpPr>
        <p:spPr>
          <a:xfrm>
            <a:off x="6091597" y="6343799"/>
            <a:ext cx="2743200" cy="249860"/>
          </a:xfrm>
        </p:spPr>
        <p:txBody>
          <a:bodyPr/>
          <a:lstStyle/>
          <a:p>
            <a:fld id="{1E8F0C2B-21B0-46B9-80A1-9F88378FCF69}" type="slidenum">
              <a:rPr lang="en-GB" smtClean="0"/>
              <a:t>‹#›</a:t>
            </a:fld>
            <a:endParaRPr lang="en-GB" dirty="0"/>
          </a:p>
        </p:txBody>
      </p:sp>
      <p:sp>
        <p:nvSpPr>
          <p:cNvPr id="8" name="Text Placeholder 3"/>
          <p:cNvSpPr>
            <a:spLocks noGrp="1"/>
          </p:cNvSpPr>
          <p:nvPr>
            <p:ph type="body" sz="half" idx="13" hasCustomPrompt="1"/>
          </p:nvPr>
        </p:nvSpPr>
        <p:spPr>
          <a:xfrm>
            <a:off x="838201"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LOREM IPSUM DOLOR SIT AMET</a:t>
            </a:r>
          </a:p>
        </p:txBody>
      </p:sp>
      <p:sp>
        <p:nvSpPr>
          <p:cNvPr id="9" name="Title 1"/>
          <p:cNvSpPr>
            <a:spLocks noGrp="1"/>
          </p:cNvSpPr>
          <p:nvPr>
            <p:ph type="title"/>
          </p:nvPr>
        </p:nvSpPr>
        <p:spPr>
          <a:xfrm>
            <a:off x="3774558" y="558914"/>
            <a:ext cx="7579243" cy="674463"/>
          </a:xfrm>
        </p:spPr>
        <p:txBody>
          <a:bodyPr/>
          <a:lstStyle/>
          <a:p>
            <a:r>
              <a:rPr lang="en-US"/>
              <a:t>Click to edit Master title style</a:t>
            </a:r>
            <a:endParaRPr lang="en-US" dirty="0"/>
          </a:p>
        </p:txBody>
      </p:sp>
      <p:sp>
        <p:nvSpPr>
          <p:cNvPr id="14" name="Picture Placeholder 2"/>
          <p:cNvSpPr>
            <a:spLocks noGrp="1" noChangeAspect="1"/>
          </p:cNvSpPr>
          <p:nvPr>
            <p:ph type="pic" idx="14"/>
          </p:nvPr>
        </p:nvSpPr>
        <p:spPr>
          <a:xfrm>
            <a:off x="5353873" y="1945758"/>
            <a:ext cx="1736571" cy="1503338"/>
          </a:xfrm>
          <a:prstGeom prst="rect">
            <a:avLst/>
          </a:prstGeom>
        </p:spPr>
        <p:txBody>
          <a:bodyPr anchor="t">
            <a:normAutofit/>
          </a:bodyPr>
          <a:lstStyle>
            <a:lvl1pPr marL="0" indent="0">
              <a:buNone/>
              <a:defRPr sz="1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15" name="Text Placeholder 3"/>
          <p:cNvSpPr>
            <a:spLocks noGrp="1"/>
          </p:cNvSpPr>
          <p:nvPr>
            <p:ph type="body" sz="half" idx="15" hasCustomPrompt="1"/>
          </p:nvPr>
        </p:nvSpPr>
        <p:spPr>
          <a:xfrm>
            <a:off x="5353873"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LOREM IPSUM DOLOR SIT AMET</a:t>
            </a:r>
          </a:p>
        </p:txBody>
      </p:sp>
      <p:sp>
        <p:nvSpPr>
          <p:cNvPr id="17" name="Picture Placeholder 2"/>
          <p:cNvSpPr>
            <a:spLocks noGrp="1" noChangeAspect="1"/>
          </p:cNvSpPr>
          <p:nvPr>
            <p:ph type="pic" idx="16"/>
          </p:nvPr>
        </p:nvSpPr>
        <p:spPr>
          <a:xfrm>
            <a:off x="838201" y="4102881"/>
            <a:ext cx="1736571" cy="1503338"/>
          </a:xfrm>
          <a:prstGeom prst="rect">
            <a:avLst/>
          </a:prstGeom>
        </p:spPr>
        <p:txBody>
          <a:bodyPr anchor="t">
            <a:normAutofit/>
          </a:bodyPr>
          <a:lstStyle>
            <a:lvl1pPr marL="0" indent="0">
              <a:buNone/>
              <a:defRPr sz="1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18" name="Text Placeholder 3"/>
          <p:cNvSpPr>
            <a:spLocks noGrp="1"/>
          </p:cNvSpPr>
          <p:nvPr>
            <p:ph type="body" sz="half" idx="17" hasCustomPrompt="1"/>
          </p:nvPr>
        </p:nvSpPr>
        <p:spPr>
          <a:xfrm>
            <a:off x="838201"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LOREM IPSUM DOLOR SIT AMET</a:t>
            </a:r>
          </a:p>
        </p:txBody>
      </p:sp>
      <p:sp>
        <p:nvSpPr>
          <p:cNvPr id="20" name="Picture Placeholder 2"/>
          <p:cNvSpPr>
            <a:spLocks noGrp="1" noChangeAspect="1"/>
          </p:cNvSpPr>
          <p:nvPr>
            <p:ph type="pic" idx="18"/>
          </p:nvPr>
        </p:nvSpPr>
        <p:spPr>
          <a:xfrm>
            <a:off x="5353873" y="4102881"/>
            <a:ext cx="1736571" cy="1503338"/>
          </a:xfrm>
          <a:prstGeom prst="rect">
            <a:avLst/>
          </a:prstGeom>
        </p:spPr>
        <p:txBody>
          <a:bodyPr anchor="t">
            <a:normAutofit/>
          </a:bodyPr>
          <a:lstStyle>
            <a:lvl1pPr marL="0" indent="0">
              <a:buNone/>
              <a:defRPr sz="1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21" name="Text Placeholder 3"/>
          <p:cNvSpPr>
            <a:spLocks noGrp="1"/>
          </p:cNvSpPr>
          <p:nvPr>
            <p:ph type="body" sz="half" idx="19" hasCustomPrompt="1"/>
          </p:nvPr>
        </p:nvSpPr>
        <p:spPr>
          <a:xfrm>
            <a:off x="5353873"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LOREM IPSUM DOLOR SIT AMET</a:t>
            </a:r>
          </a:p>
        </p:txBody>
      </p:sp>
      <p:sp>
        <p:nvSpPr>
          <p:cNvPr id="23" name="Text Placeholder 3"/>
          <p:cNvSpPr>
            <a:spLocks noGrp="1"/>
          </p:cNvSpPr>
          <p:nvPr>
            <p:ph type="body" sz="quarter" idx="20" hasCustomPrompt="1"/>
          </p:nvPr>
        </p:nvSpPr>
        <p:spPr>
          <a:xfrm>
            <a:off x="2846281" y="1981804"/>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3"/>
          <p:cNvSpPr>
            <a:spLocks noGrp="1"/>
          </p:cNvSpPr>
          <p:nvPr>
            <p:ph type="body" sz="quarter" idx="21" hasCustomPrompt="1"/>
          </p:nvPr>
        </p:nvSpPr>
        <p:spPr>
          <a:xfrm>
            <a:off x="2846281" y="4138926"/>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5" name="Text Placeholder 3"/>
          <p:cNvSpPr>
            <a:spLocks noGrp="1"/>
          </p:cNvSpPr>
          <p:nvPr>
            <p:ph type="body" sz="quarter" idx="22" hasCustomPrompt="1"/>
          </p:nvPr>
        </p:nvSpPr>
        <p:spPr>
          <a:xfrm>
            <a:off x="7361953" y="1981804"/>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3"/>
          <p:cNvSpPr>
            <a:spLocks noGrp="1"/>
          </p:cNvSpPr>
          <p:nvPr>
            <p:ph type="body" sz="quarter" idx="23" hasCustomPrompt="1"/>
          </p:nvPr>
        </p:nvSpPr>
        <p:spPr>
          <a:xfrm>
            <a:off x="7361952" y="4102883"/>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Tree>
    <p:extLst>
      <p:ext uri="{BB962C8B-B14F-4D97-AF65-F5344CB8AC3E}">
        <p14:creationId xmlns:p14="http://schemas.microsoft.com/office/powerpoint/2010/main" val="1113310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2466755"/>
            <a:ext cx="2623677" cy="2409608"/>
          </a:xfrm>
          <a:prstGeom prst="rect">
            <a:avLst/>
          </a:prstGeo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E8F0C2B-21B0-46B9-80A1-9F88378FCF69}" type="slidenum">
              <a:rPr lang="en-GB" smtClean="0"/>
              <a:t>‹#›</a:t>
            </a:fld>
            <a:endParaRPr lang="en-GB" dirty="0"/>
          </a:p>
        </p:txBody>
      </p:sp>
      <p:sp>
        <p:nvSpPr>
          <p:cNvPr id="8" name="Text Placeholder 3"/>
          <p:cNvSpPr>
            <a:spLocks noGrp="1"/>
          </p:cNvSpPr>
          <p:nvPr>
            <p:ph type="body" sz="half" idx="13" hasCustomPrompt="1"/>
          </p:nvPr>
        </p:nvSpPr>
        <p:spPr>
          <a:xfrm>
            <a:off x="838200"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LOREM IPSUM DOLOR SIT AMET</a:t>
            </a:r>
          </a:p>
        </p:txBody>
      </p:sp>
      <p:sp>
        <p:nvSpPr>
          <p:cNvPr id="9" name="Title 1"/>
          <p:cNvSpPr>
            <a:spLocks noGrp="1"/>
          </p:cNvSpPr>
          <p:nvPr>
            <p:ph type="title"/>
          </p:nvPr>
        </p:nvSpPr>
        <p:spPr>
          <a:xfrm>
            <a:off x="3774558" y="558914"/>
            <a:ext cx="7579243" cy="674463"/>
          </a:xfrm>
        </p:spPr>
        <p:txBody>
          <a:bodyPr/>
          <a:lstStyle/>
          <a:p>
            <a:r>
              <a:rPr lang="en-US"/>
              <a:t>Click to edit Master title style</a:t>
            </a:r>
            <a:endParaRPr lang="en-US" dirty="0"/>
          </a:p>
        </p:txBody>
      </p:sp>
      <p:sp>
        <p:nvSpPr>
          <p:cNvPr id="24" name="Picture Placeholder 2"/>
          <p:cNvSpPr>
            <a:spLocks noGrp="1" noChangeAspect="1"/>
          </p:cNvSpPr>
          <p:nvPr>
            <p:ph type="pic" idx="14"/>
          </p:nvPr>
        </p:nvSpPr>
        <p:spPr>
          <a:xfrm>
            <a:off x="3670006" y="2466755"/>
            <a:ext cx="2623677" cy="2409608"/>
          </a:xfrm>
          <a:prstGeom prst="rect">
            <a:avLst/>
          </a:prstGeo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25" name="Text Placeholder 3"/>
          <p:cNvSpPr>
            <a:spLocks noGrp="1"/>
          </p:cNvSpPr>
          <p:nvPr>
            <p:ph type="body" sz="half" idx="15" hasCustomPrompt="1"/>
          </p:nvPr>
        </p:nvSpPr>
        <p:spPr>
          <a:xfrm>
            <a:off x="3670006"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LOREM IPSUM DOLOR SIT AMET</a:t>
            </a:r>
          </a:p>
        </p:txBody>
      </p:sp>
      <p:sp>
        <p:nvSpPr>
          <p:cNvPr id="26" name="Picture Placeholder 2"/>
          <p:cNvSpPr>
            <a:spLocks noGrp="1" noChangeAspect="1"/>
          </p:cNvSpPr>
          <p:nvPr>
            <p:ph type="pic" idx="16"/>
          </p:nvPr>
        </p:nvSpPr>
        <p:spPr>
          <a:xfrm>
            <a:off x="6501811" y="2466754"/>
            <a:ext cx="2623677" cy="2409608"/>
          </a:xfrm>
          <a:prstGeom prst="rect">
            <a:avLst/>
          </a:prstGeo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27" name="Text Placeholder 3"/>
          <p:cNvSpPr>
            <a:spLocks noGrp="1"/>
          </p:cNvSpPr>
          <p:nvPr>
            <p:ph type="body" sz="half" idx="17" hasCustomPrompt="1"/>
          </p:nvPr>
        </p:nvSpPr>
        <p:spPr>
          <a:xfrm>
            <a:off x="6501811" y="4876361"/>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LOREM IPSUM DOLOR SIT AMET</a:t>
            </a:r>
          </a:p>
        </p:txBody>
      </p:sp>
    </p:spTree>
    <p:extLst>
      <p:ext uri="{BB962C8B-B14F-4D97-AF65-F5344CB8AC3E}">
        <p14:creationId xmlns:p14="http://schemas.microsoft.com/office/powerpoint/2010/main" val="696217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Content 1">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27051" y="1484313"/>
            <a:ext cx="11137900" cy="4969023"/>
          </a:xfrm>
          <a:prstGeom prst="rect">
            <a:avLst/>
          </a:prstGeom>
        </p:spPr>
        <p:txBody>
          <a:bodyPr/>
          <a:lstStyle>
            <a:lvl1pPr marL="0" indent="0">
              <a:buFont typeface="Wingdings" panose="05000000000000000000" pitchFamily="2" charset="2"/>
              <a:buNone/>
              <a:defRPr sz="2000" b="1" baseline="0">
                <a:solidFill>
                  <a:schemeClr val="tx1"/>
                </a:solidFill>
              </a:defRPr>
            </a:lvl1pPr>
            <a:lvl2pPr marL="742950" indent="-285750">
              <a:buFont typeface="Wingdings" panose="05000000000000000000" pitchFamily="2" charset="2"/>
              <a:buChar char="§"/>
              <a:defRPr b="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marL="0" indent="0">
              <a:buNone/>
            </a:pPr>
            <a:r>
              <a:rPr lang="en-GB" dirty="0"/>
              <a:t>Example Heading</a:t>
            </a:r>
          </a:p>
          <a:p>
            <a:r>
              <a:rPr lang="en-GB" b="0" dirty="0"/>
              <a:t>Example bullet list</a:t>
            </a:r>
          </a:p>
          <a:p>
            <a:r>
              <a:rPr lang="en-GB" b="0" dirty="0"/>
              <a:t>Example bullet list</a:t>
            </a:r>
          </a:p>
          <a:p>
            <a:pPr lvl="1">
              <a:buFont typeface="Georgia" panose="02040502050405020303" pitchFamily="18" charset="0"/>
              <a:buChar char="−"/>
            </a:pPr>
            <a:r>
              <a:rPr lang="pt-BR" b="0" dirty="0"/>
              <a:t>Example second bullet list</a:t>
            </a:r>
          </a:p>
          <a:p>
            <a:pPr lvl="1">
              <a:buFont typeface="Georgia" panose="02040502050405020303" pitchFamily="18" charset="0"/>
              <a:buChar char="−"/>
            </a:pPr>
            <a:r>
              <a:rPr lang="pt-BR" b="0" dirty="0"/>
              <a:t>Example second bullet list</a:t>
            </a:r>
            <a:endParaRPr lang="en-GB" b="0" dirty="0"/>
          </a:p>
          <a:p>
            <a:pPr lvl="1">
              <a:buFont typeface="Georgia" panose="02040502050405020303" pitchFamily="18" charset="0"/>
              <a:buChar char="−"/>
            </a:pPr>
            <a:r>
              <a:rPr lang="pt-BR" b="0" dirty="0"/>
              <a:t>Example second bullet list</a:t>
            </a:r>
            <a:endParaRPr lang="en-GB" altLang="en-US" dirty="0"/>
          </a:p>
        </p:txBody>
      </p:sp>
    </p:spTree>
    <p:extLst>
      <p:ext uri="{BB962C8B-B14F-4D97-AF65-F5344CB8AC3E}">
        <p14:creationId xmlns:p14="http://schemas.microsoft.com/office/powerpoint/2010/main" val="2073312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Example Boxed Slide 1">
    <p:spTree>
      <p:nvGrpSpPr>
        <p:cNvPr id="1" name=""/>
        <p:cNvGrpSpPr/>
        <p:nvPr/>
      </p:nvGrpSpPr>
      <p:grpSpPr>
        <a:xfrm>
          <a:off x="0" y="0"/>
          <a:ext cx="0" cy="0"/>
          <a:chOff x="0" y="0"/>
          <a:chExt cx="0" cy="0"/>
        </a:xfrm>
      </p:grpSpPr>
      <p:sp>
        <p:nvSpPr>
          <p:cNvPr id="19" name="Content Placeholder 3"/>
          <p:cNvSpPr>
            <a:spLocks noGrp="1"/>
          </p:cNvSpPr>
          <p:nvPr>
            <p:ph sz="half" idx="13" hasCustomPrompt="1"/>
          </p:nvPr>
        </p:nvSpPr>
        <p:spPr>
          <a:xfrm>
            <a:off x="6384029" y="4365104"/>
            <a:ext cx="5184576" cy="1728192"/>
          </a:xfrm>
          <a:prstGeom prst="rect">
            <a:avLst/>
          </a:prstGeom>
          <a:noFill/>
        </p:spPr>
        <p:txBody>
          <a:bodyPr anchor="ctr"/>
          <a:lstStyle>
            <a:lvl1pPr marL="0" marR="0" indent="0" algn="l" defTabSz="914400" rtl="0" eaLnBrk="1" fontAlgn="base" latinLnBrk="0" hangingPunct="1">
              <a:lnSpc>
                <a:spcPct val="100000"/>
              </a:lnSpc>
              <a:spcBef>
                <a:spcPct val="90000"/>
              </a:spcBef>
              <a:spcAft>
                <a:spcPct val="0"/>
              </a:spcAft>
              <a:buClrTx/>
              <a:buSzTx/>
              <a:buFontTx/>
              <a:buNone/>
              <a:tabLst/>
              <a:defRPr sz="1800" b="0" baseline="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marL="0" marR="0" lvl="0" indent="0" algn="l" defTabSz="914400" rtl="0" eaLnBrk="1" fontAlgn="base" latinLnBrk="0" hangingPunct="1">
              <a:lnSpc>
                <a:spcPct val="100000"/>
              </a:lnSpc>
              <a:spcBef>
                <a:spcPct val="90000"/>
              </a:spcBef>
              <a:spcAft>
                <a:spcPct val="0"/>
              </a:spcAft>
              <a:buClrTx/>
              <a:buSzTx/>
              <a:buFontTx/>
              <a:buNone/>
              <a:tabLst/>
              <a:defRPr/>
            </a:pPr>
            <a:r>
              <a:rPr lang="en-US" dirty="0"/>
              <a:t>Public Exhibitions </a:t>
            </a:r>
            <a:r>
              <a:rPr lang="it-IT" dirty="0"/>
              <a:t>sed quia consequuntur magni dolores eos qui ratione voluptatem sequi nesciunt </a:t>
            </a:r>
            <a:r>
              <a:rPr lang="en-US" dirty="0"/>
              <a:t>quae ab </a:t>
            </a:r>
            <a:r>
              <a:rPr lang="en-US" dirty="0" err="1"/>
              <a:t>illo</a:t>
            </a:r>
            <a:r>
              <a:rPr lang="en-US" dirty="0"/>
              <a:t> </a:t>
            </a:r>
            <a:r>
              <a:rPr lang="en-US" dirty="0" err="1"/>
              <a:t>inventore</a:t>
            </a:r>
            <a:r>
              <a:rPr lang="en-US" dirty="0"/>
              <a:t> </a:t>
            </a:r>
            <a:r>
              <a:rPr lang="en-US" dirty="0" err="1"/>
              <a:t>veritatis</a:t>
            </a:r>
            <a:r>
              <a:rPr lang="en-US" dirty="0"/>
              <a:t> et quasi </a:t>
            </a:r>
            <a:r>
              <a:rPr lang="en-US" dirty="0" err="1"/>
              <a:t>architecto</a:t>
            </a:r>
            <a:r>
              <a:rPr lang="en-US" dirty="0"/>
              <a:t> </a:t>
            </a:r>
            <a:r>
              <a:rPr lang="en-US" dirty="0" err="1"/>
              <a:t>beatae</a:t>
            </a:r>
            <a:r>
              <a:rPr lang="en-US" dirty="0"/>
              <a:t> vitae</a:t>
            </a:r>
          </a:p>
        </p:txBody>
      </p:sp>
      <p:sp>
        <p:nvSpPr>
          <p:cNvPr id="20" name="Content Placeholder 3"/>
          <p:cNvSpPr>
            <a:spLocks noGrp="1"/>
          </p:cNvSpPr>
          <p:nvPr>
            <p:ph sz="half" idx="14" hasCustomPrompt="1"/>
          </p:nvPr>
        </p:nvSpPr>
        <p:spPr>
          <a:xfrm>
            <a:off x="719403" y="1916832"/>
            <a:ext cx="5184576" cy="1776774"/>
          </a:xfrm>
          <a:prstGeom prst="rect">
            <a:avLst/>
          </a:prstGeom>
          <a:noFill/>
        </p:spPr>
        <p:txBody>
          <a:bodyPr anchor="ctr"/>
          <a:lstStyle>
            <a:lvl1pPr marL="0" marR="0" indent="0" algn="l" defTabSz="914400" rtl="0" eaLnBrk="1" fontAlgn="base" latinLnBrk="0" hangingPunct="1">
              <a:lnSpc>
                <a:spcPct val="100000"/>
              </a:lnSpc>
              <a:spcBef>
                <a:spcPct val="90000"/>
              </a:spcBef>
              <a:spcAft>
                <a:spcPct val="0"/>
              </a:spcAft>
              <a:buClrTx/>
              <a:buSzTx/>
              <a:buFontTx/>
              <a:buNone/>
              <a:tabLst/>
              <a:defRPr sz="1800" b="0" baseline="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marL="0" marR="0" lvl="0" indent="0" algn="l" defTabSz="914400" rtl="0" eaLnBrk="1" fontAlgn="base" latinLnBrk="0" hangingPunct="1">
              <a:lnSpc>
                <a:spcPct val="100000"/>
              </a:lnSpc>
              <a:spcBef>
                <a:spcPct val="90000"/>
              </a:spcBef>
              <a:spcAft>
                <a:spcPct val="0"/>
              </a:spcAft>
              <a:buClrTx/>
              <a:buSzTx/>
              <a:buFontTx/>
              <a:buNone/>
              <a:tabLst/>
              <a:defRPr/>
            </a:pPr>
            <a:r>
              <a:rPr lang="en-US" dirty="0"/>
              <a:t>Affordable Homes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a:t>
            </a:r>
            <a:r>
              <a:rPr lang="en-US" dirty="0"/>
              <a:t> </a:t>
            </a:r>
            <a:r>
              <a:rPr lang="en-US" dirty="0" err="1"/>
              <a:t>tatem</a:t>
            </a:r>
            <a:r>
              <a:rPr lang="en-US" dirty="0"/>
              <a:t> </a:t>
            </a:r>
            <a:r>
              <a:rPr lang="en-US" dirty="0" err="1"/>
              <a:t>accusantium</a:t>
            </a:r>
            <a:r>
              <a:rPr lang="en-US" dirty="0"/>
              <a:t> </a:t>
            </a:r>
            <a:r>
              <a:rPr lang="en-US" dirty="0" err="1"/>
              <a:t>doloremque</a:t>
            </a:r>
            <a:r>
              <a:rPr lang="en-US" dirty="0"/>
              <a:t> </a:t>
            </a:r>
            <a:r>
              <a:rPr lang="en-US" dirty="0" err="1"/>
              <a:t>laudantium</a:t>
            </a:r>
            <a:r>
              <a:rPr lang="en-US" dirty="0"/>
              <a:t> quae ab </a:t>
            </a:r>
            <a:r>
              <a:rPr lang="en-US" dirty="0" err="1"/>
              <a:t>illo</a:t>
            </a:r>
            <a:r>
              <a:rPr lang="en-US" dirty="0"/>
              <a:t> </a:t>
            </a:r>
            <a:r>
              <a:rPr lang="en-US" dirty="0" err="1"/>
              <a:t>inventore</a:t>
            </a:r>
            <a:r>
              <a:rPr lang="en-US" dirty="0"/>
              <a:t> </a:t>
            </a:r>
            <a:r>
              <a:rPr lang="en-US" dirty="0" err="1"/>
              <a:t>veritatis</a:t>
            </a:r>
            <a:r>
              <a:rPr lang="en-US" dirty="0"/>
              <a:t> et quasi </a:t>
            </a:r>
            <a:r>
              <a:rPr lang="en-US" dirty="0" err="1"/>
              <a:t>architecto</a:t>
            </a:r>
            <a:r>
              <a:rPr lang="en-US" dirty="0"/>
              <a:t> </a:t>
            </a:r>
            <a:r>
              <a:rPr lang="en-US" dirty="0" err="1"/>
              <a:t>beatae</a:t>
            </a:r>
            <a:endParaRPr lang="en-US" dirty="0"/>
          </a:p>
        </p:txBody>
      </p:sp>
      <p:sp>
        <p:nvSpPr>
          <p:cNvPr id="21" name="Content Placeholder 3"/>
          <p:cNvSpPr>
            <a:spLocks noGrp="1"/>
          </p:cNvSpPr>
          <p:nvPr>
            <p:ph sz="half" idx="15" hasCustomPrompt="1"/>
          </p:nvPr>
        </p:nvSpPr>
        <p:spPr>
          <a:xfrm>
            <a:off x="6384032" y="1916832"/>
            <a:ext cx="5184576" cy="1776774"/>
          </a:xfrm>
          <a:prstGeom prst="rect">
            <a:avLst/>
          </a:prstGeom>
          <a:noFill/>
        </p:spPr>
        <p:txBody>
          <a:bodyPr anchor="ctr"/>
          <a:lstStyle>
            <a:lvl1pPr marL="0" marR="0" indent="0" algn="l" defTabSz="914400" rtl="0" eaLnBrk="1" fontAlgn="base" latinLnBrk="0" hangingPunct="1">
              <a:lnSpc>
                <a:spcPct val="100000"/>
              </a:lnSpc>
              <a:spcBef>
                <a:spcPct val="90000"/>
              </a:spcBef>
              <a:spcAft>
                <a:spcPct val="0"/>
              </a:spcAft>
              <a:buClrTx/>
              <a:buSzTx/>
              <a:buFontTx/>
              <a:buNone/>
              <a:tabLst/>
              <a:defRPr sz="1800" b="0" baseline="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marL="0" marR="0" lvl="0" indent="0" algn="l" defTabSz="914400" rtl="0" eaLnBrk="1" fontAlgn="base" latinLnBrk="0" hangingPunct="1">
              <a:lnSpc>
                <a:spcPct val="100000"/>
              </a:lnSpc>
              <a:spcBef>
                <a:spcPct val="90000"/>
              </a:spcBef>
              <a:spcAft>
                <a:spcPct val="0"/>
              </a:spcAft>
              <a:buClrTx/>
              <a:buSzTx/>
              <a:buFontTx/>
              <a:buNone/>
              <a:tabLst/>
              <a:defRPr/>
            </a:pPr>
            <a:r>
              <a:rPr lang="en-US" dirty="0"/>
              <a:t>Strategic land </a:t>
            </a:r>
            <a:r>
              <a:rPr lang="en-US" dirty="0" err="1"/>
              <a:t>totam</a:t>
            </a:r>
            <a:r>
              <a:rPr lang="en-US" dirty="0"/>
              <a:t> rem </a:t>
            </a:r>
            <a:r>
              <a:rPr lang="en-US" dirty="0" err="1"/>
              <a:t>aperiam</a:t>
            </a:r>
            <a:r>
              <a:rPr lang="en-US" dirty="0"/>
              <a:t>, </a:t>
            </a:r>
            <a:r>
              <a:rPr lang="en-US" dirty="0" err="1"/>
              <a:t>eaque</a:t>
            </a:r>
            <a:r>
              <a:rPr lang="en-US" dirty="0"/>
              <a:t> </a:t>
            </a:r>
            <a:r>
              <a:rPr lang="en-US" dirty="0" err="1"/>
              <a:t>ipsa</a:t>
            </a:r>
            <a:r>
              <a:rPr lang="en-US" dirty="0"/>
              <a:t> quae ab </a:t>
            </a:r>
            <a:r>
              <a:rPr lang="en-US" dirty="0" err="1"/>
              <a:t>illo</a:t>
            </a:r>
            <a:r>
              <a:rPr lang="en-US" dirty="0"/>
              <a:t> </a:t>
            </a:r>
            <a:r>
              <a:rPr lang="en-US" dirty="0" err="1"/>
              <a:t>inventore</a:t>
            </a:r>
            <a:r>
              <a:rPr lang="en-US" dirty="0"/>
              <a:t> </a:t>
            </a:r>
            <a:r>
              <a:rPr lang="en-US" dirty="0" err="1"/>
              <a:t>veritatis</a:t>
            </a:r>
            <a:r>
              <a:rPr lang="en-US" dirty="0"/>
              <a:t> et quasi </a:t>
            </a:r>
            <a:r>
              <a:rPr lang="en-US" dirty="0" err="1"/>
              <a:t>architecto</a:t>
            </a:r>
            <a:r>
              <a:rPr lang="en-US" dirty="0"/>
              <a:t> </a:t>
            </a:r>
            <a:r>
              <a:rPr lang="en-US" dirty="0" err="1"/>
              <a:t>beatae</a:t>
            </a:r>
            <a:r>
              <a:rPr lang="en-US" dirty="0"/>
              <a:t> </a:t>
            </a:r>
            <a:r>
              <a:rPr lang="en-US" dirty="0" err="1"/>
              <a:t>vitaequae</a:t>
            </a:r>
            <a:r>
              <a:rPr lang="en-US" dirty="0"/>
              <a:t> ab </a:t>
            </a:r>
            <a:r>
              <a:rPr lang="en-US" dirty="0" err="1"/>
              <a:t>illo</a:t>
            </a:r>
            <a:r>
              <a:rPr lang="en-US" dirty="0"/>
              <a:t> </a:t>
            </a:r>
            <a:r>
              <a:rPr lang="en-US" dirty="0" err="1"/>
              <a:t>inventore</a:t>
            </a:r>
            <a:r>
              <a:rPr lang="en-US" dirty="0"/>
              <a:t> </a:t>
            </a:r>
            <a:r>
              <a:rPr lang="en-US" dirty="0" err="1"/>
              <a:t>veritatis</a:t>
            </a:r>
            <a:r>
              <a:rPr lang="en-US" dirty="0"/>
              <a:t> et quasi </a:t>
            </a:r>
            <a:r>
              <a:rPr lang="en-US" dirty="0" err="1"/>
              <a:t>architecto</a:t>
            </a:r>
            <a:r>
              <a:rPr lang="en-US" dirty="0"/>
              <a:t> </a:t>
            </a:r>
            <a:r>
              <a:rPr lang="en-US" dirty="0" err="1"/>
              <a:t>beatae</a:t>
            </a:r>
            <a:r>
              <a:rPr lang="en-US" dirty="0"/>
              <a:t> vitae</a:t>
            </a:r>
          </a:p>
        </p:txBody>
      </p:sp>
      <p:sp>
        <p:nvSpPr>
          <p:cNvPr id="22" name="Content Placeholder 3"/>
          <p:cNvSpPr>
            <a:spLocks noGrp="1"/>
          </p:cNvSpPr>
          <p:nvPr>
            <p:ph sz="half" idx="16" hasCustomPrompt="1"/>
          </p:nvPr>
        </p:nvSpPr>
        <p:spPr>
          <a:xfrm>
            <a:off x="708221" y="4365104"/>
            <a:ext cx="5184576" cy="1728192"/>
          </a:xfrm>
          <a:prstGeom prst="rect">
            <a:avLst/>
          </a:prstGeom>
          <a:noFill/>
        </p:spPr>
        <p:txBody>
          <a:bodyPr anchor="ctr"/>
          <a:lstStyle>
            <a:lvl1pPr marL="0" marR="0" indent="0" algn="l" defTabSz="914400" rtl="0" eaLnBrk="1" fontAlgn="base" latinLnBrk="0" hangingPunct="1">
              <a:lnSpc>
                <a:spcPct val="100000"/>
              </a:lnSpc>
              <a:spcBef>
                <a:spcPct val="90000"/>
              </a:spcBef>
              <a:spcAft>
                <a:spcPct val="0"/>
              </a:spcAft>
              <a:buClrTx/>
              <a:buSzTx/>
              <a:buFontTx/>
              <a:buNone/>
              <a:tabLst/>
              <a:defRPr sz="1800" b="0" baseline="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marL="0" marR="0" lvl="0" indent="0" algn="l" defTabSz="914400" rtl="0" eaLnBrk="1" fontAlgn="base" latinLnBrk="0" hangingPunct="1">
              <a:lnSpc>
                <a:spcPct val="100000"/>
              </a:lnSpc>
              <a:spcBef>
                <a:spcPct val="90000"/>
              </a:spcBef>
              <a:spcAft>
                <a:spcPct val="0"/>
              </a:spcAft>
              <a:buClrTx/>
              <a:buSzTx/>
              <a:buFontTx/>
              <a:buNone/>
              <a:tabLst/>
              <a:defRPr/>
            </a:pPr>
            <a:r>
              <a:rPr lang="en-US" dirty="0"/>
              <a:t>Jobs provided dicta </a:t>
            </a:r>
            <a:r>
              <a:rPr lang="en-US" dirty="0" err="1"/>
              <a:t>sunt</a:t>
            </a:r>
            <a:r>
              <a:rPr lang="en-US" dirty="0"/>
              <a:t> </a:t>
            </a:r>
            <a:r>
              <a:rPr lang="en-US" dirty="0" err="1"/>
              <a:t>explicabo</a:t>
            </a:r>
            <a:r>
              <a:rPr lang="en-US" dirty="0"/>
              <a:t>. Nemo </a:t>
            </a:r>
            <a:r>
              <a:rPr lang="en-US" dirty="0" err="1"/>
              <a:t>enim</a:t>
            </a:r>
            <a:r>
              <a:rPr lang="en-US" dirty="0"/>
              <a:t> </a:t>
            </a:r>
            <a:r>
              <a:rPr lang="en-US" dirty="0" err="1"/>
              <a:t>ipsam</a:t>
            </a:r>
            <a:r>
              <a:rPr lang="en-US" dirty="0"/>
              <a:t> </a:t>
            </a:r>
            <a:r>
              <a:rPr lang="en-US" dirty="0" err="1"/>
              <a:t>voluptatem</a:t>
            </a:r>
            <a:r>
              <a:rPr lang="en-US" dirty="0"/>
              <a:t> </a:t>
            </a:r>
            <a:r>
              <a:rPr lang="en-US" dirty="0" err="1"/>
              <a:t>quia</a:t>
            </a:r>
            <a:r>
              <a:rPr lang="en-US" dirty="0"/>
              <a:t> </a:t>
            </a:r>
            <a:r>
              <a:rPr lang="en-US" dirty="0" err="1"/>
              <a:t>voluptas</a:t>
            </a:r>
            <a:r>
              <a:rPr lang="en-US" dirty="0"/>
              <a:t> sit </a:t>
            </a:r>
            <a:r>
              <a:rPr lang="en-US" dirty="0" err="1"/>
              <a:t>aspernatur</a:t>
            </a:r>
            <a:r>
              <a:rPr lang="en-US" dirty="0"/>
              <a:t> </a:t>
            </a:r>
            <a:r>
              <a:rPr lang="en-US" dirty="0" err="1"/>
              <a:t>aut</a:t>
            </a:r>
            <a:r>
              <a:rPr lang="en-US" dirty="0"/>
              <a:t> </a:t>
            </a:r>
            <a:r>
              <a:rPr lang="en-US" dirty="0" err="1"/>
              <a:t>odit</a:t>
            </a:r>
            <a:r>
              <a:rPr lang="en-US" dirty="0"/>
              <a:t> </a:t>
            </a:r>
            <a:r>
              <a:rPr lang="en-US" dirty="0" err="1"/>
              <a:t>aut</a:t>
            </a:r>
            <a:r>
              <a:rPr lang="en-US" dirty="0"/>
              <a:t> fugit quae ab </a:t>
            </a:r>
            <a:r>
              <a:rPr lang="en-US" dirty="0" err="1"/>
              <a:t>illo</a:t>
            </a:r>
            <a:r>
              <a:rPr lang="en-US" dirty="0"/>
              <a:t> </a:t>
            </a:r>
            <a:r>
              <a:rPr lang="en-US" dirty="0" err="1"/>
              <a:t>inventore</a:t>
            </a:r>
            <a:r>
              <a:rPr lang="en-US" dirty="0"/>
              <a:t> </a:t>
            </a:r>
            <a:r>
              <a:rPr lang="en-US" dirty="0" err="1"/>
              <a:t>veritatis</a:t>
            </a:r>
            <a:r>
              <a:rPr lang="en-US" dirty="0"/>
              <a:t> et quasi </a:t>
            </a:r>
            <a:r>
              <a:rPr lang="en-US" dirty="0" err="1"/>
              <a:t>architecto</a:t>
            </a:r>
            <a:r>
              <a:rPr lang="en-US" dirty="0"/>
              <a:t> </a:t>
            </a:r>
            <a:r>
              <a:rPr lang="en-US" dirty="0" err="1"/>
              <a:t>beatae</a:t>
            </a:r>
            <a:r>
              <a:rPr lang="en-US" dirty="0"/>
              <a:t> vitae</a:t>
            </a:r>
          </a:p>
        </p:txBody>
      </p:sp>
    </p:spTree>
    <p:extLst>
      <p:ext uri="{BB962C8B-B14F-4D97-AF65-F5344CB8AC3E}">
        <p14:creationId xmlns:p14="http://schemas.microsoft.com/office/powerpoint/2010/main" val="2427706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838200" y="6341880"/>
            <a:ext cx="5062869" cy="365125"/>
          </a:xfrm>
          <a:prstGeom prst="rect">
            <a:avLst/>
          </a:prstGeom>
        </p:spPr>
        <p:txBody>
          <a:bodyPr vert="horz" lIns="91440" tIns="45720" rIns="91440" bIns="45720" rtlCol="0" anchor="ctr"/>
          <a:lstStyle>
            <a:lvl1pPr algn="l">
              <a:defRPr sz="1200" b="0" i="0" baseline="0">
                <a:solidFill>
                  <a:schemeClr val="accent4"/>
                </a:solidFill>
                <a:latin typeface="Open Sans" panose="020B0606030504020204" pitchFamily="34" charset="0"/>
              </a:defRPr>
            </a:lvl1pPr>
          </a:lstStyle>
          <a:p>
            <a:r>
              <a:rPr lang="en-GB" dirty="0"/>
              <a:t>South East Local Enterprise Partnership</a:t>
            </a:r>
          </a:p>
        </p:txBody>
      </p:sp>
      <p:sp>
        <p:nvSpPr>
          <p:cNvPr id="6" name="Slide Number Placeholder 5"/>
          <p:cNvSpPr>
            <a:spLocks noGrp="1"/>
          </p:cNvSpPr>
          <p:nvPr>
            <p:ph type="sldNum" sz="quarter" idx="4"/>
          </p:nvPr>
        </p:nvSpPr>
        <p:spPr>
          <a:xfrm>
            <a:off x="6091597" y="6343800"/>
            <a:ext cx="2743200" cy="365125"/>
          </a:xfrm>
          <a:prstGeom prst="rect">
            <a:avLst/>
          </a:prstGeom>
        </p:spPr>
        <p:txBody>
          <a:bodyPr vert="horz" lIns="91440" tIns="45720" rIns="91440" bIns="45720" rtlCol="0" anchor="ctr"/>
          <a:lstStyle>
            <a:lvl1pPr algn="r">
              <a:defRPr sz="1200" baseline="0">
                <a:solidFill>
                  <a:schemeClr val="accent5"/>
                </a:solidFill>
                <a:latin typeface="Open Sans" panose="020B0606030504020204" pitchFamily="34" charset="0"/>
              </a:defRPr>
            </a:lvl1pPr>
          </a:lstStyle>
          <a:p>
            <a:fld id="{1E8F0C2B-21B0-46B9-80A1-9F88378FCF69}" type="slidenum">
              <a:rPr lang="en-GB" smtClean="0"/>
              <a:pPr/>
              <a:t>‹#›</a:t>
            </a:fld>
            <a:endParaRPr lang="en-GB" dirty="0"/>
          </a:p>
        </p:txBody>
      </p:sp>
      <p:sp>
        <p:nvSpPr>
          <p:cNvPr id="2" name="Title Placeholder 1"/>
          <p:cNvSpPr>
            <a:spLocks noGrp="1"/>
          </p:cNvSpPr>
          <p:nvPr>
            <p:ph type="title"/>
          </p:nvPr>
        </p:nvSpPr>
        <p:spPr>
          <a:xfrm>
            <a:off x="3774558" y="558914"/>
            <a:ext cx="7579243" cy="674463"/>
          </a:xfrm>
          <a:prstGeom prst="rect">
            <a:avLst/>
          </a:prstGeom>
        </p:spPr>
        <p:txBody>
          <a:bodyPr vert="horz" lIns="91440" tIns="45720" rIns="91440" bIns="45720" rtlCol="0" anchor="ctr">
            <a:normAutofit/>
          </a:bodyPr>
          <a:lstStyle/>
          <a:p>
            <a:r>
              <a:rPr lang="en-US"/>
              <a:t>Click to edit Master title style</a:t>
            </a:r>
            <a:endParaRPr lang="en-US" dirty="0"/>
          </a:p>
        </p:txBody>
      </p:sp>
      <p:pic>
        <p:nvPicPr>
          <p:cNvPr id="16" name="Picture 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834798" y="3084288"/>
            <a:ext cx="5846076" cy="5431547"/>
          </a:xfrm>
          <a:prstGeom prst="rect">
            <a:avLst/>
          </a:prstGeom>
        </p:spPr>
      </p:pic>
      <p:pic>
        <p:nvPicPr>
          <p:cNvPr id="9" name="Picture 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9434" y="107350"/>
            <a:ext cx="3379615" cy="1498179"/>
          </a:xfrm>
          <a:prstGeom prst="rect">
            <a:avLst/>
          </a:prstGeom>
        </p:spPr>
      </p:pic>
    </p:spTree>
    <p:extLst>
      <p:ext uri="{BB962C8B-B14F-4D97-AF65-F5344CB8AC3E}">
        <p14:creationId xmlns:p14="http://schemas.microsoft.com/office/powerpoint/2010/main" val="2118021919"/>
      </p:ext>
    </p:extLst>
  </p:cSld>
  <p:clrMap bg1="dk1" tx1="lt1" bg2="dk2" tx2="lt2" accent1="accent1" accent2="accent2" accent3="accent3" accent4="accent4" accent5="accent5" accent6="accent6" hlink="hlink" folHlink="folHlink"/>
  <p:sldLayoutIdLst>
    <p:sldLayoutId id="2147483950" r:id="rId1"/>
    <p:sldLayoutId id="2147483956" r:id="rId2"/>
    <p:sldLayoutId id="2147483931" r:id="rId3"/>
    <p:sldLayoutId id="2147483951" r:id="rId4"/>
    <p:sldLayoutId id="2147483952" r:id="rId5"/>
    <p:sldLayoutId id="2147483953" r:id="rId6"/>
    <p:sldLayoutId id="2147483954" r:id="rId7"/>
    <p:sldLayoutId id="2147483955" r:id="rId8"/>
    <p:sldLayoutId id="2147483957" r:id="rId9"/>
    <p:sldLayoutId id="2147483958" r:id="rId10"/>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txStyles>
    <p:titleStyle>
      <a:lvl1pPr algn="r" defTabSz="914377" rtl="0" eaLnBrk="1" latinLnBrk="0" hangingPunct="1">
        <a:lnSpc>
          <a:spcPct val="90000"/>
        </a:lnSpc>
        <a:spcBef>
          <a:spcPct val="0"/>
        </a:spcBef>
        <a:buNone/>
        <a:defRPr lang="en-US" sz="3600" b="0" i="0" kern="1200" dirty="0">
          <a:solidFill>
            <a:schemeClr val="accent2"/>
          </a:solidFill>
          <a:latin typeface="+mj-lt"/>
          <a:ea typeface="+mj-ea"/>
          <a:cs typeface="+mj-cs"/>
        </a:defRPr>
      </a:lvl1pPr>
    </p:titleStyle>
    <p:bodyStyle>
      <a:lvl1pPr marL="0" indent="0" algn="l" defTabSz="914377"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tiff"/></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hyperlink" Target="http://en.wikipedia.org/wiki/File:Gated_community_near_Ezeiza.jpg" TargetMode="External"/><Relationship Id="rId3" Type="http://schemas.openxmlformats.org/officeDocument/2006/relationships/image" Target="../media/image3.jpeg"/><Relationship Id="rId7" Type="http://schemas.openxmlformats.org/officeDocument/2006/relationships/hyperlink" Target="https://kathmanduk2.wordpress.com/2015/05/21/world-day-for-cultural-diversity-for-dialogue-and-development-may-21-2015/" TargetMode="External"/><Relationship Id="rId12"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0.jpg"/><Relationship Id="rId11" Type="http://schemas.openxmlformats.org/officeDocument/2006/relationships/hyperlink" Target="http://en.wikipedia.org/wiki/File:Novi_Beograd_-_25_block_-_A_business_building.JPG" TargetMode="External"/><Relationship Id="rId5" Type="http://schemas.openxmlformats.org/officeDocument/2006/relationships/hyperlink" Target="http://elmundomejordemabel.blogspot.com/2014/01/ideas-en-orden.html" TargetMode="External"/><Relationship Id="rId10" Type="http://schemas.openxmlformats.org/officeDocument/2006/relationships/image" Target="../media/image22.JPG"/><Relationship Id="rId4" Type="http://schemas.openxmlformats.org/officeDocument/2006/relationships/image" Target="../media/image19.jpg"/><Relationship Id="rId9" Type="http://schemas.openxmlformats.org/officeDocument/2006/relationships/hyperlink" Target="https://pxhere.com/en/photo/657534" TargetMode="Externa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mailto:sharon.spicer@southeastlep.com"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hyperlink" Target="mailto:helen.russell@southesatle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Title 88"/>
          <p:cNvSpPr>
            <a:spLocks noGrp="1"/>
          </p:cNvSpPr>
          <p:nvPr>
            <p:ph type="ctrTitle"/>
          </p:nvPr>
        </p:nvSpPr>
        <p:spPr>
          <a:xfrm>
            <a:off x="785191" y="3114271"/>
            <a:ext cx="10465905" cy="1330729"/>
          </a:xfrm>
        </p:spPr>
        <p:txBody>
          <a:bodyPr anchor="t">
            <a:normAutofit fontScale="90000"/>
          </a:bodyPr>
          <a:lstStyle/>
          <a:p>
            <a:pPr>
              <a:lnSpc>
                <a:spcPct val="100000"/>
              </a:lnSpc>
            </a:pPr>
            <a:r>
              <a:rPr lang="en-GB" sz="4800" b="1" dirty="0"/>
              <a:t>South East Local Industrial Strategy</a:t>
            </a:r>
            <a:br>
              <a:rPr lang="en-GB" sz="4800" b="1" dirty="0"/>
            </a:br>
            <a:br>
              <a:rPr lang="en-GB" sz="4800" b="1" dirty="0"/>
            </a:br>
            <a:r>
              <a:rPr lang="en-GB" sz="2700" b="1" dirty="0">
                <a:solidFill>
                  <a:schemeClr val="accent2"/>
                </a:solidFill>
              </a:rPr>
              <a:t>Presenter:</a:t>
            </a:r>
            <a:br>
              <a:rPr lang="en-GB" sz="2700" b="1" i="1" dirty="0">
                <a:solidFill>
                  <a:schemeClr val="accent2"/>
                </a:solidFill>
              </a:rPr>
            </a:br>
            <a:br>
              <a:rPr lang="en-GB" sz="2700" b="1" i="1" dirty="0">
                <a:solidFill>
                  <a:schemeClr val="accent2"/>
                </a:solidFill>
              </a:rPr>
            </a:br>
            <a:r>
              <a:rPr lang="en-GB" sz="2700" b="1" dirty="0">
                <a:solidFill>
                  <a:schemeClr val="accent2"/>
                </a:solidFill>
              </a:rPr>
              <a:t>Date:</a:t>
            </a:r>
          </a:p>
        </p:txBody>
      </p:sp>
      <p:pic>
        <p:nvPicPr>
          <p:cNvPr id="3" name="Picture 2" descr="C:\Users\mfinbow\AppData\Local\Microsoft\Windows\INetCache\Content.MSO\11DDC7A4.tmp">
            <a:extLst>
              <a:ext uri="{FF2B5EF4-FFF2-40B4-BE49-F238E27FC236}">
                <a16:creationId xmlns:a16="http://schemas.microsoft.com/office/drawing/2014/main" id="{03CD827D-3B1E-4B45-8BAD-E87C81794907}"/>
              </a:ext>
            </a:extLst>
          </p:cNvPr>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8797630" y="13257"/>
            <a:ext cx="3394370" cy="1669764"/>
          </a:xfrm>
          <a:prstGeom prst="rect">
            <a:avLst/>
          </a:prstGeom>
          <a:noFill/>
        </p:spPr>
      </p:pic>
    </p:spTree>
    <p:extLst>
      <p:ext uri="{BB962C8B-B14F-4D97-AF65-F5344CB8AC3E}">
        <p14:creationId xmlns:p14="http://schemas.microsoft.com/office/powerpoint/2010/main" val="2175542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mfinbow\AppData\Local\Microsoft\Windows\INetCache\Content.MSO\11DDC7A4.tmp">
            <a:extLst>
              <a:ext uri="{FF2B5EF4-FFF2-40B4-BE49-F238E27FC236}">
                <a16:creationId xmlns:a16="http://schemas.microsoft.com/office/drawing/2014/main" id="{03CD827D-3B1E-4B45-8BAD-E87C81794907}"/>
              </a:ext>
            </a:extLst>
          </p:cNvPr>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8797630" y="13257"/>
            <a:ext cx="3394370" cy="1669764"/>
          </a:xfrm>
          <a:prstGeom prst="rect">
            <a:avLst/>
          </a:prstGeom>
          <a:noFill/>
        </p:spPr>
      </p:pic>
      <p:sp>
        <p:nvSpPr>
          <p:cNvPr id="2" name="Rectangle 1"/>
          <p:cNvSpPr/>
          <p:nvPr/>
        </p:nvSpPr>
        <p:spPr>
          <a:xfrm>
            <a:off x="8560676" y="3499944"/>
            <a:ext cx="3631324" cy="3358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p:cNvSpPr/>
          <p:nvPr/>
        </p:nvSpPr>
        <p:spPr>
          <a:xfrm>
            <a:off x="676275" y="1973316"/>
            <a:ext cx="3631324" cy="3358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Content Placeholder 2"/>
          <p:cNvSpPr txBox="1">
            <a:spLocks/>
          </p:cNvSpPr>
          <p:nvPr/>
        </p:nvSpPr>
        <p:spPr>
          <a:xfrm>
            <a:off x="677498" y="2109875"/>
            <a:ext cx="10835326" cy="426552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defTabSz="457200">
              <a:lnSpc>
                <a:spcPct val="100000"/>
              </a:lnSpc>
              <a:spcBef>
                <a:spcPts val="0"/>
              </a:spcBef>
              <a:buFont typeface="Wingdings" panose="05000000000000000000" pitchFamily="2" charset="2"/>
              <a:buChar char="§"/>
            </a:pPr>
            <a:r>
              <a:rPr lang="en-GB" sz="2400" dirty="0">
                <a:solidFill>
                  <a:schemeClr val="accent5"/>
                </a:solidFill>
                <a:latin typeface="Calibri" panose="020F0502020204030204" pitchFamily="34" charset="0"/>
              </a:rPr>
              <a:t>Introduce the Government’s Industrial Strategy</a:t>
            </a:r>
            <a:br>
              <a:rPr lang="en-GB" sz="2400" dirty="0">
                <a:solidFill>
                  <a:srgbClr val="FF0000"/>
                </a:solidFill>
                <a:latin typeface="Calibri" panose="020F0502020204030204" pitchFamily="34" charset="0"/>
              </a:rPr>
            </a:br>
            <a:endParaRPr lang="en-GB" sz="2400" dirty="0">
              <a:solidFill>
                <a:srgbClr val="FF0000"/>
              </a:solidFill>
              <a:latin typeface="Calibri" panose="020F0502020204030204" pitchFamily="34" charset="0"/>
            </a:endParaRPr>
          </a:p>
          <a:p>
            <a:pPr marL="285750" indent="-285750" defTabSz="457200">
              <a:lnSpc>
                <a:spcPct val="100000"/>
              </a:lnSpc>
              <a:spcBef>
                <a:spcPts val="0"/>
              </a:spcBef>
              <a:buFont typeface="Wingdings" panose="05000000000000000000" pitchFamily="2" charset="2"/>
              <a:buChar char="§"/>
            </a:pPr>
            <a:r>
              <a:rPr lang="en-GB" sz="2400" dirty="0">
                <a:solidFill>
                  <a:schemeClr val="accent5"/>
                </a:solidFill>
                <a:latin typeface="Calibri" panose="020F0502020204030204" pitchFamily="34" charset="0"/>
              </a:rPr>
              <a:t>Introduce the purpose of the Local Industrial Strategy and what it is (and isn’t)</a:t>
            </a:r>
            <a:br>
              <a:rPr lang="en-GB" sz="2400" dirty="0">
                <a:solidFill>
                  <a:schemeClr val="accent5"/>
                </a:solidFill>
                <a:latin typeface="Calibri" panose="020F0502020204030204" pitchFamily="34" charset="0"/>
              </a:rPr>
            </a:br>
            <a:endParaRPr lang="en-GB" sz="2400" dirty="0">
              <a:solidFill>
                <a:schemeClr val="accent5"/>
              </a:solidFill>
              <a:latin typeface="Calibri" panose="020F0502020204030204" pitchFamily="34" charset="0"/>
            </a:endParaRPr>
          </a:p>
          <a:p>
            <a:pPr marL="285750" indent="-285750" defTabSz="457200">
              <a:lnSpc>
                <a:spcPct val="100000"/>
              </a:lnSpc>
              <a:spcBef>
                <a:spcPts val="0"/>
              </a:spcBef>
              <a:buFont typeface="Wingdings" panose="05000000000000000000" pitchFamily="2" charset="2"/>
              <a:buChar char="§"/>
            </a:pPr>
            <a:r>
              <a:rPr lang="en-GB" sz="2400" dirty="0">
                <a:solidFill>
                  <a:schemeClr val="accent5"/>
                </a:solidFill>
                <a:latin typeface="Calibri" panose="020F0502020204030204" pitchFamily="34" charset="0"/>
              </a:rPr>
              <a:t>Outline the approach to developing the South East Local Industrial Strategy</a:t>
            </a:r>
          </a:p>
          <a:p>
            <a:pPr marL="285750" indent="-285750" defTabSz="457200">
              <a:lnSpc>
                <a:spcPct val="200000"/>
              </a:lnSpc>
              <a:spcBef>
                <a:spcPts val="600"/>
              </a:spcBef>
              <a:buFont typeface="Wingdings" panose="05000000000000000000" pitchFamily="2" charset="2"/>
              <a:buChar char="§"/>
            </a:pPr>
            <a:r>
              <a:rPr lang="en-GB" sz="2400" dirty="0">
                <a:solidFill>
                  <a:schemeClr val="accent5"/>
                </a:solidFill>
                <a:latin typeface="Calibri" panose="020F0502020204030204" pitchFamily="34" charset="0"/>
              </a:rPr>
              <a:t>Outline some economic characteristics and performance of the South East </a:t>
            </a:r>
          </a:p>
          <a:p>
            <a:pPr marL="285750" indent="-285750" defTabSz="457200">
              <a:lnSpc>
                <a:spcPct val="200000"/>
              </a:lnSpc>
              <a:spcBef>
                <a:spcPts val="600"/>
              </a:spcBef>
              <a:buFont typeface="Wingdings" panose="05000000000000000000" pitchFamily="2" charset="2"/>
              <a:buChar char="§"/>
            </a:pPr>
            <a:r>
              <a:rPr lang="en-GB" sz="2400" dirty="0">
                <a:solidFill>
                  <a:schemeClr val="accent5"/>
                </a:solidFill>
                <a:latin typeface="Calibri" panose="020F0502020204030204" pitchFamily="34" charset="0"/>
              </a:rPr>
              <a:t>Propose potential strategic challenges and opportunities for discussion</a:t>
            </a:r>
          </a:p>
          <a:p>
            <a:pPr marL="285750" indent="-285750" defTabSz="457200">
              <a:lnSpc>
                <a:spcPct val="200000"/>
              </a:lnSpc>
              <a:spcBef>
                <a:spcPts val="600"/>
              </a:spcBef>
              <a:buFont typeface="Wingdings" panose="05000000000000000000" pitchFamily="2" charset="2"/>
              <a:buChar char="§"/>
            </a:pPr>
            <a:r>
              <a:rPr lang="en-GB" sz="2400" dirty="0">
                <a:solidFill>
                  <a:schemeClr val="accent5"/>
                </a:solidFill>
                <a:latin typeface="Calibri" panose="020F0502020204030204" pitchFamily="34" charset="0"/>
              </a:rPr>
              <a:t>Help develop the interventions needed to take those opportunities forward</a:t>
            </a:r>
          </a:p>
        </p:txBody>
      </p:sp>
      <p:sp>
        <p:nvSpPr>
          <p:cNvPr id="8" name="Title 1"/>
          <p:cNvSpPr txBox="1">
            <a:spLocks/>
          </p:cNvSpPr>
          <p:nvPr/>
        </p:nvSpPr>
        <p:spPr>
          <a:xfrm>
            <a:off x="669278" y="1546462"/>
            <a:ext cx="7579242" cy="67446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800" b="1" dirty="0">
                <a:latin typeface="Calibri" panose="020F0502020204030204" pitchFamily="34" charset="0"/>
              </a:rPr>
              <a:t>Aims of the Session</a:t>
            </a:r>
          </a:p>
        </p:txBody>
      </p:sp>
    </p:spTree>
    <p:extLst>
      <p:ext uri="{BB962C8B-B14F-4D97-AF65-F5344CB8AC3E}">
        <p14:creationId xmlns:p14="http://schemas.microsoft.com/office/powerpoint/2010/main" val="3960130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414" y="1547813"/>
            <a:ext cx="12209413" cy="53101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Picture 2" descr="C:\Users\mfinbow\AppData\Local\Microsoft\Windows\INetCache\Content.MSO\11DDC7A4.tmp">
            <a:extLst>
              <a:ext uri="{FF2B5EF4-FFF2-40B4-BE49-F238E27FC236}">
                <a16:creationId xmlns:a16="http://schemas.microsoft.com/office/drawing/2014/main" id="{03CD827D-3B1E-4B45-8BAD-E87C81794907}"/>
              </a:ext>
            </a:extLst>
          </p:cNvPr>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8797630" y="13257"/>
            <a:ext cx="3394370" cy="1669764"/>
          </a:xfrm>
          <a:prstGeom prst="rect">
            <a:avLst/>
          </a:prstGeom>
          <a:noFill/>
        </p:spPr>
      </p:pic>
      <p:pic>
        <p:nvPicPr>
          <p:cNvPr id="26" name="Picture 25">
            <a:extLst>
              <a:ext uri="{FF2B5EF4-FFF2-40B4-BE49-F238E27FC236}">
                <a16:creationId xmlns:a16="http://schemas.microsoft.com/office/drawing/2014/main" id="{67811E51-3910-DE45-9B55-CE8A1EA9C2A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77703" y="2031733"/>
            <a:ext cx="5405470" cy="4637075"/>
          </a:xfrm>
          <a:prstGeom prst="rect">
            <a:avLst/>
          </a:prstGeom>
        </p:spPr>
      </p:pic>
      <p:sp>
        <p:nvSpPr>
          <p:cNvPr id="30" name="TextBox 29">
            <a:extLst>
              <a:ext uri="{FF2B5EF4-FFF2-40B4-BE49-F238E27FC236}">
                <a16:creationId xmlns:a16="http://schemas.microsoft.com/office/drawing/2014/main" id="{5A127279-F8F4-4B96-BA23-D4226888EB5E}"/>
              </a:ext>
            </a:extLst>
          </p:cNvPr>
          <p:cNvSpPr txBox="1"/>
          <p:nvPr/>
        </p:nvSpPr>
        <p:spPr>
          <a:xfrm>
            <a:off x="7904147" y="2545336"/>
            <a:ext cx="3159731" cy="480060"/>
          </a:xfrm>
          <a:prstGeom prst="roundRect">
            <a:avLst>
              <a:gd name="adj" fmla="val 39816"/>
            </a:avLst>
          </a:prstGeom>
          <a:solidFill>
            <a:schemeClr val="tx2">
              <a:lumMod val="90000"/>
            </a:schemeClr>
          </a:solidFill>
          <a:ln w="28575">
            <a:solidFill>
              <a:schemeClr val="bg1">
                <a:lumMod val="40000"/>
                <a:lumOff val="60000"/>
              </a:schemeClr>
            </a:solidFill>
          </a:ln>
        </p:spPr>
        <p:txBody>
          <a:bodyPr wrap="square" rtlCol="0" anchor="ctr">
            <a:spAutoFit/>
          </a:bodyPr>
          <a:lstStyle/>
          <a:p>
            <a:r>
              <a:rPr lang="en-GB" b="1" dirty="0">
                <a:solidFill>
                  <a:schemeClr val="bg1"/>
                </a:solidFill>
                <a:latin typeface="Calibri" panose="020F0502020204030204" pitchFamily="34" charset="0"/>
              </a:rPr>
              <a:t>Ageing society </a:t>
            </a:r>
          </a:p>
        </p:txBody>
      </p:sp>
      <p:sp>
        <p:nvSpPr>
          <p:cNvPr id="32" name="Title 1"/>
          <p:cNvSpPr txBox="1">
            <a:spLocks/>
          </p:cNvSpPr>
          <p:nvPr/>
        </p:nvSpPr>
        <p:spPr>
          <a:xfrm>
            <a:off x="669278" y="1546462"/>
            <a:ext cx="7579242" cy="67446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800" b="1" dirty="0">
                <a:latin typeface="Calibri" panose="020F0502020204030204" pitchFamily="34" charset="0"/>
              </a:rPr>
              <a:t>Five Foundations</a:t>
            </a:r>
          </a:p>
        </p:txBody>
      </p:sp>
      <p:sp>
        <p:nvSpPr>
          <p:cNvPr id="34" name="Rectangle 33">
            <a:extLst>
              <a:ext uri="{FF2B5EF4-FFF2-40B4-BE49-F238E27FC236}">
                <a16:creationId xmlns:a16="http://schemas.microsoft.com/office/drawing/2014/main" id="{E5FBB572-BA6E-4466-99FB-7D4C9BD70F67}"/>
              </a:ext>
            </a:extLst>
          </p:cNvPr>
          <p:cNvSpPr/>
          <p:nvPr/>
        </p:nvSpPr>
        <p:spPr>
          <a:xfrm>
            <a:off x="6625742" y="2045781"/>
            <a:ext cx="4438136" cy="4512037"/>
          </a:xfrm>
          <a:prstGeom prst="rect">
            <a:avLst/>
          </a:prstGeom>
          <a:no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TextBox 34">
            <a:extLst>
              <a:ext uri="{FF2B5EF4-FFF2-40B4-BE49-F238E27FC236}">
                <a16:creationId xmlns:a16="http://schemas.microsoft.com/office/drawing/2014/main" id="{4CCA43F0-DD02-4CFC-9BAC-D4271430D35E}"/>
              </a:ext>
            </a:extLst>
          </p:cNvPr>
          <p:cNvSpPr txBox="1"/>
          <p:nvPr/>
        </p:nvSpPr>
        <p:spPr>
          <a:xfrm>
            <a:off x="6625742" y="1507929"/>
            <a:ext cx="2834097" cy="523220"/>
          </a:xfrm>
          <a:prstGeom prst="rect">
            <a:avLst/>
          </a:prstGeom>
          <a:noFill/>
        </p:spPr>
        <p:txBody>
          <a:bodyPr wrap="square" rtlCol="0">
            <a:spAutoFit/>
          </a:bodyPr>
          <a:lstStyle/>
          <a:p>
            <a:r>
              <a:rPr lang="en-GB" sz="2800" b="1" dirty="0">
                <a:solidFill>
                  <a:schemeClr val="accent3"/>
                </a:solidFill>
                <a:latin typeface="Calibri" panose="020F0502020204030204" pitchFamily="34" charset="0"/>
                <a:ea typeface="+mj-ea"/>
                <a:cs typeface="+mj-cs"/>
              </a:rPr>
              <a:t>Grand Challenges</a:t>
            </a:r>
          </a:p>
        </p:txBody>
      </p:sp>
      <p:pic>
        <p:nvPicPr>
          <p:cNvPr id="47" name="Picture 46">
            <a:extLst>
              <a:ext uri="{FF2B5EF4-FFF2-40B4-BE49-F238E27FC236}">
                <a16:creationId xmlns:a16="http://schemas.microsoft.com/office/drawing/2014/main" id="{1E4CD57C-A664-46D0-A442-2A615BA85A4A}"/>
              </a:ext>
            </a:extLst>
          </p:cNvPr>
          <p:cNvPicPr>
            <a:picLocks noChangeAspect="1"/>
          </p:cNvPicPr>
          <p:nvPr/>
        </p:nvPicPr>
        <p:blipFill>
          <a:blip r:embed="rId5">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895659" y="4724640"/>
            <a:ext cx="697046" cy="709481"/>
          </a:xfrm>
          <a:prstGeom prst="rect">
            <a:avLst/>
          </a:prstGeom>
        </p:spPr>
      </p:pic>
      <p:pic>
        <p:nvPicPr>
          <p:cNvPr id="45" name="Picture 44">
            <a:extLst>
              <a:ext uri="{FF2B5EF4-FFF2-40B4-BE49-F238E27FC236}">
                <a16:creationId xmlns:a16="http://schemas.microsoft.com/office/drawing/2014/main" id="{69A6AB72-BC1A-4DBB-87EA-A4E416B5414B}"/>
              </a:ext>
            </a:extLst>
          </p:cNvPr>
          <p:cNvPicPr>
            <a:picLocks noChangeAspect="1"/>
          </p:cNvPicPr>
          <p:nvPr/>
        </p:nvPicPr>
        <p:blipFill>
          <a:blip r:embed="rId6">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887460" y="3560941"/>
            <a:ext cx="743673" cy="756940"/>
          </a:xfrm>
          <a:prstGeom prst="rect">
            <a:avLst/>
          </a:prstGeom>
          <a:noFill/>
        </p:spPr>
      </p:pic>
      <p:pic>
        <p:nvPicPr>
          <p:cNvPr id="43" name="Picture 42">
            <a:extLst>
              <a:ext uri="{FF2B5EF4-FFF2-40B4-BE49-F238E27FC236}">
                <a16:creationId xmlns:a16="http://schemas.microsoft.com/office/drawing/2014/main" id="{7D19C2A0-DBE7-4372-9F2E-8DF4477CA0DE}"/>
              </a:ext>
            </a:extLst>
          </p:cNvPr>
          <p:cNvPicPr>
            <a:picLocks noChangeAspect="1"/>
          </p:cNvPicPr>
          <p:nvPr/>
        </p:nvPicPr>
        <p:blipFill>
          <a:blip r:embed="rId7">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958310" y="2334355"/>
            <a:ext cx="743673" cy="756940"/>
          </a:xfrm>
          <a:prstGeom prst="rect">
            <a:avLst/>
          </a:prstGeom>
        </p:spPr>
      </p:pic>
      <p:pic>
        <p:nvPicPr>
          <p:cNvPr id="41" name="Picture 40">
            <a:extLst>
              <a:ext uri="{FF2B5EF4-FFF2-40B4-BE49-F238E27FC236}">
                <a16:creationId xmlns:a16="http://schemas.microsoft.com/office/drawing/2014/main" id="{7FD19C03-6F61-49DE-88BD-96F4261CFFA2}"/>
              </a:ext>
            </a:extLst>
          </p:cNvPr>
          <p:cNvPicPr>
            <a:picLocks noChangeAspect="1"/>
          </p:cNvPicPr>
          <p:nvPr/>
        </p:nvPicPr>
        <p:blipFill>
          <a:blip r:embed="rId8">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872346" y="5762966"/>
            <a:ext cx="743673" cy="756940"/>
          </a:xfrm>
          <a:prstGeom prst="rect">
            <a:avLst/>
          </a:prstGeom>
        </p:spPr>
      </p:pic>
      <p:sp>
        <p:nvSpPr>
          <p:cNvPr id="52" name="TextBox 51">
            <a:extLst>
              <a:ext uri="{FF2B5EF4-FFF2-40B4-BE49-F238E27FC236}">
                <a16:creationId xmlns:a16="http://schemas.microsoft.com/office/drawing/2014/main" id="{5A127279-F8F4-4B96-BA23-D4226888EB5E}"/>
              </a:ext>
            </a:extLst>
          </p:cNvPr>
          <p:cNvSpPr txBox="1"/>
          <p:nvPr/>
        </p:nvSpPr>
        <p:spPr>
          <a:xfrm>
            <a:off x="7914653" y="3690994"/>
            <a:ext cx="3149225" cy="480060"/>
          </a:xfrm>
          <a:prstGeom prst="roundRect">
            <a:avLst>
              <a:gd name="adj" fmla="val 39816"/>
            </a:avLst>
          </a:prstGeom>
          <a:solidFill>
            <a:schemeClr val="tx2">
              <a:lumMod val="90000"/>
            </a:schemeClr>
          </a:solidFill>
          <a:ln w="28575">
            <a:solidFill>
              <a:schemeClr val="bg1">
                <a:lumMod val="40000"/>
                <a:lumOff val="60000"/>
              </a:schemeClr>
            </a:solidFill>
          </a:ln>
        </p:spPr>
        <p:txBody>
          <a:bodyPr wrap="square" rtlCol="0" anchor="ctr">
            <a:spAutoFit/>
          </a:bodyPr>
          <a:lstStyle/>
          <a:p>
            <a:r>
              <a:rPr lang="en-GB" b="1" dirty="0">
                <a:solidFill>
                  <a:schemeClr val="bg1"/>
                </a:solidFill>
                <a:latin typeface="Calibri" panose="020F0502020204030204" pitchFamily="34" charset="0"/>
              </a:rPr>
              <a:t>Artificial intelligence  &amp; data</a:t>
            </a:r>
          </a:p>
        </p:txBody>
      </p:sp>
      <p:sp>
        <p:nvSpPr>
          <p:cNvPr id="53" name="TextBox 52">
            <a:extLst>
              <a:ext uri="{FF2B5EF4-FFF2-40B4-BE49-F238E27FC236}">
                <a16:creationId xmlns:a16="http://schemas.microsoft.com/office/drawing/2014/main" id="{5A127279-F8F4-4B96-BA23-D4226888EB5E}"/>
              </a:ext>
            </a:extLst>
          </p:cNvPr>
          <p:cNvSpPr txBox="1"/>
          <p:nvPr/>
        </p:nvSpPr>
        <p:spPr>
          <a:xfrm>
            <a:off x="7925159" y="4836652"/>
            <a:ext cx="3138719" cy="480060"/>
          </a:xfrm>
          <a:prstGeom prst="roundRect">
            <a:avLst>
              <a:gd name="adj" fmla="val 39816"/>
            </a:avLst>
          </a:prstGeom>
          <a:solidFill>
            <a:schemeClr val="tx2">
              <a:lumMod val="90000"/>
            </a:schemeClr>
          </a:solidFill>
          <a:ln w="28575">
            <a:solidFill>
              <a:schemeClr val="bg1">
                <a:lumMod val="40000"/>
                <a:lumOff val="60000"/>
              </a:schemeClr>
            </a:solidFill>
          </a:ln>
        </p:spPr>
        <p:txBody>
          <a:bodyPr wrap="square" rtlCol="0" anchor="ctr">
            <a:spAutoFit/>
          </a:bodyPr>
          <a:lstStyle/>
          <a:p>
            <a:r>
              <a:rPr lang="en-GB" b="1" dirty="0">
                <a:solidFill>
                  <a:schemeClr val="bg1"/>
                </a:solidFill>
                <a:latin typeface="Calibri" panose="020F0502020204030204" pitchFamily="34" charset="0"/>
              </a:rPr>
              <a:t>Clean Growth</a:t>
            </a:r>
          </a:p>
        </p:txBody>
      </p:sp>
      <p:sp>
        <p:nvSpPr>
          <p:cNvPr id="54" name="TextBox 53">
            <a:extLst>
              <a:ext uri="{FF2B5EF4-FFF2-40B4-BE49-F238E27FC236}">
                <a16:creationId xmlns:a16="http://schemas.microsoft.com/office/drawing/2014/main" id="{5A127279-F8F4-4B96-BA23-D4226888EB5E}"/>
              </a:ext>
            </a:extLst>
          </p:cNvPr>
          <p:cNvSpPr txBox="1"/>
          <p:nvPr/>
        </p:nvSpPr>
        <p:spPr>
          <a:xfrm>
            <a:off x="7919899" y="5871948"/>
            <a:ext cx="3143979" cy="480060"/>
          </a:xfrm>
          <a:prstGeom prst="roundRect">
            <a:avLst>
              <a:gd name="adj" fmla="val 39816"/>
            </a:avLst>
          </a:prstGeom>
          <a:solidFill>
            <a:schemeClr val="tx2">
              <a:lumMod val="90000"/>
            </a:schemeClr>
          </a:solidFill>
          <a:ln w="28575">
            <a:solidFill>
              <a:schemeClr val="bg1">
                <a:lumMod val="40000"/>
                <a:lumOff val="60000"/>
              </a:schemeClr>
            </a:solidFill>
          </a:ln>
        </p:spPr>
        <p:txBody>
          <a:bodyPr wrap="square" rtlCol="0" anchor="ctr">
            <a:spAutoFit/>
          </a:bodyPr>
          <a:lstStyle/>
          <a:p>
            <a:r>
              <a:rPr lang="en-GB" b="1" dirty="0">
                <a:solidFill>
                  <a:schemeClr val="bg1"/>
                </a:solidFill>
                <a:latin typeface="Calibri" panose="020F0502020204030204" pitchFamily="34" charset="0"/>
              </a:rPr>
              <a:t>Future of mobility</a:t>
            </a:r>
          </a:p>
        </p:txBody>
      </p:sp>
      <p:sp>
        <p:nvSpPr>
          <p:cNvPr id="2" name="Oval 1">
            <a:extLst>
              <a:ext uri="{FF2B5EF4-FFF2-40B4-BE49-F238E27FC236}">
                <a16:creationId xmlns:a16="http://schemas.microsoft.com/office/drawing/2014/main" id="{795FC189-181D-4BF7-BFCB-88E7F1D423F6}"/>
              </a:ext>
            </a:extLst>
          </p:cNvPr>
          <p:cNvSpPr/>
          <p:nvPr/>
        </p:nvSpPr>
        <p:spPr>
          <a:xfrm>
            <a:off x="4969836" y="1528374"/>
            <a:ext cx="1126164" cy="10348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2.4% R&amp;D target</a:t>
            </a:r>
            <a:endParaRPr lang="en-GB" sz="1400" dirty="0"/>
          </a:p>
        </p:txBody>
      </p:sp>
      <p:sp>
        <p:nvSpPr>
          <p:cNvPr id="4" name="Oval 3">
            <a:extLst>
              <a:ext uri="{FF2B5EF4-FFF2-40B4-BE49-F238E27FC236}">
                <a16:creationId xmlns:a16="http://schemas.microsoft.com/office/drawing/2014/main" id="{E5595C53-DC2E-4A91-A472-E616D702F2F0}"/>
              </a:ext>
            </a:extLst>
          </p:cNvPr>
          <p:cNvSpPr/>
          <p:nvPr/>
        </p:nvSpPr>
        <p:spPr>
          <a:xfrm>
            <a:off x="5690793" y="2446062"/>
            <a:ext cx="1128120" cy="10797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t>Technical Education &amp; Training</a:t>
            </a:r>
            <a:endParaRPr lang="en-GB" sz="1100" dirty="0"/>
          </a:p>
        </p:txBody>
      </p:sp>
      <p:sp>
        <p:nvSpPr>
          <p:cNvPr id="5" name="Oval 4">
            <a:extLst>
              <a:ext uri="{FF2B5EF4-FFF2-40B4-BE49-F238E27FC236}">
                <a16:creationId xmlns:a16="http://schemas.microsoft.com/office/drawing/2014/main" id="{FF70E34A-90B5-4561-8C2E-82459F0CE584}"/>
              </a:ext>
            </a:extLst>
          </p:cNvPr>
          <p:cNvSpPr/>
          <p:nvPr/>
        </p:nvSpPr>
        <p:spPr>
          <a:xfrm>
            <a:off x="5792457" y="3636789"/>
            <a:ext cx="1128120" cy="10797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Housing Deals &amp; TCF*</a:t>
            </a:r>
            <a:endParaRPr lang="en-GB" sz="1200" dirty="0"/>
          </a:p>
        </p:txBody>
      </p:sp>
      <p:sp>
        <p:nvSpPr>
          <p:cNvPr id="19" name="Oval 18">
            <a:extLst>
              <a:ext uri="{FF2B5EF4-FFF2-40B4-BE49-F238E27FC236}">
                <a16:creationId xmlns:a16="http://schemas.microsoft.com/office/drawing/2014/main" id="{03760D27-F452-4187-BF35-6E354F612533}"/>
              </a:ext>
            </a:extLst>
          </p:cNvPr>
          <p:cNvSpPr/>
          <p:nvPr/>
        </p:nvSpPr>
        <p:spPr>
          <a:xfrm>
            <a:off x="5727902" y="4792190"/>
            <a:ext cx="1128120" cy="10797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Invest-</a:t>
            </a:r>
            <a:r>
              <a:rPr lang="en-US" sz="1200" dirty="0" err="1"/>
              <a:t>ment</a:t>
            </a:r>
            <a:r>
              <a:rPr lang="en-US" sz="1200" dirty="0"/>
              <a:t> Funds</a:t>
            </a:r>
            <a:endParaRPr lang="en-GB" sz="1200" dirty="0"/>
          </a:p>
        </p:txBody>
      </p:sp>
      <p:sp>
        <p:nvSpPr>
          <p:cNvPr id="20" name="Oval 19">
            <a:extLst>
              <a:ext uri="{FF2B5EF4-FFF2-40B4-BE49-F238E27FC236}">
                <a16:creationId xmlns:a16="http://schemas.microsoft.com/office/drawing/2014/main" id="{334CC9B2-F156-45E1-8E49-4FA8F68B1829}"/>
              </a:ext>
            </a:extLst>
          </p:cNvPr>
          <p:cNvSpPr/>
          <p:nvPr/>
        </p:nvSpPr>
        <p:spPr>
          <a:xfrm>
            <a:off x="5052201" y="5770149"/>
            <a:ext cx="1128120" cy="10797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SPF, Stronger Towns &amp; FHSF^</a:t>
            </a:r>
            <a:endParaRPr lang="en-GB" sz="1200" dirty="0"/>
          </a:p>
        </p:txBody>
      </p:sp>
    </p:spTree>
    <p:extLst>
      <p:ext uri="{BB962C8B-B14F-4D97-AF65-F5344CB8AC3E}">
        <p14:creationId xmlns:p14="http://schemas.microsoft.com/office/powerpoint/2010/main" val="2047706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C:\Users\mfinbow\AppData\Local\Microsoft\Windows\INetCache\Content.MSO\11DDC7A4.tmp">
            <a:extLst>
              <a:ext uri="{FF2B5EF4-FFF2-40B4-BE49-F238E27FC236}">
                <a16:creationId xmlns:a16="http://schemas.microsoft.com/office/drawing/2014/main" id="{03CD827D-3B1E-4B45-8BAD-E87C81794907}"/>
              </a:ext>
            </a:extLst>
          </p:cNvPr>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8797630" y="13257"/>
            <a:ext cx="3394370" cy="1669764"/>
          </a:xfrm>
          <a:prstGeom prst="rect">
            <a:avLst/>
          </a:prstGeom>
          <a:noFill/>
        </p:spPr>
      </p:pic>
      <p:sp>
        <p:nvSpPr>
          <p:cNvPr id="6" name="Rectangle 5"/>
          <p:cNvSpPr/>
          <p:nvPr/>
        </p:nvSpPr>
        <p:spPr>
          <a:xfrm>
            <a:off x="676275" y="2115210"/>
            <a:ext cx="3631324" cy="3358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itle 1"/>
          <p:cNvSpPr txBox="1">
            <a:spLocks/>
          </p:cNvSpPr>
          <p:nvPr/>
        </p:nvSpPr>
        <p:spPr>
          <a:xfrm>
            <a:off x="696689" y="1531581"/>
            <a:ext cx="7579242" cy="67446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800" b="1" dirty="0">
                <a:latin typeface="Calibri" panose="020F0502020204030204" pitchFamily="34" charset="0"/>
              </a:rPr>
              <a:t>A Local Industrial Strategy…</a:t>
            </a:r>
            <a:endParaRPr lang="en-GB" b="1" dirty="0">
              <a:latin typeface="Calibri" panose="020F0502020204030204" pitchFamily="34" charset="0"/>
            </a:endParaRPr>
          </a:p>
        </p:txBody>
      </p:sp>
      <p:sp>
        <p:nvSpPr>
          <p:cNvPr id="19" name="Rectangle 18">
            <a:extLst>
              <a:ext uri="{FF2B5EF4-FFF2-40B4-BE49-F238E27FC236}">
                <a16:creationId xmlns:a16="http://schemas.microsoft.com/office/drawing/2014/main" id="{D3F021CE-D221-45FB-A6DE-A337400EE70C}"/>
              </a:ext>
            </a:extLst>
          </p:cNvPr>
          <p:cNvSpPr/>
          <p:nvPr/>
        </p:nvSpPr>
        <p:spPr>
          <a:xfrm>
            <a:off x="676275" y="2296879"/>
            <a:ext cx="9664136" cy="1938992"/>
          </a:xfrm>
          <a:prstGeom prst="rect">
            <a:avLst/>
          </a:prstGeom>
        </p:spPr>
        <p:txBody>
          <a:bodyPr wrap="square">
            <a:spAutoFit/>
          </a:bodyPr>
          <a:lstStyle/>
          <a:p>
            <a:endParaRPr lang="en-US" sz="2400" dirty="0">
              <a:solidFill>
                <a:schemeClr val="accent6">
                  <a:lumMod val="50000"/>
                </a:schemeClr>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br>
              <a:rPr lang="en-US" sz="2400" dirty="0">
                <a:solidFill>
                  <a:schemeClr val="accent6">
                    <a:lumMod val="50000"/>
                  </a:schemeClr>
                </a:solidFill>
                <a:latin typeface="Calibri" panose="020F0502020204030204" pitchFamily="34" charset="0"/>
                <a:cs typeface="Calibri" panose="020F0502020204030204" pitchFamily="34" charset="0"/>
              </a:rPr>
            </a:br>
            <a:endParaRPr lang="en-US" sz="2400" dirty="0">
              <a:solidFill>
                <a:schemeClr val="accent6">
                  <a:lumMod val="50000"/>
                </a:schemeClr>
              </a:solidFill>
              <a:latin typeface="Calibri" panose="020F0502020204030204" pitchFamily="34" charset="0"/>
              <a:cs typeface="Calibri" panose="020F0502020204030204" pitchFamily="34" charset="0"/>
            </a:endParaRPr>
          </a:p>
          <a:p>
            <a:r>
              <a:rPr lang="en-US" sz="2400" dirty="0">
                <a:solidFill>
                  <a:schemeClr val="accent6">
                    <a:lumMod val="50000"/>
                  </a:schemeClr>
                </a:solidFill>
                <a:latin typeface="Calibri" panose="020F0502020204030204" pitchFamily="34" charset="0"/>
                <a:cs typeface="Calibri" panose="020F0502020204030204" pitchFamily="34" charset="0"/>
              </a:rPr>
              <a:t> </a:t>
            </a:r>
          </a:p>
          <a:p>
            <a:r>
              <a:rPr lang="en-US" sz="2400" dirty="0">
                <a:solidFill>
                  <a:schemeClr val="bg1"/>
                </a:solidFill>
              </a:rPr>
              <a:t> </a:t>
            </a:r>
          </a:p>
        </p:txBody>
      </p:sp>
      <p:graphicFrame>
        <p:nvGraphicFramePr>
          <p:cNvPr id="2" name="Table 1">
            <a:extLst>
              <a:ext uri="{FF2B5EF4-FFF2-40B4-BE49-F238E27FC236}">
                <a16:creationId xmlns:a16="http://schemas.microsoft.com/office/drawing/2014/main" id="{4C5EA497-E45B-46AE-99A8-20824906D844}"/>
              </a:ext>
            </a:extLst>
          </p:cNvPr>
          <p:cNvGraphicFramePr>
            <a:graphicFrameLocks noGrp="1"/>
          </p:cNvGraphicFramePr>
          <p:nvPr>
            <p:extLst>
              <p:ext uri="{D42A27DB-BD31-4B8C-83A1-F6EECF244321}">
                <p14:modId xmlns:p14="http://schemas.microsoft.com/office/powerpoint/2010/main" val="4275516860"/>
              </p:ext>
            </p:extLst>
          </p:nvPr>
        </p:nvGraphicFramePr>
        <p:xfrm>
          <a:off x="741584" y="2115211"/>
          <a:ext cx="6325966" cy="4587552"/>
        </p:xfrm>
        <a:graphic>
          <a:graphicData uri="http://schemas.openxmlformats.org/drawingml/2006/table">
            <a:tbl>
              <a:tblPr firstRow="1" bandRow="1">
                <a:tableStyleId>{5C22544A-7EE6-4342-B048-85BDC9FD1C3A}</a:tableStyleId>
              </a:tblPr>
              <a:tblGrid>
                <a:gridCol w="3162983">
                  <a:extLst>
                    <a:ext uri="{9D8B030D-6E8A-4147-A177-3AD203B41FA5}">
                      <a16:colId xmlns:a16="http://schemas.microsoft.com/office/drawing/2014/main" val="2208126436"/>
                    </a:ext>
                  </a:extLst>
                </a:gridCol>
                <a:gridCol w="3162983">
                  <a:extLst>
                    <a:ext uri="{9D8B030D-6E8A-4147-A177-3AD203B41FA5}">
                      <a16:colId xmlns:a16="http://schemas.microsoft.com/office/drawing/2014/main" val="3689436977"/>
                    </a:ext>
                  </a:extLst>
                </a:gridCol>
              </a:tblGrid>
              <a:tr h="356387">
                <a:tc>
                  <a:txBody>
                    <a:bodyPr/>
                    <a:lstStyle/>
                    <a:p>
                      <a:r>
                        <a:rPr lang="en-US" sz="1600" dirty="0"/>
                        <a:t>Is…</a:t>
                      </a:r>
                      <a:endParaRPr lang="en-GB" sz="1600" dirty="0"/>
                    </a:p>
                  </a:txBody>
                  <a:tcPr>
                    <a:solidFill>
                      <a:schemeClr val="accent3"/>
                    </a:solidFill>
                  </a:tcPr>
                </a:tc>
                <a:tc>
                  <a:txBody>
                    <a:bodyPr/>
                    <a:lstStyle/>
                    <a:p>
                      <a:r>
                        <a:rPr lang="en-US" sz="1600" dirty="0"/>
                        <a:t>Is not…</a:t>
                      </a:r>
                      <a:endParaRPr lang="en-GB" sz="1600" dirty="0"/>
                    </a:p>
                  </a:txBody>
                  <a:tcPr>
                    <a:solidFill>
                      <a:schemeClr val="accent3"/>
                    </a:solidFill>
                  </a:tcPr>
                </a:tc>
                <a:extLst>
                  <a:ext uri="{0D108BD9-81ED-4DB2-BD59-A6C34878D82A}">
                    <a16:rowId xmlns:a16="http://schemas.microsoft.com/office/drawing/2014/main" val="1416082854"/>
                  </a:ext>
                </a:extLst>
              </a:tr>
              <a:tr h="1160275">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A future looking local (LEP) strategy, feeding into the Government’s Industrial Strategy, to drive productivity and growth and tackle national/global challenges</a:t>
                      </a:r>
                    </a:p>
                  </a:txBody>
                  <a:tcPr>
                    <a:solidFill>
                      <a:schemeClr val="accent2">
                        <a:lumMod val="40000"/>
                        <a:lumOff val="60000"/>
                      </a:schemeClr>
                    </a:solidFill>
                  </a:tcPr>
                </a:tc>
                <a:tc>
                  <a:txBody>
                    <a:bodyPr/>
                    <a:lstStyle/>
                    <a:p>
                      <a:r>
                        <a:rPr lang="en-US" sz="1400" dirty="0">
                          <a:latin typeface="Calibri" panose="020F0502020204030204" pitchFamily="34" charset="0"/>
                          <a:cs typeface="Calibri" panose="020F0502020204030204" pitchFamily="34" charset="0"/>
                        </a:rPr>
                        <a:t>An economic plan for the SELEP, including lists of potential projects, as the 2014 Strategic Economic Plan was</a:t>
                      </a:r>
                      <a:endParaRPr lang="en-GB" sz="1400" dirty="0">
                        <a:latin typeface="Calibri" panose="020F0502020204030204" pitchFamily="34" charset="0"/>
                        <a:cs typeface="Calibri" panose="020F0502020204030204" pitchFamily="34" charset="0"/>
                      </a:endParaRPr>
                    </a:p>
                  </a:txBody>
                  <a:tcPr>
                    <a:solidFill>
                      <a:schemeClr val="accent2">
                        <a:lumMod val="40000"/>
                        <a:lumOff val="60000"/>
                      </a:schemeClr>
                    </a:solidFill>
                  </a:tcPr>
                </a:tc>
                <a:extLst>
                  <a:ext uri="{0D108BD9-81ED-4DB2-BD59-A6C34878D82A}">
                    <a16:rowId xmlns:a16="http://schemas.microsoft.com/office/drawing/2014/main" val="3103798394"/>
                  </a:ext>
                </a:extLst>
              </a:tr>
              <a:tr h="1160275">
                <a:tc>
                  <a:txBody>
                    <a:bodyPr/>
                    <a:lstStyle/>
                    <a:p>
                      <a:r>
                        <a:rPr lang="en-US" sz="1400" dirty="0">
                          <a:solidFill>
                            <a:schemeClr val="bg1"/>
                          </a:solidFill>
                          <a:latin typeface="Calibri" panose="020F0502020204030204" pitchFamily="34" charset="0"/>
                          <a:cs typeface="Calibri" panose="020F0502020204030204" pitchFamily="34" charset="0"/>
                        </a:rPr>
                        <a:t>An evidence-led strategy highlighting specific strengths and opportunities that can be capitalised on, and that if supported and invested in, could achieve greater productivity impact </a:t>
                      </a:r>
                      <a:endParaRPr lang="en-GB" sz="1400" dirty="0">
                        <a:solidFill>
                          <a:schemeClr val="bg1"/>
                        </a:solidFill>
                      </a:endParaRPr>
                    </a:p>
                  </a:txBody>
                  <a:tcPr>
                    <a:solidFill>
                      <a:schemeClr val="accent2">
                        <a:lumMod val="20000"/>
                        <a:lumOff val="80000"/>
                      </a:schemeClr>
                    </a:solidFill>
                  </a:tcPr>
                </a:tc>
                <a:tc>
                  <a:txBody>
                    <a:bodyPr/>
                    <a:lstStyle/>
                    <a:p>
                      <a:r>
                        <a:rPr lang="en-US" sz="1400" dirty="0">
                          <a:solidFill>
                            <a:schemeClr val="bg1"/>
                          </a:solidFill>
                          <a:latin typeface="Calibri" panose="020F0502020204030204" pitchFamily="34" charset="0"/>
                          <a:cs typeface="Calibri" panose="020F0502020204030204" pitchFamily="34" charset="0"/>
                        </a:rPr>
                        <a:t>Replacing other local economic policy or plans but to better co-ordinate and align them at a LEP level for greater gains, including across-LEP boundaries </a:t>
                      </a:r>
                      <a:endParaRPr lang="en-GB" sz="1400" dirty="0">
                        <a:solidFill>
                          <a:schemeClr val="bg1"/>
                        </a:solidFill>
                        <a:latin typeface="Calibri" panose="020F0502020204030204" pitchFamily="34" charset="0"/>
                        <a:cs typeface="Calibri" panose="020F0502020204030204" pitchFamily="34" charset="0"/>
                      </a:endParaRPr>
                    </a:p>
                  </a:txBody>
                  <a:tcPr>
                    <a:solidFill>
                      <a:schemeClr val="accent2">
                        <a:lumMod val="20000"/>
                        <a:lumOff val="80000"/>
                      </a:schemeClr>
                    </a:solidFill>
                  </a:tcPr>
                </a:tc>
                <a:extLst>
                  <a:ext uri="{0D108BD9-81ED-4DB2-BD59-A6C34878D82A}">
                    <a16:rowId xmlns:a16="http://schemas.microsoft.com/office/drawing/2014/main" val="50054282"/>
                  </a:ext>
                </a:extLst>
              </a:tr>
              <a:tr h="768223">
                <a:tc>
                  <a:txBody>
                    <a:bodyPr/>
                    <a:lstStyle/>
                    <a:p>
                      <a:r>
                        <a:rPr lang="en-US" sz="1400" dirty="0">
                          <a:solidFill>
                            <a:schemeClr val="bg1"/>
                          </a:solidFill>
                          <a:latin typeface="Calibri" panose="020F0502020204030204" pitchFamily="34" charset="0"/>
                          <a:cs typeface="Calibri" panose="020F0502020204030204" pitchFamily="34" charset="0"/>
                        </a:rPr>
                        <a:t>A document that will support and underpin the allocation of future Government growth funding</a:t>
                      </a:r>
                      <a:endParaRPr lang="en-GB" sz="1400" dirty="0">
                        <a:solidFill>
                          <a:schemeClr val="bg1"/>
                        </a:solidFill>
                      </a:endParaRPr>
                    </a:p>
                  </a:txBody>
                  <a:tcPr>
                    <a:solidFill>
                      <a:schemeClr val="accent2">
                        <a:lumMod val="40000"/>
                        <a:lumOff val="60000"/>
                      </a:schemeClr>
                    </a:solidFill>
                  </a:tcPr>
                </a:tc>
                <a:tc>
                  <a:txBody>
                    <a:bodyPr/>
                    <a:lstStyle/>
                    <a:p>
                      <a:r>
                        <a:rPr lang="en-US" sz="1400" dirty="0">
                          <a:latin typeface="Calibri" panose="020F0502020204030204" pitchFamily="34" charset="0"/>
                          <a:cs typeface="Calibri" panose="020F0502020204030204" pitchFamily="34" charset="0"/>
                        </a:rPr>
                        <a:t>A bidding document. The process for bidding for future growth funding will be announced in due course</a:t>
                      </a:r>
                      <a:endParaRPr lang="en-GB" sz="1400" dirty="0">
                        <a:latin typeface="Calibri" panose="020F0502020204030204" pitchFamily="34" charset="0"/>
                        <a:cs typeface="Calibri" panose="020F0502020204030204" pitchFamily="34" charset="0"/>
                      </a:endParaRPr>
                    </a:p>
                  </a:txBody>
                  <a:tcPr>
                    <a:solidFill>
                      <a:schemeClr val="accent2">
                        <a:lumMod val="40000"/>
                        <a:lumOff val="60000"/>
                      </a:schemeClr>
                    </a:solidFill>
                  </a:tcPr>
                </a:tc>
                <a:extLst>
                  <a:ext uri="{0D108BD9-81ED-4DB2-BD59-A6C34878D82A}">
                    <a16:rowId xmlns:a16="http://schemas.microsoft.com/office/drawing/2014/main" val="2500831203"/>
                  </a:ext>
                </a:extLst>
              </a:tr>
              <a:tr h="1142392">
                <a:tc>
                  <a:txBody>
                    <a:bodyPr/>
                    <a:lstStyle/>
                    <a:p>
                      <a:r>
                        <a:rPr lang="en-US" sz="1400" dirty="0">
                          <a:solidFill>
                            <a:schemeClr val="bg1"/>
                          </a:solidFill>
                          <a:latin typeface="Calibri" panose="020F0502020204030204" pitchFamily="34" charset="0"/>
                          <a:cs typeface="Calibri" panose="020F0502020204030204" pitchFamily="34" charset="0"/>
                        </a:rPr>
                        <a:t>A mechanism through which private, public and civic partners come together to agree the productivity generating long term ambitions for the area</a:t>
                      </a:r>
                      <a:endParaRPr lang="en-GB" sz="1400" dirty="0">
                        <a:solidFill>
                          <a:schemeClr val="bg1"/>
                        </a:solidFill>
                        <a:latin typeface="Calibri" panose="020F0502020204030204" pitchFamily="34" charset="0"/>
                        <a:cs typeface="Calibri" panose="020F0502020204030204" pitchFamily="34" charset="0"/>
                      </a:endParaRPr>
                    </a:p>
                  </a:txBody>
                  <a:tcPr>
                    <a:solidFill>
                      <a:schemeClr val="accent2">
                        <a:lumMod val="20000"/>
                        <a:lumOff val="80000"/>
                      </a:schemeClr>
                    </a:solidFill>
                  </a:tcPr>
                </a:tc>
                <a:tc>
                  <a:txBody>
                    <a:bodyPr/>
                    <a:lstStyle/>
                    <a:p>
                      <a:r>
                        <a:rPr lang="en-US" sz="1400" dirty="0">
                          <a:latin typeface="Calibri" panose="020F0502020204030204" pitchFamily="34" charset="0"/>
                          <a:cs typeface="Calibri" panose="020F0502020204030204" pitchFamily="34" charset="0"/>
                        </a:rPr>
                        <a:t>A public sector strategy for growth</a:t>
                      </a:r>
                      <a:endParaRPr lang="en-GB" sz="1400" dirty="0">
                        <a:latin typeface="Calibri" panose="020F0502020204030204" pitchFamily="34" charset="0"/>
                        <a:cs typeface="Calibri" panose="020F0502020204030204" pitchFamily="34" charset="0"/>
                      </a:endParaRPr>
                    </a:p>
                  </a:txBody>
                  <a:tcPr>
                    <a:solidFill>
                      <a:schemeClr val="accent2">
                        <a:lumMod val="20000"/>
                        <a:lumOff val="80000"/>
                      </a:schemeClr>
                    </a:solidFill>
                  </a:tcPr>
                </a:tc>
                <a:extLst>
                  <a:ext uri="{0D108BD9-81ED-4DB2-BD59-A6C34878D82A}">
                    <a16:rowId xmlns:a16="http://schemas.microsoft.com/office/drawing/2014/main" val="370344897"/>
                  </a:ext>
                </a:extLst>
              </a:tr>
            </a:tbl>
          </a:graphicData>
        </a:graphic>
      </p:graphicFrame>
      <p:sp>
        <p:nvSpPr>
          <p:cNvPr id="9" name="Rectangle 8">
            <a:extLst>
              <a:ext uri="{FF2B5EF4-FFF2-40B4-BE49-F238E27FC236}">
                <a16:creationId xmlns:a16="http://schemas.microsoft.com/office/drawing/2014/main" id="{74C0E2EE-9A97-4F1D-8EDE-58ED48DAFAF8}"/>
              </a:ext>
            </a:extLst>
          </p:cNvPr>
          <p:cNvSpPr/>
          <p:nvPr/>
        </p:nvSpPr>
        <p:spPr>
          <a:xfrm>
            <a:off x="7428816" y="2115210"/>
            <a:ext cx="4386224" cy="626565"/>
          </a:xfrm>
          <a:prstGeom prst="rect">
            <a:avLst/>
          </a:prstGeom>
          <a:solidFill>
            <a:schemeClr val="accent3"/>
          </a:solidFill>
          <a:ln w="25400" cap="flat" cmpd="sng" algn="ctr">
            <a:noFill/>
            <a:prstDash val="solid"/>
          </a:ln>
          <a:effectLst/>
        </p:spPr>
        <p:txBody>
          <a:bodyPr vert="horz"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ysClr val="window" lastClr="FFFFFF"/>
                </a:solidFill>
                <a:effectLst/>
                <a:uLnTx/>
                <a:uFillTx/>
                <a:latin typeface="Arial"/>
                <a:ea typeface="+mn-ea"/>
                <a:cs typeface="+mn-cs"/>
              </a:rPr>
              <a:t>The five policy principles of Local Industrial Strategies</a:t>
            </a:r>
          </a:p>
        </p:txBody>
      </p:sp>
      <p:sp>
        <p:nvSpPr>
          <p:cNvPr id="4" name="Rectangle 3">
            <a:extLst>
              <a:ext uri="{FF2B5EF4-FFF2-40B4-BE49-F238E27FC236}">
                <a16:creationId xmlns:a16="http://schemas.microsoft.com/office/drawing/2014/main" id="{CED018C9-C931-4193-A2B1-83EB004E8B78}"/>
              </a:ext>
            </a:extLst>
          </p:cNvPr>
          <p:cNvSpPr/>
          <p:nvPr/>
        </p:nvSpPr>
        <p:spPr>
          <a:xfrm>
            <a:off x="9105901" y="3543300"/>
            <a:ext cx="3086100" cy="3314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7" name="Group 6">
            <a:extLst>
              <a:ext uri="{FF2B5EF4-FFF2-40B4-BE49-F238E27FC236}">
                <a16:creationId xmlns:a16="http://schemas.microsoft.com/office/drawing/2014/main" id="{6210495F-59C7-4AB6-B459-D3CB233C7464}"/>
              </a:ext>
            </a:extLst>
          </p:cNvPr>
          <p:cNvGrpSpPr/>
          <p:nvPr/>
        </p:nvGrpSpPr>
        <p:grpSpPr>
          <a:xfrm>
            <a:off x="7429354" y="2892487"/>
            <a:ext cx="4385686" cy="415167"/>
            <a:chOff x="1662051" y="4342629"/>
            <a:chExt cx="7279929" cy="415167"/>
          </a:xfrm>
        </p:grpSpPr>
        <p:sp>
          <p:nvSpPr>
            <p:cNvPr id="18" name="Rectangle 17">
              <a:extLst>
                <a:ext uri="{FF2B5EF4-FFF2-40B4-BE49-F238E27FC236}">
                  <a16:creationId xmlns:a16="http://schemas.microsoft.com/office/drawing/2014/main" id="{6C357C82-1317-41EB-9AF7-071E05843E7C}"/>
                </a:ext>
              </a:extLst>
            </p:cNvPr>
            <p:cNvSpPr/>
            <p:nvPr/>
          </p:nvSpPr>
          <p:spPr>
            <a:xfrm>
              <a:off x="2592722" y="4343906"/>
              <a:ext cx="6349258" cy="413890"/>
            </a:xfrm>
            <a:prstGeom prst="rect">
              <a:avLst/>
            </a:prstGeom>
            <a:solidFill>
              <a:srgbClr val="D9F2FB"/>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0" name="TextBox 18">
              <a:extLst>
                <a:ext uri="{FF2B5EF4-FFF2-40B4-BE49-F238E27FC236}">
                  <a16:creationId xmlns:a16="http://schemas.microsoft.com/office/drawing/2014/main" id="{7CBC599E-66D9-4457-BB46-331BA665890C}"/>
                </a:ext>
              </a:extLst>
            </p:cNvPr>
            <p:cNvSpPr txBox="1"/>
            <p:nvPr/>
          </p:nvSpPr>
          <p:spPr>
            <a:xfrm>
              <a:off x="3555944" y="4426560"/>
              <a:ext cx="5019187"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Set out a </a:t>
              </a:r>
              <a:r>
                <a:rPr kumimoji="0" lang="en-GB"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robust and open evidence base</a:t>
              </a:r>
            </a:p>
          </p:txBody>
        </p:sp>
        <p:sp>
          <p:nvSpPr>
            <p:cNvPr id="21" name="Arrow: Pentagon 20">
              <a:extLst>
                <a:ext uri="{FF2B5EF4-FFF2-40B4-BE49-F238E27FC236}">
                  <a16:creationId xmlns:a16="http://schemas.microsoft.com/office/drawing/2014/main" id="{DD532B90-07F7-4DB8-B992-7602DA8C5BB2}"/>
                </a:ext>
              </a:extLst>
            </p:cNvPr>
            <p:cNvSpPr/>
            <p:nvPr/>
          </p:nvSpPr>
          <p:spPr>
            <a:xfrm>
              <a:off x="1662051" y="4342629"/>
              <a:ext cx="1893893" cy="414000"/>
            </a:xfrm>
            <a:prstGeom prst="homePlate">
              <a:avLst/>
            </a:prstGeom>
            <a:solidFill>
              <a:schemeClr val="accent2">
                <a:lumMod val="60000"/>
                <a:lumOff val="40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ysClr val="window" lastClr="FFFFFF"/>
                  </a:solidFill>
                  <a:effectLst/>
                  <a:uLnTx/>
                  <a:uFillTx/>
                  <a:latin typeface="Calibri" panose="020F0502020204030204" pitchFamily="34" charset="0"/>
                  <a:cs typeface="Calibri" panose="020F0502020204030204" pitchFamily="34" charset="0"/>
                </a:rPr>
                <a:t>Evidence</a:t>
              </a:r>
            </a:p>
          </p:txBody>
        </p:sp>
      </p:grpSp>
      <p:grpSp>
        <p:nvGrpSpPr>
          <p:cNvPr id="11" name="Group 10">
            <a:extLst>
              <a:ext uri="{FF2B5EF4-FFF2-40B4-BE49-F238E27FC236}">
                <a16:creationId xmlns:a16="http://schemas.microsoft.com/office/drawing/2014/main" id="{E1DCC231-6501-4B92-B2D8-6BB95A443F6E}"/>
              </a:ext>
            </a:extLst>
          </p:cNvPr>
          <p:cNvGrpSpPr/>
          <p:nvPr/>
        </p:nvGrpSpPr>
        <p:grpSpPr>
          <a:xfrm>
            <a:off x="7426099" y="4001740"/>
            <a:ext cx="4375828" cy="433809"/>
            <a:chOff x="1668780" y="5333577"/>
            <a:chExt cx="7273200" cy="433809"/>
          </a:xfrm>
        </p:grpSpPr>
        <p:sp>
          <p:nvSpPr>
            <p:cNvPr id="12" name="Rectangle 11">
              <a:extLst>
                <a:ext uri="{FF2B5EF4-FFF2-40B4-BE49-F238E27FC236}">
                  <a16:creationId xmlns:a16="http://schemas.microsoft.com/office/drawing/2014/main" id="{DD1B45A4-870A-47F5-872E-702F07F8FA15}"/>
                </a:ext>
              </a:extLst>
            </p:cNvPr>
            <p:cNvSpPr/>
            <p:nvPr/>
          </p:nvSpPr>
          <p:spPr>
            <a:xfrm>
              <a:off x="2592722" y="5336429"/>
              <a:ext cx="6349258" cy="414000"/>
            </a:xfrm>
            <a:prstGeom prst="rect">
              <a:avLst/>
            </a:prstGeom>
            <a:solidFill>
              <a:srgbClr val="D9F2FB"/>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3" name="Arrow: Pentagon 12">
              <a:extLst>
                <a:ext uri="{FF2B5EF4-FFF2-40B4-BE49-F238E27FC236}">
                  <a16:creationId xmlns:a16="http://schemas.microsoft.com/office/drawing/2014/main" id="{349F4BE3-309A-45EE-B1B8-08019505224B}"/>
                </a:ext>
              </a:extLst>
            </p:cNvPr>
            <p:cNvSpPr/>
            <p:nvPr/>
          </p:nvSpPr>
          <p:spPr>
            <a:xfrm>
              <a:off x="1668780" y="5333577"/>
              <a:ext cx="1927571" cy="414000"/>
            </a:xfrm>
            <a:prstGeom prst="homePlate">
              <a:avLst/>
            </a:prstGeom>
            <a:solidFill>
              <a:schemeClr val="accent2">
                <a:lumMod val="60000"/>
                <a:lumOff val="40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ysClr val="window" lastClr="FFFFFF"/>
                  </a:solidFill>
                  <a:effectLst/>
                  <a:uLnTx/>
                  <a:uFillTx/>
                  <a:latin typeface="Calibri" panose="020F0502020204030204" pitchFamily="34" charset="0"/>
                  <a:cs typeface="Calibri" panose="020F0502020204030204" pitchFamily="34" charset="0"/>
                </a:rPr>
                <a:t>Collaboration</a:t>
              </a:r>
            </a:p>
          </p:txBody>
        </p:sp>
        <p:sp>
          <p:nvSpPr>
            <p:cNvPr id="14" name="TextBox 21">
              <a:extLst>
                <a:ext uri="{FF2B5EF4-FFF2-40B4-BE49-F238E27FC236}">
                  <a16:creationId xmlns:a16="http://schemas.microsoft.com/office/drawing/2014/main" id="{4F70EA81-93D0-45DA-9355-078F8368E372}"/>
                </a:ext>
              </a:extLst>
            </p:cNvPr>
            <p:cNvSpPr txBox="1"/>
            <p:nvPr/>
          </p:nvSpPr>
          <p:spPr>
            <a:xfrm>
              <a:off x="3596350" y="5336499"/>
              <a:ext cx="5331873" cy="43088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Make clear how LEPs will work in partnership </a:t>
              </a:r>
              <a:br>
                <a:rPr kumimoji="0" lang="en-GB" sz="11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br>
              <a:r>
                <a:rPr kumimoji="0" lang="en-GB" sz="11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with public and private stakeholders</a:t>
              </a:r>
            </a:p>
          </p:txBody>
        </p:sp>
      </p:grpSp>
      <p:grpSp>
        <p:nvGrpSpPr>
          <p:cNvPr id="22" name="Group 21">
            <a:extLst>
              <a:ext uri="{FF2B5EF4-FFF2-40B4-BE49-F238E27FC236}">
                <a16:creationId xmlns:a16="http://schemas.microsoft.com/office/drawing/2014/main" id="{12E5E3C2-00C4-4234-9885-E5A0C005A2DB}"/>
              </a:ext>
            </a:extLst>
          </p:cNvPr>
          <p:cNvGrpSpPr/>
          <p:nvPr/>
        </p:nvGrpSpPr>
        <p:grpSpPr>
          <a:xfrm>
            <a:off x="7426099" y="5094845"/>
            <a:ext cx="4520291" cy="416852"/>
            <a:chOff x="1662052" y="6365454"/>
            <a:chExt cx="7430203" cy="416852"/>
          </a:xfrm>
        </p:grpSpPr>
        <p:grpSp>
          <p:nvGrpSpPr>
            <p:cNvPr id="23" name="Group 22">
              <a:extLst>
                <a:ext uri="{FF2B5EF4-FFF2-40B4-BE49-F238E27FC236}">
                  <a16:creationId xmlns:a16="http://schemas.microsoft.com/office/drawing/2014/main" id="{F74F2F54-DB56-46F6-A727-F5F3F99944DA}"/>
                </a:ext>
              </a:extLst>
            </p:cNvPr>
            <p:cNvGrpSpPr/>
            <p:nvPr/>
          </p:nvGrpSpPr>
          <p:grpSpPr>
            <a:xfrm>
              <a:off x="2592720" y="6368306"/>
              <a:ext cx="6499535" cy="414000"/>
              <a:chOff x="2783222" y="6217844"/>
              <a:chExt cx="5974480" cy="414000"/>
            </a:xfrm>
          </p:grpSpPr>
          <p:sp>
            <p:nvSpPr>
              <p:cNvPr id="25" name="Rectangle 24">
                <a:extLst>
                  <a:ext uri="{FF2B5EF4-FFF2-40B4-BE49-F238E27FC236}">
                    <a16:creationId xmlns:a16="http://schemas.microsoft.com/office/drawing/2014/main" id="{4B76417A-CAAE-4FBD-9104-D83E40445461}"/>
                  </a:ext>
                </a:extLst>
              </p:cNvPr>
              <p:cNvSpPr/>
              <p:nvPr/>
            </p:nvSpPr>
            <p:spPr>
              <a:xfrm>
                <a:off x="2783222" y="6217844"/>
                <a:ext cx="5836343" cy="414000"/>
              </a:xfrm>
              <a:prstGeom prst="rect">
                <a:avLst/>
              </a:prstGeom>
              <a:solidFill>
                <a:srgbClr val="D9F2FB"/>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D9EF7DC5-A0CD-444F-8F00-0EC0A05DB562}"/>
                  </a:ext>
                </a:extLst>
              </p:cNvPr>
              <p:cNvSpPr txBox="1"/>
              <p:nvPr/>
            </p:nvSpPr>
            <p:spPr>
              <a:xfrm>
                <a:off x="3667990" y="6265034"/>
                <a:ext cx="5089712" cy="276999"/>
              </a:xfrm>
              <a:prstGeom prst="rect">
                <a:avLst/>
              </a:prstGeom>
              <a:noFill/>
            </p:spPr>
            <p:txBody>
              <a:bodyPr wrap="square" rtlCol="0">
                <a:spAutoFit/>
              </a:bodyPr>
              <a:lstStyle/>
              <a:p>
                <a:r>
                  <a:rPr lang="en-GB" sz="1200" dirty="0">
                    <a:solidFill>
                      <a:schemeClr val="bg1"/>
                    </a:solidFill>
                    <a:latin typeface="Calibri" panose="020F0502020204030204" pitchFamily="34" charset="0"/>
                    <a:cs typeface="Calibri" panose="020F0502020204030204" pitchFamily="34" charset="0"/>
                  </a:rPr>
                  <a:t>Set out clear plans to evaluate progress</a:t>
                </a:r>
              </a:p>
            </p:txBody>
          </p:sp>
        </p:grpSp>
        <p:sp>
          <p:nvSpPr>
            <p:cNvPr id="24" name="Arrow: Pentagon 23">
              <a:extLst>
                <a:ext uri="{FF2B5EF4-FFF2-40B4-BE49-F238E27FC236}">
                  <a16:creationId xmlns:a16="http://schemas.microsoft.com/office/drawing/2014/main" id="{39BF627C-045A-4A57-B5C5-E13779B3A6A1}"/>
                </a:ext>
              </a:extLst>
            </p:cNvPr>
            <p:cNvSpPr/>
            <p:nvPr/>
          </p:nvSpPr>
          <p:spPr>
            <a:xfrm>
              <a:off x="1662052" y="6365454"/>
              <a:ext cx="1893192" cy="414000"/>
            </a:xfrm>
            <a:prstGeom prst="homePlat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latin typeface="Calibri" panose="020F0502020204030204" pitchFamily="34" charset="0"/>
                  <a:cs typeface="Calibri" panose="020F0502020204030204" pitchFamily="34" charset="0"/>
                </a:rPr>
                <a:t>Evaluation</a:t>
              </a:r>
            </a:p>
          </p:txBody>
        </p:sp>
      </p:grpSp>
      <p:grpSp>
        <p:nvGrpSpPr>
          <p:cNvPr id="27" name="Group 26">
            <a:extLst>
              <a:ext uri="{FF2B5EF4-FFF2-40B4-BE49-F238E27FC236}">
                <a16:creationId xmlns:a16="http://schemas.microsoft.com/office/drawing/2014/main" id="{DB790C6B-99B9-4BDB-8377-7AD4FF97EA34}"/>
              </a:ext>
            </a:extLst>
          </p:cNvPr>
          <p:cNvGrpSpPr/>
          <p:nvPr/>
        </p:nvGrpSpPr>
        <p:grpSpPr>
          <a:xfrm>
            <a:off x="7426099" y="4525320"/>
            <a:ext cx="4744848" cy="461665"/>
            <a:chOff x="1668778" y="5813637"/>
            <a:chExt cx="7825447" cy="461665"/>
          </a:xfrm>
        </p:grpSpPr>
        <p:sp>
          <p:nvSpPr>
            <p:cNvPr id="28" name="Rectangle 27">
              <a:extLst>
                <a:ext uri="{FF2B5EF4-FFF2-40B4-BE49-F238E27FC236}">
                  <a16:creationId xmlns:a16="http://schemas.microsoft.com/office/drawing/2014/main" id="{5F099056-4DD3-45CA-944C-513896CAD66F}"/>
                </a:ext>
              </a:extLst>
            </p:cNvPr>
            <p:cNvSpPr/>
            <p:nvPr/>
          </p:nvSpPr>
          <p:spPr>
            <a:xfrm>
              <a:off x="2592722" y="5833223"/>
              <a:ext cx="6349258" cy="414000"/>
            </a:xfrm>
            <a:prstGeom prst="rect">
              <a:avLst/>
            </a:prstGeom>
            <a:solidFill>
              <a:srgbClr val="D9F2FB"/>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Calibri" panose="020F0502020204030204" pitchFamily="34" charset="0"/>
                <a:cs typeface="Calibri" panose="020F0502020204030204" pitchFamily="34" charset="0"/>
              </a:endParaRPr>
            </a:p>
          </p:txBody>
        </p:sp>
        <p:sp>
          <p:nvSpPr>
            <p:cNvPr id="29" name="Arrow: Pentagon 28">
              <a:extLst>
                <a:ext uri="{FF2B5EF4-FFF2-40B4-BE49-F238E27FC236}">
                  <a16:creationId xmlns:a16="http://schemas.microsoft.com/office/drawing/2014/main" id="{04FD0E93-8D40-421C-8DE0-1387DE82DA50}"/>
                </a:ext>
              </a:extLst>
            </p:cNvPr>
            <p:cNvSpPr/>
            <p:nvPr/>
          </p:nvSpPr>
          <p:spPr>
            <a:xfrm>
              <a:off x="1668778" y="5829051"/>
              <a:ext cx="1918567" cy="414000"/>
            </a:xfrm>
            <a:prstGeom prst="homePlat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latin typeface="Calibri" panose="020F0502020204030204" pitchFamily="34" charset="0"/>
                  <a:cs typeface="Calibri" panose="020F0502020204030204" pitchFamily="34" charset="0"/>
                </a:rPr>
                <a:t>Prioritisation</a:t>
              </a:r>
            </a:p>
          </p:txBody>
        </p:sp>
        <p:sp>
          <p:nvSpPr>
            <p:cNvPr id="30" name="TextBox 29">
              <a:extLst>
                <a:ext uri="{FF2B5EF4-FFF2-40B4-BE49-F238E27FC236}">
                  <a16:creationId xmlns:a16="http://schemas.microsoft.com/office/drawing/2014/main" id="{39E12248-8F90-4124-9562-FD16E561A774}"/>
                </a:ext>
              </a:extLst>
            </p:cNvPr>
            <p:cNvSpPr txBox="1"/>
            <p:nvPr/>
          </p:nvSpPr>
          <p:spPr>
            <a:xfrm>
              <a:off x="3555980" y="5813637"/>
              <a:ext cx="5938245" cy="461665"/>
            </a:xfrm>
            <a:prstGeom prst="rect">
              <a:avLst/>
            </a:prstGeom>
            <a:noFill/>
          </p:spPr>
          <p:txBody>
            <a:bodyPr wrap="square" rtlCol="0">
              <a:spAutoFit/>
            </a:bodyPr>
            <a:lstStyle/>
            <a:p>
              <a:r>
                <a:rPr lang="en-GB" sz="1200" dirty="0">
                  <a:solidFill>
                    <a:schemeClr val="bg1"/>
                  </a:solidFill>
                  <a:latin typeface="Calibri" panose="020F0502020204030204" pitchFamily="34" charset="0"/>
                  <a:cs typeface="Calibri" panose="020F0502020204030204" pitchFamily="34" charset="0"/>
                </a:rPr>
                <a:t>Prioritise specific, achievable &amp; long-term </a:t>
              </a:r>
              <a:br>
                <a:rPr lang="en-GB" sz="1200" dirty="0">
                  <a:solidFill>
                    <a:schemeClr val="bg1"/>
                  </a:solidFill>
                  <a:latin typeface="Calibri" panose="020F0502020204030204" pitchFamily="34" charset="0"/>
                  <a:cs typeface="Calibri" panose="020F0502020204030204" pitchFamily="34" charset="0"/>
                </a:rPr>
              </a:br>
              <a:r>
                <a:rPr lang="en-GB" sz="1200" dirty="0">
                  <a:solidFill>
                    <a:schemeClr val="bg1"/>
                  </a:solidFill>
                  <a:latin typeface="Calibri" panose="020F0502020204030204" pitchFamily="34" charset="0"/>
                  <a:cs typeface="Calibri" panose="020F0502020204030204" pitchFamily="34" charset="0"/>
                </a:rPr>
                <a:t>ambitions</a:t>
              </a:r>
            </a:p>
          </p:txBody>
        </p:sp>
      </p:grpSp>
      <p:grpSp>
        <p:nvGrpSpPr>
          <p:cNvPr id="31" name="Group 30">
            <a:extLst>
              <a:ext uri="{FF2B5EF4-FFF2-40B4-BE49-F238E27FC236}">
                <a16:creationId xmlns:a16="http://schemas.microsoft.com/office/drawing/2014/main" id="{6947A70E-8440-4325-9E89-43EE165F72F0}"/>
              </a:ext>
            </a:extLst>
          </p:cNvPr>
          <p:cNvGrpSpPr/>
          <p:nvPr/>
        </p:nvGrpSpPr>
        <p:grpSpPr>
          <a:xfrm>
            <a:off x="7426099" y="3442800"/>
            <a:ext cx="4628930" cy="418472"/>
            <a:chOff x="1668781" y="4838103"/>
            <a:chExt cx="7693887" cy="418472"/>
          </a:xfrm>
        </p:grpSpPr>
        <p:sp>
          <p:nvSpPr>
            <p:cNvPr id="32" name="Rectangle 31">
              <a:extLst>
                <a:ext uri="{FF2B5EF4-FFF2-40B4-BE49-F238E27FC236}">
                  <a16:creationId xmlns:a16="http://schemas.microsoft.com/office/drawing/2014/main" id="{0721E907-F5D8-400F-B329-E9DA48A7624D}"/>
                </a:ext>
              </a:extLst>
            </p:cNvPr>
            <p:cNvSpPr/>
            <p:nvPr/>
          </p:nvSpPr>
          <p:spPr>
            <a:xfrm>
              <a:off x="2592722" y="4842575"/>
              <a:ext cx="6349258" cy="414000"/>
            </a:xfrm>
            <a:prstGeom prst="rect">
              <a:avLst/>
            </a:prstGeom>
            <a:solidFill>
              <a:srgbClr val="D9F2FB"/>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Calibri" panose="020F0502020204030204" pitchFamily="34" charset="0"/>
                <a:cs typeface="Calibri" panose="020F0502020204030204" pitchFamily="34" charset="0"/>
              </a:endParaRPr>
            </a:p>
          </p:txBody>
        </p:sp>
        <p:sp>
          <p:nvSpPr>
            <p:cNvPr id="33" name="Arrow: Pentagon 32">
              <a:extLst>
                <a:ext uri="{FF2B5EF4-FFF2-40B4-BE49-F238E27FC236}">
                  <a16:creationId xmlns:a16="http://schemas.microsoft.com/office/drawing/2014/main" id="{549FAE6D-E333-4215-8045-1EFE6F002EC4}"/>
                </a:ext>
              </a:extLst>
            </p:cNvPr>
            <p:cNvSpPr/>
            <p:nvPr/>
          </p:nvSpPr>
          <p:spPr>
            <a:xfrm>
              <a:off x="1668781" y="4838103"/>
              <a:ext cx="1871574" cy="414000"/>
            </a:xfrm>
            <a:prstGeom prst="homePlat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latin typeface="Calibri" panose="020F0502020204030204" pitchFamily="34" charset="0"/>
                  <a:cs typeface="Calibri" panose="020F0502020204030204" pitchFamily="34" charset="0"/>
                </a:rPr>
                <a:t>Focus</a:t>
              </a:r>
            </a:p>
          </p:txBody>
        </p:sp>
        <p:sp>
          <p:nvSpPr>
            <p:cNvPr id="34" name="TextBox 33">
              <a:extLst>
                <a:ext uri="{FF2B5EF4-FFF2-40B4-BE49-F238E27FC236}">
                  <a16:creationId xmlns:a16="http://schemas.microsoft.com/office/drawing/2014/main" id="{56F7BB18-2899-49BF-BBB6-063BF1E88C4A}"/>
                </a:ext>
              </a:extLst>
            </p:cNvPr>
            <p:cNvSpPr txBox="1"/>
            <p:nvPr/>
          </p:nvSpPr>
          <p:spPr>
            <a:xfrm>
              <a:off x="3570596" y="4915432"/>
              <a:ext cx="5792072" cy="276999"/>
            </a:xfrm>
            <a:prstGeom prst="rect">
              <a:avLst/>
            </a:prstGeom>
            <a:noFill/>
          </p:spPr>
          <p:txBody>
            <a:bodyPr wrap="square" rtlCol="0">
              <a:spAutoFit/>
            </a:bodyPr>
            <a:lstStyle/>
            <a:p>
              <a:r>
                <a:rPr lang="en-GB" sz="1200" dirty="0">
                  <a:solidFill>
                    <a:schemeClr val="bg1"/>
                  </a:solidFill>
                  <a:latin typeface="Calibri" panose="020F0502020204030204" pitchFamily="34" charset="0"/>
                  <a:cs typeface="Calibri" panose="020F0502020204030204" pitchFamily="34" charset="0"/>
                </a:rPr>
                <a:t>Map out specific opportunities and challenges</a:t>
              </a:r>
            </a:p>
          </p:txBody>
        </p:sp>
      </p:grpSp>
    </p:spTree>
    <p:extLst>
      <p:ext uri="{BB962C8B-B14F-4D97-AF65-F5344CB8AC3E}">
        <p14:creationId xmlns:p14="http://schemas.microsoft.com/office/powerpoint/2010/main" val="4093178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mfinbow\AppData\Local\Microsoft\Windows\INetCache\Content.MSO\11DDC7A4.tmp">
            <a:extLst>
              <a:ext uri="{FF2B5EF4-FFF2-40B4-BE49-F238E27FC236}">
                <a16:creationId xmlns:a16="http://schemas.microsoft.com/office/drawing/2014/main" id="{03CD827D-3B1E-4B45-8BAD-E87C81794907}"/>
              </a:ext>
            </a:extLst>
          </p:cNvPr>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8797630" y="13257"/>
            <a:ext cx="3394370" cy="1669764"/>
          </a:xfrm>
          <a:prstGeom prst="rect">
            <a:avLst/>
          </a:prstGeom>
          <a:noFill/>
        </p:spPr>
      </p:pic>
      <p:sp>
        <p:nvSpPr>
          <p:cNvPr id="6" name="Rectangle 5"/>
          <p:cNvSpPr/>
          <p:nvPr/>
        </p:nvSpPr>
        <p:spPr>
          <a:xfrm>
            <a:off x="676275" y="2115210"/>
            <a:ext cx="3631324" cy="3358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itle 1"/>
          <p:cNvSpPr txBox="1">
            <a:spLocks/>
          </p:cNvSpPr>
          <p:nvPr/>
        </p:nvSpPr>
        <p:spPr>
          <a:xfrm>
            <a:off x="669278" y="1546462"/>
            <a:ext cx="7579242" cy="67446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800" b="1" dirty="0">
                <a:latin typeface="Calibri" panose="020F0502020204030204" pitchFamily="34" charset="0"/>
              </a:rPr>
              <a:t>Our local industrial strategy will…</a:t>
            </a:r>
            <a:endParaRPr lang="en-GB" b="1" dirty="0">
              <a:latin typeface="Calibri" panose="020F0502020204030204" pitchFamily="34" charset="0"/>
            </a:endParaRPr>
          </a:p>
        </p:txBody>
      </p:sp>
      <p:sp>
        <p:nvSpPr>
          <p:cNvPr id="19" name="Rectangle 18">
            <a:extLst>
              <a:ext uri="{FF2B5EF4-FFF2-40B4-BE49-F238E27FC236}">
                <a16:creationId xmlns:a16="http://schemas.microsoft.com/office/drawing/2014/main" id="{D3F021CE-D221-45FB-A6DE-A337400EE70C}"/>
              </a:ext>
            </a:extLst>
          </p:cNvPr>
          <p:cNvSpPr/>
          <p:nvPr/>
        </p:nvSpPr>
        <p:spPr>
          <a:xfrm>
            <a:off x="669278" y="2220925"/>
            <a:ext cx="10515600" cy="3924151"/>
          </a:xfrm>
          <a:prstGeom prst="rect">
            <a:avLst/>
          </a:prstGeom>
        </p:spPr>
        <p:txBody>
          <a:bodyPr wrap="square">
            <a:spAutoFit/>
          </a:bodyPr>
          <a:lstStyle/>
          <a:p>
            <a:pPr marL="285750" lvl="0" indent="-285750">
              <a:spcBef>
                <a:spcPts val="4200"/>
              </a:spcBef>
              <a:spcAft>
                <a:spcPts val="0"/>
              </a:spcAft>
              <a:buFont typeface="Wingdings" panose="05000000000000000000" pitchFamily="2" charset="2"/>
              <a:buChar char="§"/>
            </a:pPr>
            <a:r>
              <a:rPr lang="en-US" sz="2400" dirty="0">
                <a:solidFill>
                  <a:schemeClr val="accent5"/>
                </a:solidFill>
                <a:latin typeface="Calibri" panose="020F0502020204030204" pitchFamily="34" charset="0"/>
              </a:rPr>
              <a:t>Be a vehicle through which we can drive </a:t>
            </a:r>
            <a:r>
              <a:rPr lang="en-US" sz="2400" b="1" dirty="0">
                <a:solidFill>
                  <a:schemeClr val="accent5"/>
                </a:solidFill>
                <a:latin typeface="Calibri" panose="020F0502020204030204" pitchFamily="34" charset="0"/>
              </a:rPr>
              <a:t>productivity and business growth</a:t>
            </a:r>
          </a:p>
          <a:p>
            <a:pPr marL="285750" indent="-285750">
              <a:spcBef>
                <a:spcPts val="4200"/>
              </a:spcBef>
              <a:buFont typeface="Wingdings" panose="05000000000000000000" pitchFamily="2" charset="2"/>
              <a:buChar char="§"/>
            </a:pPr>
            <a:r>
              <a:rPr lang="en-US" sz="2400" dirty="0">
                <a:solidFill>
                  <a:schemeClr val="accent5"/>
                </a:solidFill>
                <a:latin typeface="Calibri" panose="020F0502020204030204" pitchFamily="34" charset="0"/>
              </a:rPr>
              <a:t>Focus on areas where we have </a:t>
            </a:r>
            <a:r>
              <a:rPr lang="en-US" sz="2400" b="1" dirty="0">
                <a:solidFill>
                  <a:schemeClr val="accent5"/>
                </a:solidFill>
                <a:latin typeface="Calibri" panose="020F0502020204030204" pitchFamily="34" charset="0"/>
              </a:rPr>
              <a:t>competitive advantage </a:t>
            </a:r>
            <a:r>
              <a:rPr lang="en-US" sz="2400" dirty="0">
                <a:solidFill>
                  <a:schemeClr val="accent5"/>
                </a:solidFill>
                <a:latin typeface="Calibri" panose="020F0502020204030204" pitchFamily="34" charset="0"/>
              </a:rPr>
              <a:t>and</a:t>
            </a:r>
            <a:r>
              <a:rPr lang="en-US" sz="2400" b="1" dirty="0">
                <a:solidFill>
                  <a:schemeClr val="accent5"/>
                </a:solidFill>
                <a:latin typeface="Calibri" panose="020F0502020204030204" pitchFamily="34" charset="0"/>
              </a:rPr>
              <a:t> strategic opportunities</a:t>
            </a:r>
            <a:r>
              <a:rPr lang="en-US" sz="2400" dirty="0">
                <a:solidFill>
                  <a:schemeClr val="accent5"/>
                </a:solidFill>
                <a:latin typeface="Calibri" panose="020F0502020204030204" pitchFamily="34" charset="0"/>
              </a:rPr>
              <a:t>.  It will not</a:t>
            </a:r>
            <a:r>
              <a:rPr lang="en-GB" sz="2400" dirty="0">
                <a:solidFill>
                  <a:schemeClr val="accent5"/>
                </a:solidFill>
                <a:latin typeface="Calibri" panose="020F0502020204030204" pitchFamily="34" charset="0"/>
              </a:rPr>
              <a:t> cover everything!</a:t>
            </a:r>
            <a:endParaRPr lang="en-US" sz="2400" dirty="0">
              <a:solidFill>
                <a:schemeClr val="accent5"/>
              </a:solidFill>
              <a:latin typeface="Calibri" panose="020F0502020204030204" pitchFamily="34" charset="0"/>
            </a:endParaRPr>
          </a:p>
          <a:p>
            <a:pPr marL="285750" lvl="0" indent="-285750">
              <a:spcBef>
                <a:spcPts val="4200"/>
              </a:spcBef>
              <a:spcAft>
                <a:spcPts val="0"/>
              </a:spcAft>
              <a:buFont typeface="Wingdings" panose="05000000000000000000" pitchFamily="2" charset="2"/>
              <a:buChar char="§"/>
            </a:pPr>
            <a:r>
              <a:rPr lang="en-US" sz="2400" dirty="0">
                <a:solidFill>
                  <a:schemeClr val="accent5"/>
                </a:solidFill>
                <a:latin typeface="Calibri" panose="020F0502020204030204" pitchFamily="34" charset="0"/>
              </a:rPr>
              <a:t>Be </a:t>
            </a:r>
            <a:r>
              <a:rPr lang="en-US" sz="2400" b="1" dirty="0">
                <a:solidFill>
                  <a:schemeClr val="accent5"/>
                </a:solidFill>
                <a:latin typeface="Calibri" panose="020F0502020204030204" pitchFamily="34" charset="0"/>
              </a:rPr>
              <a:t>business-led</a:t>
            </a:r>
            <a:r>
              <a:rPr lang="en-US" sz="2400" dirty="0">
                <a:solidFill>
                  <a:schemeClr val="accent5"/>
                </a:solidFill>
                <a:latin typeface="Calibri" panose="020F0502020204030204" pitchFamily="34" charset="0"/>
              </a:rPr>
              <a:t> and owned by all partners </a:t>
            </a:r>
          </a:p>
          <a:p>
            <a:pPr marL="285750" lvl="0" indent="-285750">
              <a:spcBef>
                <a:spcPts val="4200"/>
              </a:spcBef>
              <a:spcAft>
                <a:spcPts val="0"/>
              </a:spcAft>
              <a:buFont typeface="Wingdings" panose="05000000000000000000" pitchFamily="2" charset="2"/>
              <a:buChar char="§"/>
            </a:pPr>
            <a:r>
              <a:rPr lang="en-GB" sz="2400" dirty="0">
                <a:solidFill>
                  <a:schemeClr val="accent5"/>
                </a:solidFill>
                <a:latin typeface="Calibri" panose="020F0502020204030204" pitchFamily="34" charset="0"/>
              </a:rPr>
              <a:t>Place the South East in prime position to secure </a:t>
            </a:r>
            <a:r>
              <a:rPr lang="en-GB" sz="2400" b="1" dirty="0">
                <a:solidFill>
                  <a:schemeClr val="accent5"/>
                </a:solidFill>
                <a:latin typeface="Calibri" panose="020F0502020204030204" pitchFamily="34" charset="0"/>
              </a:rPr>
              <a:t>investment </a:t>
            </a:r>
            <a:r>
              <a:rPr lang="en-GB" sz="2400" dirty="0">
                <a:solidFill>
                  <a:schemeClr val="accent5"/>
                </a:solidFill>
                <a:latin typeface="Calibri" panose="020F0502020204030204" pitchFamily="34" charset="0"/>
              </a:rPr>
              <a:t>from the </a:t>
            </a:r>
            <a:br>
              <a:rPr lang="en-GB" sz="2400" dirty="0">
                <a:solidFill>
                  <a:schemeClr val="accent5"/>
                </a:solidFill>
                <a:latin typeface="Calibri" panose="020F0502020204030204" pitchFamily="34" charset="0"/>
              </a:rPr>
            </a:br>
            <a:r>
              <a:rPr lang="en-GB" sz="2400" dirty="0">
                <a:solidFill>
                  <a:schemeClr val="accent5"/>
                </a:solidFill>
                <a:latin typeface="Calibri" panose="020F0502020204030204" pitchFamily="34" charset="0"/>
              </a:rPr>
              <a:t>private sector and government and to </a:t>
            </a:r>
            <a:r>
              <a:rPr lang="en-GB" sz="2400" b="1" dirty="0">
                <a:solidFill>
                  <a:schemeClr val="accent5"/>
                </a:solidFill>
                <a:latin typeface="Calibri" panose="020F0502020204030204" pitchFamily="34" charset="0"/>
              </a:rPr>
              <a:t>influence </a:t>
            </a:r>
            <a:r>
              <a:rPr lang="en-GB" sz="2400" dirty="0">
                <a:solidFill>
                  <a:schemeClr val="accent5"/>
                </a:solidFill>
                <a:latin typeface="Calibri" panose="020F0502020204030204" pitchFamily="34" charset="0"/>
              </a:rPr>
              <a:t>policy</a:t>
            </a:r>
          </a:p>
        </p:txBody>
      </p:sp>
    </p:spTree>
    <p:extLst>
      <p:ext uri="{BB962C8B-B14F-4D97-AF65-F5344CB8AC3E}">
        <p14:creationId xmlns:p14="http://schemas.microsoft.com/office/powerpoint/2010/main" val="1251962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mfinbow\AppData\Local\Microsoft\Windows\INetCache\Content.MSO\11DDC7A4.tmp">
            <a:extLst>
              <a:ext uri="{FF2B5EF4-FFF2-40B4-BE49-F238E27FC236}">
                <a16:creationId xmlns:a16="http://schemas.microsoft.com/office/drawing/2014/main" id="{03CD827D-3B1E-4B45-8BAD-E87C81794907}"/>
              </a:ext>
            </a:extLst>
          </p:cNvPr>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8797630" y="13257"/>
            <a:ext cx="3394370" cy="1669764"/>
          </a:xfrm>
          <a:prstGeom prst="rect">
            <a:avLst/>
          </a:prstGeom>
          <a:noFill/>
        </p:spPr>
      </p:pic>
      <p:sp>
        <p:nvSpPr>
          <p:cNvPr id="2" name="Rectangle 1"/>
          <p:cNvSpPr/>
          <p:nvPr/>
        </p:nvSpPr>
        <p:spPr>
          <a:xfrm>
            <a:off x="8734102" y="3499944"/>
            <a:ext cx="3473664" cy="3358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p:cNvSpPr/>
          <p:nvPr/>
        </p:nvSpPr>
        <p:spPr>
          <a:xfrm>
            <a:off x="676275" y="2115210"/>
            <a:ext cx="3631324" cy="3358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itle 1"/>
          <p:cNvSpPr txBox="1">
            <a:spLocks/>
          </p:cNvSpPr>
          <p:nvPr/>
        </p:nvSpPr>
        <p:spPr>
          <a:xfrm>
            <a:off x="669278" y="1546462"/>
            <a:ext cx="7579242" cy="67446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800" b="1" dirty="0">
                <a:latin typeface="Calibri" panose="020F0502020204030204" pitchFamily="34" charset="0"/>
              </a:rPr>
              <a:t>Working towards a local industrial strategy</a:t>
            </a:r>
            <a:endParaRPr lang="en-GB" b="1" dirty="0">
              <a:latin typeface="Calibri" panose="020F0502020204030204" pitchFamily="34" charset="0"/>
            </a:endParaRPr>
          </a:p>
        </p:txBody>
      </p:sp>
      <p:sp>
        <p:nvSpPr>
          <p:cNvPr id="23" name="Rounded Rectangle 22">
            <a:extLst>
              <a:ext uri="{FF2B5EF4-FFF2-40B4-BE49-F238E27FC236}">
                <a16:creationId xmlns:a16="http://schemas.microsoft.com/office/drawing/2014/main" id="{D597685C-6B69-5B47-93E9-BB22DC648C0A}"/>
              </a:ext>
            </a:extLst>
          </p:cNvPr>
          <p:cNvSpPr/>
          <p:nvPr/>
        </p:nvSpPr>
        <p:spPr>
          <a:xfrm>
            <a:off x="7822568" y="3250530"/>
            <a:ext cx="1561288" cy="9144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Strategic Opportunities &amp; Challenges</a:t>
            </a:r>
          </a:p>
        </p:txBody>
      </p:sp>
      <p:sp>
        <p:nvSpPr>
          <p:cNvPr id="24" name="Rounded Rectangle 23">
            <a:extLst>
              <a:ext uri="{FF2B5EF4-FFF2-40B4-BE49-F238E27FC236}">
                <a16:creationId xmlns:a16="http://schemas.microsoft.com/office/drawing/2014/main" id="{B8BFD7A8-FB4A-7F4F-A37C-59C6E8E1E46D}"/>
              </a:ext>
            </a:extLst>
          </p:cNvPr>
          <p:cNvSpPr/>
          <p:nvPr/>
        </p:nvSpPr>
        <p:spPr>
          <a:xfrm>
            <a:off x="7822568" y="4398962"/>
            <a:ext cx="1561289" cy="9144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Grand Challenges</a:t>
            </a:r>
          </a:p>
        </p:txBody>
      </p:sp>
      <p:sp>
        <p:nvSpPr>
          <p:cNvPr id="25" name="Rounded Rectangle 24">
            <a:extLst>
              <a:ext uri="{FF2B5EF4-FFF2-40B4-BE49-F238E27FC236}">
                <a16:creationId xmlns:a16="http://schemas.microsoft.com/office/drawing/2014/main" id="{9BF7618A-CC06-CA4F-80BC-7150D0560696}"/>
              </a:ext>
            </a:extLst>
          </p:cNvPr>
          <p:cNvSpPr/>
          <p:nvPr/>
        </p:nvSpPr>
        <p:spPr>
          <a:xfrm>
            <a:off x="7822568" y="5524691"/>
            <a:ext cx="1561290" cy="9144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Foundations of Product</a:t>
            </a:r>
            <a:r>
              <a:rPr lang="en-US" dirty="0">
                <a:solidFill>
                  <a:schemeClr val="tx1"/>
                </a:solidFill>
              </a:rPr>
              <a:t>ivity</a:t>
            </a:r>
          </a:p>
        </p:txBody>
      </p:sp>
      <p:sp>
        <p:nvSpPr>
          <p:cNvPr id="26" name="Rounded Rectangle 25">
            <a:extLst>
              <a:ext uri="{FF2B5EF4-FFF2-40B4-BE49-F238E27FC236}">
                <a16:creationId xmlns:a16="http://schemas.microsoft.com/office/drawing/2014/main" id="{ABDF8035-7D1E-6949-BBD9-78DA412471B9}"/>
              </a:ext>
            </a:extLst>
          </p:cNvPr>
          <p:cNvSpPr/>
          <p:nvPr/>
        </p:nvSpPr>
        <p:spPr>
          <a:xfrm>
            <a:off x="7811024" y="2121256"/>
            <a:ext cx="1538203" cy="9144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Vision and Priorities </a:t>
            </a:r>
          </a:p>
        </p:txBody>
      </p:sp>
      <p:sp>
        <p:nvSpPr>
          <p:cNvPr id="27" name="Right Arrow 26">
            <a:extLst>
              <a:ext uri="{FF2B5EF4-FFF2-40B4-BE49-F238E27FC236}">
                <a16:creationId xmlns:a16="http://schemas.microsoft.com/office/drawing/2014/main" id="{8EDA4857-B265-0840-AB86-C4ECF3390FDF}"/>
              </a:ext>
            </a:extLst>
          </p:cNvPr>
          <p:cNvSpPr/>
          <p:nvPr/>
        </p:nvSpPr>
        <p:spPr>
          <a:xfrm>
            <a:off x="7074103" y="4018969"/>
            <a:ext cx="562201" cy="484632"/>
          </a:xfrm>
          <a:prstGeom prst="rightArrow">
            <a:avLst/>
          </a:prstGeom>
          <a:solidFill>
            <a:schemeClr val="accent1">
              <a:lumMod val="60000"/>
              <a:lumOff val="40000"/>
            </a:schemeClr>
          </a:solidFill>
          <a:ln>
            <a:solidFill>
              <a:srgbClr val="F16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75000"/>
                </a:schemeClr>
              </a:solidFill>
            </a:endParaRPr>
          </a:p>
        </p:txBody>
      </p:sp>
      <p:sp>
        <p:nvSpPr>
          <p:cNvPr id="28" name="TextBox 27">
            <a:extLst>
              <a:ext uri="{FF2B5EF4-FFF2-40B4-BE49-F238E27FC236}">
                <a16:creationId xmlns:a16="http://schemas.microsoft.com/office/drawing/2014/main" id="{39CA2F2A-39B2-D84E-ACA5-0F216A1880DE}"/>
              </a:ext>
            </a:extLst>
          </p:cNvPr>
          <p:cNvSpPr txBox="1"/>
          <p:nvPr/>
        </p:nvSpPr>
        <p:spPr>
          <a:xfrm>
            <a:off x="10337296" y="3744477"/>
            <a:ext cx="1694902" cy="1569660"/>
          </a:xfrm>
          <a:prstGeom prst="rect">
            <a:avLst/>
          </a:prstGeom>
          <a:noFill/>
        </p:spPr>
        <p:txBody>
          <a:bodyPr wrap="square" rtlCol="0">
            <a:spAutoFit/>
          </a:bodyPr>
          <a:lstStyle/>
          <a:p>
            <a:pPr algn="ctr"/>
            <a:r>
              <a:rPr lang="en-US" sz="2400" b="1" dirty="0"/>
              <a:t>South East </a:t>
            </a:r>
          </a:p>
          <a:p>
            <a:pPr algn="ctr"/>
            <a:r>
              <a:rPr lang="en-US" sz="2400" b="1" dirty="0"/>
              <a:t>Local Industrial Strategy</a:t>
            </a:r>
          </a:p>
        </p:txBody>
      </p:sp>
      <p:sp>
        <p:nvSpPr>
          <p:cNvPr id="29" name="Rectangle 28">
            <a:extLst>
              <a:ext uri="{FF2B5EF4-FFF2-40B4-BE49-F238E27FC236}">
                <a16:creationId xmlns:a16="http://schemas.microsoft.com/office/drawing/2014/main" id="{62088AD5-653D-4ADB-BB31-5E73962CB9AB}"/>
              </a:ext>
            </a:extLst>
          </p:cNvPr>
          <p:cNvSpPr/>
          <p:nvPr/>
        </p:nvSpPr>
        <p:spPr>
          <a:xfrm>
            <a:off x="9546947" y="4004291"/>
            <a:ext cx="587829" cy="135295"/>
          </a:xfrm>
          <a:prstGeom prst="rect">
            <a:avLst/>
          </a:prstGeom>
          <a:solidFill>
            <a:schemeClr val="accent1">
              <a:lumMod val="40000"/>
              <a:lumOff val="6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a:extLst>
              <a:ext uri="{FF2B5EF4-FFF2-40B4-BE49-F238E27FC236}">
                <a16:creationId xmlns:a16="http://schemas.microsoft.com/office/drawing/2014/main" id="{77BC4DAF-CBB6-4793-A2BD-13436786CAE5}"/>
              </a:ext>
            </a:extLst>
          </p:cNvPr>
          <p:cNvSpPr/>
          <p:nvPr/>
        </p:nvSpPr>
        <p:spPr>
          <a:xfrm>
            <a:off x="9546946" y="4248989"/>
            <a:ext cx="587829" cy="135295"/>
          </a:xfrm>
          <a:prstGeom prst="rect">
            <a:avLst/>
          </a:prstGeom>
          <a:solidFill>
            <a:schemeClr val="accent1">
              <a:lumMod val="40000"/>
              <a:lumOff val="6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1" name="Picture 2">
            <a:extLst>
              <a:ext uri="{FF2B5EF4-FFF2-40B4-BE49-F238E27FC236}">
                <a16:creationId xmlns:a16="http://schemas.microsoft.com/office/drawing/2014/main" id="{261FA949-34DD-4444-AAFF-F8EC53B990B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0239" y="2429142"/>
            <a:ext cx="1347150" cy="226539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4">
            <a:extLst>
              <a:ext uri="{FF2B5EF4-FFF2-40B4-BE49-F238E27FC236}">
                <a16:creationId xmlns:a16="http://schemas.microsoft.com/office/drawing/2014/main" id="{BD5CF1CC-6EB5-4A93-89AC-F638DC8734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857" y="3207869"/>
            <a:ext cx="1376238" cy="226539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33">
            <a:extLst>
              <a:ext uri="{FF2B5EF4-FFF2-40B4-BE49-F238E27FC236}">
                <a16:creationId xmlns:a16="http://schemas.microsoft.com/office/drawing/2014/main" id="{56FC5FD4-90C7-4EE0-B3DA-068126AF83AD}"/>
              </a:ext>
            </a:extLst>
          </p:cNvPr>
          <p:cNvPicPr/>
          <p:nvPr/>
        </p:nvPicPr>
        <p:blipFill rotWithShape="1">
          <a:blip r:embed="rId6">
            <a:extLst>
              <a:ext uri="{28A0092B-C50C-407E-A947-70E740481C1C}">
                <a14:useLocalDpi xmlns:a14="http://schemas.microsoft.com/office/drawing/2010/main" val="0"/>
              </a:ext>
            </a:extLst>
          </a:blip>
          <a:srcRect r="2893"/>
          <a:stretch/>
        </p:blipFill>
        <p:spPr bwMode="auto">
          <a:xfrm>
            <a:off x="898518" y="1931114"/>
            <a:ext cx="5137184" cy="4575427"/>
          </a:xfrm>
          <a:prstGeom prst="rect">
            <a:avLst/>
          </a:prstGeom>
          <a:noFill/>
        </p:spPr>
      </p:pic>
      <p:sp>
        <p:nvSpPr>
          <p:cNvPr id="35" name="TextBox 34">
            <a:extLst>
              <a:ext uri="{FF2B5EF4-FFF2-40B4-BE49-F238E27FC236}">
                <a16:creationId xmlns:a16="http://schemas.microsoft.com/office/drawing/2014/main" id="{39CA2F2A-39B2-D84E-ACA5-0F216A1880DE}"/>
              </a:ext>
            </a:extLst>
          </p:cNvPr>
          <p:cNvSpPr txBox="1"/>
          <p:nvPr/>
        </p:nvSpPr>
        <p:spPr>
          <a:xfrm>
            <a:off x="10242700" y="3444923"/>
            <a:ext cx="1694902" cy="1569660"/>
          </a:xfrm>
          <a:prstGeom prst="rect">
            <a:avLst/>
          </a:prstGeom>
          <a:noFill/>
        </p:spPr>
        <p:txBody>
          <a:bodyPr wrap="square" rtlCol="0">
            <a:spAutoFit/>
          </a:bodyPr>
          <a:lstStyle/>
          <a:p>
            <a:pPr algn="ctr"/>
            <a:r>
              <a:rPr lang="en-US" sz="2400" dirty="0">
                <a:solidFill>
                  <a:schemeClr val="bg1"/>
                </a:solidFill>
              </a:rPr>
              <a:t>South East </a:t>
            </a:r>
          </a:p>
          <a:p>
            <a:pPr algn="ctr"/>
            <a:r>
              <a:rPr lang="en-US" sz="2400" dirty="0">
                <a:solidFill>
                  <a:schemeClr val="bg1"/>
                </a:solidFill>
              </a:rPr>
              <a:t>Local Industrial Strategy</a:t>
            </a:r>
          </a:p>
        </p:txBody>
      </p:sp>
      <p:sp>
        <p:nvSpPr>
          <p:cNvPr id="19" name="TextBox 18">
            <a:extLst>
              <a:ext uri="{FF2B5EF4-FFF2-40B4-BE49-F238E27FC236}">
                <a16:creationId xmlns:a16="http://schemas.microsoft.com/office/drawing/2014/main" id="{FABF8CC1-EE8B-49BF-B42A-0239D64A77CF}"/>
              </a:ext>
            </a:extLst>
          </p:cNvPr>
          <p:cNvSpPr txBox="1"/>
          <p:nvPr/>
        </p:nvSpPr>
        <p:spPr>
          <a:xfrm>
            <a:off x="6141597" y="2416434"/>
            <a:ext cx="738664" cy="3496991"/>
          </a:xfrm>
          <a:prstGeom prst="rect">
            <a:avLst/>
          </a:prstGeom>
          <a:noFill/>
        </p:spPr>
        <p:txBody>
          <a:bodyPr vert="vert270" wrap="square" rtlCol="0">
            <a:spAutoFit/>
          </a:bodyPr>
          <a:lstStyle/>
          <a:p>
            <a:pPr algn="ctr"/>
            <a:r>
              <a:rPr lang="en-GB" b="0" i="0" dirty="0">
                <a:solidFill>
                  <a:schemeClr val="accent2"/>
                </a:solidFill>
                <a:latin typeface="+mj-lt"/>
              </a:rPr>
              <a:t>Local place and sector productivity and growth strategies </a:t>
            </a:r>
          </a:p>
        </p:txBody>
      </p:sp>
    </p:spTree>
    <p:extLst>
      <p:ext uri="{BB962C8B-B14F-4D97-AF65-F5344CB8AC3E}">
        <p14:creationId xmlns:p14="http://schemas.microsoft.com/office/powerpoint/2010/main" val="1988944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mfinbow\AppData\Local\Microsoft\Windows\INetCache\Content.MSO\11DDC7A4.tmp">
            <a:extLst>
              <a:ext uri="{FF2B5EF4-FFF2-40B4-BE49-F238E27FC236}">
                <a16:creationId xmlns:a16="http://schemas.microsoft.com/office/drawing/2014/main" id="{03CD827D-3B1E-4B45-8BAD-E87C81794907}"/>
              </a:ext>
            </a:extLst>
          </p:cNvPr>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8797630" y="13257"/>
            <a:ext cx="3394370" cy="1669764"/>
          </a:xfrm>
          <a:prstGeom prst="rect">
            <a:avLst/>
          </a:prstGeom>
          <a:noFill/>
        </p:spPr>
      </p:pic>
      <p:sp>
        <p:nvSpPr>
          <p:cNvPr id="2" name="Rectangle 1"/>
          <p:cNvSpPr/>
          <p:nvPr/>
        </p:nvSpPr>
        <p:spPr>
          <a:xfrm>
            <a:off x="8718336" y="3499944"/>
            <a:ext cx="3473664" cy="3358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p:cNvSpPr/>
          <p:nvPr/>
        </p:nvSpPr>
        <p:spPr>
          <a:xfrm>
            <a:off x="676275" y="2115210"/>
            <a:ext cx="3631324" cy="3358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itle 1"/>
          <p:cNvSpPr txBox="1">
            <a:spLocks/>
          </p:cNvSpPr>
          <p:nvPr/>
        </p:nvSpPr>
        <p:spPr>
          <a:xfrm>
            <a:off x="669278" y="1546462"/>
            <a:ext cx="7579242" cy="67446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800" b="1" dirty="0">
                <a:latin typeface="Calibri" panose="020F0502020204030204" pitchFamily="34" charset="0"/>
              </a:rPr>
              <a:t>Timelines</a:t>
            </a:r>
            <a:endParaRPr lang="en-GB" b="1" dirty="0">
              <a:latin typeface="Calibri" panose="020F0502020204030204" pitchFamily="34" charset="0"/>
            </a:endParaRPr>
          </a:p>
        </p:txBody>
      </p:sp>
      <p:graphicFrame>
        <p:nvGraphicFramePr>
          <p:cNvPr id="7" name="Diagram 6">
            <a:extLst>
              <a:ext uri="{FF2B5EF4-FFF2-40B4-BE49-F238E27FC236}">
                <a16:creationId xmlns:a16="http://schemas.microsoft.com/office/drawing/2014/main" id="{845AC0BA-0092-4F82-96DB-80179966B89A}"/>
              </a:ext>
            </a:extLst>
          </p:cNvPr>
          <p:cNvGraphicFramePr/>
          <p:nvPr>
            <p:extLst>
              <p:ext uri="{D42A27DB-BD31-4B8C-83A1-F6EECF244321}">
                <p14:modId xmlns:p14="http://schemas.microsoft.com/office/powerpoint/2010/main" val="1566478064"/>
              </p:ext>
            </p:extLst>
          </p:nvPr>
        </p:nvGraphicFramePr>
        <p:xfrm>
          <a:off x="584934" y="1683021"/>
          <a:ext cx="11022129" cy="47959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Rectangle 8">
            <a:extLst>
              <a:ext uri="{FF2B5EF4-FFF2-40B4-BE49-F238E27FC236}">
                <a16:creationId xmlns:a16="http://schemas.microsoft.com/office/drawing/2014/main" id="{973D5B7F-DEE3-4A9B-9C39-E85D9B1CE82B}"/>
              </a:ext>
            </a:extLst>
          </p:cNvPr>
          <p:cNvSpPr/>
          <p:nvPr/>
        </p:nvSpPr>
        <p:spPr>
          <a:xfrm>
            <a:off x="1018801" y="2494252"/>
            <a:ext cx="10496923" cy="33784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            </a:t>
            </a:r>
            <a:r>
              <a:rPr lang="en-GB" sz="1600" b="1" dirty="0"/>
              <a:t>July – September                               September - November                       December – March 2020               </a:t>
            </a:r>
          </a:p>
        </p:txBody>
      </p:sp>
      <p:sp>
        <p:nvSpPr>
          <p:cNvPr id="4" name="Arrow: Up 3">
            <a:extLst>
              <a:ext uri="{FF2B5EF4-FFF2-40B4-BE49-F238E27FC236}">
                <a16:creationId xmlns:a16="http://schemas.microsoft.com/office/drawing/2014/main" id="{D745C75C-FC67-4E62-AB14-D68AC6BCFD13}"/>
              </a:ext>
            </a:extLst>
          </p:cNvPr>
          <p:cNvSpPr/>
          <p:nvPr/>
        </p:nvSpPr>
        <p:spPr>
          <a:xfrm>
            <a:off x="4047249" y="4821167"/>
            <a:ext cx="520700" cy="707624"/>
          </a:xfrm>
          <a:prstGeom prst="up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78B4EC8E-52FD-4570-A1F9-28420957CCE9}"/>
              </a:ext>
            </a:extLst>
          </p:cNvPr>
          <p:cNvSpPr txBox="1"/>
          <p:nvPr/>
        </p:nvSpPr>
        <p:spPr>
          <a:xfrm>
            <a:off x="3225324" y="5658717"/>
            <a:ext cx="2307929" cy="769441"/>
          </a:xfrm>
          <a:prstGeom prst="rect">
            <a:avLst/>
          </a:prstGeom>
          <a:noFill/>
        </p:spPr>
        <p:txBody>
          <a:bodyPr wrap="square" rtlCol="0">
            <a:spAutoFit/>
          </a:bodyPr>
          <a:lstStyle/>
          <a:p>
            <a:pPr algn="ctr"/>
            <a:r>
              <a:rPr lang="en-GB" sz="2200" b="0" i="0" dirty="0">
                <a:solidFill>
                  <a:schemeClr val="accent2"/>
                </a:solidFill>
                <a:latin typeface="+mj-lt"/>
              </a:rPr>
              <a:t>We are currently here!</a:t>
            </a:r>
          </a:p>
        </p:txBody>
      </p:sp>
    </p:spTree>
    <p:extLst>
      <p:ext uri="{BB962C8B-B14F-4D97-AF65-F5344CB8AC3E}">
        <p14:creationId xmlns:p14="http://schemas.microsoft.com/office/powerpoint/2010/main" val="2946036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27051" y="1987826"/>
            <a:ext cx="11137900" cy="4465510"/>
          </a:xfrm>
        </p:spPr>
        <p:txBody>
          <a:bodyPr/>
          <a:lstStyle/>
          <a:p>
            <a:pPr marL="285750" indent="-285750">
              <a:buFont typeface="Arial" panose="020B0604020202020204" pitchFamily="34" charset="0"/>
              <a:buChar char="•"/>
            </a:pPr>
            <a:r>
              <a:rPr lang="en-US" sz="2200" dirty="0">
                <a:solidFill>
                  <a:schemeClr val="bg1"/>
                </a:solidFill>
                <a:latin typeface="Calibri" panose="020F0502020204030204" pitchFamily="34" charset="0"/>
                <a:cs typeface="Calibri" panose="020F0502020204030204" pitchFamily="34" charset="0"/>
              </a:rPr>
              <a:t>SELEP performs relatively poorly across a variety of economic output and productivity measures</a:t>
            </a:r>
          </a:p>
          <a:p>
            <a:pPr marL="285750" indent="-285750">
              <a:buFont typeface="Arial" panose="020B0604020202020204" pitchFamily="34" charset="0"/>
              <a:buChar char="•"/>
            </a:pPr>
            <a:r>
              <a:rPr lang="en-US" sz="2200" b="0" dirty="0">
                <a:solidFill>
                  <a:schemeClr val="bg1"/>
                </a:solidFill>
                <a:latin typeface="Calibri" panose="020F0502020204030204" pitchFamily="34" charset="0"/>
                <a:cs typeface="Calibri" panose="020F0502020204030204" pitchFamily="34" charset="0"/>
              </a:rPr>
              <a:t>But </a:t>
            </a:r>
            <a:r>
              <a:rPr lang="en-US" sz="2200" dirty="0">
                <a:solidFill>
                  <a:schemeClr val="bg1"/>
                </a:solidFill>
                <a:latin typeface="Calibri" panose="020F0502020204030204" pitchFamily="34" charset="0"/>
                <a:cs typeface="Calibri" panose="020F0502020204030204" pitchFamily="34" charset="0"/>
              </a:rPr>
              <a:t>generates more GVA than any other LEP </a:t>
            </a:r>
            <a:r>
              <a:rPr lang="en-US" sz="2200" b="0" dirty="0">
                <a:solidFill>
                  <a:schemeClr val="bg1"/>
                </a:solidFill>
                <a:latin typeface="Calibri" panose="020F0502020204030204" pitchFamily="34" charset="0"/>
                <a:cs typeface="Calibri" panose="020F0502020204030204" pitchFamily="34" charset="0"/>
              </a:rPr>
              <a:t>outside London</a:t>
            </a:r>
          </a:p>
          <a:p>
            <a:pPr marL="285750" indent="-285750">
              <a:buFont typeface="Arial" panose="020B0604020202020204" pitchFamily="34" charset="0"/>
              <a:buChar char="•"/>
            </a:pPr>
            <a:r>
              <a:rPr lang="en-US" sz="2200" b="0" dirty="0">
                <a:solidFill>
                  <a:schemeClr val="bg1"/>
                </a:solidFill>
                <a:latin typeface="Calibri" panose="020F0502020204030204" pitchFamily="34" charset="0"/>
                <a:cs typeface="Calibri" panose="020F0502020204030204" pitchFamily="34" charset="0"/>
              </a:rPr>
              <a:t>Marked variations in GVA output at a local level: </a:t>
            </a:r>
          </a:p>
          <a:p>
            <a:pPr lvl="1">
              <a:spcBef>
                <a:spcPts val="600"/>
              </a:spcBef>
            </a:pPr>
            <a:r>
              <a:rPr lang="en-US" sz="2200" dirty="0">
                <a:solidFill>
                  <a:schemeClr val="bg1"/>
                </a:solidFill>
                <a:latin typeface="Calibri" panose="020F0502020204030204" pitchFamily="34" charset="0"/>
                <a:cs typeface="Calibri" panose="020F0502020204030204" pitchFamily="34" charset="0"/>
              </a:rPr>
              <a:t>Most coastal areas generate lower levels of economic output</a:t>
            </a:r>
          </a:p>
          <a:p>
            <a:pPr lvl="1">
              <a:spcBef>
                <a:spcPts val="600"/>
              </a:spcBef>
            </a:pPr>
            <a:r>
              <a:rPr lang="en-US" sz="2200" b="0" dirty="0">
                <a:solidFill>
                  <a:schemeClr val="bg1"/>
                </a:solidFill>
                <a:latin typeface="Calibri" panose="020F0502020204030204" pitchFamily="34" charset="0"/>
                <a:cs typeface="Calibri" panose="020F0502020204030204" pitchFamily="34" charset="0"/>
              </a:rPr>
              <a:t>Higher </a:t>
            </a:r>
            <a:r>
              <a:rPr lang="en-US" sz="2200" dirty="0">
                <a:solidFill>
                  <a:schemeClr val="bg1"/>
                </a:solidFill>
                <a:latin typeface="Calibri" panose="020F0502020204030204" pitchFamily="34" charset="0"/>
                <a:cs typeface="Calibri" panose="020F0502020204030204" pitchFamily="34" charset="0"/>
              </a:rPr>
              <a:t>levels of economic output are recorded in areas closer to Londo</a:t>
            </a:r>
            <a:r>
              <a:rPr lang="en-US" sz="2200" b="0" dirty="0">
                <a:solidFill>
                  <a:schemeClr val="bg1"/>
                </a:solidFill>
                <a:latin typeface="Calibri" panose="020F0502020204030204" pitchFamily="34" charset="0"/>
                <a:cs typeface="Calibri" panose="020F0502020204030204" pitchFamily="34" charset="0"/>
              </a:rPr>
              <a:t>n, or where there are larger urban centres</a:t>
            </a:r>
          </a:p>
          <a:p>
            <a:pPr marL="285750" indent="-285750">
              <a:buFont typeface="Arial" panose="020B0604020202020204" pitchFamily="34" charset="0"/>
              <a:buChar char="•"/>
            </a:pPr>
            <a:r>
              <a:rPr lang="en-US" sz="2200" b="0" dirty="0">
                <a:solidFill>
                  <a:schemeClr val="bg1"/>
                </a:solidFill>
                <a:latin typeface="Calibri" panose="020F0502020204030204" pitchFamily="34" charset="0"/>
                <a:cs typeface="Calibri" panose="020F0502020204030204" pitchFamily="34" charset="0"/>
              </a:rPr>
              <a:t>SELEP’s economy provides 1.6m jobs, but recent </a:t>
            </a:r>
            <a:r>
              <a:rPr lang="en-US" sz="2200" dirty="0">
                <a:solidFill>
                  <a:schemeClr val="bg1"/>
                </a:solidFill>
                <a:latin typeface="Calibri" panose="020F0502020204030204" pitchFamily="34" charset="0"/>
                <a:cs typeface="Calibri" panose="020F0502020204030204" pitchFamily="34" charset="0"/>
              </a:rPr>
              <a:t>job growth has lagged behind national average </a:t>
            </a:r>
          </a:p>
          <a:p>
            <a:pPr marL="285750" indent="-285750">
              <a:buFont typeface="Arial" panose="020B0604020202020204" pitchFamily="34" charset="0"/>
              <a:buChar char="•"/>
            </a:pPr>
            <a:r>
              <a:rPr lang="en-US" sz="2200" b="0" dirty="0">
                <a:solidFill>
                  <a:schemeClr val="bg1"/>
                </a:solidFill>
                <a:latin typeface="Calibri" panose="020F0502020204030204" pitchFamily="34" charset="0"/>
                <a:cs typeface="Calibri" panose="020F0502020204030204" pitchFamily="34" charset="0"/>
              </a:rPr>
              <a:t>Particular concentrations of jobs in health, retail and education</a:t>
            </a:r>
          </a:p>
          <a:p>
            <a:pPr marL="285750" indent="-285750">
              <a:buFont typeface="Arial" panose="020B0604020202020204" pitchFamily="34" charset="0"/>
              <a:buChar char="•"/>
            </a:pPr>
            <a:r>
              <a:rPr lang="en-US" sz="2200" dirty="0">
                <a:solidFill>
                  <a:schemeClr val="bg1"/>
                </a:solidFill>
                <a:latin typeface="Calibri" panose="020F0502020204030204" pitchFamily="34" charset="0"/>
                <a:cs typeface="Calibri" panose="020F0502020204030204" pitchFamily="34" charset="0"/>
              </a:rPr>
              <a:t>Growth opportunities within creative and digital industries, marine and maritime, life sciences, and low carbon technology </a:t>
            </a:r>
          </a:p>
          <a:p>
            <a:pPr marL="285750" indent="-285750">
              <a:buFont typeface="Arial" panose="020B0604020202020204" pitchFamily="34" charset="0"/>
              <a:buChar char="•"/>
            </a:pPr>
            <a:endParaRPr lang="en-GB" sz="1800" dirty="0">
              <a:solidFill>
                <a:schemeClr val="bg1"/>
              </a:solidFill>
            </a:endParaRPr>
          </a:p>
          <a:p>
            <a:pPr marL="285750" indent="-285750">
              <a:buFont typeface="Arial" panose="020B0604020202020204" pitchFamily="34" charset="0"/>
              <a:buChar char="•"/>
            </a:pPr>
            <a:endParaRPr lang="en-GB" sz="1800" dirty="0">
              <a:solidFill>
                <a:schemeClr val="bg1"/>
              </a:solidFill>
            </a:endParaRPr>
          </a:p>
          <a:p>
            <a:endParaRPr lang="en-GB" sz="1800" dirty="0"/>
          </a:p>
        </p:txBody>
      </p:sp>
      <p:sp>
        <p:nvSpPr>
          <p:cNvPr id="5" name="Title 1"/>
          <p:cNvSpPr txBox="1">
            <a:spLocks/>
          </p:cNvSpPr>
          <p:nvPr/>
        </p:nvSpPr>
        <p:spPr>
          <a:xfrm>
            <a:off x="3717235" y="512800"/>
            <a:ext cx="8244331" cy="79694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pPr algn="r"/>
            <a:r>
              <a:rPr lang="en-US" kern="0" dirty="0">
                <a:solidFill>
                  <a:schemeClr val="accent3"/>
                </a:solidFill>
              </a:rPr>
              <a:t>EVIDENCE BASE FINDINGS SO FAR</a:t>
            </a:r>
            <a:br>
              <a:rPr lang="en-US" kern="0" dirty="0">
                <a:solidFill>
                  <a:schemeClr val="accent3"/>
                </a:solidFill>
              </a:rPr>
            </a:br>
            <a:br>
              <a:rPr lang="en-US" sz="1200" kern="0" dirty="0">
                <a:solidFill>
                  <a:schemeClr val="accent3"/>
                </a:solidFill>
              </a:rPr>
            </a:br>
            <a:r>
              <a:rPr lang="en-US" kern="0" dirty="0">
                <a:solidFill>
                  <a:schemeClr val="accent3"/>
                </a:solidFill>
              </a:rPr>
              <a:t>Economic &amp; Productivity Overview</a:t>
            </a:r>
            <a:endParaRPr lang="en-GB" kern="0" dirty="0">
              <a:solidFill>
                <a:schemeClr val="accent3"/>
              </a:solidFill>
            </a:endParaRPr>
          </a:p>
        </p:txBody>
      </p:sp>
    </p:spTree>
    <p:extLst>
      <p:ext uri="{BB962C8B-B14F-4D97-AF65-F5344CB8AC3E}">
        <p14:creationId xmlns:p14="http://schemas.microsoft.com/office/powerpoint/2010/main" val="262812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GB" dirty="0"/>
              <a:t>Economy and productivity ‘scorecard’</a:t>
            </a:r>
          </a:p>
          <a:p>
            <a:endParaRPr lang="en-GB" dirty="0"/>
          </a:p>
          <a:p>
            <a:endParaRPr lang="en-GB" dirty="0"/>
          </a:p>
        </p:txBody>
      </p:sp>
      <p:sp>
        <p:nvSpPr>
          <p:cNvPr id="5" name="Title 1"/>
          <p:cNvSpPr txBox="1">
            <a:spLocks/>
          </p:cNvSpPr>
          <p:nvPr/>
        </p:nvSpPr>
        <p:spPr>
          <a:xfrm>
            <a:off x="4061893" y="611049"/>
            <a:ext cx="7848873" cy="79694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r>
              <a:rPr lang="en-US" kern="0" dirty="0">
                <a:solidFill>
                  <a:schemeClr val="accent3"/>
                </a:solidFill>
              </a:rPr>
              <a:t>Economic &amp; Productivity Scorecard</a:t>
            </a:r>
            <a:endParaRPr lang="en-GB" kern="0" dirty="0">
              <a:solidFill>
                <a:schemeClr val="accent3"/>
              </a:solidFill>
            </a:endParaRPr>
          </a:p>
        </p:txBody>
      </p:sp>
      <p:pic>
        <p:nvPicPr>
          <p:cNvPr id="3" name="Picture 2">
            <a:extLst>
              <a:ext uri="{FF2B5EF4-FFF2-40B4-BE49-F238E27FC236}">
                <a16:creationId xmlns:a16="http://schemas.microsoft.com/office/drawing/2014/main" id="{A8925F26-E777-47D8-A7A1-3697054E8DB9}"/>
              </a:ext>
            </a:extLst>
          </p:cNvPr>
          <p:cNvPicPr>
            <a:picLocks noChangeAspect="1"/>
          </p:cNvPicPr>
          <p:nvPr/>
        </p:nvPicPr>
        <p:blipFill>
          <a:blip r:embed="rId2"/>
          <a:stretch>
            <a:fillRect/>
          </a:stretch>
        </p:blipFill>
        <p:spPr>
          <a:xfrm>
            <a:off x="895027" y="1604211"/>
            <a:ext cx="8730235" cy="4614684"/>
          </a:xfrm>
          <a:prstGeom prst="rect">
            <a:avLst/>
          </a:prstGeom>
        </p:spPr>
      </p:pic>
      <p:pic>
        <p:nvPicPr>
          <p:cNvPr id="2" name="Picture 1">
            <a:extLst>
              <a:ext uri="{FF2B5EF4-FFF2-40B4-BE49-F238E27FC236}">
                <a16:creationId xmlns:a16="http://schemas.microsoft.com/office/drawing/2014/main" id="{492157EB-2A5F-4D8F-8029-1E5880A28C03}"/>
              </a:ext>
            </a:extLst>
          </p:cNvPr>
          <p:cNvPicPr>
            <a:picLocks noChangeAspect="1"/>
          </p:cNvPicPr>
          <p:nvPr/>
        </p:nvPicPr>
        <p:blipFill>
          <a:blip r:embed="rId3"/>
          <a:stretch>
            <a:fillRect/>
          </a:stretch>
        </p:blipFill>
        <p:spPr>
          <a:xfrm>
            <a:off x="1322274" y="6243115"/>
            <a:ext cx="1140051" cy="286537"/>
          </a:xfrm>
          <a:prstGeom prst="rect">
            <a:avLst/>
          </a:prstGeom>
        </p:spPr>
      </p:pic>
    </p:spTree>
    <p:extLst>
      <p:ext uri="{BB962C8B-B14F-4D97-AF65-F5344CB8AC3E}">
        <p14:creationId xmlns:p14="http://schemas.microsoft.com/office/powerpoint/2010/main" val="89909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D8E08E-BC9C-442F-A13B-D4958535485A}"/>
              </a:ext>
            </a:extLst>
          </p:cNvPr>
          <p:cNvSpPr/>
          <p:nvPr/>
        </p:nvSpPr>
        <p:spPr>
          <a:xfrm>
            <a:off x="9094305" y="3637722"/>
            <a:ext cx="3097696" cy="32202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p:cNvSpPr>
            <a:spLocks noGrp="1"/>
          </p:cNvSpPr>
          <p:nvPr>
            <p:ph idx="1"/>
          </p:nvPr>
        </p:nvSpPr>
        <p:spPr>
          <a:xfrm>
            <a:off x="527051" y="1484313"/>
            <a:ext cx="10922827" cy="4969023"/>
          </a:xfrm>
        </p:spPr>
        <p:txBody>
          <a:bodyPr/>
          <a:lstStyle/>
          <a:p>
            <a:pPr marL="342900" indent="-342900">
              <a:buFont typeface="Arial" panose="020B0604020202020204" pitchFamily="34" charset="0"/>
              <a:buChar char="•"/>
            </a:pPr>
            <a:r>
              <a:rPr lang="en-US" sz="2200" b="0" dirty="0">
                <a:solidFill>
                  <a:schemeClr val="bg1"/>
                </a:solidFill>
                <a:latin typeface="Calibri" panose="020F0502020204030204" pitchFamily="34" charset="0"/>
                <a:cs typeface="Calibri" panose="020F0502020204030204" pitchFamily="34" charset="0"/>
              </a:rPr>
              <a:t>Mixed performance across ideas and innovation themes:</a:t>
            </a:r>
          </a:p>
          <a:p>
            <a:pPr lvl="1">
              <a:spcBef>
                <a:spcPts val="600"/>
              </a:spcBef>
            </a:pPr>
            <a:r>
              <a:rPr lang="en-US" sz="2200" dirty="0">
                <a:solidFill>
                  <a:schemeClr val="bg1"/>
                </a:solidFill>
                <a:latin typeface="Calibri" panose="020F0502020204030204" pitchFamily="34" charset="0"/>
                <a:cs typeface="Calibri" panose="020F0502020204030204" pitchFamily="34" charset="0"/>
              </a:rPr>
              <a:t>R&amp;D intensity and business expenditure on R&amp;D lags behind </a:t>
            </a:r>
            <a:r>
              <a:rPr lang="en-US" sz="2200" b="0" dirty="0">
                <a:solidFill>
                  <a:schemeClr val="bg1"/>
                </a:solidFill>
                <a:latin typeface="Calibri" panose="020F0502020204030204" pitchFamily="34" charset="0"/>
                <a:cs typeface="Calibri" panose="020F0502020204030204" pitchFamily="34" charset="0"/>
              </a:rPr>
              <a:t>national levels</a:t>
            </a:r>
          </a:p>
          <a:p>
            <a:pPr lvl="1">
              <a:spcBef>
                <a:spcPts val="600"/>
              </a:spcBef>
            </a:pPr>
            <a:r>
              <a:rPr lang="en-US" sz="2200" dirty="0">
                <a:solidFill>
                  <a:schemeClr val="bg1"/>
                </a:solidFill>
                <a:latin typeface="Calibri" panose="020F0502020204030204" pitchFamily="34" charset="0"/>
                <a:cs typeface="Calibri" panose="020F0502020204030204" pitchFamily="34" charset="0"/>
              </a:rPr>
              <a:t>Better performance in terms of number of firms engaged in product or process innovation</a:t>
            </a:r>
            <a:r>
              <a:rPr lang="en-US" sz="2200" b="0" dirty="0">
                <a:solidFill>
                  <a:schemeClr val="bg1"/>
                </a:solidFill>
                <a:latin typeface="Calibri" panose="020F0502020204030204" pitchFamily="34" charset="0"/>
                <a:cs typeface="Calibri" panose="020F0502020204030204" pitchFamily="34" charset="0"/>
              </a:rPr>
              <a:t>. Significant concentrations of employment within science and technology sectors that offer strong opportunities for productivity growth</a:t>
            </a:r>
          </a:p>
          <a:p>
            <a:pPr lvl="1">
              <a:spcBef>
                <a:spcPts val="600"/>
              </a:spcBef>
            </a:pPr>
            <a:r>
              <a:rPr lang="en-US" sz="2200" b="0" dirty="0">
                <a:solidFill>
                  <a:schemeClr val="bg1"/>
                </a:solidFill>
                <a:latin typeface="Calibri" panose="020F0502020204030204" pitchFamily="34" charset="0"/>
                <a:cs typeface="Calibri" panose="020F0502020204030204" pitchFamily="34" charset="0"/>
              </a:rPr>
              <a:t>Strong higher education base, but </a:t>
            </a:r>
            <a:r>
              <a:rPr lang="en-US" sz="2200" dirty="0">
                <a:solidFill>
                  <a:schemeClr val="bg1"/>
                </a:solidFill>
                <a:latin typeface="Calibri" panose="020F0502020204030204" pitchFamily="34" charset="0"/>
                <a:cs typeface="Calibri" panose="020F0502020204030204" pitchFamily="34" charset="0"/>
              </a:rPr>
              <a:t>R&amp;D expenditure by higher education sector is amongst lowest in the country</a:t>
            </a:r>
            <a:r>
              <a:rPr lang="en-US" sz="2200" b="0" dirty="0">
                <a:solidFill>
                  <a:schemeClr val="bg1"/>
                </a:solidFill>
                <a:latin typeface="Calibri" panose="020F0502020204030204" pitchFamily="34" charset="0"/>
                <a:cs typeface="Calibri" panose="020F0502020204030204" pitchFamily="34" charset="0"/>
              </a:rPr>
              <a:t> and graduate start-ups are relatively weak</a:t>
            </a:r>
          </a:p>
          <a:p>
            <a:pPr lvl="1">
              <a:spcBef>
                <a:spcPts val="600"/>
              </a:spcBef>
            </a:pPr>
            <a:r>
              <a:rPr lang="en-US" sz="2200" dirty="0">
                <a:solidFill>
                  <a:schemeClr val="bg1"/>
                </a:solidFill>
                <a:latin typeface="Calibri" panose="020F0502020204030204" pitchFamily="34" charset="0"/>
                <a:cs typeface="Calibri" panose="020F0502020204030204" pitchFamily="34" charset="0"/>
              </a:rPr>
              <a:t>SELEP’s share of innovation funding is substantially lower than it’s share of population or business stock</a:t>
            </a:r>
          </a:p>
          <a:p>
            <a:pPr marL="342900" indent="-342900">
              <a:buFont typeface="Arial" panose="020B0604020202020204" pitchFamily="34" charset="0"/>
              <a:buChar char="•"/>
            </a:pPr>
            <a:r>
              <a:rPr lang="en-US" sz="2200" b="0" dirty="0">
                <a:solidFill>
                  <a:schemeClr val="bg1"/>
                </a:solidFill>
                <a:latin typeface="Calibri" panose="020F0502020204030204" pitchFamily="34" charset="0"/>
                <a:cs typeface="Calibri" panose="020F0502020204030204" pitchFamily="34" charset="0"/>
              </a:rPr>
              <a:t>Number of </a:t>
            </a:r>
            <a:r>
              <a:rPr lang="en-US" sz="2200" dirty="0">
                <a:solidFill>
                  <a:schemeClr val="bg1"/>
                </a:solidFill>
                <a:latin typeface="Calibri" panose="020F0502020204030204" pitchFamily="34" charset="0"/>
                <a:cs typeface="Calibri" panose="020F0502020204030204" pitchFamily="34" charset="0"/>
              </a:rPr>
              <a:t>key innovation assets of national/international significance</a:t>
            </a:r>
            <a:r>
              <a:rPr lang="en-US" sz="2200" b="0" dirty="0">
                <a:solidFill>
                  <a:schemeClr val="bg1"/>
                </a:solidFill>
                <a:latin typeface="Calibri" panose="020F0502020204030204" pitchFamily="34" charset="0"/>
                <a:cs typeface="Calibri" panose="020F0502020204030204" pitchFamily="34" charset="0"/>
              </a:rPr>
              <a:t>, many aligning with SELEP’s key sector strengths </a:t>
            </a:r>
          </a:p>
          <a:p>
            <a:pPr marL="342900" indent="-342900">
              <a:buFont typeface="Arial" panose="020B0604020202020204" pitchFamily="34" charset="0"/>
              <a:buChar char="•"/>
            </a:pPr>
            <a:r>
              <a:rPr lang="en-US" sz="2200" b="0" dirty="0">
                <a:solidFill>
                  <a:schemeClr val="bg1"/>
                </a:solidFill>
                <a:latin typeface="Calibri" panose="020F0502020204030204" pitchFamily="34" charset="0"/>
                <a:cs typeface="Calibri" panose="020F0502020204030204" pitchFamily="34" charset="0"/>
              </a:rPr>
              <a:t>Collectively, </a:t>
            </a:r>
            <a:r>
              <a:rPr lang="en-US" sz="2200" dirty="0">
                <a:solidFill>
                  <a:schemeClr val="bg1"/>
                </a:solidFill>
                <a:latin typeface="Calibri" panose="020F0502020204030204" pitchFamily="34" charset="0"/>
                <a:cs typeface="Calibri" panose="020F0502020204030204" pitchFamily="34" charset="0"/>
              </a:rPr>
              <a:t>all sectors in SELEP area need to do more to become more innovative</a:t>
            </a:r>
            <a:r>
              <a:rPr lang="en-US" sz="2200" b="0" dirty="0">
                <a:solidFill>
                  <a:schemeClr val="bg1"/>
                </a:solidFill>
                <a:latin typeface="Calibri" panose="020F0502020204030204" pitchFamily="34" charset="0"/>
                <a:cs typeface="Calibri" panose="020F0502020204030204" pitchFamily="34" charset="0"/>
              </a:rPr>
              <a:t>, create a stronger local innovation culture and </a:t>
            </a:r>
            <a:r>
              <a:rPr lang="en-US" sz="2200" b="0" dirty="0" err="1">
                <a:solidFill>
                  <a:schemeClr val="bg1"/>
                </a:solidFill>
                <a:latin typeface="Calibri" panose="020F0502020204030204" pitchFamily="34" charset="0"/>
                <a:cs typeface="Calibri" panose="020F0502020204030204" pitchFamily="34" charset="0"/>
              </a:rPr>
              <a:t>commercialise</a:t>
            </a:r>
            <a:r>
              <a:rPr lang="en-US" sz="2200" b="0">
                <a:solidFill>
                  <a:schemeClr val="bg1"/>
                </a:solidFill>
                <a:latin typeface="Calibri" panose="020F0502020204030204" pitchFamily="34" charset="0"/>
                <a:cs typeface="Calibri" panose="020F0502020204030204" pitchFamily="34" charset="0"/>
              </a:rPr>
              <a:t> its </a:t>
            </a:r>
            <a:r>
              <a:rPr lang="en-US" sz="2200" b="0" dirty="0">
                <a:solidFill>
                  <a:schemeClr val="bg1"/>
                </a:solidFill>
                <a:latin typeface="Calibri" panose="020F0502020204030204" pitchFamily="34" charset="0"/>
                <a:cs typeface="Calibri" panose="020F0502020204030204" pitchFamily="34" charset="0"/>
              </a:rPr>
              <a:t>world leading science base to drive growth across the UK</a:t>
            </a:r>
          </a:p>
          <a:p>
            <a:endParaRPr lang="en-GB" sz="2200" dirty="0">
              <a:solidFill>
                <a:schemeClr val="bg1"/>
              </a:solidFill>
              <a:latin typeface="Calibri" panose="020F0502020204030204" pitchFamily="34" charset="0"/>
              <a:cs typeface="Calibri" panose="020F0502020204030204" pitchFamily="34" charset="0"/>
            </a:endParaRPr>
          </a:p>
          <a:p>
            <a:endParaRPr lang="en-GB" sz="2200" dirty="0">
              <a:solidFill>
                <a:schemeClr val="bg1"/>
              </a:solidFill>
              <a:latin typeface="Calibri" panose="020F0502020204030204" pitchFamily="34" charset="0"/>
              <a:cs typeface="Calibri" panose="020F0502020204030204" pitchFamily="34" charset="0"/>
            </a:endParaRPr>
          </a:p>
          <a:p>
            <a:endParaRPr lang="en-GB" dirty="0"/>
          </a:p>
        </p:txBody>
      </p:sp>
      <p:sp>
        <p:nvSpPr>
          <p:cNvPr id="5" name="Title 1"/>
          <p:cNvSpPr txBox="1">
            <a:spLocks/>
          </p:cNvSpPr>
          <p:nvPr/>
        </p:nvSpPr>
        <p:spPr>
          <a:xfrm>
            <a:off x="8796583" y="404664"/>
            <a:ext cx="2855666" cy="79694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r>
              <a:rPr lang="en-US" kern="0" dirty="0">
                <a:solidFill>
                  <a:schemeClr val="accent3"/>
                </a:solidFill>
              </a:rPr>
              <a:t>Ideas</a:t>
            </a:r>
            <a:endParaRPr lang="en-GB" kern="0" dirty="0">
              <a:solidFill>
                <a:schemeClr val="accent3"/>
              </a:solidFill>
            </a:endParaRPr>
          </a:p>
        </p:txBody>
      </p:sp>
    </p:spTree>
    <p:extLst>
      <p:ext uri="{BB962C8B-B14F-4D97-AF65-F5344CB8AC3E}">
        <p14:creationId xmlns:p14="http://schemas.microsoft.com/office/powerpoint/2010/main" val="1175356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GB" dirty="0"/>
              <a:t>Ideas ‘scorecard’</a:t>
            </a:r>
          </a:p>
          <a:p>
            <a:endParaRPr lang="en-GB" dirty="0"/>
          </a:p>
          <a:p>
            <a:endParaRPr lang="en-GB" dirty="0"/>
          </a:p>
          <a:p>
            <a:endParaRPr lang="en-GB" dirty="0"/>
          </a:p>
        </p:txBody>
      </p:sp>
      <p:sp>
        <p:nvSpPr>
          <p:cNvPr id="5" name="Title 1"/>
          <p:cNvSpPr txBox="1">
            <a:spLocks/>
          </p:cNvSpPr>
          <p:nvPr/>
        </p:nvSpPr>
        <p:spPr>
          <a:xfrm>
            <a:off x="3061375" y="687365"/>
            <a:ext cx="7848873" cy="79694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pPr algn="r"/>
            <a:r>
              <a:rPr lang="en-US" kern="0" dirty="0">
                <a:solidFill>
                  <a:schemeClr val="accent3"/>
                </a:solidFill>
              </a:rPr>
              <a:t>Ideas Scorecard</a:t>
            </a:r>
            <a:endParaRPr lang="en-GB" kern="0" dirty="0">
              <a:solidFill>
                <a:schemeClr val="accent3"/>
              </a:solidFill>
            </a:endParaRPr>
          </a:p>
        </p:txBody>
      </p:sp>
      <p:pic>
        <p:nvPicPr>
          <p:cNvPr id="2" name="Picture 1">
            <a:extLst>
              <a:ext uri="{FF2B5EF4-FFF2-40B4-BE49-F238E27FC236}">
                <a16:creationId xmlns:a16="http://schemas.microsoft.com/office/drawing/2014/main" id="{6F28CFDC-06B9-4B18-95E2-32FD03F37B9E}"/>
              </a:ext>
            </a:extLst>
          </p:cNvPr>
          <p:cNvPicPr>
            <a:picLocks noChangeAspect="1"/>
          </p:cNvPicPr>
          <p:nvPr/>
        </p:nvPicPr>
        <p:blipFill>
          <a:blip r:embed="rId2"/>
          <a:stretch>
            <a:fillRect/>
          </a:stretch>
        </p:blipFill>
        <p:spPr>
          <a:xfrm>
            <a:off x="834190" y="1775681"/>
            <a:ext cx="8935452" cy="4136191"/>
          </a:xfrm>
          <a:prstGeom prst="rect">
            <a:avLst/>
          </a:prstGeom>
        </p:spPr>
      </p:pic>
      <p:sp>
        <p:nvSpPr>
          <p:cNvPr id="8" name="TextBox 7">
            <a:extLst>
              <a:ext uri="{FF2B5EF4-FFF2-40B4-BE49-F238E27FC236}">
                <a16:creationId xmlns:a16="http://schemas.microsoft.com/office/drawing/2014/main" id="{D8428254-29E7-4B1D-89B9-D2D835E9D10C}"/>
              </a:ext>
            </a:extLst>
          </p:cNvPr>
          <p:cNvSpPr txBox="1"/>
          <p:nvPr/>
        </p:nvSpPr>
        <p:spPr>
          <a:xfrm>
            <a:off x="1919287" y="6041887"/>
            <a:ext cx="1142088" cy="253916"/>
          </a:xfrm>
          <a:prstGeom prst="rect">
            <a:avLst/>
          </a:prstGeom>
          <a:noFill/>
        </p:spPr>
        <p:txBody>
          <a:bodyPr wrap="square" rtlCol="0">
            <a:spAutoFit/>
          </a:bodyPr>
          <a:lstStyle/>
          <a:p>
            <a:r>
              <a:rPr lang="en-GB" sz="1050" dirty="0">
                <a:solidFill>
                  <a:schemeClr val="bg1">
                    <a:lumMod val="50000"/>
                  </a:schemeClr>
                </a:solidFill>
              </a:rPr>
              <a:t>Source: Various</a:t>
            </a:r>
          </a:p>
        </p:txBody>
      </p:sp>
    </p:spTree>
    <p:extLst>
      <p:ext uri="{BB962C8B-B14F-4D97-AF65-F5344CB8AC3E}">
        <p14:creationId xmlns:p14="http://schemas.microsoft.com/office/powerpoint/2010/main" val="441012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0E5B07-9517-4558-923B-4581F319C9D9}"/>
              </a:ext>
            </a:extLst>
          </p:cNvPr>
          <p:cNvSpPr/>
          <p:nvPr/>
        </p:nvSpPr>
        <p:spPr>
          <a:xfrm>
            <a:off x="9094305" y="3637722"/>
            <a:ext cx="3097696" cy="32202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p:cNvSpPr>
            <a:spLocks noGrp="1"/>
          </p:cNvSpPr>
          <p:nvPr>
            <p:ph idx="1"/>
          </p:nvPr>
        </p:nvSpPr>
        <p:spPr>
          <a:xfrm>
            <a:off x="527051" y="1484313"/>
            <a:ext cx="10240715" cy="4969023"/>
          </a:xfrm>
        </p:spPr>
        <p:txBody>
          <a:bodyPr/>
          <a:lstStyle/>
          <a:p>
            <a:pPr marL="342900" indent="-342900">
              <a:buFont typeface="Arial" panose="020B0604020202020204" pitchFamily="34" charset="0"/>
              <a:buChar char="•"/>
            </a:pPr>
            <a:r>
              <a:rPr lang="en-US" sz="2100" dirty="0">
                <a:solidFill>
                  <a:schemeClr val="bg1"/>
                </a:solidFill>
                <a:latin typeface="Calibri" panose="020F0502020204030204" pitchFamily="34" charset="0"/>
                <a:cs typeface="Calibri" panose="020F0502020204030204" pitchFamily="34" charset="0"/>
              </a:rPr>
              <a:t>Strong population growth in recent years</a:t>
            </a:r>
            <a:r>
              <a:rPr lang="en-US" sz="2100" b="0" dirty="0">
                <a:solidFill>
                  <a:schemeClr val="bg1"/>
                </a:solidFill>
                <a:latin typeface="Calibri" panose="020F0502020204030204" pitchFamily="34" charset="0"/>
                <a:cs typeface="Calibri" panose="020F0502020204030204" pitchFamily="34" charset="0"/>
              </a:rPr>
              <a:t>, but SELEP’s proportion of working-age population falls behind the national average</a:t>
            </a:r>
          </a:p>
          <a:p>
            <a:pPr marL="342900" indent="-342900">
              <a:buFont typeface="Arial" panose="020B0604020202020204" pitchFamily="34" charset="0"/>
              <a:buChar char="•"/>
            </a:pPr>
            <a:r>
              <a:rPr lang="en-US" sz="2100" b="0" dirty="0">
                <a:solidFill>
                  <a:schemeClr val="bg1"/>
                </a:solidFill>
                <a:latin typeface="Calibri" panose="020F0502020204030204" pitchFamily="34" charset="0"/>
                <a:cs typeface="Calibri" panose="020F0502020204030204" pitchFamily="34" charset="0"/>
              </a:rPr>
              <a:t>Going forward, </a:t>
            </a:r>
            <a:r>
              <a:rPr lang="en-US" sz="2100" dirty="0">
                <a:solidFill>
                  <a:schemeClr val="bg1"/>
                </a:solidFill>
                <a:latin typeface="Calibri" panose="020F0502020204030204" pitchFamily="34" charset="0"/>
                <a:cs typeface="Calibri" panose="020F0502020204030204" pitchFamily="34" charset="0"/>
              </a:rPr>
              <a:t>population growth expected to exceed England-wide projections</a:t>
            </a:r>
            <a:r>
              <a:rPr lang="en-US" sz="2100" b="0" dirty="0">
                <a:solidFill>
                  <a:schemeClr val="bg1"/>
                </a:solidFill>
                <a:latin typeface="Calibri" panose="020F0502020204030204" pitchFamily="34" charset="0"/>
                <a:cs typeface="Calibri" panose="020F0502020204030204" pitchFamily="34" charset="0"/>
              </a:rPr>
              <a:t>, with locations on the fringe of Greater London projected to see fastest growth</a:t>
            </a:r>
          </a:p>
          <a:p>
            <a:pPr marL="342900" indent="-342900">
              <a:buFont typeface="Arial" panose="020B0604020202020204" pitchFamily="34" charset="0"/>
              <a:buChar char="•"/>
            </a:pPr>
            <a:r>
              <a:rPr lang="en-US" sz="2100" dirty="0">
                <a:solidFill>
                  <a:schemeClr val="bg1"/>
                </a:solidFill>
                <a:latin typeface="Calibri" panose="020F0502020204030204" pitchFamily="34" charset="0"/>
                <a:cs typeface="Calibri" panose="020F0502020204030204" pitchFamily="34" charset="0"/>
              </a:rPr>
              <a:t>Relatively high levels of employment and economic activity </a:t>
            </a:r>
            <a:r>
              <a:rPr lang="en-US" sz="2100" b="0" dirty="0">
                <a:solidFill>
                  <a:schemeClr val="bg1"/>
                </a:solidFill>
                <a:latin typeface="Calibri" panose="020F0502020204030204" pitchFamily="34" charset="0"/>
                <a:cs typeface="Calibri" panose="020F0502020204030204" pitchFamily="34" charset="0"/>
              </a:rPr>
              <a:t>= proportion of SELEP’s population in employment and contributing towards creation of economic output is high compared with national rate</a:t>
            </a:r>
          </a:p>
          <a:p>
            <a:pPr marL="342900" indent="-342900">
              <a:buFont typeface="Arial" panose="020B0604020202020204" pitchFamily="34" charset="0"/>
              <a:buChar char="•"/>
            </a:pPr>
            <a:r>
              <a:rPr lang="en-US" sz="2100" dirty="0">
                <a:solidFill>
                  <a:schemeClr val="bg1"/>
                </a:solidFill>
                <a:latin typeface="Calibri" panose="020F0502020204030204" pitchFamily="34" charset="0"/>
                <a:cs typeface="Calibri" panose="020F0502020204030204" pitchFamily="34" charset="0"/>
              </a:rPr>
              <a:t>SELEP productivity is likely to be adversely affected </a:t>
            </a:r>
            <a:r>
              <a:rPr lang="en-US" sz="2100" b="0" dirty="0">
                <a:solidFill>
                  <a:schemeClr val="bg1"/>
                </a:solidFill>
                <a:latin typeface="Calibri" panose="020F0502020204030204" pitchFamily="34" charset="0"/>
                <a:cs typeface="Calibri" panose="020F0502020204030204" pitchFamily="34" charset="0"/>
              </a:rPr>
              <a:t> by:</a:t>
            </a:r>
          </a:p>
          <a:p>
            <a:pPr lvl="1"/>
            <a:r>
              <a:rPr lang="en-US" sz="2100" dirty="0">
                <a:solidFill>
                  <a:schemeClr val="bg1"/>
                </a:solidFill>
                <a:latin typeface="Calibri" panose="020F0502020204030204" pitchFamily="34" charset="0"/>
                <a:cs typeface="Calibri" panose="020F0502020204030204" pitchFamily="34" charset="0"/>
              </a:rPr>
              <a:t>Current occupational structure </a:t>
            </a:r>
            <a:r>
              <a:rPr lang="en-US" sz="2100" b="0" dirty="0">
                <a:solidFill>
                  <a:schemeClr val="bg1"/>
                </a:solidFill>
                <a:latin typeface="Calibri" panose="020F0502020204030204" pitchFamily="34" charset="0"/>
                <a:cs typeface="Calibri" panose="020F0502020204030204" pitchFamily="34" charset="0"/>
              </a:rPr>
              <a:t>(weighted towards lower skilled occupation types)</a:t>
            </a:r>
          </a:p>
          <a:p>
            <a:pPr lvl="1"/>
            <a:r>
              <a:rPr lang="en-US" sz="2100" dirty="0">
                <a:solidFill>
                  <a:schemeClr val="bg1"/>
                </a:solidFill>
                <a:latin typeface="Calibri" panose="020F0502020204030204" pitchFamily="34" charset="0"/>
                <a:cs typeface="Calibri" panose="020F0502020204030204" pitchFamily="34" charset="0"/>
              </a:rPr>
              <a:t>Resident skills base </a:t>
            </a:r>
            <a:r>
              <a:rPr lang="en-US" sz="2100" b="0" dirty="0">
                <a:solidFill>
                  <a:schemeClr val="bg1"/>
                </a:solidFill>
                <a:latin typeface="Calibri" panose="020F0502020204030204" pitchFamily="34" charset="0"/>
                <a:cs typeface="Calibri" panose="020F0502020204030204" pitchFamily="34" charset="0"/>
              </a:rPr>
              <a:t>(which falls behind national average on higher level skills (NVQ4+))</a:t>
            </a:r>
          </a:p>
          <a:p>
            <a:pPr marL="342900" indent="-342900">
              <a:buFont typeface="Arial" panose="020B0604020202020204" pitchFamily="34" charset="0"/>
              <a:buChar char="•"/>
            </a:pPr>
            <a:r>
              <a:rPr lang="en-US" sz="2100" dirty="0">
                <a:solidFill>
                  <a:schemeClr val="bg1"/>
                </a:solidFill>
                <a:latin typeface="Calibri" panose="020F0502020204030204" pitchFamily="34" charset="0"/>
                <a:cs typeface="Calibri" panose="020F0502020204030204" pitchFamily="34" charset="0"/>
              </a:rPr>
              <a:t>Levels of socio-economic deprivation are relatively </a:t>
            </a:r>
            <a:r>
              <a:rPr lang="en-US" sz="2100" b="0" dirty="0">
                <a:solidFill>
                  <a:schemeClr val="bg1"/>
                </a:solidFill>
                <a:latin typeface="Calibri" panose="020F0502020204030204" pitchFamily="34" charset="0"/>
                <a:cs typeface="Calibri" panose="020F0502020204030204" pitchFamily="34" charset="0"/>
              </a:rPr>
              <a:t>low compared with other LEP areas. However, </a:t>
            </a:r>
            <a:r>
              <a:rPr lang="en-US" sz="2100" dirty="0">
                <a:solidFill>
                  <a:schemeClr val="bg1"/>
                </a:solidFill>
                <a:latin typeface="Calibri" panose="020F0502020204030204" pitchFamily="34" charset="0"/>
                <a:cs typeface="Calibri" panose="020F0502020204030204" pitchFamily="34" charset="0"/>
              </a:rPr>
              <a:t>pockets persist with acute deprivation </a:t>
            </a:r>
            <a:r>
              <a:rPr lang="en-US" sz="2100" b="0" dirty="0">
                <a:solidFill>
                  <a:schemeClr val="bg1"/>
                </a:solidFill>
                <a:latin typeface="Calibri" panose="020F0502020204030204" pitchFamily="34" charset="0"/>
                <a:cs typeface="Calibri" panose="020F0502020204030204" pitchFamily="34" charset="0"/>
              </a:rPr>
              <a:t>evident in parts of Isle of </a:t>
            </a:r>
            <a:r>
              <a:rPr lang="en-US" sz="2100" b="0" dirty="0" err="1">
                <a:solidFill>
                  <a:schemeClr val="bg1"/>
                </a:solidFill>
                <a:latin typeface="Calibri" panose="020F0502020204030204" pitchFamily="34" charset="0"/>
                <a:cs typeface="Calibri" panose="020F0502020204030204" pitchFamily="34" charset="0"/>
              </a:rPr>
              <a:t>Sheppey</a:t>
            </a:r>
            <a:r>
              <a:rPr lang="en-US" sz="2100" b="0" dirty="0">
                <a:solidFill>
                  <a:schemeClr val="bg1"/>
                </a:solidFill>
                <a:latin typeface="Calibri" panose="020F0502020204030204" pitchFamily="34" charset="0"/>
                <a:cs typeface="Calibri" panose="020F0502020204030204" pitchFamily="34" charset="0"/>
              </a:rPr>
              <a:t>, Clacton-on-Sea and </a:t>
            </a:r>
            <a:r>
              <a:rPr lang="en-US" sz="2100" b="0" dirty="0" err="1">
                <a:solidFill>
                  <a:schemeClr val="bg1"/>
                </a:solidFill>
                <a:latin typeface="Calibri" panose="020F0502020204030204" pitchFamily="34" charset="0"/>
                <a:cs typeface="Calibri" panose="020F0502020204030204" pitchFamily="34" charset="0"/>
              </a:rPr>
              <a:t>Thurrock</a:t>
            </a:r>
            <a:endParaRPr lang="en-US" sz="2100" b="0" dirty="0">
              <a:solidFill>
                <a:schemeClr val="bg1"/>
              </a:solidFill>
              <a:latin typeface="Calibri" panose="020F0502020204030204" pitchFamily="34" charset="0"/>
              <a:cs typeface="Calibri" panose="020F0502020204030204" pitchFamily="34" charset="0"/>
            </a:endParaRPr>
          </a:p>
          <a:p>
            <a:endParaRPr lang="en-GB" sz="2200" dirty="0">
              <a:solidFill>
                <a:schemeClr val="bg1"/>
              </a:solidFill>
              <a:latin typeface="Calibri" panose="020F0502020204030204" pitchFamily="34" charset="0"/>
              <a:cs typeface="Calibri" panose="020F0502020204030204" pitchFamily="34" charset="0"/>
            </a:endParaRPr>
          </a:p>
          <a:p>
            <a:endParaRPr lang="en-GB" sz="2200" dirty="0">
              <a:solidFill>
                <a:schemeClr val="bg1"/>
              </a:solidFill>
              <a:latin typeface="Calibri" panose="020F0502020204030204" pitchFamily="34" charset="0"/>
              <a:cs typeface="Calibri" panose="020F0502020204030204" pitchFamily="34" charset="0"/>
            </a:endParaRPr>
          </a:p>
          <a:p>
            <a:endParaRPr lang="en-GB" sz="2200" dirty="0">
              <a:solidFill>
                <a:schemeClr val="bg1"/>
              </a:solidFill>
              <a:latin typeface="Calibri" panose="020F0502020204030204" pitchFamily="34" charset="0"/>
              <a:cs typeface="Calibri" panose="020F0502020204030204" pitchFamily="34" charset="0"/>
            </a:endParaRPr>
          </a:p>
          <a:p>
            <a:endParaRPr lang="en-GB" sz="2800" dirty="0"/>
          </a:p>
        </p:txBody>
      </p:sp>
      <p:sp>
        <p:nvSpPr>
          <p:cNvPr id="5" name="Title 1"/>
          <p:cNvSpPr txBox="1">
            <a:spLocks/>
          </p:cNvSpPr>
          <p:nvPr/>
        </p:nvSpPr>
        <p:spPr>
          <a:xfrm>
            <a:off x="2918893" y="404664"/>
            <a:ext cx="7848873" cy="79694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pPr algn="r"/>
            <a:r>
              <a:rPr lang="en-US" kern="0" dirty="0">
                <a:solidFill>
                  <a:schemeClr val="accent3"/>
                </a:solidFill>
              </a:rPr>
              <a:t>People</a:t>
            </a:r>
            <a:endParaRPr lang="en-GB" kern="0" dirty="0">
              <a:solidFill>
                <a:schemeClr val="accent3"/>
              </a:solidFill>
            </a:endParaRPr>
          </a:p>
        </p:txBody>
      </p:sp>
    </p:spTree>
    <p:extLst>
      <p:ext uri="{BB962C8B-B14F-4D97-AF65-F5344CB8AC3E}">
        <p14:creationId xmlns:p14="http://schemas.microsoft.com/office/powerpoint/2010/main" val="3056627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GB" dirty="0"/>
              <a:t>People ‘scorecard’</a:t>
            </a:r>
          </a:p>
          <a:p>
            <a:endParaRPr lang="en-GB" dirty="0"/>
          </a:p>
          <a:p>
            <a:endParaRPr lang="en-GB" dirty="0"/>
          </a:p>
          <a:p>
            <a:endParaRPr lang="en-GB" dirty="0"/>
          </a:p>
        </p:txBody>
      </p:sp>
      <p:sp>
        <p:nvSpPr>
          <p:cNvPr id="5" name="Title 1"/>
          <p:cNvSpPr txBox="1">
            <a:spLocks/>
          </p:cNvSpPr>
          <p:nvPr/>
        </p:nvSpPr>
        <p:spPr>
          <a:xfrm>
            <a:off x="2690293" y="687365"/>
            <a:ext cx="7848873" cy="79694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pPr algn="r"/>
            <a:r>
              <a:rPr lang="en-US" kern="0" dirty="0">
                <a:solidFill>
                  <a:schemeClr val="accent3"/>
                </a:solidFill>
              </a:rPr>
              <a:t>People Scorecard</a:t>
            </a:r>
            <a:endParaRPr lang="en-GB" kern="0" dirty="0">
              <a:solidFill>
                <a:schemeClr val="accent3"/>
              </a:solidFill>
            </a:endParaRPr>
          </a:p>
        </p:txBody>
      </p:sp>
      <p:pic>
        <p:nvPicPr>
          <p:cNvPr id="10" name="Picture 9">
            <a:extLst>
              <a:ext uri="{FF2B5EF4-FFF2-40B4-BE49-F238E27FC236}">
                <a16:creationId xmlns:a16="http://schemas.microsoft.com/office/drawing/2014/main" id="{CAA0E185-C3B7-4824-AE4F-E9E0F46DAEFD}"/>
              </a:ext>
            </a:extLst>
          </p:cNvPr>
          <p:cNvPicPr>
            <a:picLocks noChangeAspect="1"/>
          </p:cNvPicPr>
          <p:nvPr/>
        </p:nvPicPr>
        <p:blipFill rotWithShape="1">
          <a:blip r:embed="rId2"/>
          <a:srcRect l="53937" t="24589" r="12988" b="12092"/>
          <a:stretch/>
        </p:blipFill>
        <p:spPr>
          <a:xfrm>
            <a:off x="946484" y="1764632"/>
            <a:ext cx="8791073" cy="4363634"/>
          </a:xfrm>
          <a:prstGeom prst="rect">
            <a:avLst/>
          </a:prstGeom>
        </p:spPr>
      </p:pic>
      <p:sp>
        <p:nvSpPr>
          <p:cNvPr id="11" name="TextBox 10">
            <a:extLst>
              <a:ext uri="{FF2B5EF4-FFF2-40B4-BE49-F238E27FC236}">
                <a16:creationId xmlns:a16="http://schemas.microsoft.com/office/drawing/2014/main" id="{AD1B50C6-78C1-463D-8EC1-D86B6039318C}"/>
              </a:ext>
            </a:extLst>
          </p:cNvPr>
          <p:cNvSpPr txBox="1"/>
          <p:nvPr/>
        </p:nvSpPr>
        <p:spPr>
          <a:xfrm>
            <a:off x="1919287" y="6041887"/>
            <a:ext cx="1142088" cy="253916"/>
          </a:xfrm>
          <a:prstGeom prst="rect">
            <a:avLst/>
          </a:prstGeom>
          <a:noFill/>
        </p:spPr>
        <p:txBody>
          <a:bodyPr wrap="square" rtlCol="0">
            <a:spAutoFit/>
          </a:bodyPr>
          <a:lstStyle/>
          <a:p>
            <a:r>
              <a:rPr lang="en-GB" sz="1050" dirty="0">
                <a:solidFill>
                  <a:schemeClr val="bg1">
                    <a:lumMod val="50000"/>
                  </a:schemeClr>
                </a:solidFill>
              </a:rPr>
              <a:t>Source: Various</a:t>
            </a:r>
          </a:p>
        </p:txBody>
      </p:sp>
    </p:spTree>
    <p:extLst>
      <p:ext uri="{BB962C8B-B14F-4D97-AF65-F5344CB8AC3E}">
        <p14:creationId xmlns:p14="http://schemas.microsoft.com/office/powerpoint/2010/main" val="2747109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BE3133-8050-4A80-AD74-0263032ACF93}"/>
              </a:ext>
            </a:extLst>
          </p:cNvPr>
          <p:cNvSpPr/>
          <p:nvPr/>
        </p:nvSpPr>
        <p:spPr>
          <a:xfrm>
            <a:off x="9094305" y="3637722"/>
            <a:ext cx="3097696" cy="32202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p:cNvSpPr>
            <a:spLocks noGrp="1"/>
          </p:cNvSpPr>
          <p:nvPr>
            <p:ph idx="1"/>
          </p:nvPr>
        </p:nvSpPr>
        <p:spPr>
          <a:xfrm>
            <a:off x="527051" y="1742730"/>
            <a:ext cx="10729389" cy="4969023"/>
          </a:xfrm>
        </p:spPr>
        <p:txBody>
          <a:bodyPr/>
          <a:lstStyle/>
          <a:p>
            <a:pPr marL="342900" indent="-34290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SELEP has a sizeable business base and strong levels of business density </a:t>
            </a:r>
            <a:r>
              <a:rPr lang="en-US" b="0" dirty="0">
                <a:solidFill>
                  <a:schemeClr val="bg1"/>
                </a:solidFill>
                <a:latin typeface="Calibri" panose="020F0502020204030204" pitchFamily="34" charset="0"/>
                <a:cs typeface="Calibri" panose="020F0502020204030204" pitchFamily="34" charset="0"/>
              </a:rPr>
              <a:t>relative to the national average</a:t>
            </a:r>
          </a:p>
          <a:p>
            <a:pPr marL="342900" indent="-34290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Relative underperformance in business base growth in recent years </a:t>
            </a:r>
            <a:r>
              <a:rPr lang="en-US" b="0" dirty="0">
                <a:solidFill>
                  <a:schemeClr val="bg1"/>
                </a:solidFill>
                <a:latin typeface="Calibri" panose="020F0502020204030204" pitchFamily="34" charset="0"/>
                <a:cs typeface="Calibri" panose="020F0502020204030204" pitchFamily="34" charset="0"/>
              </a:rPr>
              <a:t>underpinned by slightly lower business start-up rates compared with the national average</a:t>
            </a:r>
          </a:p>
          <a:p>
            <a:pPr marL="342900" indent="-34290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Average performance on business scale-up </a:t>
            </a:r>
            <a:r>
              <a:rPr lang="en-US" b="0" dirty="0">
                <a:solidFill>
                  <a:schemeClr val="bg1"/>
                </a:solidFill>
                <a:latin typeface="Calibri" panose="020F0502020204030204" pitchFamily="34" charset="0"/>
                <a:cs typeface="Calibri" panose="020F0502020204030204" pitchFamily="34" charset="0"/>
              </a:rPr>
              <a:t>compared with other LEP areas. High representation or growth in scale-ups can help to drive growth in employment and value in local areas</a:t>
            </a:r>
          </a:p>
          <a:p>
            <a:pPr marL="342900" indent="-342900">
              <a:buFont typeface="Arial" panose="020B0604020202020204" pitchFamily="34" charset="0"/>
              <a:buChar char="•"/>
            </a:pPr>
            <a:r>
              <a:rPr lang="en-US" b="0" dirty="0">
                <a:solidFill>
                  <a:schemeClr val="bg1"/>
                </a:solidFill>
                <a:latin typeface="Calibri" panose="020F0502020204030204" pitchFamily="34" charset="0"/>
                <a:cs typeface="Calibri" panose="020F0502020204030204" pitchFamily="34" charset="0"/>
              </a:rPr>
              <a:t>Reflecting national trends, </a:t>
            </a:r>
            <a:r>
              <a:rPr lang="en-US" dirty="0">
                <a:solidFill>
                  <a:schemeClr val="bg1"/>
                </a:solidFill>
                <a:latin typeface="Calibri" panose="020F0502020204030204" pitchFamily="34" charset="0"/>
                <a:cs typeface="Calibri" panose="020F0502020204030204" pitchFamily="34" charset="0"/>
              </a:rPr>
              <a:t>SELEP’s business stock is overwhelmingly made up of small enterprises</a:t>
            </a:r>
          </a:p>
          <a:p>
            <a:pPr marL="342900" indent="-34290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SELEP’s business base is relatively under-represented in the most productive sector groups </a:t>
            </a:r>
            <a:r>
              <a:rPr lang="en-US" b="0" dirty="0">
                <a:solidFill>
                  <a:schemeClr val="bg1"/>
                </a:solidFill>
                <a:latin typeface="Calibri" panose="020F0502020204030204" pitchFamily="34" charset="0"/>
                <a:cs typeface="Calibri" panose="020F0502020204030204" pitchFamily="34" charset="0"/>
              </a:rPr>
              <a:t>(e.g. ICT, finance and insurance), and some of the more productive sectors are less productive in the SELEP area than they are nationally</a:t>
            </a:r>
          </a:p>
          <a:p>
            <a:pPr marL="342900" indent="-342900">
              <a:buFont typeface="Arial" panose="020B0604020202020204" pitchFamily="34" charset="0"/>
              <a:buChar char="•"/>
            </a:pPr>
            <a:r>
              <a:rPr lang="en-US" b="0" dirty="0">
                <a:solidFill>
                  <a:schemeClr val="bg1"/>
                </a:solidFill>
                <a:latin typeface="Calibri" panose="020F0502020204030204" pitchFamily="34" charset="0"/>
                <a:cs typeface="Calibri" panose="020F0502020204030204" pitchFamily="34" charset="0"/>
              </a:rPr>
              <a:t>The area has historically been </a:t>
            </a:r>
            <a:r>
              <a:rPr lang="en-US" dirty="0">
                <a:solidFill>
                  <a:schemeClr val="bg1"/>
                </a:solidFill>
                <a:latin typeface="Calibri" panose="020F0502020204030204" pitchFamily="34" charset="0"/>
                <a:cs typeface="Calibri" panose="020F0502020204030204" pitchFamily="34" charset="0"/>
              </a:rPr>
              <a:t>successful at attracting and capturing inward investment</a:t>
            </a:r>
            <a:r>
              <a:rPr lang="en-US" b="0" dirty="0">
                <a:solidFill>
                  <a:schemeClr val="bg1"/>
                </a:solidFill>
                <a:latin typeface="Calibri" panose="020F0502020204030204" pitchFamily="34" charset="0"/>
                <a:cs typeface="Calibri" panose="020F0502020204030204" pitchFamily="34" charset="0"/>
              </a:rPr>
              <a:t>. Looking ahead, the LEP and its partners will need to re-think their approach to securing investment, with challenges including investor concerns about skills availability and the reliability of infrastructure</a:t>
            </a:r>
          </a:p>
          <a:p>
            <a:endParaRPr lang="en-GB" b="0" dirty="0">
              <a:solidFill>
                <a:schemeClr val="bg1"/>
              </a:solidFill>
              <a:latin typeface="Calibri" panose="020F0502020204030204" pitchFamily="34" charset="0"/>
              <a:cs typeface="Calibri" panose="020F0502020204030204" pitchFamily="34" charset="0"/>
            </a:endParaRPr>
          </a:p>
          <a:p>
            <a:endParaRPr lang="en-GB" b="0" dirty="0">
              <a:solidFill>
                <a:schemeClr val="bg1"/>
              </a:solidFill>
              <a:latin typeface="Calibri" panose="020F0502020204030204" pitchFamily="34" charset="0"/>
              <a:cs typeface="Calibri" panose="020F0502020204030204" pitchFamily="34" charset="0"/>
            </a:endParaRPr>
          </a:p>
          <a:p>
            <a:endParaRPr lang="en-GB" b="0" dirty="0">
              <a:solidFill>
                <a:schemeClr val="bg1"/>
              </a:solidFill>
              <a:latin typeface="Calibri" panose="020F0502020204030204" pitchFamily="34" charset="0"/>
              <a:cs typeface="Calibri" panose="020F0502020204030204" pitchFamily="34" charset="0"/>
            </a:endParaRPr>
          </a:p>
          <a:p>
            <a:endParaRPr lang="en-GB" sz="1400" dirty="0"/>
          </a:p>
        </p:txBody>
      </p:sp>
      <p:sp>
        <p:nvSpPr>
          <p:cNvPr id="5" name="Title 1"/>
          <p:cNvSpPr txBox="1">
            <a:spLocks/>
          </p:cNvSpPr>
          <p:nvPr/>
        </p:nvSpPr>
        <p:spPr>
          <a:xfrm>
            <a:off x="3407567" y="687365"/>
            <a:ext cx="7848873" cy="79694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pPr algn="r"/>
            <a:r>
              <a:rPr lang="en-US" kern="0" dirty="0">
                <a:solidFill>
                  <a:schemeClr val="accent3"/>
                </a:solidFill>
              </a:rPr>
              <a:t>Business Environment</a:t>
            </a:r>
            <a:endParaRPr lang="en-GB" kern="0" dirty="0">
              <a:solidFill>
                <a:schemeClr val="accent3"/>
              </a:solidFill>
            </a:endParaRPr>
          </a:p>
        </p:txBody>
      </p:sp>
    </p:spTree>
    <p:extLst>
      <p:ext uri="{BB962C8B-B14F-4D97-AF65-F5344CB8AC3E}">
        <p14:creationId xmlns:p14="http://schemas.microsoft.com/office/powerpoint/2010/main" val="2211001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GB" dirty="0"/>
              <a:t>Business environment ‘scorecard’</a:t>
            </a:r>
          </a:p>
          <a:p>
            <a:endParaRPr lang="en-GB" dirty="0"/>
          </a:p>
          <a:p>
            <a:endParaRPr lang="en-GB" dirty="0"/>
          </a:p>
          <a:p>
            <a:endParaRPr lang="en-GB" dirty="0"/>
          </a:p>
        </p:txBody>
      </p:sp>
      <p:sp>
        <p:nvSpPr>
          <p:cNvPr id="5" name="Title 1"/>
          <p:cNvSpPr txBox="1">
            <a:spLocks/>
          </p:cNvSpPr>
          <p:nvPr/>
        </p:nvSpPr>
        <p:spPr>
          <a:xfrm>
            <a:off x="3636167" y="687365"/>
            <a:ext cx="7848873" cy="79694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pPr algn="r"/>
            <a:r>
              <a:rPr lang="en-US" kern="0" dirty="0">
                <a:solidFill>
                  <a:schemeClr val="accent3"/>
                </a:solidFill>
              </a:rPr>
              <a:t>Business Environment Scorecard</a:t>
            </a:r>
            <a:endParaRPr lang="en-GB" kern="0" dirty="0">
              <a:solidFill>
                <a:schemeClr val="accent3"/>
              </a:solidFill>
            </a:endParaRPr>
          </a:p>
        </p:txBody>
      </p:sp>
      <p:pic>
        <p:nvPicPr>
          <p:cNvPr id="2" name="Picture 1">
            <a:extLst>
              <a:ext uri="{FF2B5EF4-FFF2-40B4-BE49-F238E27FC236}">
                <a16:creationId xmlns:a16="http://schemas.microsoft.com/office/drawing/2014/main" id="{D2EFEC1E-1D6A-46A2-8664-AC97ADE88F95}"/>
              </a:ext>
            </a:extLst>
          </p:cNvPr>
          <p:cNvPicPr>
            <a:picLocks noChangeAspect="1"/>
          </p:cNvPicPr>
          <p:nvPr/>
        </p:nvPicPr>
        <p:blipFill>
          <a:blip r:embed="rId2"/>
          <a:stretch>
            <a:fillRect/>
          </a:stretch>
        </p:blipFill>
        <p:spPr>
          <a:xfrm>
            <a:off x="527049" y="1778320"/>
            <a:ext cx="9178425" cy="4364221"/>
          </a:xfrm>
          <a:prstGeom prst="rect">
            <a:avLst/>
          </a:prstGeom>
        </p:spPr>
      </p:pic>
      <p:sp>
        <p:nvSpPr>
          <p:cNvPr id="8" name="TextBox 7">
            <a:extLst>
              <a:ext uri="{FF2B5EF4-FFF2-40B4-BE49-F238E27FC236}">
                <a16:creationId xmlns:a16="http://schemas.microsoft.com/office/drawing/2014/main" id="{37A1F702-79CE-46A1-A26A-10793402B090}"/>
              </a:ext>
            </a:extLst>
          </p:cNvPr>
          <p:cNvSpPr txBox="1"/>
          <p:nvPr/>
        </p:nvSpPr>
        <p:spPr>
          <a:xfrm>
            <a:off x="1919287" y="6041887"/>
            <a:ext cx="1142088" cy="253916"/>
          </a:xfrm>
          <a:prstGeom prst="rect">
            <a:avLst/>
          </a:prstGeom>
          <a:noFill/>
        </p:spPr>
        <p:txBody>
          <a:bodyPr wrap="square" rtlCol="0">
            <a:spAutoFit/>
          </a:bodyPr>
          <a:lstStyle/>
          <a:p>
            <a:r>
              <a:rPr lang="en-GB" sz="1050" dirty="0">
                <a:solidFill>
                  <a:schemeClr val="bg1">
                    <a:lumMod val="50000"/>
                  </a:schemeClr>
                </a:solidFill>
              </a:rPr>
              <a:t>Source: Various</a:t>
            </a:r>
          </a:p>
        </p:txBody>
      </p:sp>
    </p:spTree>
    <p:extLst>
      <p:ext uri="{BB962C8B-B14F-4D97-AF65-F5344CB8AC3E}">
        <p14:creationId xmlns:p14="http://schemas.microsoft.com/office/powerpoint/2010/main" val="570221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1D5910D-BA1A-4248-AFC5-EB7EB34B8D6F}"/>
              </a:ext>
            </a:extLst>
          </p:cNvPr>
          <p:cNvPicPr>
            <a:picLocks noChangeAspect="1"/>
          </p:cNvPicPr>
          <p:nvPr/>
        </p:nvPicPr>
        <p:blipFill>
          <a:blip r:embed="rId2"/>
          <a:stretch>
            <a:fillRect/>
          </a:stretch>
        </p:blipFill>
        <p:spPr>
          <a:xfrm>
            <a:off x="9094964" y="3639033"/>
            <a:ext cx="3097036" cy="3218967"/>
          </a:xfrm>
          <a:prstGeom prst="rect">
            <a:avLst/>
          </a:prstGeom>
        </p:spPr>
      </p:pic>
      <p:sp>
        <p:nvSpPr>
          <p:cNvPr id="4" name="Content Placeholder 3"/>
          <p:cNvSpPr>
            <a:spLocks noGrp="1"/>
          </p:cNvSpPr>
          <p:nvPr>
            <p:ph idx="1"/>
          </p:nvPr>
        </p:nvSpPr>
        <p:spPr>
          <a:xfrm>
            <a:off x="527050" y="1484313"/>
            <a:ext cx="10604775" cy="4969023"/>
          </a:xfrm>
        </p:spPr>
        <p:txBody>
          <a:bodyPr/>
          <a:lstStyle/>
          <a:p>
            <a:pPr marL="342900" indent="-34290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SELEP is highly significant from a national infrastructure point of view</a:t>
            </a:r>
            <a:r>
              <a:rPr lang="en-US" b="0" dirty="0">
                <a:solidFill>
                  <a:schemeClr val="bg1"/>
                </a:solidFill>
                <a:latin typeface="Calibri" panose="020F0502020204030204" pitchFamily="34" charset="0"/>
                <a:cs typeface="Calibri" panose="020F0502020204030204" pitchFamily="34" charset="0"/>
              </a:rPr>
              <a:t>, including two of London’s airports, major ports, the UK’s only rail connection to continental Europe and an extensive strategic road and rail network</a:t>
            </a:r>
          </a:p>
          <a:p>
            <a:pPr marL="342900" indent="-342900">
              <a:buFont typeface="Arial" panose="020B0604020202020204" pitchFamily="34" charset="0"/>
              <a:buChar char="•"/>
            </a:pPr>
            <a:r>
              <a:rPr lang="en-US" b="0" dirty="0">
                <a:solidFill>
                  <a:schemeClr val="bg1"/>
                </a:solidFill>
                <a:latin typeface="Calibri" panose="020F0502020204030204" pitchFamily="34" charset="0"/>
                <a:cs typeface="Calibri" panose="020F0502020204030204" pitchFamily="34" charset="0"/>
              </a:rPr>
              <a:t>The </a:t>
            </a:r>
            <a:r>
              <a:rPr lang="en-US" dirty="0">
                <a:solidFill>
                  <a:schemeClr val="bg1"/>
                </a:solidFill>
                <a:latin typeface="Calibri" panose="020F0502020204030204" pitchFamily="34" charset="0"/>
                <a:cs typeface="Calibri" panose="020F0502020204030204" pitchFamily="34" charset="0"/>
              </a:rPr>
              <a:t>local road network performs relatively well </a:t>
            </a:r>
            <a:r>
              <a:rPr lang="en-US" b="0" dirty="0">
                <a:solidFill>
                  <a:schemeClr val="bg1"/>
                </a:solidFill>
                <a:latin typeface="Calibri" panose="020F0502020204030204" pitchFamily="34" charset="0"/>
                <a:cs typeface="Calibri" panose="020F0502020204030204" pitchFamily="34" charset="0"/>
              </a:rPr>
              <a:t>with average speeds on SELEP’s ‘A’ roads exceeding national average. But increased congestion has resulted in reduced average speeds over recent years</a:t>
            </a:r>
          </a:p>
          <a:p>
            <a:pPr marL="342900" indent="-34290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South East rail network is the busiest and most congested in the country</a:t>
            </a:r>
            <a:r>
              <a:rPr lang="en-US" b="0" dirty="0">
                <a:solidFill>
                  <a:schemeClr val="bg1"/>
                </a:solidFill>
                <a:latin typeface="Calibri" panose="020F0502020204030204" pitchFamily="34" charset="0"/>
                <a:cs typeface="Calibri" panose="020F0502020204030204" pitchFamily="34" charset="0"/>
              </a:rPr>
              <a:t>. It requires further investment to enhance connections, particularly to coastal communities, to address congested commuter routes and to serve population growth in SELEP</a:t>
            </a:r>
          </a:p>
          <a:p>
            <a:pPr marL="342900" indent="-34290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Digital connectivity is generally good </a:t>
            </a:r>
            <a:r>
              <a:rPr lang="en-US" b="0" dirty="0">
                <a:solidFill>
                  <a:schemeClr val="bg1"/>
                </a:solidFill>
                <a:latin typeface="Calibri" panose="020F0502020204030204" pitchFamily="34" charset="0"/>
                <a:cs typeface="Calibri" panose="020F0502020204030204" pitchFamily="34" charset="0"/>
              </a:rPr>
              <a:t>(or at least equivalent to national provision) across SELEP, with the fastest broadband speeds and highest quality mobile coverage found in and around main towns such as Chelmsford, Medway and </a:t>
            </a:r>
            <a:r>
              <a:rPr lang="en-US" b="0" dirty="0" err="1">
                <a:solidFill>
                  <a:schemeClr val="bg1"/>
                </a:solidFill>
                <a:latin typeface="Calibri" panose="020F0502020204030204" pitchFamily="34" charset="0"/>
                <a:cs typeface="Calibri" panose="020F0502020204030204" pitchFamily="34" charset="0"/>
              </a:rPr>
              <a:t>Southend-on-Sea</a:t>
            </a:r>
            <a:endParaRPr lang="en-US" b="0" dirty="0">
              <a:solidFill>
                <a:schemeClr val="bg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b="0" dirty="0">
                <a:solidFill>
                  <a:schemeClr val="bg1"/>
                </a:solidFill>
                <a:latin typeface="Calibri" panose="020F0502020204030204" pitchFamily="34" charset="0"/>
                <a:cs typeface="Calibri" panose="020F0502020204030204" pitchFamily="34" charset="0"/>
              </a:rPr>
              <a:t>Beyond transport infrastructure, </a:t>
            </a:r>
            <a:r>
              <a:rPr lang="en-US" dirty="0">
                <a:solidFill>
                  <a:schemeClr val="bg1"/>
                </a:solidFill>
                <a:latin typeface="Calibri" panose="020F0502020204030204" pitchFamily="34" charset="0"/>
                <a:cs typeface="Calibri" panose="020F0502020204030204" pitchFamily="34" charset="0"/>
              </a:rPr>
              <a:t>the SELEP area also makes a substantial contribution to UK energy generation</a:t>
            </a:r>
            <a:r>
              <a:rPr lang="en-US" b="0" dirty="0">
                <a:solidFill>
                  <a:schemeClr val="bg1"/>
                </a:solidFill>
                <a:latin typeface="Calibri" panose="020F0502020204030204" pitchFamily="34" charset="0"/>
                <a:cs typeface="Calibri" panose="020F0502020204030204" pitchFamily="34" charset="0"/>
              </a:rPr>
              <a:t>, with new nuclear facilities planned at Bradwell and major offshore wind generation capacity in the Thames Estuary, North Sea and English Channel</a:t>
            </a:r>
          </a:p>
          <a:p>
            <a:pPr marL="342900" indent="-342900">
              <a:buFont typeface="Arial" panose="020B0604020202020204" pitchFamily="34" charset="0"/>
              <a:buChar char="•"/>
            </a:pPr>
            <a:endParaRPr lang="en-GB" b="0" dirty="0">
              <a:solidFill>
                <a:schemeClr val="bg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GB" b="0" dirty="0">
              <a:solidFill>
                <a:schemeClr val="bg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GB" b="0" dirty="0">
              <a:solidFill>
                <a:schemeClr val="bg1"/>
              </a:solidFill>
              <a:latin typeface="Calibri" panose="020F0502020204030204" pitchFamily="34" charset="0"/>
              <a:cs typeface="Calibri" panose="020F0502020204030204" pitchFamily="34" charset="0"/>
            </a:endParaRPr>
          </a:p>
          <a:p>
            <a:endParaRPr lang="en-GB" sz="3600" dirty="0"/>
          </a:p>
        </p:txBody>
      </p:sp>
      <p:sp>
        <p:nvSpPr>
          <p:cNvPr id="5" name="Title 1"/>
          <p:cNvSpPr txBox="1">
            <a:spLocks/>
          </p:cNvSpPr>
          <p:nvPr/>
        </p:nvSpPr>
        <p:spPr>
          <a:xfrm>
            <a:off x="3149150" y="687365"/>
            <a:ext cx="7848873" cy="79694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pPr algn="r"/>
            <a:r>
              <a:rPr lang="en-US" kern="0" dirty="0">
                <a:solidFill>
                  <a:schemeClr val="accent3"/>
                </a:solidFill>
              </a:rPr>
              <a:t>Infrastructure</a:t>
            </a:r>
            <a:endParaRPr lang="en-GB" kern="0" dirty="0">
              <a:solidFill>
                <a:schemeClr val="accent3"/>
              </a:solidFill>
            </a:endParaRPr>
          </a:p>
        </p:txBody>
      </p:sp>
    </p:spTree>
    <p:extLst>
      <p:ext uri="{BB962C8B-B14F-4D97-AF65-F5344CB8AC3E}">
        <p14:creationId xmlns:p14="http://schemas.microsoft.com/office/powerpoint/2010/main" val="1574905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D1ECFD-9CCE-43B7-9F0E-BCA660F40C65}"/>
              </a:ext>
            </a:extLst>
          </p:cNvPr>
          <p:cNvSpPr/>
          <p:nvPr/>
        </p:nvSpPr>
        <p:spPr>
          <a:xfrm>
            <a:off x="9094304" y="3558209"/>
            <a:ext cx="3097696" cy="32997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p:cNvSpPr>
            <a:spLocks noGrp="1"/>
          </p:cNvSpPr>
          <p:nvPr>
            <p:ph idx="1"/>
          </p:nvPr>
        </p:nvSpPr>
        <p:spPr>
          <a:xfrm>
            <a:off x="527051" y="1484313"/>
            <a:ext cx="10972523" cy="4969023"/>
          </a:xfrm>
        </p:spPr>
        <p:txBody>
          <a:bodyPr/>
          <a:lstStyle/>
          <a:p>
            <a:pPr marL="342900" indent="-342900">
              <a:buFont typeface="Arial" panose="020B0604020202020204" pitchFamily="34" charset="0"/>
              <a:buChar char="•"/>
            </a:pPr>
            <a:r>
              <a:rPr lang="en-US" b="0" dirty="0">
                <a:solidFill>
                  <a:schemeClr val="bg1"/>
                </a:solidFill>
                <a:latin typeface="Calibri" panose="020F0502020204030204" pitchFamily="34" charset="0"/>
                <a:cs typeface="Calibri" panose="020F0502020204030204" pitchFamily="34" charset="0"/>
              </a:rPr>
              <a:t>SELEP has a dispersed geography with </a:t>
            </a:r>
            <a:r>
              <a:rPr lang="en-US" dirty="0">
                <a:solidFill>
                  <a:schemeClr val="bg1"/>
                </a:solidFill>
                <a:latin typeface="Calibri" panose="020F0502020204030204" pitchFamily="34" charset="0"/>
                <a:cs typeface="Calibri" panose="020F0502020204030204" pitchFamily="34" charset="0"/>
              </a:rPr>
              <a:t>no single centre dominating</a:t>
            </a:r>
            <a:r>
              <a:rPr lang="en-US" b="0" dirty="0">
                <a:solidFill>
                  <a:schemeClr val="bg1"/>
                </a:solidFill>
                <a:latin typeface="Calibri" panose="020F0502020204030204" pitchFamily="34" charset="0"/>
                <a:cs typeface="Calibri" panose="020F0502020204030204" pitchFamily="34" charset="0"/>
              </a:rPr>
              <a:t>. Much of SELEP is substantially </a:t>
            </a:r>
            <a:r>
              <a:rPr lang="en-US" b="0" dirty="0" err="1">
                <a:solidFill>
                  <a:schemeClr val="bg1"/>
                </a:solidFill>
                <a:latin typeface="Calibri" panose="020F0502020204030204" pitchFamily="34" charset="0"/>
                <a:cs typeface="Calibri" panose="020F0502020204030204" pitchFamily="34" charset="0"/>
              </a:rPr>
              <a:t>urbanised</a:t>
            </a:r>
            <a:r>
              <a:rPr lang="en-US" b="0" dirty="0">
                <a:solidFill>
                  <a:schemeClr val="bg1"/>
                </a:solidFill>
                <a:latin typeface="Calibri" panose="020F0502020204030204" pitchFamily="34" charset="0"/>
                <a:cs typeface="Calibri" panose="020F0502020204030204" pitchFamily="34" charset="0"/>
              </a:rPr>
              <a:t>, with pockets of highly </a:t>
            </a:r>
            <a:r>
              <a:rPr lang="en-US" b="0" dirty="0" err="1">
                <a:solidFill>
                  <a:schemeClr val="bg1"/>
                </a:solidFill>
                <a:latin typeface="Calibri" panose="020F0502020204030204" pitchFamily="34" charset="0"/>
                <a:cs typeface="Calibri" panose="020F0502020204030204" pitchFamily="34" charset="0"/>
              </a:rPr>
              <a:t>urbanised</a:t>
            </a:r>
            <a:r>
              <a:rPr lang="en-US" b="0" dirty="0">
                <a:solidFill>
                  <a:schemeClr val="bg1"/>
                </a:solidFill>
                <a:latin typeface="Calibri" panose="020F0502020204030204" pitchFamily="34" charset="0"/>
                <a:cs typeface="Calibri" panose="020F0502020204030204" pitchFamily="34" charset="0"/>
              </a:rPr>
              <a:t> areas located within South Essex and North Kent</a:t>
            </a:r>
          </a:p>
          <a:p>
            <a:pPr marL="342900" indent="-342900">
              <a:buFont typeface="Arial" panose="020B0604020202020204" pitchFamily="34" charset="0"/>
              <a:buChar char="•"/>
            </a:pPr>
            <a:r>
              <a:rPr lang="en-US" b="0" dirty="0">
                <a:solidFill>
                  <a:schemeClr val="bg1"/>
                </a:solidFill>
                <a:latin typeface="Calibri" panose="020F0502020204030204" pitchFamily="34" charset="0"/>
                <a:cs typeface="Calibri" panose="020F0502020204030204" pitchFamily="34" charset="0"/>
              </a:rPr>
              <a:t>Travel flows are complex, with substantial outflows to London, but more tightly defined travel-to-work areas towards the coast. </a:t>
            </a:r>
            <a:r>
              <a:rPr lang="en-US" dirty="0">
                <a:solidFill>
                  <a:schemeClr val="bg1"/>
                </a:solidFill>
                <a:latin typeface="Calibri" panose="020F0502020204030204" pitchFamily="34" charset="0"/>
                <a:cs typeface="Calibri" panose="020F0502020204030204" pitchFamily="34" charset="0"/>
              </a:rPr>
              <a:t>SELEP contains or overlaps with 16 travel to work areas </a:t>
            </a:r>
            <a:r>
              <a:rPr lang="en-US" b="0" dirty="0">
                <a:solidFill>
                  <a:schemeClr val="bg1"/>
                </a:solidFill>
                <a:latin typeface="Calibri" panose="020F0502020204030204" pitchFamily="34" charset="0"/>
                <a:cs typeface="Calibri" panose="020F0502020204030204" pitchFamily="34" charset="0"/>
              </a:rPr>
              <a:t>which extend into wider hinterlands beyond the LEP’s own boundary</a:t>
            </a:r>
          </a:p>
          <a:p>
            <a:pPr marL="342900" indent="-34290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Housing affordability and delivery are significant challenges</a:t>
            </a:r>
            <a:r>
              <a:rPr lang="en-US" b="0" dirty="0">
                <a:solidFill>
                  <a:schemeClr val="bg1"/>
                </a:solidFill>
                <a:latin typeface="Calibri" panose="020F0502020204030204" pitchFamily="34" charset="0"/>
                <a:cs typeface="Calibri" panose="020F0502020204030204" pitchFamily="34" charset="0"/>
              </a:rPr>
              <a:t> in the SELEP area. The housing ‘affordability ratio’ is above the England average in all but one district</a:t>
            </a:r>
          </a:p>
          <a:p>
            <a:pPr marL="342900" indent="-342900">
              <a:buFont typeface="Arial" panose="020B0604020202020204" pitchFamily="34" charset="0"/>
              <a:buChar char="•"/>
            </a:pPr>
            <a:r>
              <a:rPr lang="en-US" b="0" dirty="0">
                <a:solidFill>
                  <a:schemeClr val="bg1"/>
                </a:solidFill>
                <a:latin typeface="Calibri" panose="020F0502020204030204" pitchFamily="34" charset="0"/>
                <a:cs typeface="Calibri" panose="020F0502020204030204" pitchFamily="34" charset="0"/>
              </a:rPr>
              <a:t>SELEP contains around </a:t>
            </a:r>
            <a:r>
              <a:rPr lang="en-US" dirty="0">
                <a:solidFill>
                  <a:schemeClr val="bg1"/>
                </a:solidFill>
                <a:latin typeface="Calibri" panose="020F0502020204030204" pitchFamily="34" charset="0"/>
                <a:cs typeface="Calibri" panose="020F0502020204030204" pitchFamily="34" charset="0"/>
              </a:rPr>
              <a:t>21.3m </a:t>
            </a:r>
            <a:r>
              <a:rPr lang="en-US" dirty="0" err="1">
                <a:solidFill>
                  <a:schemeClr val="bg1"/>
                </a:solidFill>
                <a:latin typeface="Calibri" panose="020F0502020204030204" pitchFamily="34" charset="0"/>
                <a:cs typeface="Calibri" panose="020F0502020204030204" pitchFamily="34" charset="0"/>
              </a:rPr>
              <a:t>sq.m</a:t>
            </a:r>
            <a:r>
              <a:rPr lang="en-US" dirty="0">
                <a:solidFill>
                  <a:schemeClr val="bg1"/>
                </a:solidFill>
                <a:latin typeface="Calibri" panose="020F0502020204030204" pitchFamily="34" charset="0"/>
                <a:cs typeface="Calibri" panose="020F0502020204030204" pitchFamily="34" charset="0"/>
              </a:rPr>
              <a:t>. of ‘employment floorspace’, the vast majority of which is industrial. Overarching trend of declining industrial floorspace </a:t>
            </a:r>
            <a:r>
              <a:rPr lang="en-US" b="0" dirty="0">
                <a:solidFill>
                  <a:schemeClr val="bg1"/>
                </a:solidFill>
                <a:latin typeface="Calibri" panose="020F0502020204030204" pitchFamily="34" charset="0"/>
                <a:cs typeface="Calibri" panose="020F0502020204030204" pitchFamily="34" charset="0"/>
              </a:rPr>
              <a:t>and some growth in office stock over the past 10 years, although changes have played out quite differently across the LEP area</a:t>
            </a:r>
          </a:p>
          <a:p>
            <a:pPr marL="342900" indent="-34290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Rural and coastal economies make a significant contribution </a:t>
            </a:r>
            <a:r>
              <a:rPr lang="en-US" b="0" dirty="0">
                <a:solidFill>
                  <a:schemeClr val="bg1"/>
                </a:solidFill>
                <a:latin typeface="Calibri" panose="020F0502020204030204" pitchFamily="34" charset="0"/>
                <a:cs typeface="Calibri" panose="020F0502020204030204" pitchFamily="34" charset="0"/>
              </a:rPr>
              <a:t>towards overall economic prosperity and growth at the SELEP level, but </a:t>
            </a:r>
            <a:r>
              <a:rPr lang="en-US" dirty="0">
                <a:solidFill>
                  <a:schemeClr val="bg1"/>
                </a:solidFill>
                <a:latin typeface="Calibri" panose="020F0502020204030204" pitchFamily="34" charset="0"/>
                <a:cs typeface="Calibri" panose="020F0502020204030204" pitchFamily="34" charset="0"/>
              </a:rPr>
              <a:t>coastal economies face a unique range of issues and challeng</a:t>
            </a:r>
            <a:r>
              <a:rPr lang="en-US" b="0" dirty="0">
                <a:solidFill>
                  <a:schemeClr val="bg1"/>
                </a:solidFill>
                <a:latin typeface="Calibri" panose="020F0502020204030204" pitchFamily="34" charset="0"/>
                <a:cs typeface="Calibri" panose="020F0502020204030204" pitchFamily="34" charset="0"/>
              </a:rPr>
              <a:t>es </a:t>
            </a:r>
          </a:p>
          <a:p>
            <a:pPr marL="342900" indent="-34290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Creative industries play an important role in driving SELEP’s visitor and cultural economy </a:t>
            </a:r>
            <a:r>
              <a:rPr lang="en-US" b="0" dirty="0">
                <a:solidFill>
                  <a:schemeClr val="bg1"/>
                </a:solidFill>
                <a:latin typeface="Calibri" panose="020F0502020204030204" pitchFamily="34" charset="0"/>
                <a:cs typeface="Calibri" panose="020F0502020204030204" pitchFamily="34" charset="0"/>
              </a:rPr>
              <a:t>and have been representing an increasing share of the area’s business base. Retail and leisure centres (Bluewater Shopping Centre being the highest ranking) can collectively play a key role in supporting growth in economic output by attracting additional visitors and tourism expenditure to the area</a:t>
            </a:r>
            <a:endParaRPr lang="en-GB" b="0" dirty="0">
              <a:solidFill>
                <a:schemeClr val="bg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GB" b="0" dirty="0">
              <a:solidFill>
                <a:schemeClr val="bg1"/>
              </a:solidFill>
              <a:latin typeface="Calibri" panose="020F0502020204030204" pitchFamily="34" charset="0"/>
              <a:cs typeface="Calibri" panose="020F0502020204030204" pitchFamily="34" charset="0"/>
            </a:endParaRPr>
          </a:p>
          <a:p>
            <a:endParaRPr lang="en-GB" sz="1200" dirty="0"/>
          </a:p>
        </p:txBody>
      </p:sp>
      <p:sp>
        <p:nvSpPr>
          <p:cNvPr id="5" name="Title 1"/>
          <p:cNvSpPr txBox="1">
            <a:spLocks/>
          </p:cNvSpPr>
          <p:nvPr/>
        </p:nvSpPr>
        <p:spPr>
          <a:xfrm>
            <a:off x="2731706" y="788335"/>
            <a:ext cx="7848873" cy="79694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pPr algn="r"/>
            <a:r>
              <a:rPr lang="en-US" kern="0" dirty="0">
                <a:solidFill>
                  <a:schemeClr val="accent3"/>
                </a:solidFill>
              </a:rPr>
              <a:t>Place</a:t>
            </a:r>
            <a:endParaRPr lang="en-GB" kern="0" dirty="0">
              <a:solidFill>
                <a:schemeClr val="accent3"/>
              </a:solidFill>
            </a:endParaRPr>
          </a:p>
        </p:txBody>
      </p:sp>
    </p:spTree>
    <p:extLst>
      <p:ext uri="{BB962C8B-B14F-4D97-AF65-F5344CB8AC3E}">
        <p14:creationId xmlns:p14="http://schemas.microsoft.com/office/powerpoint/2010/main" val="3622963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D8836D8F-8EFE-48D9-80FA-28FBFBED4DD4}"/>
              </a:ext>
            </a:extLst>
          </p:cNvPr>
          <p:cNvSpPr/>
          <p:nvPr/>
        </p:nvSpPr>
        <p:spPr>
          <a:xfrm>
            <a:off x="9094304" y="3558209"/>
            <a:ext cx="3097696" cy="32997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5138" y="4270415"/>
            <a:ext cx="5359377" cy="2010775"/>
          </a:xfrm>
          <a:prstGeom prst="rect">
            <a:avLst/>
          </a:prstGeom>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711" y="4316523"/>
            <a:ext cx="5125596" cy="2010775"/>
          </a:xfrm>
          <a:prstGeom prst="rect">
            <a:avLst/>
          </a:prstGeom>
        </p:spPr>
      </p:pic>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5138" y="1860773"/>
            <a:ext cx="5421555" cy="2010775"/>
          </a:xfrm>
          <a:prstGeom prst="rect">
            <a:avLst/>
          </a:prstGeom>
        </p:spPr>
      </p:pic>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789" y="1770090"/>
            <a:ext cx="5109008" cy="2010775"/>
          </a:xfrm>
          <a:prstGeom prst="rect">
            <a:avLst/>
          </a:prstGeom>
        </p:spPr>
      </p:pic>
      <p:sp>
        <p:nvSpPr>
          <p:cNvPr id="14" name="Text Placeholder 2"/>
          <p:cNvSpPr txBox="1">
            <a:spLocks/>
          </p:cNvSpPr>
          <p:nvPr/>
        </p:nvSpPr>
        <p:spPr>
          <a:xfrm>
            <a:off x="801401" y="1397523"/>
            <a:ext cx="2242592" cy="432050"/>
          </a:xfrm>
          <a:prstGeom prst="rect">
            <a:avLst/>
          </a:prstGeom>
          <a:solidFill>
            <a:srgbClr val="00B3BD"/>
          </a:solidFill>
        </p:spPr>
        <p:txBody>
          <a:bodyPr anchor="ctr"/>
          <a:lstStyle>
            <a:lvl1pPr marL="0" indent="0" algn="l" rtl="0" eaLnBrk="1" fontAlgn="base" hangingPunct="1">
              <a:spcBef>
                <a:spcPct val="90000"/>
              </a:spcBef>
              <a:spcAft>
                <a:spcPct val="0"/>
              </a:spcAft>
              <a:buFont typeface="Wingdings" panose="05000000000000000000" pitchFamily="2" charset="2"/>
              <a:buNone/>
              <a:defRPr sz="2400" b="0" baseline="0">
                <a:solidFill>
                  <a:schemeClr val="bg1"/>
                </a:solidFill>
                <a:latin typeface="+mj-lt"/>
                <a:ea typeface="+mn-ea"/>
                <a:cs typeface="Arial" panose="020B0604020202020204" pitchFamily="34" charset="0"/>
              </a:defRPr>
            </a:lvl1pPr>
            <a:lvl2pPr marL="457200" indent="0" algn="l" rtl="0" eaLnBrk="1" fontAlgn="base" hangingPunct="1">
              <a:spcBef>
                <a:spcPct val="90000"/>
              </a:spcBef>
              <a:spcAft>
                <a:spcPct val="0"/>
              </a:spcAft>
              <a:buFont typeface="Wingdings" panose="05000000000000000000" pitchFamily="2" charset="2"/>
              <a:buNone/>
              <a:defRPr sz="2000" b="1">
                <a:solidFill>
                  <a:schemeClr val="tx1"/>
                </a:solidFill>
                <a:latin typeface="Georgia" panose="02040502050405020303" pitchFamily="18" charset="0"/>
                <a:cs typeface="Arial" panose="020B0604020202020204" pitchFamily="34" charset="0"/>
              </a:defRPr>
            </a:lvl2pPr>
            <a:lvl3pPr marL="914400" indent="0" algn="l" rtl="0" eaLnBrk="1" fontAlgn="base" hangingPunct="1">
              <a:spcBef>
                <a:spcPct val="90000"/>
              </a:spcBef>
              <a:spcAft>
                <a:spcPct val="0"/>
              </a:spcAft>
              <a:buFont typeface="Arial" charset="0"/>
              <a:buNone/>
              <a:defRPr sz="1800" b="1">
                <a:solidFill>
                  <a:schemeClr val="tx1"/>
                </a:solidFill>
                <a:latin typeface="Georgia" panose="02040502050405020303" pitchFamily="18" charset="0"/>
                <a:cs typeface="Arial" panose="020B0604020202020204" pitchFamily="34" charset="0"/>
              </a:defRPr>
            </a:lvl3pPr>
            <a:lvl4pPr marL="13716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4pPr>
            <a:lvl5pPr marL="18288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5pPr>
            <a:lvl6pPr marL="2286000" indent="0" algn="l" rtl="0" eaLnBrk="1" fontAlgn="base" hangingPunct="1">
              <a:spcBef>
                <a:spcPct val="90000"/>
              </a:spcBef>
              <a:spcAft>
                <a:spcPct val="0"/>
              </a:spcAft>
              <a:buFont typeface="Arial" charset="0"/>
              <a:buNone/>
              <a:defRPr sz="1600" b="1">
                <a:solidFill>
                  <a:srgbClr val="53534D"/>
                </a:solidFill>
                <a:latin typeface="+mn-lt"/>
              </a:defRPr>
            </a:lvl6pPr>
            <a:lvl7pPr marL="2743200" indent="0" algn="l" rtl="0" eaLnBrk="1" fontAlgn="base" hangingPunct="1">
              <a:spcBef>
                <a:spcPct val="90000"/>
              </a:spcBef>
              <a:spcAft>
                <a:spcPct val="0"/>
              </a:spcAft>
              <a:buFont typeface="Arial" charset="0"/>
              <a:buNone/>
              <a:defRPr sz="1600" b="1">
                <a:solidFill>
                  <a:srgbClr val="53534D"/>
                </a:solidFill>
                <a:latin typeface="+mn-lt"/>
              </a:defRPr>
            </a:lvl7pPr>
            <a:lvl8pPr marL="3200400" indent="0" algn="l" rtl="0" eaLnBrk="1" fontAlgn="base" hangingPunct="1">
              <a:spcBef>
                <a:spcPct val="90000"/>
              </a:spcBef>
              <a:spcAft>
                <a:spcPct val="0"/>
              </a:spcAft>
              <a:buFont typeface="Arial" charset="0"/>
              <a:buNone/>
              <a:defRPr sz="1600" b="1">
                <a:solidFill>
                  <a:srgbClr val="53534D"/>
                </a:solidFill>
                <a:latin typeface="+mn-lt"/>
              </a:defRPr>
            </a:lvl8pPr>
            <a:lvl9pPr marL="3657600" indent="0" algn="l" rtl="0" eaLnBrk="1" fontAlgn="base" hangingPunct="1">
              <a:spcBef>
                <a:spcPct val="90000"/>
              </a:spcBef>
              <a:spcAft>
                <a:spcPct val="0"/>
              </a:spcAft>
              <a:buFont typeface="Arial" charset="0"/>
              <a:buNone/>
              <a:defRPr sz="1600" b="1">
                <a:solidFill>
                  <a:srgbClr val="53534D"/>
                </a:solidFill>
                <a:latin typeface="+mn-lt"/>
              </a:defRPr>
            </a:lvl9pPr>
          </a:lstStyle>
          <a:p>
            <a:r>
              <a:rPr lang="en-US" kern="0" dirty="0"/>
              <a:t>Strengths</a:t>
            </a:r>
          </a:p>
        </p:txBody>
      </p:sp>
      <p:sp>
        <p:nvSpPr>
          <p:cNvPr id="15" name="Text Placeholder 4"/>
          <p:cNvSpPr txBox="1">
            <a:spLocks/>
          </p:cNvSpPr>
          <p:nvPr/>
        </p:nvSpPr>
        <p:spPr>
          <a:xfrm>
            <a:off x="6215043" y="1484784"/>
            <a:ext cx="2231231" cy="432049"/>
          </a:xfrm>
          <a:prstGeom prst="rect">
            <a:avLst/>
          </a:prstGeom>
          <a:solidFill>
            <a:srgbClr val="00B3BD"/>
          </a:solidFill>
        </p:spPr>
        <p:txBody>
          <a:bodyPr anchor="ctr"/>
          <a:lstStyle>
            <a:lvl1pPr marL="0" indent="0" algn="l" rtl="0" eaLnBrk="1" fontAlgn="base" hangingPunct="1">
              <a:spcBef>
                <a:spcPct val="90000"/>
              </a:spcBef>
              <a:spcAft>
                <a:spcPct val="0"/>
              </a:spcAft>
              <a:buFont typeface="Wingdings" panose="05000000000000000000" pitchFamily="2" charset="2"/>
              <a:buNone/>
              <a:defRPr sz="2400" b="0" baseline="0">
                <a:solidFill>
                  <a:schemeClr val="bg1"/>
                </a:solidFill>
                <a:latin typeface="+mj-lt"/>
                <a:ea typeface="+mn-ea"/>
                <a:cs typeface="Arial" panose="020B0604020202020204" pitchFamily="34" charset="0"/>
              </a:defRPr>
            </a:lvl1pPr>
            <a:lvl2pPr marL="457200" indent="0" algn="l" rtl="0" eaLnBrk="1" fontAlgn="base" hangingPunct="1">
              <a:spcBef>
                <a:spcPct val="90000"/>
              </a:spcBef>
              <a:spcAft>
                <a:spcPct val="0"/>
              </a:spcAft>
              <a:buFont typeface="Wingdings" panose="05000000000000000000" pitchFamily="2" charset="2"/>
              <a:buNone/>
              <a:defRPr sz="2000" b="1">
                <a:solidFill>
                  <a:schemeClr val="tx1"/>
                </a:solidFill>
                <a:latin typeface="Georgia" panose="02040502050405020303" pitchFamily="18" charset="0"/>
                <a:cs typeface="Arial" panose="020B0604020202020204" pitchFamily="34" charset="0"/>
              </a:defRPr>
            </a:lvl2pPr>
            <a:lvl3pPr marL="914400" indent="0" algn="l" rtl="0" eaLnBrk="1" fontAlgn="base" hangingPunct="1">
              <a:spcBef>
                <a:spcPct val="90000"/>
              </a:spcBef>
              <a:spcAft>
                <a:spcPct val="0"/>
              </a:spcAft>
              <a:buFont typeface="Arial" charset="0"/>
              <a:buNone/>
              <a:defRPr sz="1800" b="1">
                <a:solidFill>
                  <a:schemeClr val="tx1"/>
                </a:solidFill>
                <a:latin typeface="Georgia" panose="02040502050405020303" pitchFamily="18" charset="0"/>
                <a:cs typeface="Arial" panose="020B0604020202020204" pitchFamily="34" charset="0"/>
              </a:defRPr>
            </a:lvl3pPr>
            <a:lvl4pPr marL="13716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4pPr>
            <a:lvl5pPr marL="18288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5pPr>
            <a:lvl6pPr marL="2286000" indent="0" algn="l" rtl="0" eaLnBrk="1" fontAlgn="base" hangingPunct="1">
              <a:spcBef>
                <a:spcPct val="90000"/>
              </a:spcBef>
              <a:spcAft>
                <a:spcPct val="0"/>
              </a:spcAft>
              <a:buFont typeface="Arial" charset="0"/>
              <a:buNone/>
              <a:defRPr sz="1600" b="1">
                <a:solidFill>
                  <a:srgbClr val="53534D"/>
                </a:solidFill>
                <a:latin typeface="+mn-lt"/>
              </a:defRPr>
            </a:lvl6pPr>
            <a:lvl7pPr marL="2743200" indent="0" algn="l" rtl="0" eaLnBrk="1" fontAlgn="base" hangingPunct="1">
              <a:spcBef>
                <a:spcPct val="90000"/>
              </a:spcBef>
              <a:spcAft>
                <a:spcPct val="0"/>
              </a:spcAft>
              <a:buFont typeface="Arial" charset="0"/>
              <a:buNone/>
              <a:defRPr sz="1600" b="1">
                <a:solidFill>
                  <a:srgbClr val="53534D"/>
                </a:solidFill>
                <a:latin typeface="+mn-lt"/>
              </a:defRPr>
            </a:lvl7pPr>
            <a:lvl8pPr marL="3200400" indent="0" algn="l" rtl="0" eaLnBrk="1" fontAlgn="base" hangingPunct="1">
              <a:spcBef>
                <a:spcPct val="90000"/>
              </a:spcBef>
              <a:spcAft>
                <a:spcPct val="0"/>
              </a:spcAft>
              <a:buFont typeface="Arial" charset="0"/>
              <a:buNone/>
              <a:defRPr sz="1600" b="1">
                <a:solidFill>
                  <a:srgbClr val="53534D"/>
                </a:solidFill>
                <a:latin typeface="+mn-lt"/>
              </a:defRPr>
            </a:lvl8pPr>
            <a:lvl9pPr marL="3657600" indent="0" algn="l" rtl="0" eaLnBrk="1" fontAlgn="base" hangingPunct="1">
              <a:spcBef>
                <a:spcPct val="90000"/>
              </a:spcBef>
              <a:spcAft>
                <a:spcPct val="0"/>
              </a:spcAft>
              <a:buFont typeface="Arial" charset="0"/>
              <a:buNone/>
              <a:defRPr sz="1600" b="1">
                <a:solidFill>
                  <a:srgbClr val="53534D"/>
                </a:solidFill>
                <a:latin typeface="+mn-lt"/>
              </a:defRPr>
            </a:lvl9pPr>
          </a:lstStyle>
          <a:p>
            <a:r>
              <a:rPr lang="en-US" kern="0" dirty="0"/>
              <a:t>Weaknesses</a:t>
            </a:r>
          </a:p>
        </p:txBody>
      </p:sp>
      <p:sp>
        <p:nvSpPr>
          <p:cNvPr id="16" name="Text Placeholder 2"/>
          <p:cNvSpPr txBox="1">
            <a:spLocks/>
          </p:cNvSpPr>
          <p:nvPr/>
        </p:nvSpPr>
        <p:spPr>
          <a:xfrm>
            <a:off x="741039" y="3976188"/>
            <a:ext cx="2242592" cy="432050"/>
          </a:xfrm>
          <a:prstGeom prst="rect">
            <a:avLst/>
          </a:prstGeom>
          <a:solidFill>
            <a:srgbClr val="00B3BD"/>
          </a:solidFill>
        </p:spPr>
        <p:txBody>
          <a:bodyPr anchor="ctr"/>
          <a:lstStyle>
            <a:lvl1pPr marL="0" indent="0" algn="l" rtl="0" eaLnBrk="1" fontAlgn="base" hangingPunct="1">
              <a:spcBef>
                <a:spcPct val="90000"/>
              </a:spcBef>
              <a:spcAft>
                <a:spcPct val="0"/>
              </a:spcAft>
              <a:buFont typeface="Wingdings" panose="05000000000000000000" pitchFamily="2" charset="2"/>
              <a:buNone/>
              <a:defRPr sz="2400" b="0" baseline="0">
                <a:solidFill>
                  <a:schemeClr val="bg1"/>
                </a:solidFill>
                <a:latin typeface="+mj-lt"/>
                <a:ea typeface="+mn-ea"/>
                <a:cs typeface="Arial" panose="020B0604020202020204" pitchFamily="34" charset="0"/>
              </a:defRPr>
            </a:lvl1pPr>
            <a:lvl2pPr marL="457200" indent="0" algn="l" rtl="0" eaLnBrk="1" fontAlgn="base" hangingPunct="1">
              <a:spcBef>
                <a:spcPct val="90000"/>
              </a:spcBef>
              <a:spcAft>
                <a:spcPct val="0"/>
              </a:spcAft>
              <a:buFont typeface="Wingdings" panose="05000000000000000000" pitchFamily="2" charset="2"/>
              <a:buNone/>
              <a:defRPr sz="2000" b="1">
                <a:solidFill>
                  <a:schemeClr val="tx1"/>
                </a:solidFill>
                <a:latin typeface="Georgia" panose="02040502050405020303" pitchFamily="18" charset="0"/>
                <a:cs typeface="Arial" panose="020B0604020202020204" pitchFamily="34" charset="0"/>
              </a:defRPr>
            </a:lvl2pPr>
            <a:lvl3pPr marL="914400" indent="0" algn="l" rtl="0" eaLnBrk="1" fontAlgn="base" hangingPunct="1">
              <a:spcBef>
                <a:spcPct val="90000"/>
              </a:spcBef>
              <a:spcAft>
                <a:spcPct val="0"/>
              </a:spcAft>
              <a:buFont typeface="Arial" charset="0"/>
              <a:buNone/>
              <a:defRPr sz="1800" b="1">
                <a:solidFill>
                  <a:schemeClr val="tx1"/>
                </a:solidFill>
                <a:latin typeface="Georgia" panose="02040502050405020303" pitchFamily="18" charset="0"/>
                <a:cs typeface="Arial" panose="020B0604020202020204" pitchFamily="34" charset="0"/>
              </a:defRPr>
            </a:lvl3pPr>
            <a:lvl4pPr marL="13716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4pPr>
            <a:lvl5pPr marL="18288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5pPr>
            <a:lvl6pPr marL="2286000" indent="0" algn="l" rtl="0" eaLnBrk="1" fontAlgn="base" hangingPunct="1">
              <a:spcBef>
                <a:spcPct val="90000"/>
              </a:spcBef>
              <a:spcAft>
                <a:spcPct val="0"/>
              </a:spcAft>
              <a:buFont typeface="Arial" charset="0"/>
              <a:buNone/>
              <a:defRPr sz="1600" b="1">
                <a:solidFill>
                  <a:srgbClr val="53534D"/>
                </a:solidFill>
                <a:latin typeface="+mn-lt"/>
              </a:defRPr>
            </a:lvl6pPr>
            <a:lvl7pPr marL="2743200" indent="0" algn="l" rtl="0" eaLnBrk="1" fontAlgn="base" hangingPunct="1">
              <a:spcBef>
                <a:spcPct val="90000"/>
              </a:spcBef>
              <a:spcAft>
                <a:spcPct val="0"/>
              </a:spcAft>
              <a:buFont typeface="Arial" charset="0"/>
              <a:buNone/>
              <a:defRPr sz="1600" b="1">
                <a:solidFill>
                  <a:srgbClr val="53534D"/>
                </a:solidFill>
                <a:latin typeface="+mn-lt"/>
              </a:defRPr>
            </a:lvl7pPr>
            <a:lvl8pPr marL="3200400" indent="0" algn="l" rtl="0" eaLnBrk="1" fontAlgn="base" hangingPunct="1">
              <a:spcBef>
                <a:spcPct val="90000"/>
              </a:spcBef>
              <a:spcAft>
                <a:spcPct val="0"/>
              </a:spcAft>
              <a:buFont typeface="Arial" charset="0"/>
              <a:buNone/>
              <a:defRPr sz="1600" b="1">
                <a:solidFill>
                  <a:srgbClr val="53534D"/>
                </a:solidFill>
                <a:latin typeface="+mn-lt"/>
              </a:defRPr>
            </a:lvl8pPr>
            <a:lvl9pPr marL="3657600" indent="0" algn="l" rtl="0" eaLnBrk="1" fontAlgn="base" hangingPunct="1">
              <a:spcBef>
                <a:spcPct val="90000"/>
              </a:spcBef>
              <a:spcAft>
                <a:spcPct val="0"/>
              </a:spcAft>
              <a:buFont typeface="Arial" charset="0"/>
              <a:buNone/>
              <a:defRPr sz="1600" b="1">
                <a:solidFill>
                  <a:srgbClr val="53534D"/>
                </a:solidFill>
                <a:latin typeface="+mn-lt"/>
              </a:defRPr>
            </a:lvl9pPr>
          </a:lstStyle>
          <a:p>
            <a:r>
              <a:rPr lang="en-US" kern="0" dirty="0"/>
              <a:t>Opportunities</a:t>
            </a:r>
          </a:p>
        </p:txBody>
      </p:sp>
      <p:sp>
        <p:nvSpPr>
          <p:cNvPr id="17" name="Text Placeholder 4"/>
          <p:cNvSpPr txBox="1">
            <a:spLocks/>
          </p:cNvSpPr>
          <p:nvPr/>
        </p:nvSpPr>
        <p:spPr>
          <a:xfrm>
            <a:off x="6220499" y="3884474"/>
            <a:ext cx="2231231" cy="432049"/>
          </a:xfrm>
          <a:prstGeom prst="rect">
            <a:avLst/>
          </a:prstGeom>
          <a:solidFill>
            <a:srgbClr val="00B3BD"/>
          </a:solidFill>
        </p:spPr>
        <p:txBody>
          <a:bodyPr anchor="ctr"/>
          <a:lstStyle>
            <a:lvl1pPr marL="0" indent="0" algn="l" rtl="0" eaLnBrk="1" fontAlgn="base" hangingPunct="1">
              <a:spcBef>
                <a:spcPct val="90000"/>
              </a:spcBef>
              <a:spcAft>
                <a:spcPct val="0"/>
              </a:spcAft>
              <a:buFont typeface="Wingdings" panose="05000000000000000000" pitchFamily="2" charset="2"/>
              <a:buNone/>
              <a:defRPr sz="2400" b="0" baseline="0">
                <a:solidFill>
                  <a:schemeClr val="bg1"/>
                </a:solidFill>
                <a:latin typeface="+mj-lt"/>
                <a:ea typeface="+mn-ea"/>
                <a:cs typeface="Arial" panose="020B0604020202020204" pitchFamily="34" charset="0"/>
              </a:defRPr>
            </a:lvl1pPr>
            <a:lvl2pPr marL="457200" indent="0" algn="l" rtl="0" eaLnBrk="1" fontAlgn="base" hangingPunct="1">
              <a:spcBef>
                <a:spcPct val="90000"/>
              </a:spcBef>
              <a:spcAft>
                <a:spcPct val="0"/>
              </a:spcAft>
              <a:buFont typeface="Wingdings" panose="05000000000000000000" pitchFamily="2" charset="2"/>
              <a:buNone/>
              <a:defRPr sz="2000" b="1">
                <a:solidFill>
                  <a:schemeClr val="tx1"/>
                </a:solidFill>
                <a:latin typeface="Georgia" panose="02040502050405020303" pitchFamily="18" charset="0"/>
                <a:cs typeface="Arial" panose="020B0604020202020204" pitchFamily="34" charset="0"/>
              </a:defRPr>
            </a:lvl2pPr>
            <a:lvl3pPr marL="914400" indent="0" algn="l" rtl="0" eaLnBrk="1" fontAlgn="base" hangingPunct="1">
              <a:spcBef>
                <a:spcPct val="90000"/>
              </a:spcBef>
              <a:spcAft>
                <a:spcPct val="0"/>
              </a:spcAft>
              <a:buFont typeface="Arial" charset="0"/>
              <a:buNone/>
              <a:defRPr sz="1800" b="1">
                <a:solidFill>
                  <a:schemeClr val="tx1"/>
                </a:solidFill>
                <a:latin typeface="Georgia" panose="02040502050405020303" pitchFamily="18" charset="0"/>
                <a:cs typeface="Arial" panose="020B0604020202020204" pitchFamily="34" charset="0"/>
              </a:defRPr>
            </a:lvl3pPr>
            <a:lvl4pPr marL="13716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4pPr>
            <a:lvl5pPr marL="18288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5pPr>
            <a:lvl6pPr marL="2286000" indent="0" algn="l" rtl="0" eaLnBrk="1" fontAlgn="base" hangingPunct="1">
              <a:spcBef>
                <a:spcPct val="90000"/>
              </a:spcBef>
              <a:spcAft>
                <a:spcPct val="0"/>
              </a:spcAft>
              <a:buFont typeface="Arial" charset="0"/>
              <a:buNone/>
              <a:defRPr sz="1600" b="1">
                <a:solidFill>
                  <a:srgbClr val="53534D"/>
                </a:solidFill>
                <a:latin typeface="+mn-lt"/>
              </a:defRPr>
            </a:lvl6pPr>
            <a:lvl7pPr marL="2743200" indent="0" algn="l" rtl="0" eaLnBrk="1" fontAlgn="base" hangingPunct="1">
              <a:spcBef>
                <a:spcPct val="90000"/>
              </a:spcBef>
              <a:spcAft>
                <a:spcPct val="0"/>
              </a:spcAft>
              <a:buFont typeface="Arial" charset="0"/>
              <a:buNone/>
              <a:defRPr sz="1600" b="1">
                <a:solidFill>
                  <a:srgbClr val="53534D"/>
                </a:solidFill>
                <a:latin typeface="+mn-lt"/>
              </a:defRPr>
            </a:lvl7pPr>
            <a:lvl8pPr marL="3200400" indent="0" algn="l" rtl="0" eaLnBrk="1" fontAlgn="base" hangingPunct="1">
              <a:spcBef>
                <a:spcPct val="90000"/>
              </a:spcBef>
              <a:spcAft>
                <a:spcPct val="0"/>
              </a:spcAft>
              <a:buFont typeface="Arial" charset="0"/>
              <a:buNone/>
              <a:defRPr sz="1600" b="1">
                <a:solidFill>
                  <a:srgbClr val="53534D"/>
                </a:solidFill>
                <a:latin typeface="+mn-lt"/>
              </a:defRPr>
            </a:lvl8pPr>
            <a:lvl9pPr marL="3657600" indent="0" algn="l" rtl="0" eaLnBrk="1" fontAlgn="base" hangingPunct="1">
              <a:spcBef>
                <a:spcPct val="90000"/>
              </a:spcBef>
              <a:spcAft>
                <a:spcPct val="0"/>
              </a:spcAft>
              <a:buFont typeface="Arial" charset="0"/>
              <a:buNone/>
              <a:defRPr sz="1600" b="1">
                <a:solidFill>
                  <a:srgbClr val="53534D"/>
                </a:solidFill>
                <a:latin typeface="+mn-lt"/>
              </a:defRPr>
            </a:lvl9pPr>
          </a:lstStyle>
          <a:p>
            <a:r>
              <a:rPr lang="en-US" kern="0" dirty="0"/>
              <a:t>Threats</a:t>
            </a:r>
          </a:p>
        </p:txBody>
      </p:sp>
      <p:sp>
        <p:nvSpPr>
          <p:cNvPr id="18" name="Title 1"/>
          <p:cNvSpPr txBox="1">
            <a:spLocks/>
          </p:cNvSpPr>
          <p:nvPr/>
        </p:nvSpPr>
        <p:spPr>
          <a:xfrm>
            <a:off x="3437054" y="468817"/>
            <a:ext cx="7787208" cy="68893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pPr algn="r"/>
            <a:r>
              <a:rPr lang="en-US" kern="0" dirty="0">
                <a:solidFill>
                  <a:schemeClr val="accent3"/>
                </a:solidFill>
              </a:rPr>
              <a:t>Initial observations</a:t>
            </a:r>
            <a:endParaRPr lang="en-GB" kern="0" dirty="0">
              <a:solidFill>
                <a:schemeClr val="accent3"/>
              </a:solidFill>
            </a:endParaRPr>
          </a:p>
        </p:txBody>
      </p:sp>
      <p:sp>
        <p:nvSpPr>
          <p:cNvPr id="6" name="Content Placeholder 5"/>
          <p:cNvSpPr>
            <a:spLocks noGrp="1"/>
          </p:cNvSpPr>
          <p:nvPr>
            <p:ph sz="half" idx="13"/>
          </p:nvPr>
        </p:nvSpPr>
        <p:spPr/>
        <p:txBody>
          <a:bodyPr/>
          <a:lstStyle/>
          <a:p>
            <a:pPr marL="171450" indent="-171450">
              <a:spcBef>
                <a:spcPts val="0"/>
              </a:spcBef>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Fast paced population growth</a:t>
            </a:r>
          </a:p>
          <a:p>
            <a:pPr marL="171450" indent="-171450">
              <a:spcBef>
                <a:spcPts val="0"/>
              </a:spcBef>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Persistent and acute areas of deprivation</a:t>
            </a:r>
          </a:p>
          <a:p>
            <a:pPr marL="171450" indent="-171450">
              <a:spcBef>
                <a:spcPts val="0"/>
              </a:spcBef>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Business base is overwhelmingly made of SMEs</a:t>
            </a:r>
          </a:p>
          <a:p>
            <a:pPr marL="171450" indent="-171450">
              <a:spcBef>
                <a:spcPts val="0"/>
              </a:spcBef>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Dispersed nature of the geography mean assets are dispersed and competing </a:t>
            </a:r>
          </a:p>
          <a:p>
            <a:pPr marL="171450" indent="-171450">
              <a:spcBef>
                <a:spcPts val="0"/>
              </a:spcBef>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Housing affordability and challenges to deliver housing growth</a:t>
            </a:r>
          </a:p>
        </p:txBody>
      </p:sp>
      <p:sp>
        <p:nvSpPr>
          <p:cNvPr id="7" name="Content Placeholder 6"/>
          <p:cNvSpPr>
            <a:spLocks noGrp="1"/>
          </p:cNvSpPr>
          <p:nvPr>
            <p:ph sz="half" idx="14"/>
          </p:nvPr>
        </p:nvSpPr>
        <p:spPr/>
        <p:txBody>
          <a:bodyPr/>
          <a:lstStyle/>
          <a:p>
            <a:pPr marL="171450" indent="-171450">
              <a:spcBef>
                <a:spcPts val="0"/>
              </a:spcBef>
              <a:buFont typeface="Arial" panose="020B0604020202020204" pitchFamily="34" charset="0"/>
              <a:buChar char="•"/>
            </a:pPr>
            <a:r>
              <a:rPr lang="en-US" sz="1500" dirty="0">
                <a:solidFill>
                  <a:schemeClr val="bg1"/>
                </a:solidFill>
                <a:latin typeface="Calibri" panose="020F0502020204030204" pitchFamily="34" charset="0"/>
                <a:cs typeface="Calibri" panose="020F0502020204030204" pitchFamily="34" charset="0"/>
              </a:rPr>
              <a:t>Home to growing sectors – Creative, Life Sciences, Maritime and Low Carbon</a:t>
            </a:r>
          </a:p>
          <a:p>
            <a:pPr marL="171450" indent="-171450">
              <a:spcBef>
                <a:spcPts val="0"/>
              </a:spcBef>
              <a:buFont typeface="Arial" panose="020B0604020202020204" pitchFamily="34" charset="0"/>
              <a:buChar char="•"/>
            </a:pPr>
            <a:r>
              <a:rPr lang="en-US" sz="1500" dirty="0">
                <a:solidFill>
                  <a:schemeClr val="bg1"/>
                </a:solidFill>
                <a:latin typeface="Calibri" panose="020F0502020204030204" pitchFamily="34" charset="0"/>
                <a:cs typeface="Calibri" panose="020F0502020204030204" pitchFamily="34" charset="0"/>
              </a:rPr>
              <a:t>A powerhouse of research – 9 Higher Education facilities</a:t>
            </a:r>
          </a:p>
          <a:p>
            <a:pPr marL="171450" indent="-171450">
              <a:spcBef>
                <a:spcPts val="0"/>
              </a:spcBef>
              <a:buFont typeface="Arial" panose="020B0604020202020204" pitchFamily="34" charset="0"/>
              <a:buChar char="•"/>
            </a:pPr>
            <a:r>
              <a:rPr lang="en-US" sz="1500" dirty="0">
                <a:solidFill>
                  <a:schemeClr val="bg1"/>
                </a:solidFill>
                <a:latin typeface="Calibri" panose="020F0502020204030204" pitchFamily="34" charset="0"/>
                <a:cs typeface="Calibri" panose="020F0502020204030204" pitchFamily="34" charset="0"/>
              </a:rPr>
              <a:t>Has a strong culture of Enterprise</a:t>
            </a:r>
          </a:p>
          <a:p>
            <a:pPr marL="171450" indent="-171450">
              <a:spcBef>
                <a:spcPts val="0"/>
              </a:spcBef>
              <a:buFont typeface="Arial" panose="020B0604020202020204" pitchFamily="34" charset="0"/>
              <a:buChar char="•"/>
            </a:pPr>
            <a:r>
              <a:rPr lang="en-US" sz="1500" dirty="0">
                <a:solidFill>
                  <a:schemeClr val="bg1"/>
                </a:solidFill>
                <a:latin typeface="Calibri" panose="020F0502020204030204" pitchFamily="34" charset="0"/>
                <a:cs typeface="Calibri" panose="020F0502020204030204" pitchFamily="34" charset="0"/>
              </a:rPr>
              <a:t>Internationally important transport network, more so after Brexit </a:t>
            </a:r>
          </a:p>
          <a:p>
            <a:pPr marL="171450" indent="-171450">
              <a:spcBef>
                <a:spcPts val="0"/>
              </a:spcBef>
              <a:buFont typeface="Arial" panose="020B0604020202020204" pitchFamily="34" charset="0"/>
              <a:buChar char="•"/>
            </a:pPr>
            <a:r>
              <a:rPr lang="en-US" sz="1500" dirty="0">
                <a:solidFill>
                  <a:schemeClr val="bg1"/>
                </a:solidFill>
                <a:latin typeface="Calibri" panose="020F0502020204030204" pitchFamily="34" charset="0"/>
                <a:cs typeface="Calibri" panose="020F0502020204030204" pitchFamily="34" charset="0"/>
              </a:rPr>
              <a:t>Strong track record of attracting Inward Investment</a:t>
            </a:r>
          </a:p>
          <a:p>
            <a:pPr marL="171450" indent="-171450">
              <a:spcBef>
                <a:spcPts val="0"/>
              </a:spcBef>
              <a:buFont typeface="Arial" panose="020B0604020202020204" pitchFamily="34" charset="0"/>
              <a:buChar char="•"/>
            </a:pPr>
            <a:r>
              <a:rPr lang="en-US" sz="1500" dirty="0">
                <a:solidFill>
                  <a:schemeClr val="bg1"/>
                </a:solidFill>
                <a:latin typeface="Calibri" panose="020F0502020204030204" pitchFamily="34" charset="0"/>
                <a:cs typeface="Calibri" panose="020F0502020204030204" pitchFamily="34" charset="0"/>
              </a:rPr>
              <a:t>A broad range of economic assets</a:t>
            </a:r>
          </a:p>
        </p:txBody>
      </p:sp>
      <p:sp>
        <p:nvSpPr>
          <p:cNvPr id="8" name="Content Placeholder 7"/>
          <p:cNvSpPr>
            <a:spLocks noGrp="1"/>
          </p:cNvSpPr>
          <p:nvPr>
            <p:ph sz="half" idx="15"/>
          </p:nvPr>
        </p:nvSpPr>
        <p:spPr/>
        <p:txBody>
          <a:bodyPr/>
          <a:lstStyle/>
          <a:p>
            <a:pPr marL="171450" indent="-171450">
              <a:spcBef>
                <a:spcPts val="0"/>
              </a:spcBef>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Assets are clustered around London fringe, less so wider SELEP area</a:t>
            </a:r>
          </a:p>
          <a:p>
            <a:pPr marL="171450" indent="-171450">
              <a:spcBef>
                <a:spcPts val="0"/>
              </a:spcBef>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GVA data reveals that SELEP has a productivity challenge to overcome</a:t>
            </a:r>
          </a:p>
          <a:p>
            <a:pPr marL="171450" indent="-171450">
              <a:spcBef>
                <a:spcPts val="0"/>
              </a:spcBef>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Poor Economic Performance of the Coast</a:t>
            </a:r>
          </a:p>
          <a:p>
            <a:pPr marL="171450" indent="-171450">
              <a:spcBef>
                <a:spcPts val="0"/>
              </a:spcBef>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Significant pressure on the transport network </a:t>
            </a:r>
          </a:p>
        </p:txBody>
      </p:sp>
      <p:sp>
        <p:nvSpPr>
          <p:cNvPr id="9" name="Content Placeholder 8"/>
          <p:cNvSpPr>
            <a:spLocks noGrp="1"/>
          </p:cNvSpPr>
          <p:nvPr>
            <p:ph sz="half" idx="16"/>
          </p:nvPr>
        </p:nvSpPr>
        <p:spPr/>
        <p:txBody>
          <a:bodyPr/>
          <a:lstStyle/>
          <a:p>
            <a:pPr marL="171450" indent="-171450">
              <a:spcBef>
                <a:spcPts val="0"/>
              </a:spcBef>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The creation of a stronger innovation culture</a:t>
            </a:r>
          </a:p>
          <a:p>
            <a:pPr marL="171450" indent="-171450">
              <a:spcBef>
                <a:spcPts val="0"/>
              </a:spcBef>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60% of the UK’s Garden Communities </a:t>
            </a:r>
            <a:r>
              <a:rPr lang="en-US" sz="1600" dirty="0" err="1">
                <a:solidFill>
                  <a:schemeClr val="bg1"/>
                </a:solidFill>
                <a:latin typeface="Calibri" panose="020F0502020204030204" pitchFamily="34" charset="0"/>
                <a:cs typeface="Calibri" panose="020F0502020204030204" pitchFamily="34" charset="0"/>
              </a:rPr>
              <a:t>programme</a:t>
            </a:r>
            <a:r>
              <a:rPr lang="en-US" sz="1600" dirty="0">
                <a:solidFill>
                  <a:schemeClr val="bg1"/>
                </a:solidFill>
                <a:latin typeface="Calibri" panose="020F0502020204030204" pitchFamily="34" charset="0"/>
                <a:cs typeface="Calibri" panose="020F0502020204030204" pitchFamily="34" charset="0"/>
              </a:rPr>
              <a:t> are located in SELEP</a:t>
            </a:r>
          </a:p>
          <a:p>
            <a:pPr marL="171450" indent="-171450">
              <a:spcBef>
                <a:spcPts val="0"/>
              </a:spcBef>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Transport Gateways will play a different role post Brexit</a:t>
            </a:r>
          </a:p>
          <a:p>
            <a:pPr marL="171450" indent="-171450">
              <a:spcBef>
                <a:spcPts val="0"/>
              </a:spcBef>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Greater Coastal and Rural contribution to economic growth</a:t>
            </a:r>
          </a:p>
        </p:txBody>
      </p:sp>
    </p:spTree>
    <p:extLst>
      <p:ext uri="{BB962C8B-B14F-4D97-AF65-F5344CB8AC3E}">
        <p14:creationId xmlns:p14="http://schemas.microsoft.com/office/powerpoint/2010/main" val="2159338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mfinbow\AppData\Local\Microsoft\Windows\INetCache\Content.MSO\11DDC7A4.tmp">
            <a:extLst>
              <a:ext uri="{FF2B5EF4-FFF2-40B4-BE49-F238E27FC236}">
                <a16:creationId xmlns:a16="http://schemas.microsoft.com/office/drawing/2014/main" id="{03CD827D-3B1E-4B45-8BAD-E87C81794907}"/>
              </a:ext>
            </a:extLst>
          </p:cNvPr>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8797630" y="13257"/>
            <a:ext cx="3394370" cy="1669764"/>
          </a:xfrm>
          <a:prstGeom prst="rect">
            <a:avLst/>
          </a:prstGeom>
          <a:noFill/>
        </p:spPr>
      </p:pic>
      <p:sp>
        <p:nvSpPr>
          <p:cNvPr id="2" name="Rectangle 1"/>
          <p:cNvSpPr/>
          <p:nvPr/>
        </p:nvSpPr>
        <p:spPr>
          <a:xfrm>
            <a:off x="8560676" y="3499944"/>
            <a:ext cx="3631324" cy="3358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p:cNvSpPr/>
          <p:nvPr/>
        </p:nvSpPr>
        <p:spPr>
          <a:xfrm>
            <a:off x="676275" y="2115210"/>
            <a:ext cx="3631324" cy="3358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itle 1"/>
          <p:cNvSpPr txBox="1">
            <a:spLocks/>
          </p:cNvSpPr>
          <p:nvPr/>
        </p:nvSpPr>
        <p:spPr>
          <a:xfrm>
            <a:off x="669278" y="1546462"/>
            <a:ext cx="7579242" cy="67446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800" b="1" dirty="0">
                <a:latin typeface="Calibri" panose="020F0502020204030204" pitchFamily="34" charset="0"/>
              </a:rPr>
              <a:t>So what are our key productivity opportunities ?</a:t>
            </a:r>
            <a:endParaRPr lang="en-GB" b="1" dirty="0">
              <a:latin typeface="Calibri" panose="020F0502020204030204" pitchFamily="34" charset="0"/>
            </a:endParaRPr>
          </a:p>
        </p:txBody>
      </p:sp>
      <p:sp>
        <p:nvSpPr>
          <p:cNvPr id="9" name="Rounded Rectangle 8"/>
          <p:cNvSpPr/>
          <p:nvPr/>
        </p:nvSpPr>
        <p:spPr>
          <a:xfrm>
            <a:off x="643292" y="2110983"/>
            <a:ext cx="10570808" cy="1703911"/>
          </a:xfrm>
          <a:prstGeom prst="roundRect">
            <a:avLst>
              <a:gd name="adj" fmla="val 10000"/>
            </a:avLst>
          </a:prstGeom>
          <a:solidFill>
            <a:schemeClr val="accent2">
              <a:alpha val="90000"/>
            </a:schemeClr>
          </a:solidFill>
          <a:ln>
            <a:solidFill>
              <a:schemeClr val="accent1">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 name="Rounded Rectangle 9"/>
          <p:cNvSpPr/>
          <p:nvPr/>
        </p:nvSpPr>
        <p:spPr>
          <a:xfrm>
            <a:off x="963812" y="2246995"/>
            <a:ext cx="1838845" cy="1441771"/>
          </a:xfrm>
          <a:prstGeom prst="roundRect">
            <a:avLst>
              <a:gd name="adj" fmla="val 10000"/>
            </a:avLst>
          </a:prstGeom>
          <a: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a:fillRect l="-4000" r="-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Freeform 11"/>
          <p:cNvSpPr/>
          <p:nvPr/>
        </p:nvSpPr>
        <p:spPr>
          <a:xfrm>
            <a:off x="963811" y="3184071"/>
            <a:ext cx="1838846" cy="3526217"/>
          </a:xfrm>
          <a:custGeom>
            <a:avLst/>
            <a:gdLst>
              <a:gd name="connsiteX0" fmla="*/ 193079 w 1838845"/>
              <a:gd name="connsiteY0" fmla="*/ 0 h 2402952"/>
              <a:gd name="connsiteX1" fmla="*/ 1645766 w 1838845"/>
              <a:gd name="connsiteY1" fmla="*/ 0 h 2402952"/>
              <a:gd name="connsiteX2" fmla="*/ 1838845 w 1838845"/>
              <a:gd name="connsiteY2" fmla="*/ 193079 h 2402952"/>
              <a:gd name="connsiteX3" fmla="*/ 1838845 w 1838845"/>
              <a:gd name="connsiteY3" fmla="*/ 2402952 h 2402952"/>
              <a:gd name="connsiteX4" fmla="*/ 1838845 w 1838845"/>
              <a:gd name="connsiteY4" fmla="*/ 2402952 h 2402952"/>
              <a:gd name="connsiteX5" fmla="*/ 0 w 1838845"/>
              <a:gd name="connsiteY5" fmla="*/ 2402952 h 2402952"/>
              <a:gd name="connsiteX6" fmla="*/ 0 w 1838845"/>
              <a:gd name="connsiteY6" fmla="*/ 2402952 h 2402952"/>
              <a:gd name="connsiteX7" fmla="*/ 0 w 1838845"/>
              <a:gd name="connsiteY7" fmla="*/ 193079 h 2402952"/>
              <a:gd name="connsiteX8" fmla="*/ 193079 w 1838845"/>
              <a:gd name="connsiteY8" fmla="*/ 0 h 2402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8845" h="2402952">
                <a:moveTo>
                  <a:pt x="1645766" y="2402952"/>
                </a:moveTo>
                <a:lnTo>
                  <a:pt x="193079" y="2402952"/>
                </a:lnTo>
                <a:cubicBezTo>
                  <a:pt x="86444" y="2402952"/>
                  <a:pt x="0" y="2316508"/>
                  <a:pt x="0" y="2209873"/>
                </a:cubicBezTo>
                <a:lnTo>
                  <a:pt x="0" y="0"/>
                </a:lnTo>
                <a:lnTo>
                  <a:pt x="0" y="0"/>
                </a:lnTo>
                <a:lnTo>
                  <a:pt x="1838845" y="0"/>
                </a:lnTo>
                <a:lnTo>
                  <a:pt x="1838845" y="0"/>
                </a:lnTo>
                <a:lnTo>
                  <a:pt x="1838845" y="2209873"/>
                </a:lnTo>
                <a:cubicBezTo>
                  <a:pt x="1838845" y="2316508"/>
                  <a:pt x="1752401" y="2402952"/>
                  <a:pt x="1645766" y="2402952"/>
                </a:cubicBezTo>
                <a:close/>
              </a:path>
            </a:pathLst>
          </a:custGeom>
          <a:solidFill>
            <a:schemeClr val="accent3"/>
          </a:solidFill>
          <a:ln>
            <a:solidFill>
              <a:schemeClr val="accent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7672" tIns="71121" rIns="127671" bIns="127671" numCol="1" spcCol="1270" anchor="t" anchorCtr="0">
            <a:noAutofit/>
          </a:bodyPr>
          <a:lstStyle/>
          <a:p>
            <a:pPr lvl="0" algn="ctr" defTabSz="444500">
              <a:lnSpc>
                <a:spcPct val="90000"/>
              </a:lnSpc>
              <a:spcBef>
                <a:spcPct val="0"/>
              </a:spcBef>
              <a:spcAft>
                <a:spcPct val="35000"/>
              </a:spcAft>
            </a:pPr>
            <a:r>
              <a:rPr lang="en-US" b="1" kern="1200" dirty="0">
                <a:latin typeface="Calibri" panose="020F0502020204030204" pitchFamily="34" charset="0"/>
              </a:rPr>
              <a:t>Ideas</a:t>
            </a:r>
            <a:endParaRPr lang="en-US" sz="1400" b="1" kern="1200" dirty="0">
              <a:latin typeface="Calibri" panose="020F0502020204030204" pitchFamily="34" charset="0"/>
            </a:endParaRPr>
          </a:p>
          <a:p>
            <a:pPr lvl="0" algn="ctr"/>
            <a:r>
              <a:rPr lang="en-US" sz="1200" dirty="0">
                <a:solidFill>
                  <a:schemeClr val="tx1"/>
                </a:solidFill>
              </a:rPr>
              <a:t>Advance the role of EZ</a:t>
            </a:r>
            <a:br>
              <a:rPr lang="en-US" sz="1200" dirty="0">
                <a:solidFill>
                  <a:schemeClr val="tx1"/>
                </a:solidFill>
              </a:rPr>
            </a:br>
            <a:endParaRPr lang="en-US" sz="1200" dirty="0">
              <a:solidFill>
                <a:schemeClr val="tx1"/>
              </a:solidFill>
            </a:endParaRPr>
          </a:p>
          <a:p>
            <a:pPr lvl="0" algn="ctr"/>
            <a:r>
              <a:rPr lang="en-US" sz="1200" dirty="0">
                <a:solidFill>
                  <a:schemeClr val="tx1"/>
                </a:solidFill>
              </a:rPr>
              <a:t>Create an innovation board/ forum</a:t>
            </a:r>
            <a:br>
              <a:rPr lang="en-US" sz="1200" dirty="0">
                <a:solidFill>
                  <a:schemeClr val="tx1"/>
                </a:solidFill>
              </a:rPr>
            </a:br>
            <a:endParaRPr lang="en-US" sz="1200" dirty="0">
              <a:solidFill>
                <a:schemeClr val="tx1"/>
              </a:solidFill>
            </a:endParaRPr>
          </a:p>
          <a:p>
            <a:pPr lvl="0" algn="ctr"/>
            <a:r>
              <a:rPr lang="en-US" sz="1200" dirty="0">
                <a:solidFill>
                  <a:schemeClr val="tx1"/>
                </a:solidFill>
              </a:rPr>
              <a:t>Increase R&amp;D spend – business &amp; HE</a:t>
            </a:r>
            <a:br>
              <a:rPr lang="en-US" sz="1200" dirty="0">
                <a:solidFill>
                  <a:schemeClr val="tx1"/>
                </a:solidFill>
              </a:rPr>
            </a:br>
            <a:endParaRPr lang="en-US" sz="1200" dirty="0">
              <a:solidFill>
                <a:schemeClr val="tx1"/>
              </a:solidFill>
            </a:endParaRPr>
          </a:p>
          <a:p>
            <a:pPr lvl="0" algn="ctr"/>
            <a:r>
              <a:rPr lang="en-US" sz="1200" dirty="0">
                <a:solidFill>
                  <a:schemeClr val="tx1"/>
                </a:solidFill>
              </a:rPr>
              <a:t>Advance digital tech (application of)</a:t>
            </a:r>
          </a:p>
          <a:p>
            <a:pPr lvl="0" algn="ctr"/>
            <a:endParaRPr lang="en-US" sz="1200" dirty="0">
              <a:solidFill>
                <a:schemeClr val="tx1"/>
              </a:solidFill>
            </a:endParaRPr>
          </a:p>
          <a:p>
            <a:pPr lvl="0" algn="ctr"/>
            <a:r>
              <a:rPr lang="en-GB" sz="1200" dirty="0">
                <a:solidFill>
                  <a:schemeClr val="tx1"/>
                </a:solidFill>
              </a:rPr>
              <a:t>Sector/cluster approach e.g. </a:t>
            </a:r>
            <a:r>
              <a:rPr lang="en-GB" sz="1200" dirty="0" err="1">
                <a:solidFill>
                  <a:schemeClr val="tx1"/>
                </a:solidFill>
              </a:rPr>
              <a:t>agri</a:t>
            </a:r>
            <a:r>
              <a:rPr lang="en-GB" sz="1200" dirty="0">
                <a:solidFill>
                  <a:schemeClr val="tx1"/>
                </a:solidFill>
              </a:rPr>
              <a:t>-tech &amp; links to London/ Cambridge</a:t>
            </a:r>
          </a:p>
          <a:p>
            <a:pPr lvl="0" algn="ctr" defTabSz="444500">
              <a:lnSpc>
                <a:spcPct val="90000"/>
              </a:lnSpc>
              <a:spcBef>
                <a:spcPct val="0"/>
              </a:spcBef>
              <a:spcAft>
                <a:spcPct val="35000"/>
              </a:spcAft>
            </a:pPr>
            <a:endParaRPr lang="en-GB" sz="1400" kern="1200" dirty="0">
              <a:latin typeface="Calibri" panose="020F0502020204030204" pitchFamily="34" charset="0"/>
            </a:endParaRPr>
          </a:p>
        </p:txBody>
      </p:sp>
      <p:sp>
        <p:nvSpPr>
          <p:cNvPr id="13" name="Rounded Rectangle 12"/>
          <p:cNvSpPr/>
          <p:nvPr/>
        </p:nvSpPr>
        <p:spPr>
          <a:xfrm>
            <a:off x="2986542" y="2246995"/>
            <a:ext cx="1838845" cy="1441771"/>
          </a:xfrm>
          <a:prstGeom prst="roundRect">
            <a:avLst>
              <a:gd name="adj" fmla="val 10000"/>
            </a:avLst>
          </a:prstGeom>
          <a: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a:stretch>
              <a:fillRect t="-3000" b="-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4" name="Freeform 13"/>
          <p:cNvSpPr/>
          <p:nvPr/>
        </p:nvSpPr>
        <p:spPr>
          <a:xfrm>
            <a:off x="2986542" y="3184071"/>
            <a:ext cx="1838846" cy="3526217"/>
          </a:xfrm>
          <a:custGeom>
            <a:avLst/>
            <a:gdLst>
              <a:gd name="connsiteX0" fmla="*/ 193079 w 1838845"/>
              <a:gd name="connsiteY0" fmla="*/ 0 h 2402952"/>
              <a:gd name="connsiteX1" fmla="*/ 1645766 w 1838845"/>
              <a:gd name="connsiteY1" fmla="*/ 0 h 2402952"/>
              <a:gd name="connsiteX2" fmla="*/ 1838845 w 1838845"/>
              <a:gd name="connsiteY2" fmla="*/ 193079 h 2402952"/>
              <a:gd name="connsiteX3" fmla="*/ 1838845 w 1838845"/>
              <a:gd name="connsiteY3" fmla="*/ 2402952 h 2402952"/>
              <a:gd name="connsiteX4" fmla="*/ 1838845 w 1838845"/>
              <a:gd name="connsiteY4" fmla="*/ 2402952 h 2402952"/>
              <a:gd name="connsiteX5" fmla="*/ 0 w 1838845"/>
              <a:gd name="connsiteY5" fmla="*/ 2402952 h 2402952"/>
              <a:gd name="connsiteX6" fmla="*/ 0 w 1838845"/>
              <a:gd name="connsiteY6" fmla="*/ 2402952 h 2402952"/>
              <a:gd name="connsiteX7" fmla="*/ 0 w 1838845"/>
              <a:gd name="connsiteY7" fmla="*/ 193079 h 2402952"/>
              <a:gd name="connsiteX8" fmla="*/ 193079 w 1838845"/>
              <a:gd name="connsiteY8" fmla="*/ 0 h 2402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8845" h="2402952">
                <a:moveTo>
                  <a:pt x="1645766" y="2402952"/>
                </a:moveTo>
                <a:lnTo>
                  <a:pt x="193079" y="2402952"/>
                </a:lnTo>
                <a:cubicBezTo>
                  <a:pt x="86444" y="2402952"/>
                  <a:pt x="0" y="2316508"/>
                  <a:pt x="0" y="2209873"/>
                </a:cubicBezTo>
                <a:lnTo>
                  <a:pt x="0" y="0"/>
                </a:lnTo>
                <a:lnTo>
                  <a:pt x="0" y="0"/>
                </a:lnTo>
                <a:lnTo>
                  <a:pt x="1838845" y="0"/>
                </a:lnTo>
                <a:lnTo>
                  <a:pt x="1838845" y="0"/>
                </a:lnTo>
                <a:lnTo>
                  <a:pt x="1838845" y="2209873"/>
                </a:lnTo>
                <a:cubicBezTo>
                  <a:pt x="1838845" y="2316508"/>
                  <a:pt x="1752401" y="2402952"/>
                  <a:pt x="1645766" y="2402952"/>
                </a:cubicBezTo>
                <a:close/>
              </a:path>
            </a:pathLst>
          </a:custGeom>
          <a:solidFill>
            <a:schemeClr val="accent3"/>
          </a:solidFill>
          <a:ln>
            <a:solidFill>
              <a:schemeClr val="accent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7671" tIns="71121" rIns="127672" bIns="127671" numCol="1" spcCol="1270" anchor="t" anchorCtr="0">
            <a:noAutofit/>
          </a:bodyPr>
          <a:lstStyle/>
          <a:p>
            <a:pPr lvl="0" algn="ctr" defTabSz="444500">
              <a:lnSpc>
                <a:spcPct val="90000"/>
              </a:lnSpc>
              <a:spcBef>
                <a:spcPct val="0"/>
              </a:spcBef>
              <a:spcAft>
                <a:spcPct val="35000"/>
              </a:spcAft>
            </a:pPr>
            <a:r>
              <a:rPr lang="en-US" b="1" kern="1200" dirty="0">
                <a:latin typeface="Calibri" panose="020F0502020204030204" pitchFamily="34" charset="0"/>
              </a:rPr>
              <a:t>People</a:t>
            </a:r>
            <a:br>
              <a:rPr lang="en-US" sz="1400" b="1" kern="1200" dirty="0">
                <a:latin typeface="Calibri" panose="020F0502020204030204" pitchFamily="34" charset="0"/>
              </a:rPr>
            </a:br>
            <a:endParaRPr lang="en-US" sz="1400" b="1" kern="1200" dirty="0">
              <a:latin typeface="Calibri" panose="020F0502020204030204" pitchFamily="34" charset="0"/>
            </a:endParaRPr>
          </a:p>
          <a:p>
            <a:pPr lvl="0" algn="ctr"/>
            <a:r>
              <a:rPr lang="en-US" sz="1300" dirty="0">
                <a:solidFill>
                  <a:schemeClr val="tx1"/>
                </a:solidFill>
              </a:rPr>
              <a:t>Develop Leadership &amp; Management Skills in SME’s</a:t>
            </a:r>
            <a:br>
              <a:rPr lang="en-US" sz="1300" dirty="0">
                <a:solidFill>
                  <a:schemeClr val="tx1"/>
                </a:solidFill>
              </a:rPr>
            </a:br>
            <a:endParaRPr lang="en-US" sz="1300" dirty="0">
              <a:solidFill>
                <a:schemeClr val="tx1"/>
              </a:solidFill>
            </a:endParaRPr>
          </a:p>
          <a:p>
            <a:pPr lvl="0" algn="ctr"/>
            <a:r>
              <a:rPr lang="en-US" sz="1300" dirty="0">
                <a:solidFill>
                  <a:schemeClr val="tx1"/>
                </a:solidFill>
              </a:rPr>
              <a:t>Expand digital skills development – sectors/rural/coastal?</a:t>
            </a:r>
            <a:br>
              <a:rPr lang="en-US" sz="1300" dirty="0">
                <a:solidFill>
                  <a:schemeClr val="tx1"/>
                </a:solidFill>
              </a:rPr>
            </a:br>
            <a:endParaRPr lang="en-US" sz="1300" dirty="0">
              <a:solidFill>
                <a:schemeClr val="tx1"/>
              </a:solidFill>
            </a:endParaRPr>
          </a:p>
          <a:p>
            <a:pPr lvl="0" algn="ctr"/>
            <a:r>
              <a:rPr lang="en-US" sz="1300" dirty="0">
                <a:solidFill>
                  <a:schemeClr val="tx1"/>
                </a:solidFill>
              </a:rPr>
              <a:t>Support businesses with training &amp; apprenticeship growth</a:t>
            </a:r>
          </a:p>
          <a:p>
            <a:pPr lvl="0" algn="ctr" defTabSz="444500">
              <a:lnSpc>
                <a:spcPct val="90000"/>
              </a:lnSpc>
              <a:spcBef>
                <a:spcPct val="0"/>
              </a:spcBef>
              <a:spcAft>
                <a:spcPct val="35000"/>
              </a:spcAft>
            </a:pPr>
            <a:endParaRPr lang="en-GB" sz="1400" kern="1200" dirty="0">
              <a:solidFill>
                <a:schemeClr val="tx1"/>
              </a:solidFill>
              <a:latin typeface="Calibri" panose="020F0502020204030204" pitchFamily="34" charset="0"/>
            </a:endParaRPr>
          </a:p>
        </p:txBody>
      </p:sp>
      <p:sp>
        <p:nvSpPr>
          <p:cNvPr id="15" name="Rounded Rectangle 14"/>
          <p:cNvSpPr/>
          <p:nvPr/>
        </p:nvSpPr>
        <p:spPr>
          <a:xfrm>
            <a:off x="5009273" y="2246995"/>
            <a:ext cx="1838845" cy="1441771"/>
          </a:xfrm>
          <a:prstGeom prst="roundRect">
            <a:avLst>
              <a:gd name="adj" fmla="val 10000"/>
            </a:avLst>
          </a:prstGeom>
          <a: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a:stretch>
              <a:fillRect t="-3000" b="-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6" name="Freeform 15"/>
          <p:cNvSpPr/>
          <p:nvPr/>
        </p:nvSpPr>
        <p:spPr>
          <a:xfrm>
            <a:off x="5009273" y="3184071"/>
            <a:ext cx="1838846" cy="3526217"/>
          </a:xfrm>
          <a:custGeom>
            <a:avLst/>
            <a:gdLst>
              <a:gd name="connsiteX0" fmla="*/ 193079 w 1838845"/>
              <a:gd name="connsiteY0" fmla="*/ 0 h 2402952"/>
              <a:gd name="connsiteX1" fmla="*/ 1645766 w 1838845"/>
              <a:gd name="connsiteY1" fmla="*/ 0 h 2402952"/>
              <a:gd name="connsiteX2" fmla="*/ 1838845 w 1838845"/>
              <a:gd name="connsiteY2" fmla="*/ 193079 h 2402952"/>
              <a:gd name="connsiteX3" fmla="*/ 1838845 w 1838845"/>
              <a:gd name="connsiteY3" fmla="*/ 2402952 h 2402952"/>
              <a:gd name="connsiteX4" fmla="*/ 1838845 w 1838845"/>
              <a:gd name="connsiteY4" fmla="*/ 2402952 h 2402952"/>
              <a:gd name="connsiteX5" fmla="*/ 0 w 1838845"/>
              <a:gd name="connsiteY5" fmla="*/ 2402952 h 2402952"/>
              <a:gd name="connsiteX6" fmla="*/ 0 w 1838845"/>
              <a:gd name="connsiteY6" fmla="*/ 2402952 h 2402952"/>
              <a:gd name="connsiteX7" fmla="*/ 0 w 1838845"/>
              <a:gd name="connsiteY7" fmla="*/ 193079 h 2402952"/>
              <a:gd name="connsiteX8" fmla="*/ 193079 w 1838845"/>
              <a:gd name="connsiteY8" fmla="*/ 0 h 2402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8845" h="2402952">
                <a:moveTo>
                  <a:pt x="1645766" y="2402952"/>
                </a:moveTo>
                <a:lnTo>
                  <a:pt x="193079" y="2402952"/>
                </a:lnTo>
                <a:cubicBezTo>
                  <a:pt x="86444" y="2402952"/>
                  <a:pt x="0" y="2316508"/>
                  <a:pt x="0" y="2209873"/>
                </a:cubicBezTo>
                <a:lnTo>
                  <a:pt x="0" y="0"/>
                </a:lnTo>
                <a:lnTo>
                  <a:pt x="0" y="0"/>
                </a:lnTo>
                <a:lnTo>
                  <a:pt x="1838845" y="0"/>
                </a:lnTo>
                <a:lnTo>
                  <a:pt x="1838845" y="0"/>
                </a:lnTo>
                <a:lnTo>
                  <a:pt x="1838845" y="2209873"/>
                </a:lnTo>
                <a:cubicBezTo>
                  <a:pt x="1838845" y="2316508"/>
                  <a:pt x="1752401" y="2402952"/>
                  <a:pt x="1645766" y="2402952"/>
                </a:cubicBezTo>
                <a:close/>
              </a:path>
            </a:pathLst>
          </a:custGeom>
          <a:solidFill>
            <a:schemeClr val="accent3"/>
          </a:solidFill>
          <a:ln>
            <a:solidFill>
              <a:schemeClr val="accent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7671" tIns="71121" rIns="127672" bIns="127671" numCol="1" spcCol="1270" anchor="t" anchorCtr="0">
            <a:noAutofit/>
          </a:bodyPr>
          <a:lstStyle/>
          <a:p>
            <a:pPr lvl="0" algn="ctr" defTabSz="444500">
              <a:lnSpc>
                <a:spcPct val="90000"/>
              </a:lnSpc>
              <a:spcBef>
                <a:spcPct val="0"/>
              </a:spcBef>
              <a:spcAft>
                <a:spcPct val="35000"/>
              </a:spcAft>
            </a:pPr>
            <a:r>
              <a:rPr lang="en-US" b="1" kern="1200" dirty="0">
                <a:latin typeface="Calibri" panose="020F0502020204030204" pitchFamily="34" charset="0"/>
              </a:rPr>
              <a:t>Infrastructure</a:t>
            </a:r>
            <a:endParaRPr lang="en-US" sz="1400" kern="1200" dirty="0">
              <a:latin typeface="Calibri" panose="020F0502020204030204" pitchFamily="34" charset="0"/>
            </a:endParaRPr>
          </a:p>
          <a:p>
            <a:pPr lvl="0" algn="ctr" defTabSz="444500">
              <a:lnSpc>
                <a:spcPct val="90000"/>
              </a:lnSpc>
              <a:spcBef>
                <a:spcPct val="0"/>
              </a:spcBef>
              <a:spcAft>
                <a:spcPct val="35000"/>
              </a:spcAft>
            </a:pPr>
            <a:r>
              <a:rPr lang="en-GB" sz="1200" b="0" kern="1200" dirty="0">
                <a:solidFill>
                  <a:schemeClr val="tx1"/>
                </a:solidFill>
              </a:rPr>
              <a:t>LTX</a:t>
            </a:r>
          </a:p>
          <a:p>
            <a:pPr lvl="0" algn="ctr"/>
            <a:r>
              <a:rPr lang="en-GB" sz="1200" dirty="0">
                <a:solidFill>
                  <a:schemeClr val="tx1"/>
                </a:solidFill>
              </a:rPr>
              <a:t>HS1 from East Sussex</a:t>
            </a:r>
          </a:p>
          <a:p>
            <a:pPr lvl="0" algn="ctr"/>
            <a:r>
              <a:rPr lang="en-GB" sz="1200" dirty="0">
                <a:solidFill>
                  <a:schemeClr val="tx1"/>
                </a:solidFill>
              </a:rPr>
              <a:t>Extension of Crossrail to Ebbsfleet Connectivity to Garden Communities</a:t>
            </a:r>
            <a:br>
              <a:rPr lang="en-GB" sz="1200" dirty="0">
                <a:solidFill>
                  <a:schemeClr val="tx1"/>
                </a:solidFill>
              </a:rPr>
            </a:br>
            <a:endParaRPr lang="en-GB" sz="1200" dirty="0">
              <a:solidFill>
                <a:schemeClr val="tx1"/>
              </a:solidFill>
            </a:endParaRPr>
          </a:p>
          <a:p>
            <a:pPr lvl="0" algn="ctr"/>
            <a:r>
              <a:rPr lang="en-GB" sz="1200" dirty="0">
                <a:solidFill>
                  <a:schemeClr val="tx1"/>
                </a:solidFill>
              </a:rPr>
              <a:t>Road and rail access for the major ports &amp; airports</a:t>
            </a:r>
            <a:br>
              <a:rPr lang="en-GB" sz="1200" dirty="0">
                <a:solidFill>
                  <a:schemeClr val="tx1"/>
                </a:solidFill>
              </a:rPr>
            </a:br>
            <a:endParaRPr lang="en-GB" sz="1200" dirty="0">
              <a:solidFill>
                <a:schemeClr val="tx1"/>
              </a:solidFill>
            </a:endParaRPr>
          </a:p>
          <a:p>
            <a:pPr lvl="0" algn="ctr"/>
            <a:r>
              <a:rPr lang="en-GB" sz="1200" dirty="0">
                <a:solidFill>
                  <a:schemeClr val="tx1"/>
                </a:solidFill>
              </a:rPr>
              <a:t>Unlock potential of our ports</a:t>
            </a:r>
            <a:br>
              <a:rPr lang="en-GB" sz="1200" dirty="0">
                <a:solidFill>
                  <a:schemeClr val="tx1"/>
                </a:solidFill>
              </a:rPr>
            </a:br>
            <a:endParaRPr lang="en-GB" sz="1200" dirty="0">
              <a:solidFill>
                <a:schemeClr val="tx1"/>
              </a:solidFill>
            </a:endParaRPr>
          </a:p>
          <a:p>
            <a:pPr lvl="0" algn="ctr"/>
            <a:r>
              <a:rPr lang="en-GB" sz="1200" dirty="0">
                <a:solidFill>
                  <a:schemeClr val="tx1"/>
                </a:solidFill>
              </a:rPr>
              <a:t>Investment in green</a:t>
            </a:r>
          </a:p>
        </p:txBody>
      </p:sp>
      <p:sp>
        <p:nvSpPr>
          <p:cNvPr id="17" name="Rounded Rectangle 16"/>
          <p:cNvSpPr/>
          <p:nvPr/>
        </p:nvSpPr>
        <p:spPr>
          <a:xfrm>
            <a:off x="7032003" y="2246995"/>
            <a:ext cx="1838845" cy="1441771"/>
          </a:xfrm>
          <a:prstGeom prst="roundRect">
            <a:avLst>
              <a:gd name="adj" fmla="val 10000"/>
            </a:avLst>
          </a:prstGeom>
          <a:blipFill>
            <a:blip r:embed="rId10">
              <a:extLst>
                <a:ext uri="{837473B0-CC2E-450A-ABE3-18F120FF3D39}">
                  <a1611:picAttrSrcUrl xmlns:a1611="http://schemas.microsoft.com/office/drawing/2016/11/main" r:id="rId11"/>
                </a:ext>
              </a:extLst>
            </a:blip>
            <a:srcRect/>
            <a:stretch>
              <a:fillRect l="-13000" r="-1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8" name="Freeform 17"/>
          <p:cNvSpPr/>
          <p:nvPr/>
        </p:nvSpPr>
        <p:spPr>
          <a:xfrm>
            <a:off x="7019149" y="3184071"/>
            <a:ext cx="1838846" cy="3526217"/>
          </a:xfrm>
          <a:custGeom>
            <a:avLst/>
            <a:gdLst>
              <a:gd name="connsiteX0" fmla="*/ 193079 w 1838845"/>
              <a:gd name="connsiteY0" fmla="*/ 0 h 2402952"/>
              <a:gd name="connsiteX1" fmla="*/ 1645766 w 1838845"/>
              <a:gd name="connsiteY1" fmla="*/ 0 h 2402952"/>
              <a:gd name="connsiteX2" fmla="*/ 1838845 w 1838845"/>
              <a:gd name="connsiteY2" fmla="*/ 193079 h 2402952"/>
              <a:gd name="connsiteX3" fmla="*/ 1838845 w 1838845"/>
              <a:gd name="connsiteY3" fmla="*/ 2402952 h 2402952"/>
              <a:gd name="connsiteX4" fmla="*/ 1838845 w 1838845"/>
              <a:gd name="connsiteY4" fmla="*/ 2402952 h 2402952"/>
              <a:gd name="connsiteX5" fmla="*/ 0 w 1838845"/>
              <a:gd name="connsiteY5" fmla="*/ 2402952 h 2402952"/>
              <a:gd name="connsiteX6" fmla="*/ 0 w 1838845"/>
              <a:gd name="connsiteY6" fmla="*/ 2402952 h 2402952"/>
              <a:gd name="connsiteX7" fmla="*/ 0 w 1838845"/>
              <a:gd name="connsiteY7" fmla="*/ 193079 h 2402952"/>
              <a:gd name="connsiteX8" fmla="*/ 193079 w 1838845"/>
              <a:gd name="connsiteY8" fmla="*/ 0 h 2402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8845" h="2402952">
                <a:moveTo>
                  <a:pt x="1645766" y="2402952"/>
                </a:moveTo>
                <a:lnTo>
                  <a:pt x="193079" y="2402952"/>
                </a:lnTo>
                <a:cubicBezTo>
                  <a:pt x="86444" y="2402952"/>
                  <a:pt x="0" y="2316508"/>
                  <a:pt x="0" y="2209873"/>
                </a:cubicBezTo>
                <a:lnTo>
                  <a:pt x="0" y="0"/>
                </a:lnTo>
                <a:lnTo>
                  <a:pt x="0" y="0"/>
                </a:lnTo>
                <a:lnTo>
                  <a:pt x="1838845" y="0"/>
                </a:lnTo>
                <a:lnTo>
                  <a:pt x="1838845" y="0"/>
                </a:lnTo>
                <a:lnTo>
                  <a:pt x="1838845" y="2209873"/>
                </a:lnTo>
                <a:cubicBezTo>
                  <a:pt x="1838845" y="2316508"/>
                  <a:pt x="1752401" y="2402952"/>
                  <a:pt x="1645766" y="2402952"/>
                </a:cubicBezTo>
                <a:close/>
              </a:path>
            </a:pathLst>
          </a:custGeom>
          <a:solidFill>
            <a:schemeClr val="accent3"/>
          </a:solidFill>
          <a:ln>
            <a:solidFill>
              <a:schemeClr val="accent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7671" tIns="71120" rIns="127672" bIns="127671" numCol="1" spcCol="1270" anchor="t" anchorCtr="0">
            <a:noAutofit/>
          </a:bodyPr>
          <a:lstStyle/>
          <a:p>
            <a:pPr lvl="0" algn="ctr" defTabSz="444500">
              <a:lnSpc>
                <a:spcPct val="90000"/>
              </a:lnSpc>
              <a:spcBef>
                <a:spcPct val="0"/>
              </a:spcBef>
              <a:spcAft>
                <a:spcPct val="35000"/>
              </a:spcAft>
            </a:pPr>
            <a:r>
              <a:rPr lang="en-US" b="1" kern="1200" dirty="0">
                <a:latin typeface="Calibri" panose="020F0502020204030204" pitchFamily="34" charset="0"/>
              </a:rPr>
              <a:t>Business Env.</a:t>
            </a:r>
          </a:p>
          <a:p>
            <a:pPr lvl="0" algn="ctr"/>
            <a:r>
              <a:rPr lang="en-US" sz="1300" dirty="0">
                <a:solidFill>
                  <a:schemeClr val="tx1"/>
                </a:solidFill>
              </a:rPr>
              <a:t>Creation of future/grow on workspace – Garden Communities, High St</a:t>
            </a:r>
          </a:p>
          <a:p>
            <a:pPr lvl="0" algn="ctr"/>
            <a:endParaRPr lang="en-US" sz="1300" dirty="0">
              <a:solidFill>
                <a:schemeClr val="tx1"/>
              </a:solidFill>
            </a:endParaRPr>
          </a:p>
          <a:p>
            <a:pPr lvl="0" algn="ctr"/>
            <a:r>
              <a:rPr lang="en-US" sz="1300" dirty="0">
                <a:solidFill>
                  <a:schemeClr val="tx1"/>
                </a:solidFill>
              </a:rPr>
              <a:t>Collaboration on R&amp;D funding &amp; commercialization of</a:t>
            </a:r>
          </a:p>
          <a:p>
            <a:pPr lvl="0" algn="ctr"/>
            <a:endParaRPr lang="en-US" sz="1300" dirty="0">
              <a:solidFill>
                <a:schemeClr val="tx1"/>
              </a:solidFill>
            </a:endParaRPr>
          </a:p>
          <a:p>
            <a:pPr lvl="0" algn="ctr"/>
            <a:r>
              <a:rPr lang="en-US" sz="1300" dirty="0">
                <a:solidFill>
                  <a:schemeClr val="tx1"/>
                </a:solidFill>
              </a:rPr>
              <a:t>Boosting high growth start and scale up enterprises – Growth Hubs, Universities</a:t>
            </a:r>
          </a:p>
          <a:p>
            <a:pPr lvl="0" algn="ctr" defTabSz="444500">
              <a:lnSpc>
                <a:spcPct val="90000"/>
              </a:lnSpc>
              <a:spcBef>
                <a:spcPct val="0"/>
              </a:spcBef>
              <a:spcAft>
                <a:spcPct val="35000"/>
              </a:spcAft>
            </a:pPr>
            <a:endParaRPr lang="en-US" sz="1400" kern="1200" dirty="0">
              <a:latin typeface="Calibri" panose="020F0502020204030204" pitchFamily="34" charset="0"/>
            </a:endParaRPr>
          </a:p>
        </p:txBody>
      </p:sp>
      <p:sp>
        <p:nvSpPr>
          <p:cNvPr id="19" name="Rounded Rectangle 18"/>
          <p:cNvSpPr/>
          <p:nvPr/>
        </p:nvSpPr>
        <p:spPr>
          <a:xfrm>
            <a:off x="9054733" y="2246995"/>
            <a:ext cx="1838845" cy="1441771"/>
          </a:xfrm>
          <a:prstGeom prst="roundRect">
            <a:avLst>
              <a:gd name="adj" fmla="val 10000"/>
            </a:avLst>
          </a:prstGeom>
          <a:blipFill>
            <a:blip r:embed="rId12" cstate="print">
              <a:extLst>
                <a:ext uri="{28A0092B-C50C-407E-A947-70E740481C1C}">
                  <a14:useLocalDpi xmlns:a14="http://schemas.microsoft.com/office/drawing/2010/main" val="0"/>
                </a:ext>
                <a:ext uri="{837473B0-CC2E-450A-ABE3-18F120FF3D39}">
                  <a1611:picAttrSrcUrl xmlns:a1611="http://schemas.microsoft.com/office/drawing/2016/11/main" r:id="rId13"/>
                </a:ext>
              </a:extLst>
            </a:blip>
            <a:srcRect/>
            <a:stretch>
              <a:fillRect l="-30000" r="-30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0" name="Freeform 19"/>
          <p:cNvSpPr/>
          <p:nvPr/>
        </p:nvSpPr>
        <p:spPr>
          <a:xfrm>
            <a:off x="9054733" y="3184071"/>
            <a:ext cx="1838845" cy="3526217"/>
          </a:xfrm>
          <a:custGeom>
            <a:avLst/>
            <a:gdLst>
              <a:gd name="connsiteX0" fmla="*/ 193079 w 1838845"/>
              <a:gd name="connsiteY0" fmla="*/ 0 h 2402952"/>
              <a:gd name="connsiteX1" fmla="*/ 1645766 w 1838845"/>
              <a:gd name="connsiteY1" fmla="*/ 0 h 2402952"/>
              <a:gd name="connsiteX2" fmla="*/ 1838845 w 1838845"/>
              <a:gd name="connsiteY2" fmla="*/ 193079 h 2402952"/>
              <a:gd name="connsiteX3" fmla="*/ 1838845 w 1838845"/>
              <a:gd name="connsiteY3" fmla="*/ 2402952 h 2402952"/>
              <a:gd name="connsiteX4" fmla="*/ 1838845 w 1838845"/>
              <a:gd name="connsiteY4" fmla="*/ 2402952 h 2402952"/>
              <a:gd name="connsiteX5" fmla="*/ 0 w 1838845"/>
              <a:gd name="connsiteY5" fmla="*/ 2402952 h 2402952"/>
              <a:gd name="connsiteX6" fmla="*/ 0 w 1838845"/>
              <a:gd name="connsiteY6" fmla="*/ 2402952 h 2402952"/>
              <a:gd name="connsiteX7" fmla="*/ 0 w 1838845"/>
              <a:gd name="connsiteY7" fmla="*/ 193079 h 2402952"/>
              <a:gd name="connsiteX8" fmla="*/ 193079 w 1838845"/>
              <a:gd name="connsiteY8" fmla="*/ 0 h 2402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8845" h="2402952">
                <a:moveTo>
                  <a:pt x="1645766" y="2402952"/>
                </a:moveTo>
                <a:lnTo>
                  <a:pt x="193079" y="2402952"/>
                </a:lnTo>
                <a:cubicBezTo>
                  <a:pt x="86444" y="2402952"/>
                  <a:pt x="0" y="2316508"/>
                  <a:pt x="0" y="2209873"/>
                </a:cubicBezTo>
                <a:lnTo>
                  <a:pt x="0" y="0"/>
                </a:lnTo>
                <a:lnTo>
                  <a:pt x="0" y="0"/>
                </a:lnTo>
                <a:lnTo>
                  <a:pt x="1838845" y="0"/>
                </a:lnTo>
                <a:lnTo>
                  <a:pt x="1838845" y="0"/>
                </a:lnTo>
                <a:lnTo>
                  <a:pt x="1838845" y="2209873"/>
                </a:lnTo>
                <a:cubicBezTo>
                  <a:pt x="1838845" y="2316508"/>
                  <a:pt x="1752401" y="2402952"/>
                  <a:pt x="1645766" y="2402952"/>
                </a:cubicBezTo>
                <a:close/>
              </a:path>
            </a:pathLst>
          </a:custGeom>
          <a:solidFill>
            <a:schemeClr val="accent3"/>
          </a:solidFill>
          <a:ln>
            <a:solidFill>
              <a:schemeClr val="accent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7671" tIns="71121" rIns="127671" bIns="127671" numCol="1" spcCol="1270" anchor="t" anchorCtr="0">
            <a:noAutofit/>
          </a:bodyPr>
          <a:lstStyle/>
          <a:p>
            <a:pPr lvl="0" algn="ctr" defTabSz="444500">
              <a:lnSpc>
                <a:spcPct val="90000"/>
              </a:lnSpc>
              <a:spcBef>
                <a:spcPct val="0"/>
              </a:spcBef>
              <a:spcAft>
                <a:spcPct val="35000"/>
              </a:spcAft>
            </a:pPr>
            <a:r>
              <a:rPr lang="en-US" b="1" kern="1200" dirty="0">
                <a:latin typeface="Calibri" panose="020F0502020204030204" pitchFamily="34" charset="0"/>
              </a:rPr>
              <a:t>Place</a:t>
            </a:r>
            <a:endParaRPr lang="en-US" sz="1400" b="1" kern="1200" dirty="0">
              <a:latin typeface="Calibri" panose="020F0502020204030204" pitchFamily="34" charset="0"/>
            </a:endParaRPr>
          </a:p>
          <a:p>
            <a:pPr lvl="0" algn="ctr"/>
            <a:r>
              <a:rPr lang="en-GB" sz="1200" dirty="0">
                <a:solidFill>
                  <a:schemeClr val="tx1"/>
                </a:solidFill>
              </a:rPr>
              <a:t>Develop sustainable garden communities, through innovative place making &amp; as a testbed for new design &amp; construction innovation</a:t>
            </a:r>
          </a:p>
          <a:p>
            <a:pPr lvl="0" algn="ctr"/>
            <a:endParaRPr lang="en-GB" sz="1200" dirty="0">
              <a:solidFill>
                <a:schemeClr val="tx1"/>
              </a:solidFill>
            </a:endParaRPr>
          </a:p>
          <a:p>
            <a:pPr lvl="0" algn="ctr"/>
            <a:r>
              <a:rPr lang="en-GB" sz="1200" dirty="0">
                <a:solidFill>
                  <a:schemeClr val="tx1"/>
                </a:solidFill>
              </a:rPr>
              <a:t>Creation of a Tourism Zone (creative &amp; cultural)</a:t>
            </a:r>
          </a:p>
          <a:p>
            <a:pPr lvl="0" algn="ctr"/>
            <a:endParaRPr lang="en-GB" sz="1200" dirty="0">
              <a:solidFill>
                <a:schemeClr val="tx1"/>
              </a:solidFill>
            </a:endParaRPr>
          </a:p>
          <a:p>
            <a:pPr lvl="0" algn="ctr"/>
            <a:r>
              <a:rPr lang="en-GB" sz="1200" dirty="0">
                <a:solidFill>
                  <a:schemeClr val="tx1"/>
                </a:solidFill>
              </a:rPr>
              <a:t>Boosting the product innovation leaders as key sectors to place making*</a:t>
            </a:r>
          </a:p>
          <a:p>
            <a:pPr lvl="0" algn="ctr" defTabSz="444500">
              <a:lnSpc>
                <a:spcPct val="90000"/>
              </a:lnSpc>
              <a:spcBef>
                <a:spcPct val="0"/>
              </a:spcBef>
              <a:spcAft>
                <a:spcPct val="35000"/>
              </a:spcAft>
            </a:pPr>
            <a:endParaRPr lang="en-US" sz="1400" kern="1200" dirty="0">
              <a:latin typeface="Calibri" panose="020F0502020204030204" pitchFamily="34" charset="0"/>
            </a:endParaRPr>
          </a:p>
        </p:txBody>
      </p:sp>
    </p:spTree>
    <p:extLst>
      <p:ext uri="{BB962C8B-B14F-4D97-AF65-F5344CB8AC3E}">
        <p14:creationId xmlns:p14="http://schemas.microsoft.com/office/powerpoint/2010/main" val="1435712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07632-1D80-4256-9F22-3608417E06C1}"/>
              </a:ext>
            </a:extLst>
          </p:cNvPr>
          <p:cNvSpPr>
            <a:spLocks noGrp="1"/>
          </p:cNvSpPr>
          <p:nvPr>
            <p:ph type="title"/>
          </p:nvPr>
        </p:nvSpPr>
        <p:spPr>
          <a:xfrm>
            <a:off x="3774558" y="525866"/>
            <a:ext cx="7579243" cy="674463"/>
          </a:xfrm>
        </p:spPr>
        <p:txBody>
          <a:bodyPr>
            <a:normAutofit/>
          </a:bodyPr>
          <a:lstStyle/>
          <a:p>
            <a:r>
              <a:rPr lang="en-GB" sz="2800" b="1" dirty="0">
                <a:solidFill>
                  <a:schemeClr val="accent3"/>
                </a:solidFill>
                <a:latin typeface="Calibri" panose="020F0502020204030204" pitchFamily="34" charset="0"/>
                <a:cs typeface="Calibri" panose="020F0502020204030204" pitchFamily="34" charset="0"/>
              </a:rPr>
              <a:t>Routes to Engagement – Local Channels</a:t>
            </a:r>
          </a:p>
        </p:txBody>
      </p:sp>
      <p:sp>
        <p:nvSpPr>
          <p:cNvPr id="10" name="TextBox 9">
            <a:extLst>
              <a:ext uri="{FF2B5EF4-FFF2-40B4-BE49-F238E27FC236}">
                <a16:creationId xmlns:a16="http://schemas.microsoft.com/office/drawing/2014/main" id="{C7B66748-A7DC-48CC-98F7-CA87D79511A0}"/>
              </a:ext>
            </a:extLst>
          </p:cNvPr>
          <p:cNvSpPr txBox="1"/>
          <p:nvPr/>
        </p:nvSpPr>
        <p:spPr>
          <a:xfrm>
            <a:off x="1053430" y="1909641"/>
            <a:ext cx="1981201" cy="4154984"/>
          </a:xfrm>
          <a:prstGeom prst="rect">
            <a:avLst/>
          </a:prstGeom>
          <a:noFill/>
        </p:spPr>
        <p:txBody>
          <a:bodyPr wrap="square" rtlCol="0">
            <a:spAutoFit/>
          </a:bodyPr>
          <a:lstStyle/>
          <a:p>
            <a:pPr algn="ctr"/>
            <a:r>
              <a:rPr lang="en-GB" sz="2400" b="0" i="0" dirty="0">
                <a:solidFill>
                  <a:schemeClr val="accent2"/>
                </a:solidFill>
                <a:latin typeface="+mj-lt"/>
              </a:rPr>
              <a:t>Businesses and wider stakeholders can feed into the SELEP LIS through a variety of forums as well as through our feedback template</a:t>
            </a:r>
          </a:p>
        </p:txBody>
      </p:sp>
      <p:graphicFrame>
        <p:nvGraphicFramePr>
          <p:cNvPr id="11" name="Diagram 10">
            <a:extLst>
              <a:ext uri="{FF2B5EF4-FFF2-40B4-BE49-F238E27FC236}">
                <a16:creationId xmlns:a16="http://schemas.microsoft.com/office/drawing/2014/main" id="{DD9100CF-5426-4FD3-9E70-D520CF60F4B8}"/>
              </a:ext>
            </a:extLst>
          </p:cNvPr>
          <p:cNvGraphicFramePr/>
          <p:nvPr>
            <p:extLst>
              <p:ext uri="{D42A27DB-BD31-4B8C-83A1-F6EECF244321}">
                <p14:modId xmlns:p14="http://schemas.microsoft.com/office/powerpoint/2010/main" val="1451141754"/>
              </p:ext>
            </p:extLst>
          </p:nvPr>
        </p:nvGraphicFramePr>
        <p:xfrm>
          <a:off x="2232526" y="1200329"/>
          <a:ext cx="8636000" cy="55736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4359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mfinbow\AppData\Local\Microsoft\Windows\INetCache\Content.MSO\11DDC7A4.tmp">
            <a:extLst>
              <a:ext uri="{FF2B5EF4-FFF2-40B4-BE49-F238E27FC236}">
                <a16:creationId xmlns:a16="http://schemas.microsoft.com/office/drawing/2014/main" id="{03CD827D-3B1E-4B45-8BAD-E87C81794907}"/>
              </a:ext>
            </a:extLst>
          </p:cNvPr>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8797630" y="13257"/>
            <a:ext cx="3394370" cy="1669764"/>
          </a:xfrm>
          <a:prstGeom prst="rect">
            <a:avLst/>
          </a:prstGeom>
          <a:noFill/>
        </p:spPr>
      </p:pic>
      <p:sp>
        <p:nvSpPr>
          <p:cNvPr id="2" name="Rectangle 1"/>
          <p:cNvSpPr/>
          <p:nvPr/>
        </p:nvSpPr>
        <p:spPr>
          <a:xfrm>
            <a:off x="8718336" y="3499945"/>
            <a:ext cx="3473664" cy="33580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p:cNvSpPr/>
          <p:nvPr/>
        </p:nvSpPr>
        <p:spPr>
          <a:xfrm>
            <a:off x="676275" y="2115210"/>
            <a:ext cx="3631324" cy="3358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9" name="Table 8">
            <a:extLst>
              <a:ext uri="{FF2B5EF4-FFF2-40B4-BE49-F238E27FC236}">
                <a16:creationId xmlns:a16="http://schemas.microsoft.com/office/drawing/2014/main" id="{9CB8FBC9-F774-40E0-8E3C-0BB134A4875D}"/>
              </a:ext>
            </a:extLst>
          </p:cNvPr>
          <p:cNvGraphicFramePr>
            <a:graphicFrameLocks noGrp="1"/>
          </p:cNvGraphicFramePr>
          <p:nvPr>
            <p:extLst>
              <p:ext uri="{D42A27DB-BD31-4B8C-83A1-F6EECF244321}">
                <p14:modId xmlns:p14="http://schemas.microsoft.com/office/powerpoint/2010/main" val="4213042687"/>
              </p:ext>
            </p:extLst>
          </p:nvPr>
        </p:nvGraphicFramePr>
        <p:xfrm>
          <a:off x="669278" y="1901205"/>
          <a:ext cx="5866415" cy="4647789"/>
        </p:xfrm>
        <a:graphic>
          <a:graphicData uri="http://schemas.openxmlformats.org/drawingml/2006/table">
            <a:tbl>
              <a:tblPr firstRow="1" bandRow="1">
                <a:tableStyleId>{93296810-A885-4BE3-A3E7-6D5BEEA58F35}</a:tableStyleId>
              </a:tblPr>
              <a:tblGrid>
                <a:gridCol w="3936020">
                  <a:extLst>
                    <a:ext uri="{9D8B030D-6E8A-4147-A177-3AD203B41FA5}">
                      <a16:colId xmlns:a16="http://schemas.microsoft.com/office/drawing/2014/main" val="2108274730"/>
                    </a:ext>
                  </a:extLst>
                </a:gridCol>
                <a:gridCol w="1930395">
                  <a:extLst>
                    <a:ext uri="{9D8B030D-6E8A-4147-A177-3AD203B41FA5}">
                      <a16:colId xmlns:a16="http://schemas.microsoft.com/office/drawing/2014/main" val="2494426599"/>
                    </a:ext>
                  </a:extLst>
                </a:gridCol>
              </a:tblGrid>
              <a:tr h="498037">
                <a:tc>
                  <a:txBody>
                    <a:bodyPr/>
                    <a:lstStyle/>
                    <a:p>
                      <a:pPr algn="ctr"/>
                      <a:r>
                        <a:rPr lang="en-GB" sz="2000" dirty="0">
                          <a:solidFill>
                            <a:schemeClr val="bg1"/>
                          </a:solidFill>
                          <a:latin typeface="+mn-lt"/>
                        </a:rPr>
                        <a:t>Workshop</a:t>
                      </a:r>
                    </a:p>
                  </a:txBody>
                  <a:tcPr marL="106379" marR="106379" marT="53190" marB="531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GB" sz="2000" dirty="0">
                          <a:solidFill>
                            <a:schemeClr val="bg1"/>
                          </a:solidFill>
                          <a:latin typeface="+mn-lt"/>
                        </a:rPr>
                        <a:t>Date</a:t>
                      </a:r>
                    </a:p>
                  </a:txBody>
                  <a:tcPr marL="106379" marR="106379" marT="53190" marB="531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22440347"/>
                  </a:ext>
                </a:extLst>
              </a:tr>
              <a:tr h="51871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600" b="0" i="0" u="none" strike="noStrike" kern="1200" dirty="0">
                          <a:solidFill>
                            <a:schemeClr val="bg1"/>
                          </a:solidFill>
                          <a:effectLst/>
                          <a:latin typeface="Calibri" panose="020F0502020204030204" pitchFamily="34" charset="0"/>
                          <a:ea typeface="+mn-ea"/>
                          <a:cs typeface="+mn-cs"/>
                        </a:rPr>
                        <a:t>Internal Stakeholder – Regular meetings</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ctr" defTabSz="914400" rtl="0" eaLnBrk="1" fontAlgn="b" latinLnBrk="0" hangingPunct="1"/>
                      <a:r>
                        <a:rPr lang="en-GB" sz="1600" b="0" i="0" u="none" strike="noStrike" kern="1200" dirty="0">
                          <a:solidFill>
                            <a:schemeClr val="bg1"/>
                          </a:solidFill>
                          <a:effectLst/>
                          <a:latin typeface="Calibri" panose="020F0502020204030204" pitchFamily="34" charset="0"/>
                          <a:ea typeface="+mn-ea"/>
                          <a:cs typeface="+mn-cs"/>
                        </a:rPr>
                        <a:t>Monthly</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1506109"/>
                  </a:ext>
                </a:extLst>
              </a:tr>
              <a:tr h="51871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600" b="0" i="0" u="none" strike="noStrike" kern="1200" dirty="0">
                          <a:solidFill>
                            <a:schemeClr val="bg1"/>
                          </a:solidFill>
                          <a:effectLst/>
                          <a:latin typeface="Calibri" panose="020F0502020204030204" pitchFamily="34" charset="0"/>
                          <a:ea typeface="+mn-ea"/>
                          <a:cs typeface="+mn-cs"/>
                        </a:rPr>
                        <a:t>Partner – Various planned events</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ctr" defTabSz="914400" rtl="0" eaLnBrk="1" fontAlgn="b" latinLnBrk="0" hangingPunct="1"/>
                      <a:r>
                        <a:rPr lang="en-GB" sz="1600" b="0" i="0" u="none" strike="noStrike" kern="1200" dirty="0">
                          <a:solidFill>
                            <a:schemeClr val="bg1"/>
                          </a:solidFill>
                          <a:effectLst/>
                          <a:latin typeface="Calibri" panose="020F0502020204030204" pitchFamily="34" charset="0"/>
                          <a:ea typeface="+mn-ea"/>
                          <a:cs typeface="+mn-cs"/>
                        </a:rPr>
                        <a:t>Throughout</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18719">
                <a:tc>
                  <a:txBody>
                    <a:bodyPr/>
                    <a:lstStyle/>
                    <a:p>
                      <a:pPr marL="72000" algn="l" defTabSz="914400" rtl="0" eaLnBrk="1" fontAlgn="b" latinLnBrk="0" hangingPunct="1"/>
                      <a:endParaRPr lang="en-US" sz="1600" b="0" i="0" u="none" strike="noStrike" kern="1200" dirty="0">
                        <a:solidFill>
                          <a:schemeClr val="bg1"/>
                        </a:solidFill>
                        <a:effectLst/>
                        <a:latin typeface="Calibri" panose="020F0502020204030204" pitchFamily="34" charset="0"/>
                        <a:ea typeface="+mn-ea"/>
                        <a:cs typeface="+mn-cs"/>
                      </a:endParaRPr>
                    </a:p>
                    <a:p>
                      <a:pPr marL="72000" algn="l" defTabSz="914400" rtl="0" eaLnBrk="1" fontAlgn="b" latinLnBrk="0" hangingPunct="1"/>
                      <a:r>
                        <a:rPr lang="en-US" sz="1600" b="0" i="0" u="none" strike="noStrike" kern="1200" dirty="0">
                          <a:solidFill>
                            <a:schemeClr val="bg1"/>
                          </a:solidFill>
                          <a:effectLst/>
                          <a:latin typeface="Calibri" panose="020F0502020204030204" pitchFamily="34" charset="0"/>
                          <a:ea typeface="+mn-ea"/>
                          <a:cs typeface="+mn-cs"/>
                        </a:rPr>
                        <a:t>Thematic – Foundation/ Grand Challenge</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ctr" defTabSz="914400" rtl="0" eaLnBrk="1" fontAlgn="b" latinLnBrk="0" hangingPunct="1"/>
                      <a:r>
                        <a:rPr lang="en-GB" sz="1600" b="0" i="0" u="none" strike="noStrike" kern="1200" dirty="0">
                          <a:solidFill>
                            <a:schemeClr val="bg1"/>
                          </a:solidFill>
                          <a:effectLst/>
                          <a:latin typeface="Calibri" panose="020F0502020204030204" pitchFamily="34" charset="0"/>
                          <a:ea typeface="+mn-ea"/>
                          <a:cs typeface="+mn-cs"/>
                        </a:rPr>
                        <a:t>Mid-Oct (tbc)</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9927802"/>
                  </a:ext>
                </a:extLst>
              </a:tr>
              <a:tr h="51871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600" b="0" i="0" u="none" strike="noStrike" kern="1200" dirty="0">
                          <a:solidFill>
                            <a:schemeClr val="bg1"/>
                          </a:solidFill>
                          <a:effectLst/>
                          <a:latin typeface="Calibri" panose="020F0502020204030204" pitchFamily="34" charset="0"/>
                          <a:ea typeface="+mn-ea"/>
                          <a:cs typeface="+mn-cs"/>
                        </a:rPr>
                        <a:t>Thematic – Foundation/ Grand Challenge</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b" latinLnBrk="0" hangingPunct="1">
                        <a:lnSpc>
                          <a:spcPct val="100000"/>
                        </a:lnSpc>
                        <a:spcBef>
                          <a:spcPts val="0"/>
                        </a:spcBef>
                        <a:spcAft>
                          <a:spcPts val="0"/>
                        </a:spcAft>
                        <a:buClrTx/>
                        <a:buSzTx/>
                        <a:buFontTx/>
                        <a:buNone/>
                        <a:tabLst/>
                        <a:defRPr/>
                      </a:pPr>
                      <a:r>
                        <a:rPr lang="en-GB" sz="1600" b="0" i="0" u="none" strike="noStrike" kern="1200" dirty="0">
                          <a:solidFill>
                            <a:schemeClr val="bg1"/>
                          </a:solidFill>
                          <a:effectLst/>
                          <a:latin typeface="Calibri" panose="020F0502020204030204" pitchFamily="34" charset="0"/>
                          <a:ea typeface="+mn-ea"/>
                          <a:cs typeface="+mn-cs"/>
                        </a:rPr>
                        <a:t>Mid-Oct (tbc)</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07216319"/>
                  </a:ext>
                </a:extLst>
              </a:tr>
              <a:tr h="51871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600" b="0" i="0" u="none" strike="noStrike" kern="1200" dirty="0">
                          <a:solidFill>
                            <a:schemeClr val="bg1"/>
                          </a:solidFill>
                          <a:effectLst/>
                          <a:latin typeface="Calibri" panose="020F0502020204030204" pitchFamily="34" charset="0"/>
                          <a:ea typeface="+mn-ea"/>
                          <a:cs typeface="+mn-cs"/>
                        </a:rPr>
                        <a:t>Thematic – Foundation/ Grand Challenge</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b" latinLnBrk="0" hangingPunct="1">
                        <a:lnSpc>
                          <a:spcPct val="100000"/>
                        </a:lnSpc>
                        <a:spcBef>
                          <a:spcPts val="0"/>
                        </a:spcBef>
                        <a:spcAft>
                          <a:spcPts val="0"/>
                        </a:spcAft>
                        <a:buClrTx/>
                        <a:buSzTx/>
                        <a:buFontTx/>
                        <a:buNone/>
                        <a:tabLst/>
                        <a:defRPr/>
                      </a:pPr>
                      <a:r>
                        <a:rPr lang="en-GB" sz="1600" b="0" i="0" u="none" strike="noStrike" kern="1200" dirty="0">
                          <a:solidFill>
                            <a:schemeClr val="bg1"/>
                          </a:solidFill>
                          <a:effectLst/>
                          <a:latin typeface="Calibri" panose="020F0502020204030204" pitchFamily="34" charset="0"/>
                          <a:ea typeface="+mn-ea"/>
                          <a:cs typeface="+mn-cs"/>
                        </a:rPr>
                        <a:t>Mid-Oct (tbc)</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4762158"/>
                  </a:ext>
                </a:extLst>
              </a:tr>
              <a:tr h="51871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600" b="0" i="0" u="none" strike="noStrike" kern="1200" dirty="0">
                          <a:solidFill>
                            <a:schemeClr val="bg1"/>
                          </a:solidFill>
                          <a:effectLst/>
                          <a:latin typeface="Calibri" panose="020F0502020204030204" pitchFamily="34" charset="0"/>
                          <a:ea typeface="+mn-ea"/>
                          <a:cs typeface="+mn-cs"/>
                        </a:rPr>
                        <a:t>Thematic – Foundation/ Grand Challenge</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b" latinLnBrk="0" hangingPunct="1">
                        <a:lnSpc>
                          <a:spcPct val="100000"/>
                        </a:lnSpc>
                        <a:spcBef>
                          <a:spcPts val="0"/>
                        </a:spcBef>
                        <a:spcAft>
                          <a:spcPts val="0"/>
                        </a:spcAft>
                        <a:buClrTx/>
                        <a:buSzTx/>
                        <a:buFontTx/>
                        <a:buNone/>
                        <a:tabLst/>
                        <a:defRPr/>
                      </a:pPr>
                      <a:r>
                        <a:rPr lang="en-GB" sz="1600" b="0" i="0" u="none" strike="noStrike" kern="1200" dirty="0">
                          <a:solidFill>
                            <a:schemeClr val="bg1"/>
                          </a:solidFill>
                          <a:effectLst/>
                          <a:latin typeface="Calibri" panose="020F0502020204030204" pitchFamily="34" charset="0"/>
                          <a:ea typeface="+mn-ea"/>
                          <a:cs typeface="+mn-cs"/>
                        </a:rPr>
                        <a:t>Mid-Oct (tbc)</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5996113"/>
                  </a:ext>
                </a:extLst>
              </a:tr>
              <a:tr h="51871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600" b="0" i="0" u="none" strike="noStrike" kern="1200" dirty="0">
                          <a:solidFill>
                            <a:schemeClr val="bg1"/>
                          </a:solidFill>
                          <a:effectLst/>
                          <a:latin typeface="Calibri" panose="020F0502020204030204" pitchFamily="34" charset="0"/>
                          <a:ea typeface="+mn-ea"/>
                          <a:cs typeface="+mn-cs"/>
                        </a:rPr>
                        <a:t>Thematic – Foundation/ Grand Challenge</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b" latinLnBrk="0" hangingPunct="1">
                        <a:lnSpc>
                          <a:spcPct val="100000"/>
                        </a:lnSpc>
                        <a:spcBef>
                          <a:spcPts val="0"/>
                        </a:spcBef>
                        <a:spcAft>
                          <a:spcPts val="0"/>
                        </a:spcAft>
                        <a:buClrTx/>
                        <a:buSzTx/>
                        <a:buFontTx/>
                        <a:buNone/>
                        <a:tabLst/>
                        <a:defRPr/>
                      </a:pPr>
                      <a:r>
                        <a:rPr lang="en-GB" sz="1600" b="0" i="0" u="none" strike="noStrike" kern="1200" dirty="0">
                          <a:solidFill>
                            <a:schemeClr val="bg1"/>
                          </a:solidFill>
                          <a:effectLst/>
                          <a:latin typeface="Calibri" panose="020F0502020204030204" pitchFamily="34" charset="0"/>
                          <a:ea typeface="+mn-ea"/>
                          <a:cs typeface="+mn-cs"/>
                        </a:rPr>
                        <a:t>Mid-Oct (tbc)</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8392705"/>
                  </a:ext>
                </a:extLst>
              </a:tr>
              <a:tr h="518719">
                <a:tc>
                  <a:txBody>
                    <a:bodyPr/>
                    <a:lstStyle/>
                    <a:p>
                      <a:pPr marL="72000" algn="l" defTabSz="914400" rtl="0" eaLnBrk="1" fontAlgn="b" latinLnBrk="0" hangingPunct="1"/>
                      <a:r>
                        <a:rPr lang="en-GB" sz="1600" b="0" i="0" u="none" strike="noStrike" kern="1200" dirty="0">
                          <a:solidFill>
                            <a:schemeClr val="bg1"/>
                          </a:solidFill>
                          <a:effectLst/>
                          <a:latin typeface="Calibri" panose="020F0502020204030204" pitchFamily="34" charset="0"/>
                          <a:ea typeface="+mn-ea"/>
                          <a:cs typeface="+mn-cs"/>
                        </a:rPr>
                        <a:t>Summit</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ctr" defTabSz="914400" rtl="0" eaLnBrk="1" fontAlgn="b" latinLnBrk="0" hangingPunct="1"/>
                      <a:r>
                        <a:rPr lang="en-GB" sz="1600" b="0" i="0" u="none" strike="noStrike" kern="1200" dirty="0">
                          <a:solidFill>
                            <a:schemeClr val="bg1"/>
                          </a:solidFill>
                          <a:effectLst/>
                          <a:latin typeface="Calibri" panose="020F0502020204030204" pitchFamily="34" charset="0"/>
                          <a:ea typeface="+mn-ea"/>
                          <a:cs typeface="+mn-cs"/>
                        </a:rPr>
                        <a:t>November (tbc)</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637872"/>
                  </a:ext>
                </a:extLst>
              </a:tr>
            </a:tbl>
          </a:graphicData>
        </a:graphic>
      </p:graphicFrame>
      <p:sp>
        <p:nvSpPr>
          <p:cNvPr id="10" name="Title 1"/>
          <p:cNvSpPr txBox="1">
            <a:spLocks/>
          </p:cNvSpPr>
          <p:nvPr/>
        </p:nvSpPr>
        <p:spPr>
          <a:xfrm>
            <a:off x="669278" y="1313002"/>
            <a:ext cx="7579242" cy="67446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800" b="1" dirty="0">
                <a:latin typeface="Calibri" panose="020F0502020204030204" pitchFamily="34" charset="0"/>
              </a:rPr>
              <a:t>Routes to Engagement: LEP Events</a:t>
            </a:r>
            <a:endParaRPr lang="en-GB" b="1" dirty="0">
              <a:latin typeface="Calibri" panose="020F0502020204030204" pitchFamily="34" charset="0"/>
            </a:endParaRPr>
          </a:p>
        </p:txBody>
      </p:sp>
      <p:sp>
        <p:nvSpPr>
          <p:cNvPr id="11" name="Title 1">
            <a:extLst>
              <a:ext uri="{FF2B5EF4-FFF2-40B4-BE49-F238E27FC236}">
                <a16:creationId xmlns:a16="http://schemas.microsoft.com/office/drawing/2014/main" id="{734BF346-1D2E-45BE-8A6F-952576474E9F}"/>
              </a:ext>
            </a:extLst>
          </p:cNvPr>
          <p:cNvSpPr txBox="1">
            <a:spLocks/>
          </p:cNvSpPr>
          <p:nvPr/>
        </p:nvSpPr>
        <p:spPr>
          <a:xfrm>
            <a:off x="6955951" y="1901205"/>
            <a:ext cx="4760784" cy="4919542"/>
          </a:xfrm>
          <a:prstGeom prst="rect">
            <a:avLst/>
          </a:prstGeom>
        </p:spPr>
        <p:txBody>
          <a:bodyPr vert="horz" lIns="91440" tIns="45720" rIns="91440" bIns="45720" rtlCol="0" anchor="t">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800"/>
              </a:spcAft>
            </a:pPr>
            <a:r>
              <a:rPr lang="en-GB" sz="1900" b="1" dirty="0">
                <a:solidFill>
                  <a:schemeClr val="bg1"/>
                </a:solidFill>
                <a:latin typeface="Calibri" panose="020F0502020204030204" pitchFamily="34" charset="0"/>
                <a:cs typeface="Arial" panose="020B0604020202020204" pitchFamily="34" charset="0"/>
              </a:rPr>
              <a:t>Internal stakeholder </a:t>
            </a:r>
            <a:r>
              <a:rPr lang="en-GB" sz="1900" dirty="0">
                <a:solidFill>
                  <a:schemeClr val="bg1"/>
                </a:solidFill>
                <a:latin typeface="Calibri" panose="020F0502020204030204" pitchFamily="34" charset="0"/>
                <a:cs typeface="Arial" panose="020B0604020202020204" pitchFamily="34" charset="0"/>
              </a:rPr>
              <a:t>– focused on contributions into the process and progress of the LIS development via established LEP/Federated structures. </a:t>
            </a:r>
            <a:br>
              <a:rPr lang="en-GB" sz="1900" dirty="0">
                <a:solidFill>
                  <a:schemeClr val="bg1"/>
                </a:solidFill>
                <a:latin typeface="Calibri" panose="020F0502020204030204" pitchFamily="34" charset="0"/>
                <a:cs typeface="Arial" panose="020B0604020202020204" pitchFamily="34" charset="0"/>
              </a:rPr>
            </a:br>
            <a:endParaRPr lang="en-GB" sz="1900" dirty="0">
              <a:solidFill>
                <a:schemeClr val="bg1"/>
              </a:solidFill>
              <a:latin typeface="Calibri" panose="020F0502020204030204" pitchFamily="34" charset="0"/>
              <a:cs typeface="Arial" panose="020B0604020202020204" pitchFamily="34" charset="0"/>
            </a:endParaRPr>
          </a:p>
          <a:p>
            <a:pPr>
              <a:lnSpc>
                <a:spcPct val="107000"/>
              </a:lnSpc>
              <a:spcAft>
                <a:spcPts val="800"/>
              </a:spcAft>
            </a:pPr>
            <a:r>
              <a:rPr lang="en-GB" sz="1900" b="1" dirty="0">
                <a:solidFill>
                  <a:schemeClr val="bg1"/>
                </a:solidFill>
                <a:latin typeface="Calibri" panose="020F0502020204030204" pitchFamily="34" charset="0"/>
                <a:cs typeface="Arial" panose="020B0604020202020204" pitchFamily="34" charset="0"/>
              </a:rPr>
              <a:t>Thematic events </a:t>
            </a:r>
            <a:r>
              <a:rPr lang="en-GB" sz="1900" dirty="0">
                <a:solidFill>
                  <a:schemeClr val="bg1"/>
                </a:solidFill>
                <a:latin typeface="Calibri" panose="020F0502020204030204" pitchFamily="34" charset="0"/>
                <a:cs typeface="Arial" panose="020B0604020202020204" pitchFamily="34" charset="0"/>
              </a:rPr>
              <a:t>-</a:t>
            </a:r>
            <a:r>
              <a:rPr lang="en-GB" sz="1900" b="1" dirty="0">
                <a:solidFill>
                  <a:schemeClr val="bg1"/>
                </a:solidFill>
                <a:latin typeface="Calibri" panose="020F0502020204030204" pitchFamily="34" charset="0"/>
                <a:cs typeface="Arial" panose="020B0604020202020204" pitchFamily="34" charset="0"/>
              </a:rPr>
              <a:t> </a:t>
            </a:r>
            <a:r>
              <a:rPr lang="en-GB" sz="1900" dirty="0">
                <a:solidFill>
                  <a:schemeClr val="bg1"/>
                </a:solidFill>
                <a:latin typeface="Calibri" panose="020F0502020204030204" pitchFamily="34" charset="0"/>
                <a:cs typeface="Arial" panose="020B0604020202020204" pitchFamily="34" charset="0"/>
              </a:rPr>
              <a:t>aimed primarily at business, academia and other partners to focus on developing qualitative evidence and specific interventions around the strategic opportunities and Grand Challenges.  </a:t>
            </a:r>
            <a:br>
              <a:rPr lang="en-GB" sz="1900" dirty="0">
                <a:solidFill>
                  <a:schemeClr val="bg1"/>
                </a:solidFill>
                <a:latin typeface="Calibri" panose="020F0502020204030204" pitchFamily="34" charset="0"/>
                <a:cs typeface="Arial" panose="020B0604020202020204" pitchFamily="34" charset="0"/>
              </a:rPr>
            </a:br>
            <a:endParaRPr lang="en-GB" sz="1900" dirty="0">
              <a:solidFill>
                <a:schemeClr val="bg1"/>
              </a:solidFill>
              <a:latin typeface="Calibri" panose="020F0502020204030204" pitchFamily="34" charset="0"/>
              <a:cs typeface="Arial" panose="020B0604020202020204" pitchFamily="34" charset="0"/>
            </a:endParaRPr>
          </a:p>
          <a:p>
            <a:pPr>
              <a:lnSpc>
                <a:spcPct val="107000"/>
              </a:lnSpc>
              <a:spcAft>
                <a:spcPts val="800"/>
              </a:spcAft>
            </a:pPr>
            <a:r>
              <a:rPr lang="en-GB" sz="1900" b="1" dirty="0">
                <a:solidFill>
                  <a:schemeClr val="bg1"/>
                </a:solidFill>
                <a:latin typeface="Calibri" panose="020F0502020204030204" pitchFamily="34" charset="0"/>
                <a:cs typeface="Arial" panose="020B0604020202020204" pitchFamily="34" charset="0"/>
              </a:rPr>
              <a:t>Partner events </a:t>
            </a:r>
            <a:r>
              <a:rPr lang="en-GB" sz="1900" dirty="0">
                <a:solidFill>
                  <a:schemeClr val="bg1"/>
                </a:solidFill>
                <a:latin typeface="Calibri" panose="020F0502020204030204" pitchFamily="34" charset="0"/>
                <a:cs typeface="Arial" panose="020B0604020202020204" pitchFamily="34" charset="0"/>
              </a:rPr>
              <a:t>– planning local sessions with LAs, businesses, education, and business intermediaries, to consider the evidence and interventions that are emerging and input to the development.  </a:t>
            </a:r>
            <a:br>
              <a:rPr lang="en-GB" sz="1900" dirty="0">
                <a:solidFill>
                  <a:schemeClr val="bg1"/>
                </a:solidFill>
                <a:latin typeface="Calibri" panose="020F0502020204030204" pitchFamily="34" charset="0"/>
                <a:cs typeface="Arial" panose="020B0604020202020204" pitchFamily="34" charset="0"/>
              </a:rPr>
            </a:br>
            <a:endParaRPr lang="en-GB" sz="1900" dirty="0">
              <a:solidFill>
                <a:schemeClr val="bg1"/>
              </a:solidFill>
              <a:latin typeface="Calibri" panose="020F0502020204030204" pitchFamily="34" charset="0"/>
              <a:cs typeface="Arial" panose="020B0604020202020204" pitchFamily="34" charset="0"/>
            </a:endParaRPr>
          </a:p>
          <a:p>
            <a:pPr>
              <a:lnSpc>
                <a:spcPct val="107000"/>
              </a:lnSpc>
              <a:spcAft>
                <a:spcPts val="800"/>
              </a:spcAft>
            </a:pPr>
            <a:r>
              <a:rPr lang="en-GB" sz="1900" dirty="0">
                <a:solidFill>
                  <a:schemeClr val="bg1"/>
                </a:solidFill>
                <a:latin typeface="Calibri" panose="020F0502020204030204" pitchFamily="34" charset="0"/>
                <a:cs typeface="Arial" panose="020B0604020202020204" pitchFamily="34" charset="0"/>
              </a:rPr>
              <a:t>A wider ‘summit’ may also take place to engage with businesses and others on the LIS overall.</a:t>
            </a:r>
          </a:p>
          <a:p>
            <a:pPr>
              <a:lnSpc>
                <a:spcPct val="107000"/>
              </a:lnSpc>
              <a:spcAft>
                <a:spcPts val="800"/>
              </a:spcAft>
            </a:pPr>
            <a:endParaRPr lang="en-GB" sz="600" b="1" i="1" dirty="0">
              <a:solidFill>
                <a:schemeClr val="bg1"/>
              </a:solidFill>
              <a:latin typeface="Calibri" panose="020F0502020204030204" pitchFamily="34" charset="0"/>
              <a:cs typeface="Arial" panose="020B0604020202020204" pitchFamily="34" charset="0"/>
            </a:endParaRPr>
          </a:p>
          <a:p>
            <a:pPr>
              <a:lnSpc>
                <a:spcPct val="107000"/>
              </a:lnSpc>
              <a:spcAft>
                <a:spcPts val="800"/>
              </a:spcAft>
            </a:pPr>
            <a:r>
              <a:rPr lang="en-GB" sz="1900" b="1" i="1" dirty="0">
                <a:solidFill>
                  <a:schemeClr val="bg1"/>
                </a:solidFill>
                <a:latin typeface="Calibri" panose="020F0502020204030204" pitchFamily="34" charset="0"/>
                <a:cs typeface="Arial" panose="020B0604020202020204" pitchFamily="34" charset="0"/>
              </a:rPr>
              <a:t>All feedback will be integrated into the evidence base </a:t>
            </a:r>
          </a:p>
          <a:p>
            <a:pPr>
              <a:lnSpc>
                <a:spcPct val="107000"/>
              </a:lnSpc>
              <a:spcAft>
                <a:spcPts val="800"/>
              </a:spcAft>
            </a:pPr>
            <a:endParaRPr lang="en-GB" sz="1800" dirty="0">
              <a:solidFill>
                <a:schemeClr val="bg1"/>
              </a:solidFill>
              <a:latin typeface="Calibri" panose="020F0502020204030204" pitchFamily="34" charset="0"/>
              <a:cs typeface="Arial" panose="020B0604020202020204" pitchFamily="34" charset="0"/>
            </a:endParaRPr>
          </a:p>
          <a:p>
            <a:pPr>
              <a:lnSpc>
                <a:spcPct val="107000"/>
              </a:lnSpc>
              <a:spcAft>
                <a:spcPts val="800"/>
              </a:spcAft>
            </a:pPr>
            <a:endParaRPr lang="en-GB" dirty="0">
              <a:solidFill>
                <a:schemeClr val="bg1"/>
              </a:solidFill>
              <a:latin typeface="Calibri" panose="020F0502020204030204" pitchFamily="34" charset="0"/>
            </a:endParaRPr>
          </a:p>
          <a:p>
            <a:pPr>
              <a:lnSpc>
                <a:spcPct val="107000"/>
              </a:lnSpc>
              <a:spcAft>
                <a:spcPts val="800"/>
              </a:spcAft>
            </a:pPr>
            <a:endParaRPr lang="en-GB" dirty="0">
              <a:solidFill>
                <a:schemeClr val="bg1"/>
              </a:solidFill>
              <a:latin typeface="Calibri" panose="020F0502020204030204" pitchFamily="34" charset="0"/>
            </a:endParaRPr>
          </a:p>
        </p:txBody>
      </p:sp>
    </p:spTree>
    <p:extLst>
      <p:ext uri="{BB962C8B-B14F-4D97-AF65-F5344CB8AC3E}">
        <p14:creationId xmlns:p14="http://schemas.microsoft.com/office/powerpoint/2010/main" val="4216766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mfinbow\AppData\Local\Microsoft\Windows\INetCache\Content.MSO\11DDC7A4.tmp">
            <a:extLst>
              <a:ext uri="{FF2B5EF4-FFF2-40B4-BE49-F238E27FC236}">
                <a16:creationId xmlns:a16="http://schemas.microsoft.com/office/drawing/2014/main" id="{03CD827D-3B1E-4B45-8BAD-E87C81794907}"/>
              </a:ext>
            </a:extLst>
          </p:cNvPr>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8797630" y="13257"/>
            <a:ext cx="3394370" cy="1669764"/>
          </a:xfrm>
          <a:prstGeom prst="rect">
            <a:avLst/>
          </a:prstGeom>
          <a:noFill/>
        </p:spPr>
      </p:pic>
      <p:sp>
        <p:nvSpPr>
          <p:cNvPr id="2" name="Rectangle 1"/>
          <p:cNvSpPr/>
          <p:nvPr/>
        </p:nvSpPr>
        <p:spPr>
          <a:xfrm>
            <a:off x="8718336" y="3499944"/>
            <a:ext cx="3473664" cy="33580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p:cNvSpPr/>
          <p:nvPr/>
        </p:nvSpPr>
        <p:spPr>
          <a:xfrm>
            <a:off x="676275" y="2115210"/>
            <a:ext cx="3631324" cy="3358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itle 1"/>
          <p:cNvSpPr txBox="1">
            <a:spLocks/>
          </p:cNvSpPr>
          <p:nvPr/>
        </p:nvSpPr>
        <p:spPr>
          <a:xfrm>
            <a:off x="669278" y="1285323"/>
            <a:ext cx="7579242" cy="67446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800" b="1" dirty="0">
                <a:latin typeface="Calibri" panose="020F0502020204030204" pitchFamily="34" charset="0"/>
              </a:rPr>
              <a:t>Questions for discussion</a:t>
            </a:r>
            <a:endParaRPr lang="en-GB" b="1" dirty="0">
              <a:latin typeface="Calibri" panose="020F0502020204030204" pitchFamily="34" charset="0"/>
            </a:endParaRPr>
          </a:p>
        </p:txBody>
      </p:sp>
      <p:sp>
        <p:nvSpPr>
          <p:cNvPr id="19" name="Rectangle 18">
            <a:extLst>
              <a:ext uri="{FF2B5EF4-FFF2-40B4-BE49-F238E27FC236}">
                <a16:creationId xmlns:a16="http://schemas.microsoft.com/office/drawing/2014/main" id="{D3F021CE-D221-45FB-A6DE-A337400EE70C}"/>
              </a:ext>
            </a:extLst>
          </p:cNvPr>
          <p:cNvSpPr/>
          <p:nvPr/>
        </p:nvSpPr>
        <p:spPr>
          <a:xfrm>
            <a:off x="676275" y="1723652"/>
            <a:ext cx="11031311" cy="4922077"/>
          </a:xfrm>
          <a:prstGeom prst="rect">
            <a:avLst/>
          </a:prstGeom>
        </p:spPr>
        <p:txBody>
          <a:bodyPr wrap="square">
            <a:spAutoFit/>
          </a:bodyPr>
          <a:lstStyle/>
          <a:p>
            <a:pPr marL="342900" indent="-342900">
              <a:spcBef>
                <a:spcPts val="4200"/>
              </a:spcBef>
              <a:buFont typeface="Courier New" panose="02070309020205020404" pitchFamily="49" charset="0"/>
              <a:buChar char="o"/>
            </a:pPr>
            <a:r>
              <a:rPr lang="en-GB" sz="2100" dirty="0">
                <a:solidFill>
                  <a:schemeClr val="accent5"/>
                </a:solidFill>
                <a:latin typeface="Calibri" panose="020F0502020204030204" pitchFamily="34" charset="0"/>
              </a:rPr>
              <a:t>Do the productivity challenges and potential opportunities identified, reflect the situation in your area? </a:t>
            </a:r>
          </a:p>
          <a:p>
            <a:pPr marL="342900" indent="-342900">
              <a:spcBef>
                <a:spcPts val="4200"/>
              </a:spcBef>
              <a:buFont typeface="Courier New" panose="02070309020205020404" pitchFamily="49" charset="0"/>
              <a:buChar char="o"/>
            </a:pPr>
            <a:r>
              <a:rPr lang="en-GB" sz="2100" dirty="0">
                <a:solidFill>
                  <a:schemeClr val="accent5"/>
                </a:solidFill>
                <a:latin typeface="Calibri" panose="020F0502020204030204" pitchFamily="34" charset="0"/>
              </a:rPr>
              <a:t>What do you perceive to be the main opportunities and challenges ahead for businesses in your area / sector? </a:t>
            </a:r>
          </a:p>
          <a:p>
            <a:pPr marL="342900" indent="-342900">
              <a:spcBef>
                <a:spcPts val="4200"/>
              </a:spcBef>
              <a:buFont typeface="Courier New" panose="02070309020205020404" pitchFamily="49" charset="0"/>
              <a:buChar char="o"/>
            </a:pPr>
            <a:r>
              <a:rPr lang="en-GB" sz="2100" dirty="0">
                <a:solidFill>
                  <a:schemeClr val="accent5"/>
                </a:solidFill>
                <a:latin typeface="Calibri" panose="020F0502020204030204" pitchFamily="34" charset="0"/>
              </a:rPr>
              <a:t>What are the main business opportunities and challenges ahead? How could these opportunities, or the removal of barriers, improve productivity and business growth?</a:t>
            </a:r>
          </a:p>
          <a:p>
            <a:pPr marL="342900" indent="-342900">
              <a:spcBef>
                <a:spcPts val="4200"/>
              </a:spcBef>
              <a:buFont typeface="Courier New" panose="02070309020205020404" pitchFamily="49" charset="0"/>
              <a:buChar char="o"/>
            </a:pPr>
            <a:r>
              <a:rPr lang="en-GB" sz="2100" dirty="0">
                <a:solidFill>
                  <a:schemeClr val="accent5"/>
                </a:solidFill>
                <a:latin typeface="Calibri" panose="020F0502020204030204" pitchFamily="34" charset="0"/>
              </a:rPr>
              <a:t>What actions could businesses take to adapt and take up those opportunities? How can the public sector help?  </a:t>
            </a:r>
            <a:br>
              <a:rPr lang="en-GB" sz="2100" dirty="0">
                <a:solidFill>
                  <a:schemeClr val="accent5"/>
                </a:solidFill>
                <a:latin typeface="Calibri" panose="020F0502020204030204" pitchFamily="34" charset="0"/>
              </a:rPr>
            </a:br>
            <a:endParaRPr lang="en-GB" sz="2100" dirty="0">
              <a:solidFill>
                <a:schemeClr val="accent5"/>
              </a:solidFill>
              <a:latin typeface="Calibri" panose="020F0502020204030204" pitchFamily="34" charset="0"/>
            </a:endParaRPr>
          </a:p>
          <a:p>
            <a:pPr marL="342900" indent="-342900">
              <a:buFont typeface="Courier New" panose="02070309020205020404" pitchFamily="49" charset="0"/>
              <a:buChar char="o"/>
            </a:pPr>
            <a:r>
              <a:rPr lang="en-GB" sz="2100" dirty="0">
                <a:solidFill>
                  <a:schemeClr val="accent5"/>
                </a:solidFill>
                <a:latin typeface="Calibri" panose="020F0502020204030204" pitchFamily="34" charset="0"/>
              </a:rPr>
              <a:t>Please respond in terms of the what, how, who and when… </a:t>
            </a:r>
            <a:r>
              <a:rPr lang="en-GB" sz="2100" dirty="0">
                <a:solidFill>
                  <a:schemeClr val="accent5"/>
                </a:solidFill>
                <a:latin typeface="Calibri" panose="020F0502020204030204" pitchFamily="34" charset="0"/>
                <a:sym typeface="Wingdings" panose="05000000000000000000" pitchFamily="2" charset="2"/>
              </a:rPr>
              <a:t> </a:t>
            </a:r>
            <a:endParaRPr lang="en-GB" sz="2100" dirty="0">
              <a:solidFill>
                <a:schemeClr val="accent5"/>
              </a:solidFill>
              <a:latin typeface="Calibri" panose="020F0502020204030204" pitchFamily="34" charset="0"/>
            </a:endParaRPr>
          </a:p>
        </p:txBody>
      </p:sp>
    </p:spTree>
    <p:extLst>
      <p:ext uri="{BB962C8B-B14F-4D97-AF65-F5344CB8AC3E}">
        <p14:creationId xmlns:p14="http://schemas.microsoft.com/office/powerpoint/2010/main" val="1087806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76275" y="2115210"/>
            <a:ext cx="3631324" cy="3358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itle 1"/>
          <p:cNvSpPr txBox="1">
            <a:spLocks/>
          </p:cNvSpPr>
          <p:nvPr/>
        </p:nvSpPr>
        <p:spPr>
          <a:xfrm>
            <a:off x="669278" y="1546462"/>
            <a:ext cx="7579242" cy="67446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800" b="1" dirty="0">
                <a:latin typeface="Calibri" panose="020F0502020204030204" pitchFamily="34" charset="0"/>
              </a:rPr>
              <a:t>How to feedback</a:t>
            </a:r>
            <a:endParaRPr lang="en-GB" b="1" dirty="0">
              <a:latin typeface="Calibri" panose="020F0502020204030204" pitchFamily="34" charset="0"/>
            </a:endParaRPr>
          </a:p>
        </p:txBody>
      </p:sp>
      <p:sp>
        <p:nvSpPr>
          <p:cNvPr id="7" name="Content Placeholder 2"/>
          <p:cNvSpPr txBox="1">
            <a:spLocks/>
          </p:cNvSpPr>
          <p:nvPr/>
        </p:nvSpPr>
        <p:spPr>
          <a:xfrm>
            <a:off x="676275" y="2107554"/>
            <a:ext cx="9003753" cy="4570801"/>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0" i="0" kern="1200" baseline="0">
                <a:solidFill>
                  <a:schemeClr val="accent5"/>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lang="en-US" sz="2000" kern="1200">
                <a:solidFill>
                  <a:schemeClr val="accent2"/>
                </a:solidFill>
                <a:latin typeface="+mj-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lang="en-US"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lang="en-US"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lang="en-US"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defTabSz="457200"/>
            <a:r>
              <a:rPr lang="en-GB" dirty="0">
                <a:solidFill>
                  <a:schemeClr val="bg1"/>
                </a:solidFill>
                <a:latin typeface="Calibri" panose="020F0502020204030204" pitchFamily="34" charset="0"/>
              </a:rPr>
              <a:t>Please capture the essence of the key points discussed in your groups and structure your notes under each question.  A template for doing this is available.</a:t>
            </a:r>
          </a:p>
          <a:p>
            <a:pPr defTabSz="457200"/>
            <a:endParaRPr lang="en-GB" dirty="0">
              <a:solidFill>
                <a:schemeClr val="bg1"/>
              </a:solidFill>
              <a:latin typeface="Calibri" panose="020F0502020204030204" pitchFamily="34" charset="0"/>
            </a:endParaRPr>
          </a:p>
          <a:p>
            <a:pPr defTabSz="457200"/>
            <a:r>
              <a:rPr lang="en-GB" dirty="0">
                <a:solidFill>
                  <a:schemeClr val="bg1"/>
                </a:solidFill>
                <a:latin typeface="Calibri" panose="020F0502020204030204" pitchFamily="34" charset="0"/>
              </a:rPr>
              <a:t>We have included a section for any other points that you want us to capture and feed into to the strategy development work.</a:t>
            </a:r>
          </a:p>
          <a:p>
            <a:pPr defTabSz="457200"/>
            <a:endParaRPr lang="en-GB" dirty="0">
              <a:solidFill>
                <a:schemeClr val="bg1"/>
              </a:solidFill>
              <a:latin typeface="Calibri" panose="020F0502020204030204" pitchFamily="34" charset="0"/>
            </a:endParaRPr>
          </a:p>
          <a:p>
            <a:pPr defTabSz="457200"/>
            <a:r>
              <a:rPr lang="en-GB" dirty="0">
                <a:solidFill>
                  <a:schemeClr val="bg1"/>
                </a:solidFill>
                <a:latin typeface="Calibri" panose="020F0502020204030204" pitchFamily="34" charset="0"/>
              </a:rPr>
              <a:t>Please send your completed notes to </a:t>
            </a:r>
            <a:r>
              <a:rPr lang="en-GB" dirty="0">
                <a:solidFill>
                  <a:schemeClr val="bg1"/>
                </a:solidFill>
                <a:latin typeface="Calibri" panose="020F0502020204030204" pitchFamily="34" charset="0"/>
                <a:hlinkClick r:id="rId3"/>
              </a:rPr>
              <a:t>sharon.spicer@southeastlep.com</a:t>
            </a:r>
            <a:r>
              <a:rPr lang="en-GB" dirty="0">
                <a:solidFill>
                  <a:schemeClr val="bg1"/>
                </a:solidFill>
                <a:latin typeface="Calibri" panose="020F0502020204030204" pitchFamily="34" charset="0"/>
              </a:rPr>
              <a:t> and </a:t>
            </a:r>
            <a:r>
              <a:rPr lang="en-GB" dirty="0">
                <a:solidFill>
                  <a:schemeClr val="bg1"/>
                </a:solidFill>
                <a:latin typeface="Calibri" panose="020F0502020204030204" pitchFamily="34" charset="0"/>
                <a:hlinkClick r:id="rId4"/>
              </a:rPr>
              <a:t>helen.russell@southesatlep.com</a:t>
            </a:r>
            <a:br>
              <a:rPr lang="en-GB" dirty="0">
                <a:solidFill>
                  <a:schemeClr val="bg1"/>
                </a:solidFill>
                <a:latin typeface="Calibri" panose="020F0502020204030204" pitchFamily="34" charset="0"/>
              </a:rPr>
            </a:br>
            <a:endParaRPr lang="en-GB" dirty="0">
              <a:solidFill>
                <a:schemeClr val="bg1"/>
              </a:solidFill>
              <a:latin typeface="Calibri" panose="020F0502020204030204" pitchFamily="34" charset="0"/>
            </a:endParaRPr>
          </a:p>
          <a:p>
            <a:pPr defTabSz="457200"/>
            <a:r>
              <a:rPr lang="en-GB" dirty="0">
                <a:solidFill>
                  <a:schemeClr val="bg1"/>
                </a:solidFill>
                <a:latin typeface="Calibri" panose="020F0502020204030204" pitchFamily="34" charset="0"/>
              </a:rPr>
              <a:t>Thank you for your contribution.</a:t>
            </a:r>
          </a:p>
        </p:txBody>
      </p:sp>
    </p:spTree>
    <p:extLst>
      <p:ext uri="{BB962C8B-B14F-4D97-AF65-F5344CB8AC3E}">
        <p14:creationId xmlns:p14="http://schemas.microsoft.com/office/powerpoint/2010/main" val="2439442483"/>
      </p:ext>
    </p:extLst>
  </p:cSld>
  <p:clrMapOvr>
    <a:masterClrMapping/>
  </p:clrMapOvr>
</p:sld>
</file>

<file path=ppt/theme/theme1.xml><?xml version="1.0" encoding="utf-8"?>
<a:theme xmlns:a="http://schemas.openxmlformats.org/drawingml/2006/main" name="SELEP PowerPoint Template_White">
  <a:themeElements>
    <a:clrScheme name="SELEP">
      <a:dk1>
        <a:srgbClr val="393944"/>
      </a:dk1>
      <a:lt1>
        <a:srgbClr val="F6F6F6"/>
      </a:lt1>
      <a:dk2>
        <a:srgbClr val="3C3C3B"/>
      </a:dk2>
      <a:lt2>
        <a:srgbClr val="F6F6F6"/>
      </a:lt2>
      <a:accent1>
        <a:srgbClr val="D42B3F"/>
      </a:accent1>
      <a:accent2>
        <a:srgbClr val="EA5B0C"/>
      </a:accent2>
      <a:accent3>
        <a:srgbClr val="44BCCD"/>
      </a:accent3>
      <a:accent4>
        <a:srgbClr val="9C9FAE"/>
      </a:accent4>
      <a:accent5>
        <a:srgbClr val="706F6F"/>
      </a:accent5>
      <a:accent6>
        <a:srgbClr val="FFFFFF"/>
      </a:accent6>
      <a:hlink>
        <a:srgbClr val="44BCCD"/>
      </a:hlink>
      <a:folHlink>
        <a:srgbClr val="818195"/>
      </a:folHlink>
    </a:clrScheme>
    <a:fontScheme name="Font Pairing 1">
      <a:majorFont>
        <a:latin typeface="Museo 300"/>
        <a:ea typeface="ＭＳ Ｐゴシック"/>
        <a:cs typeface=""/>
      </a:majorFont>
      <a:minorFont>
        <a:latin typeface="Open Sans"/>
        <a:ea typeface="ＭＳ Ｐゴシック"/>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b="0" i="0" dirty="0">
            <a:solidFill>
              <a:schemeClr val="accent2"/>
            </a:solidFill>
            <a:latin typeface="+mj-lt"/>
          </a:defRPr>
        </a:defPPr>
      </a:lstStyle>
    </a:txDef>
  </a:objectDefaults>
  <a:extraClrSchemeLst/>
  <a:extLst>
    <a:ext uri="{05A4C25C-085E-4340-85A3-A5531E510DB2}">
      <thm15:themeFamily xmlns:thm15="http://schemas.microsoft.com/office/thememl/2012/main" name="SELEP PowerPoint Template_Dark.potx" id="{BA9A06C8-817D-4B23-9865-944CCB1E6F8F}" vid="{DC72DF40-851C-491F-868B-7F4471BCC0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5D5C3C37B4B3498E2DEDB70AB17416" ma:contentTypeVersion="7" ma:contentTypeDescription="Create a new document." ma:contentTypeScope="" ma:versionID="e38202e19ce1ce93e5c361c1ab299523">
  <xsd:schema xmlns:xsd="http://www.w3.org/2001/XMLSchema" xmlns:xs="http://www.w3.org/2001/XMLSchema" xmlns:p="http://schemas.microsoft.com/office/2006/metadata/properties" xmlns:ns2="5cf4f19a-e85f-4b77-ac16-f621197aeaac" targetNamespace="http://schemas.microsoft.com/office/2006/metadata/properties" ma:root="true" ma:fieldsID="da6e782897dad310fba8a02bae2baa6d" ns2:_="">
    <xsd:import namespace="5cf4f19a-e85f-4b77-ac16-f621197aeaa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f4f19a-e85f-4b77-ac16-f621197aea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DE555B3-696F-4995-BA9B-8BCBA643528C}">
  <ds:schemaRefs>
    <ds:schemaRef ds:uri="5cf4f19a-e85f-4b77-ac16-f621197aeaac"/>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544333B9-0B63-422F-8F89-2BE16D387010}">
  <ds:schemaRefs>
    <ds:schemaRef ds:uri="http://schemas.microsoft.com/sharepoint/v3/contenttype/forms"/>
  </ds:schemaRefs>
</ds:datastoreItem>
</file>

<file path=customXml/itemProps3.xml><?xml version="1.0" encoding="utf-8"?>
<ds:datastoreItem xmlns:ds="http://schemas.openxmlformats.org/officeDocument/2006/customXml" ds:itemID="{D273703D-BAF0-4E6D-AD7F-BE100412AC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f4f19a-e85f-4b77-ac16-f621197aea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SELEP PowerPoint Template_White</Template>
  <TotalTime>2304</TotalTime>
  <Words>3601</Words>
  <Application>Microsoft Office PowerPoint</Application>
  <PresentationFormat>Widescreen</PresentationFormat>
  <Paragraphs>365</Paragraphs>
  <Slides>23</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Calibri</vt:lpstr>
      <vt:lpstr>Courier New</vt:lpstr>
      <vt:lpstr>Georgia</vt:lpstr>
      <vt:lpstr>Museo 300</vt:lpstr>
      <vt:lpstr>Open Sans</vt:lpstr>
      <vt:lpstr>Wingdings</vt:lpstr>
      <vt:lpstr>SELEP PowerPoint Template_White</vt:lpstr>
      <vt:lpstr>South East Local Industrial Strategy  Presenter:  Date: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Routes to Engagement – Local Channels</vt:lpstr>
      <vt:lpstr>PowerPoint Presentation</vt:lpstr>
      <vt:lpstr>PowerPoint Presentation</vt:lpstr>
      <vt:lpstr>PowerPoint Presentation</vt:lpstr>
    </vt:vector>
  </TitlesOfParts>
  <Company>Essex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Adam.Bryan</dc:creator>
  <cp:lastModifiedBy>Helen Russell, Strategy &amp; Intelligence Manager - SELEP</cp:lastModifiedBy>
  <cp:revision>89</cp:revision>
  <dcterms:created xsi:type="dcterms:W3CDTF">2017-05-03T23:45:05Z</dcterms:created>
  <dcterms:modified xsi:type="dcterms:W3CDTF">2019-09-17T07:58:32Z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0x010100355D5C3C37B4B3498E2DEDB70AB17416</vt:lpwstr>
  </property>
</Properties>
</file>