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94" r:id="rId3"/>
    <p:sldId id="310" r:id="rId4"/>
    <p:sldId id="313" r:id="rId5"/>
    <p:sldId id="312" r:id="rId6"/>
    <p:sldId id="315" r:id="rId7"/>
    <p:sldId id="307" r:id="rId8"/>
  </p:sldIdLst>
  <p:sldSz cx="9144000" cy="6858000" type="screen4x3"/>
  <p:notesSz cx="6669088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eter sharp" initials="p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4476" autoAdjust="0"/>
  </p:normalViewPr>
  <p:slideViewPr>
    <p:cSldViewPr>
      <p:cViewPr varScale="1">
        <p:scale>
          <a:sx n="54" d="100"/>
          <a:sy n="54" d="100"/>
        </p:scale>
        <p:origin x="-182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36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8155" y="1"/>
            <a:ext cx="288936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52231D-07DB-4F88-9C1E-A258961C52C7}" type="datetimeFigureOut">
              <a:rPr lang="en-GB" smtClean="0"/>
              <a:t>27/06/2019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88936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8155" y="9377363"/>
            <a:ext cx="288936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A11370-291A-45AE-9CA4-2BDD9B5B0C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68384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1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6E6A70-96E7-4E2D-A3D9-523C6C21DA47}" type="datetimeFigureOut">
              <a:rPr lang="en-GB" smtClean="0"/>
              <a:t>27/06/2019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66775" y="739775"/>
            <a:ext cx="4935538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689515"/>
            <a:ext cx="533527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377317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77D0F1-446A-4B91-9FFD-87127DA306D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8310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7D0F1-446A-4B91-9FFD-87127DA306D8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09740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7D0F1-446A-4B91-9FFD-87127DA306D8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7666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66775" y="739775"/>
            <a:ext cx="4935538" cy="3703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7D0F1-446A-4B91-9FFD-87127DA306D8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2096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27FA5-D9DF-45D4-9FCF-FE372C33C6A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04461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27FA5-D9DF-45D4-9FCF-FE372C33C6A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04461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27FA5-D9DF-45D4-9FCF-FE372C33C6A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04461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7D0F1-446A-4B91-9FFD-87127DA306D8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6287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685DA-9B6E-46D3-B3F5-498CCA3D55E2}" type="datetimeFigureOut">
              <a:rPr lang="en-GB" smtClean="0"/>
              <a:t>27/06/2019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8DC2-227B-4A34-8463-6737E553406E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1026" name="Picture 2" descr="H:\Enterprise Zones\EZ Marketing\Logo\NEZ Logo CMYK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60648"/>
            <a:ext cx="2505000" cy="156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5117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685DA-9B6E-46D3-B3F5-498CCA3D55E2}" type="datetimeFigureOut">
              <a:rPr lang="en-GB" smtClean="0"/>
              <a:t>27/06/2019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8DC2-227B-4A34-8463-6737E553406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4372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685DA-9B6E-46D3-B3F5-498CCA3D55E2}" type="datetimeFigureOut">
              <a:rPr lang="en-GB" smtClean="0"/>
              <a:t>27/06/2019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8DC2-227B-4A34-8463-6737E553406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2770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685DA-9B6E-46D3-B3F5-498CCA3D55E2}" type="datetimeFigureOut">
              <a:rPr lang="en-GB" smtClean="0"/>
              <a:t>27/06/2019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8DC2-227B-4A34-8463-6737E553406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6044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685DA-9B6E-46D3-B3F5-498CCA3D55E2}" type="datetimeFigureOut">
              <a:rPr lang="en-GB" smtClean="0"/>
              <a:t>27/06/2019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8DC2-227B-4A34-8463-6737E553406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9571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685DA-9B6E-46D3-B3F5-498CCA3D55E2}" type="datetimeFigureOut">
              <a:rPr lang="en-GB" smtClean="0"/>
              <a:t>27/06/2019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8DC2-227B-4A34-8463-6737E553406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678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685DA-9B6E-46D3-B3F5-498CCA3D55E2}" type="datetimeFigureOut">
              <a:rPr lang="en-GB" smtClean="0"/>
              <a:t>27/06/2019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8DC2-227B-4A34-8463-6737E553406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5209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685DA-9B6E-46D3-B3F5-498CCA3D55E2}" type="datetimeFigureOut">
              <a:rPr lang="en-GB" smtClean="0"/>
              <a:t>27/06/2019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8DC2-227B-4A34-8463-6737E553406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121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685DA-9B6E-46D3-B3F5-498CCA3D55E2}" type="datetimeFigureOut">
              <a:rPr lang="en-GB" smtClean="0"/>
              <a:t>27/06/2019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8DC2-227B-4A34-8463-6737E553406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2499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685DA-9B6E-46D3-B3F5-498CCA3D55E2}" type="datetimeFigureOut">
              <a:rPr lang="en-GB" smtClean="0"/>
              <a:t>27/06/2019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8DC2-227B-4A34-8463-6737E553406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2909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685DA-9B6E-46D3-B3F5-498CCA3D55E2}" type="datetimeFigureOut">
              <a:rPr lang="en-GB" smtClean="0"/>
              <a:t>27/06/2019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8DC2-227B-4A34-8463-6737E553406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8230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4685DA-9B6E-46D3-B3F5-498CCA3D55E2}" type="datetimeFigureOut">
              <a:rPr lang="en-GB" smtClean="0"/>
              <a:t>27/06/2019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18DC2-227B-4A34-8463-6737E553406E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7" name="Picture 2" descr="H:\Enterprise Zones\EZ Marketing\Logo\NEZ Logo CMYK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60648"/>
            <a:ext cx="2505000" cy="156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2190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peter.sharp@lewes-eastbourne.gov.uk" TargetMode="External"/><Relationship Id="rId7" Type="http://schemas.openxmlformats.org/officeDocument/2006/relationships/hyperlink" Target="http://www.newhavenenterprisezone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hyperlink" Target="mailto:corinne.day@lewes-eastbourne.gov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755576" y="4941171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Peter Sharp – Head of Regeneration, LDC/EBC</a:t>
            </a:r>
          </a:p>
          <a:p>
            <a:endParaRPr lang="en-GB" sz="3200" b="1" dirty="0" smtClean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3200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 June 2019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5626968" cy="14261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accent5">
                    <a:lumMod val="75000"/>
                  </a:schemeClr>
                </a:solidFill>
              </a:rPr>
              <a:t>Regenerating, Investing &amp; Driving Growth</a:t>
            </a:r>
            <a:endParaRPr lang="en-GB" sz="41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364" b="3626"/>
          <a:stretch/>
        </p:blipFill>
        <p:spPr>
          <a:xfrm>
            <a:off x="611560" y="2204864"/>
            <a:ext cx="7712724" cy="2520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48742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0"/>
            <a:ext cx="4853141" cy="6858000"/>
          </a:xfrm>
          <a:prstGeom prst="rect">
            <a:avLst/>
          </a:prstGeom>
        </p:spPr>
      </p:pic>
      <p:sp>
        <p:nvSpPr>
          <p:cNvPr id="7" name="Content Placeholder 5"/>
          <p:cNvSpPr>
            <a:spLocks noGrp="1"/>
          </p:cNvSpPr>
          <p:nvPr>
            <p:ph idx="1"/>
          </p:nvPr>
        </p:nvSpPr>
        <p:spPr>
          <a:xfrm>
            <a:off x="5436096" y="2060848"/>
            <a:ext cx="3034680" cy="4392488"/>
          </a:xfrm>
        </p:spPr>
        <p:txBody>
          <a:bodyPr>
            <a:normAutofit lnSpcReduction="10000"/>
          </a:bodyPr>
          <a:lstStyle/>
          <a:p>
            <a:endParaRPr lang="en-GB" sz="1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8 sites, covering 79ha</a:t>
            </a:r>
          </a:p>
          <a:p>
            <a:endParaRPr lang="en-GB" sz="1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25-year lifespan from April 2017</a:t>
            </a:r>
          </a:p>
          <a:p>
            <a:endParaRPr lang="en-GB" sz="1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Create 55,000m² of new employment floorspace</a:t>
            </a:r>
          </a:p>
          <a:p>
            <a:endParaRPr lang="en-GB" sz="1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Refurbish 15,000m² of employment floorspace</a:t>
            </a:r>
          </a:p>
          <a:p>
            <a:endParaRPr lang="en-GB" sz="1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Create / sustain 2,000 FTE jobs</a:t>
            </a:r>
          </a:p>
          <a:p>
            <a:endParaRPr lang="en-GB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098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43608" y="1973056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5626968" cy="14261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 smtClean="0">
                <a:solidFill>
                  <a:schemeClr val="accent5">
                    <a:lumMod val="75000"/>
                  </a:schemeClr>
                </a:solidFill>
              </a:rPr>
              <a:t>Strategic Framework</a:t>
            </a:r>
            <a:endParaRPr lang="en-GB" sz="4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" name="AutoShape 4" descr="Image result for rampion base opening 29 ma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19" y="2300343"/>
            <a:ext cx="5730701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937147" y="1973056"/>
            <a:ext cx="3034680" cy="4032448"/>
          </a:xfrm>
        </p:spPr>
        <p:txBody>
          <a:bodyPr>
            <a:normAutofit/>
          </a:bodyPr>
          <a:lstStyle/>
          <a:p>
            <a:endParaRPr lang="en-GB" sz="1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Catalyst for positive growth</a:t>
            </a:r>
          </a:p>
          <a:p>
            <a:endParaRPr lang="en-GB" sz="1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Three key priorities:</a:t>
            </a:r>
          </a:p>
          <a:p>
            <a:endParaRPr lang="en-GB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r>
              <a:rPr lang="en-GB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Quality Growth</a:t>
            </a:r>
          </a:p>
          <a:p>
            <a:pPr>
              <a:buFont typeface="+mj-lt"/>
              <a:buAutoNum type="arabicPeriod"/>
            </a:pPr>
            <a:endParaRPr lang="en-GB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r>
              <a:rPr lang="en-GB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Inclusive Growth</a:t>
            </a:r>
          </a:p>
          <a:p>
            <a:pPr>
              <a:buFont typeface="+mj-lt"/>
              <a:buAutoNum type="arabicPeriod"/>
            </a:pPr>
            <a:endParaRPr lang="en-GB" sz="1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r>
              <a:rPr lang="en-GB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Sustainable Growth</a:t>
            </a:r>
            <a:endParaRPr lang="en-GB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034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626968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altLang="en-US" b="1" dirty="0" smtClean="0">
                <a:solidFill>
                  <a:srgbClr val="009999"/>
                </a:solidFill>
                <a:latin typeface="Calibri" panose="020F0502020204030204" pitchFamily="34" charset="0"/>
              </a:rPr>
              <a:t>EZ - Key Outputs to date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39552" y="1844824"/>
            <a:ext cx="8229600" cy="4525963"/>
          </a:xfrm>
        </p:spPr>
        <p:txBody>
          <a:bodyPr/>
          <a:lstStyle/>
          <a:p>
            <a:r>
              <a:rPr lang="en-GB" dirty="0" smtClean="0"/>
              <a:t>Business rate relief granted to 13 businesses, leveraging £3.8m private sector investment</a:t>
            </a:r>
          </a:p>
          <a:p>
            <a:r>
              <a:rPr lang="en-GB" dirty="0" smtClean="0"/>
              <a:t>£1m business rates uplift in 1</a:t>
            </a:r>
            <a:r>
              <a:rPr lang="en-GB" baseline="30000" dirty="0" smtClean="0"/>
              <a:t>st</a:t>
            </a:r>
            <a:r>
              <a:rPr lang="en-GB" dirty="0" smtClean="0"/>
              <a:t> two years</a:t>
            </a:r>
          </a:p>
          <a:p>
            <a:r>
              <a:rPr lang="en-GB" dirty="0" smtClean="0"/>
              <a:t>108 FTE jobs created, 26 FTE safeguarded</a:t>
            </a:r>
          </a:p>
          <a:p>
            <a:r>
              <a:rPr lang="en-GB" dirty="0" smtClean="0"/>
              <a:t>5,815m² employment floorspace created</a:t>
            </a:r>
          </a:p>
          <a:p>
            <a:r>
              <a:rPr lang="en-GB" dirty="0" smtClean="0"/>
              <a:t>13,748m² employment floorspace refurbished</a:t>
            </a:r>
            <a:endParaRPr lang="en-GB" dirty="0"/>
          </a:p>
          <a:p>
            <a:r>
              <a:rPr lang="en-GB" dirty="0" smtClean="0"/>
              <a:t>Enhanced business engagement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7915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626968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altLang="en-US" b="1" dirty="0" smtClean="0">
                <a:solidFill>
                  <a:srgbClr val="009999"/>
                </a:solidFill>
                <a:latin typeface="Calibri" panose="020F0502020204030204" pitchFamily="34" charset="0"/>
              </a:rPr>
              <a:t>EZ - Key Achievements to date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67545" y="1268760"/>
            <a:ext cx="5760640" cy="4525963"/>
          </a:xfrm>
        </p:spPr>
        <p:txBody>
          <a:bodyPr/>
          <a:lstStyle/>
          <a:p>
            <a:endParaRPr lang="en-GB" dirty="0" smtClean="0"/>
          </a:p>
          <a:p>
            <a:r>
              <a:rPr lang="en-GB" dirty="0" smtClean="0"/>
              <a:t>EZ Community Fund</a:t>
            </a:r>
          </a:p>
          <a:p>
            <a:endParaRPr lang="en-GB" dirty="0"/>
          </a:p>
          <a:p>
            <a:r>
              <a:rPr lang="en-GB" dirty="0" smtClean="0"/>
              <a:t>AWNQ Business Forum</a:t>
            </a:r>
          </a:p>
          <a:p>
            <a:endParaRPr lang="en-GB" dirty="0"/>
          </a:p>
          <a:p>
            <a:r>
              <a:rPr lang="en-GB" dirty="0" smtClean="0"/>
              <a:t>Employment &amp; Skills </a:t>
            </a:r>
            <a:r>
              <a:rPr lang="en-GB" dirty="0" err="1" smtClean="0"/>
              <a:t>Workstream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988840"/>
            <a:ext cx="2865175" cy="429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047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698976" cy="1143000"/>
          </a:xfrm>
        </p:spPr>
        <p:txBody>
          <a:bodyPr/>
          <a:lstStyle/>
          <a:p>
            <a:pPr eaLnBrk="1" hangingPunct="1"/>
            <a:r>
              <a:rPr lang="en-GB" altLang="en-US" b="1" dirty="0" smtClean="0">
                <a:solidFill>
                  <a:srgbClr val="009999"/>
                </a:solidFill>
                <a:latin typeface="Calibri" panose="020F0502020204030204" pitchFamily="34" charset="0"/>
              </a:rPr>
              <a:t>What Next for the EZ?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25963"/>
          </a:xfrm>
        </p:spPr>
        <p:txBody>
          <a:bodyPr/>
          <a:lstStyle/>
          <a:p>
            <a:r>
              <a:rPr lang="en-GB" dirty="0" smtClean="0"/>
              <a:t>Forecasts for 2019/20:</a:t>
            </a:r>
          </a:p>
          <a:p>
            <a:pPr lvl="1"/>
            <a:r>
              <a:rPr lang="en-GB" dirty="0" smtClean="0"/>
              <a:t>£845,000 business rates uplift</a:t>
            </a:r>
          </a:p>
          <a:p>
            <a:pPr lvl="1"/>
            <a:r>
              <a:rPr lang="en-GB" dirty="0" smtClean="0"/>
              <a:t>£2.3m private sector investment</a:t>
            </a:r>
            <a:endParaRPr lang="en-GB" dirty="0"/>
          </a:p>
          <a:p>
            <a:r>
              <a:rPr lang="en-GB" dirty="0" smtClean="0"/>
              <a:t>Ongoing discussions with National Maritime and creative workspace providers</a:t>
            </a:r>
            <a:endParaRPr lang="en-GB" dirty="0"/>
          </a:p>
          <a:p>
            <a:r>
              <a:rPr lang="en-GB" dirty="0" smtClean="0"/>
              <a:t>Addressing Challenges</a:t>
            </a:r>
            <a:endParaRPr lang="en-GB" dirty="0" smtClean="0"/>
          </a:p>
          <a:p>
            <a:r>
              <a:rPr lang="en-GB" dirty="0" smtClean="0"/>
              <a:t>Launch of updated website</a:t>
            </a:r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2035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5626968" cy="14261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4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Content Placeholder 5"/>
          <p:cNvSpPr>
            <a:spLocks noGrp="1"/>
          </p:cNvSpPr>
          <p:nvPr>
            <p:ph idx="1"/>
          </p:nvPr>
        </p:nvSpPr>
        <p:spPr>
          <a:xfrm>
            <a:off x="457200" y="2357324"/>
            <a:ext cx="3152673" cy="376883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GB" sz="1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sz="5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5200" dirty="0" smtClean="0">
                <a:latin typeface="Calibri" panose="020F0502020204030204" pitchFamily="34" charset="0"/>
                <a:cs typeface="Calibri" panose="020F0502020204030204" pitchFamily="34" charset="0"/>
              </a:rPr>
              <a:t>Peter Sharp</a:t>
            </a:r>
          </a:p>
          <a:p>
            <a:pPr marL="0" indent="0">
              <a:buNone/>
            </a:pPr>
            <a:r>
              <a:rPr lang="en-GB" sz="5200" dirty="0" smtClean="0">
                <a:latin typeface="Calibri" panose="020F0502020204030204" pitchFamily="34" charset="0"/>
                <a:cs typeface="Calibri" panose="020F0502020204030204" pitchFamily="34" charset="0"/>
              </a:rPr>
              <a:t>Head of Regeneration</a:t>
            </a:r>
          </a:p>
          <a:p>
            <a:pPr marL="0" indent="0">
              <a:buNone/>
            </a:pPr>
            <a:r>
              <a:rPr lang="en-GB" sz="5200" dirty="0" smtClean="0">
                <a:latin typeface="Calibri" panose="020F0502020204030204" pitchFamily="34" charset="0"/>
                <a:cs typeface="Calibri" panose="020F0502020204030204" pitchFamily="34" charset="0"/>
              </a:rPr>
              <a:t>LDC/EBC</a:t>
            </a:r>
          </a:p>
          <a:p>
            <a:pPr marL="0" indent="0">
              <a:buNone/>
            </a:pPr>
            <a:r>
              <a:rPr lang="en-GB" sz="5200" dirty="0" smtClean="0">
                <a:latin typeface="Calibri" panose="020F0502020204030204" pitchFamily="34" charset="0"/>
                <a:cs typeface="Calibri" panose="020F0502020204030204" pitchFamily="34" charset="0"/>
              </a:rPr>
              <a:t>E: </a:t>
            </a:r>
            <a:r>
              <a:rPr lang="en-GB" sz="5200" dirty="0" smtClean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peter.sharp@lewes-eastbourne.gov.uk</a:t>
            </a:r>
            <a:endParaRPr lang="en-GB" sz="5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sz="5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52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          	 </a:t>
            </a:r>
          </a:p>
          <a:p>
            <a:pPr marL="0" indent="0">
              <a:buNone/>
            </a:pPr>
            <a:r>
              <a:rPr lang="en-GB" sz="5200" dirty="0" smtClean="0">
                <a:latin typeface="Calibri" panose="020F0502020204030204" pitchFamily="34" charset="0"/>
                <a:cs typeface="Calibri" panose="020F0502020204030204" pitchFamily="34" charset="0"/>
              </a:rPr>
              <a:t>Corinne Day</a:t>
            </a:r>
          </a:p>
          <a:p>
            <a:pPr marL="0" indent="0">
              <a:buNone/>
            </a:pPr>
            <a:r>
              <a:rPr lang="en-GB" sz="5200" dirty="0" smtClean="0">
                <a:latin typeface="Calibri" panose="020F0502020204030204" pitchFamily="34" charset="0"/>
                <a:cs typeface="Calibri" panose="020F0502020204030204" pitchFamily="34" charset="0"/>
              </a:rPr>
              <a:t>Newhaven EZ Programme Manager</a:t>
            </a:r>
            <a:endParaRPr lang="en-GB" sz="5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5200" dirty="0">
                <a:latin typeface="Calibri" panose="020F0502020204030204" pitchFamily="34" charset="0"/>
                <a:cs typeface="Calibri" panose="020F0502020204030204" pitchFamily="34" charset="0"/>
              </a:rPr>
              <a:t>LDC/EBC</a:t>
            </a:r>
          </a:p>
          <a:p>
            <a:pPr marL="0" indent="0">
              <a:buNone/>
            </a:pPr>
            <a:r>
              <a:rPr lang="en-GB" sz="5200" dirty="0">
                <a:latin typeface="Calibri" panose="020F0502020204030204" pitchFamily="34" charset="0"/>
                <a:cs typeface="Calibri" panose="020F0502020204030204" pitchFamily="34" charset="0"/>
              </a:rPr>
              <a:t>E: </a:t>
            </a:r>
            <a:r>
              <a:rPr lang="en-GB" sz="5200" dirty="0" smtClean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corinne.day@lewes-eastbourne.gov.uk</a:t>
            </a:r>
            <a:endParaRPr lang="en-GB" sz="5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52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en-GB" sz="520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sz="5900" dirty="0" smtClean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sz="590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59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marL="0" indent="0">
              <a:buNone/>
            </a:pPr>
            <a:r>
              <a:rPr lang="en-GB" sz="59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GB" sz="59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follow us at </a:t>
            </a:r>
            <a:r>
              <a:rPr lang="en-GB" sz="5900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@EZNewhaven 																																																									</a:t>
            </a:r>
            <a:endParaRPr lang="en-GB" sz="5900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302448"/>
            <a:ext cx="986078" cy="802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609600" y="427038"/>
            <a:ext cx="5626968" cy="14261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 smtClean="0">
                <a:solidFill>
                  <a:schemeClr val="accent5">
                    <a:lumMod val="75000"/>
                  </a:schemeClr>
                </a:solidFill>
              </a:rPr>
              <a:t>More Information</a:t>
            </a:r>
            <a:endParaRPr lang="en-GB" sz="4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83350" y="6289124"/>
            <a:ext cx="3530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i="1" dirty="0" smtClean="0">
                <a:solidFill>
                  <a:schemeClr val="accent5">
                    <a:lumMod val="75000"/>
                  </a:schemeClr>
                </a:solidFill>
              </a:rPr>
              <a:t>#NewhavenEZ</a:t>
            </a:r>
            <a:endParaRPr lang="en-GB" b="1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1" r="7438"/>
          <a:stretch/>
        </p:blipFill>
        <p:spPr bwMode="auto">
          <a:xfrm>
            <a:off x="3609873" y="2357324"/>
            <a:ext cx="5253390" cy="39317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200" y="1484784"/>
            <a:ext cx="5626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hlinkClick r:id="rId7"/>
              </a:rPr>
              <a:t>www.newhavenenterprisezone.com</a:t>
            </a:r>
            <a:r>
              <a:rPr lang="en-GB" sz="2800" dirty="0" smtClean="0"/>
              <a:t>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066052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4019</TotalTime>
  <Words>181</Words>
  <Application>Microsoft Office PowerPoint</Application>
  <PresentationFormat>On-screen Show (4:3)</PresentationFormat>
  <Paragraphs>74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EZ - Key Outputs to date</vt:lpstr>
      <vt:lpstr>EZ - Key Achievements to date</vt:lpstr>
      <vt:lpstr>What Next for the EZ?</vt:lpstr>
      <vt:lpstr>PowerPoint Presentation</vt:lpstr>
    </vt:vector>
  </TitlesOfParts>
  <Company>Lewes District Council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sharp</dc:creator>
  <cp:lastModifiedBy>Peter Sharp</cp:lastModifiedBy>
  <cp:revision>209</cp:revision>
  <cp:lastPrinted>2018-02-20T16:34:55Z</cp:lastPrinted>
  <dcterms:created xsi:type="dcterms:W3CDTF">2017-04-10T08:40:02Z</dcterms:created>
  <dcterms:modified xsi:type="dcterms:W3CDTF">2019-06-27T09:13:13Z</dcterms:modified>
</cp:coreProperties>
</file>