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5"/>
  </p:sldMasterIdLst>
  <p:notesMasterIdLst>
    <p:notesMasterId r:id="rId13"/>
  </p:notesMasterIdLst>
  <p:sldIdLst>
    <p:sldId id="256" r:id="rId6"/>
    <p:sldId id="275" r:id="rId7"/>
    <p:sldId id="285" r:id="rId8"/>
    <p:sldId id="286" r:id="rId9"/>
    <p:sldId id="279" r:id="rId10"/>
    <p:sldId id="287" r:id="rId11"/>
    <p:sldId id="28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76" autoAdjust="0"/>
  </p:normalViewPr>
  <p:slideViewPr>
    <p:cSldViewPr snapToGrid="0">
      <p:cViewPr varScale="1">
        <p:scale>
          <a:sx n="52" d="100"/>
          <a:sy n="52" d="100"/>
        </p:scale>
        <p:origin x="1422"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5BBA6-3EBC-47B3-A897-7FC63156EA23}" type="datetimeFigureOut">
              <a:rPr lang="en-GB" smtClean="0"/>
              <a:t>27/06/2019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0FD5C-64BE-43A3-8F45-CE407528192E}" type="slidenum">
              <a:rPr lang="en-GB" smtClean="0"/>
              <a:t>‹#›</a:t>
            </a:fld>
            <a:endParaRPr lang="en-GB"/>
          </a:p>
        </p:txBody>
      </p:sp>
    </p:spTree>
    <p:extLst>
      <p:ext uri="{BB962C8B-B14F-4D97-AF65-F5344CB8AC3E}">
        <p14:creationId xmlns:p14="http://schemas.microsoft.com/office/powerpoint/2010/main" val="31781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base work will review the existing evidence base library that has been created, aiming to pull out key strengths or opportunities for proposition focus and consultation.  It will also identify gaps in evidence, some can possibly be plugged easily in parallel to review and consultation and others may require the commissioning of ‘deep dive’ research. </a:t>
            </a:r>
          </a:p>
          <a:p>
            <a:r>
              <a:rPr lang="en-GB" dirty="0" err="1"/>
              <a:t>Nothwithstanding</a:t>
            </a:r>
            <a:r>
              <a:rPr lang="en-GB" dirty="0"/>
              <a:t> the findings, it is expected that thematic workshops will be run </a:t>
            </a:r>
            <a:r>
              <a:rPr lang="en-GB"/>
              <a:t>with partners in </a:t>
            </a:r>
            <a:r>
              <a:rPr lang="en-GB" dirty="0"/>
              <a:t>Sept to build up the propositions.</a:t>
            </a:r>
          </a:p>
          <a:p>
            <a:r>
              <a:rPr lang="en-GB" dirty="0"/>
              <a:t>It is intended that the evidence base work is completed by end of Sept.</a:t>
            </a:r>
          </a:p>
        </p:txBody>
      </p:sp>
      <p:sp>
        <p:nvSpPr>
          <p:cNvPr id="4" name="Slide Number Placeholder 3"/>
          <p:cNvSpPr>
            <a:spLocks noGrp="1"/>
          </p:cNvSpPr>
          <p:nvPr>
            <p:ph type="sldNum" sz="quarter" idx="5"/>
          </p:nvPr>
        </p:nvSpPr>
        <p:spPr/>
        <p:txBody>
          <a:bodyPr/>
          <a:lstStyle/>
          <a:p>
            <a:fld id="{9FE0FD5C-64BE-43A3-8F45-CE407528192E}" type="slidenum">
              <a:rPr lang="en-GB" smtClean="0"/>
              <a:t>2</a:t>
            </a:fld>
            <a:endParaRPr lang="en-GB"/>
          </a:p>
        </p:txBody>
      </p:sp>
    </p:spTree>
    <p:extLst>
      <p:ext uri="{BB962C8B-B14F-4D97-AF65-F5344CB8AC3E}">
        <p14:creationId xmlns:p14="http://schemas.microsoft.com/office/powerpoint/2010/main" val="193548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be marked by Government</a:t>
            </a:r>
          </a:p>
          <a:p>
            <a:endParaRPr lang="en-GB" dirty="0"/>
          </a:p>
        </p:txBody>
      </p:sp>
      <p:sp>
        <p:nvSpPr>
          <p:cNvPr id="4" name="Slide Number Placeholder 3"/>
          <p:cNvSpPr>
            <a:spLocks noGrp="1"/>
          </p:cNvSpPr>
          <p:nvPr>
            <p:ph type="sldNum" sz="quarter" idx="10"/>
          </p:nvPr>
        </p:nvSpPr>
        <p:spPr/>
        <p:txBody>
          <a:bodyPr/>
          <a:lstStyle/>
          <a:p>
            <a:fld id="{9FE0FD5C-64BE-43A3-8F45-CE407528192E}" type="slidenum">
              <a:rPr lang="en-GB" smtClean="0"/>
              <a:t>3</a:t>
            </a:fld>
            <a:endParaRPr lang="en-GB"/>
          </a:p>
        </p:txBody>
      </p:sp>
    </p:spTree>
    <p:extLst>
      <p:ext uri="{BB962C8B-B14F-4D97-AF65-F5344CB8AC3E}">
        <p14:creationId xmlns:p14="http://schemas.microsoft.com/office/powerpoint/2010/main" val="379082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E0FD5C-64BE-43A3-8F45-CE407528192E}" type="slidenum">
              <a:rPr lang="en-GB" smtClean="0"/>
              <a:t>4</a:t>
            </a:fld>
            <a:endParaRPr lang="en-GB"/>
          </a:p>
        </p:txBody>
      </p:sp>
    </p:spTree>
    <p:extLst>
      <p:ext uri="{BB962C8B-B14F-4D97-AF65-F5344CB8AC3E}">
        <p14:creationId xmlns:p14="http://schemas.microsoft.com/office/powerpoint/2010/main" val="114868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Manchester LIS provides a tale of two halves – first being high impact productivity items &amp; how to make them fly. The 2</a:t>
            </a:r>
            <a:r>
              <a:rPr lang="en-GB" baseline="30000" dirty="0"/>
              <a:t>nd</a:t>
            </a:r>
            <a:r>
              <a:rPr lang="en-GB" dirty="0"/>
              <a:t> being the ‘long tail of productivity’ focused around the 5Fs and inclusive growth – SME’s, skills, housing, infrastructure etc.   Leaves the reader with clear view on their ‘game changers’ but also that there are a significant amount of others things they are and want to do to promote growth across the area.</a:t>
            </a:r>
          </a:p>
        </p:txBody>
      </p:sp>
      <p:sp>
        <p:nvSpPr>
          <p:cNvPr id="4" name="Slide Number Placeholder 3"/>
          <p:cNvSpPr>
            <a:spLocks noGrp="1"/>
          </p:cNvSpPr>
          <p:nvPr>
            <p:ph type="sldNum" sz="quarter" idx="5"/>
          </p:nvPr>
        </p:nvSpPr>
        <p:spPr/>
        <p:txBody>
          <a:bodyPr/>
          <a:lstStyle/>
          <a:p>
            <a:fld id="{9FE0FD5C-64BE-43A3-8F45-CE407528192E}" type="slidenum">
              <a:rPr lang="en-GB" smtClean="0"/>
              <a:t>5</a:t>
            </a:fld>
            <a:endParaRPr lang="en-GB"/>
          </a:p>
        </p:txBody>
      </p:sp>
    </p:spTree>
    <p:extLst>
      <p:ext uri="{BB962C8B-B14F-4D97-AF65-F5344CB8AC3E}">
        <p14:creationId xmlns:p14="http://schemas.microsoft.com/office/powerpoint/2010/main" val="124950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757193"/>
            <a:ext cx="8390860" cy="788027"/>
          </a:xfrm>
        </p:spPr>
        <p:txBody>
          <a:bodyPr anchor="b">
            <a:normAutofit/>
          </a:bodyPr>
          <a:lstStyle>
            <a:lvl1pPr algn="l">
              <a:defRPr sz="4400" b="0" i="0">
                <a:solidFill>
                  <a:schemeClr val="accent3"/>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838200" y="3637296"/>
            <a:ext cx="8390860" cy="561728"/>
          </a:xfrm>
          <a:prstGeom prst="rect">
            <a:avLst/>
          </a:prstGeom>
        </p:spPr>
        <p:txBody>
          <a:bodyPr>
            <a:normAutofit/>
          </a:bodyPr>
          <a:lstStyle>
            <a:lvl1pPr marL="0" indent="0" algn="l">
              <a:buNone/>
              <a:defRPr sz="2400" b="0" i="0" baseline="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cxnSp>
        <p:nvCxnSpPr>
          <p:cNvPr id="15" name="Straight Connector 14"/>
          <p:cNvCxnSpPr>
            <a:cxnSpLocks/>
          </p:cNvCxnSpPr>
          <p:nvPr/>
        </p:nvCxnSpPr>
        <p:spPr>
          <a:xfrm>
            <a:off x="838200" y="2384168"/>
            <a:ext cx="1433966"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0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a:p>
        </p:txBody>
      </p:sp>
    </p:spTree>
    <p:extLst>
      <p:ext uri="{BB962C8B-B14F-4D97-AF65-F5344CB8AC3E}">
        <p14:creationId xmlns:p14="http://schemas.microsoft.com/office/powerpoint/2010/main" val="866855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12192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accent1"/>
              </a:solidFill>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a:p>
        </p:txBody>
      </p:sp>
      <p:sp>
        <p:nvSpPr>
          <p:cNvPr id="8"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p:cNvSpPr>
            <a:spLocks noGrp="1"/>
          </p:cNvSpPr>
          <p:nvPr>
            <p:ph type="body" sz="quarter" idx="14" hasCustomPrompt="1"/>
          </p:nvPr>
        </p:nvSpPr>
        <p:spPr>
          <a:xfrm>
            <a:off x="838200" y="2322178"/>
            <a:ext cx="5437188" cy="654385"/>
          </a:xfrm>
          <a:prstGeom prst="rect">
            <a:avLst/>
          </a:prstGeom>
        </p:spPr>
        <p:txBody>
          <a:bodyPr>
            <a:normAutofit/>
          </a:bodyPr>
          <a:lstStyle>
            <a:lvl1pPr>
              <a:defRPr sz="3600" baseline="0">
                <a:solidFill>
                  <a:schemeClr val="tx1"/>
                </a:solidFill>
                <a:latin typeface="Museo 300" panose="02000000000000000000" pitchFamily="50" charset="0"/>
              </a:defRPr>
            </a:lvl1pPr>
          </a:lstStyle>
          <a:p>
            <a:pPr lvl="0"/>
            <a:r>
              <a:rPr lang="en-US" dirty="0"/>
              <a:t>Lorem Ipsum</a:t>
            </a:r>
            <a:endParaRPr lang="en-GB" dirty="0"/>
          </a:p>
        </p:txBody>
      </p:sp>
      <p:sp>
        <p:nvSpPr>
          <p:cNvPr id="10" name="Text Placeholder 10"/>
          <p:cNvSpPr>
            <a:spLocks noGrp="1"/>
          </p:cNvSpPr>
          <p:nvPr>
            <p:ph type="body" sz="quarter" idx="15" hasCustomPrompt="1"/>
          </p:nvPr>
        </p:nvSpPr>
        <p:spPr>
          <a:xfrm>
            <a:off x="838200" y="3175462"/>
            <a:ext cx="5437188" cy="2111433"/>
          </a:xfrm>
          <a:prstGeom prst="rect">
            <a:avLst/>
          </a:prstGeom>
        </p:spPr>
        <p:txBody>
          <a:bodyPr>
            <a:normAutofit/>
          </a:bodyPr>
          <a:lstStyle>
            <a:lvl1pPr>
              <a:lnSpc>
                <a:spcPct val="100000"/>
              </a:lnSpc>
              <a:spcBef>
                <a:spcPts val="300"/>
              </a:spcBef>
              <a:defRPr sz="1400" baseline="0">
                <a:solidFill>
                  <a:schemeClr val="tx1"/>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endParaRPr lang="en-GB" dirty="0"/>
          </a:p>
        </p:txBody>
      </p:sp>
    </p:spTree>
    <p:extLst>
      <p:ext uri="{BB962C8B-B14F-4D97-AF65-F5344CB8AC3E}">
        <p14:creationId xmlns:p14="http://schemas.microsoft.com/office/powerpoint/2010/main" val="2125767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sp>
        <p:nvSpPr>
          <p:cNvPr id="4" name="Text Placeholder 3"/>
          <p:cNvSpPr>
            <a:spLocks noGrp="1"/>
          </p:cNvSpPr>
          <p:nvPr>
            <p:ph type="body" sz="quarter" idx="13" hasCustomPrompt="1"/>
          </p:nvPr>
        </p:nvSpPr>
        <p:spPr>
          <a:xfrm>
            <a:off x="838200" y="2273599"/>
            <a:ext cx="7773988" cy="520700"/>
          </a:xfrm>
          <a:prstGeom prst="rect">
            <a:avLst/>
          </a:prstGeom>
        </p:spPr>
        <p:txBody>
          <a:bodyPr/>
          <a:lstStyle>
            <a:lvl1pPr>
              <a:defRPr sz="4400" baseline="0">
                <a:latin typeface="Museo 300" panose="02000000000000000000" pitchFamily="50" charset="0"/>
              </a:defRPr>
            </a:lvl1pPr>
          </a:lstStyle>
          <a:p>
            <a:r>
              <a:rPr lang="en-GB" sz="2400" b="0" i="0" dirty="0">
                <a:solidFill>
                  <a:schemeClr val="accent2"/>
                </a:solidFill>
                <a:latin typeface="+mj-lt"/>
              </a:rPr>
              <a:t>Lorem ipsum </a:t>
            </a:r>
            <a:r>
              <a:rPr lang="en-GB" sz="2400" b="0" i="0" dirty="0" err="1">
                <a:solidFill>
                  <a:schemeClr val="accent2"/>
                </a:solidFill>
                <a:latin typeface="+mj-lt"/>
              </a:rPr>
              <a:t>dolor</a:t>
            </a:r>
            <a:r>
              <a:rPr lang="en-GB" sz="2400" b="0" i="0" dirty="0">
                <a:solidFill>
                  <a:schemeClr val="accent2"/>
                </a:solidFill>
                <a:latin typeface="+mj-lt"/>
              </a:rPr>
              <a:t> sit </a:t>
            </a:r>
            <a:r>
              <a:rPr lang="en-GB" sz="2400" b="0" i="0" dirty="0" err="1">
                <a:solidFill>
                  <a:schemeClr val="accent2"/>
                </a:solidFill>
                <a:latin typeface="+mj-lt"/>
              </a:rPr>
              <a:t>amet</a:t>
            </a:r>
            <a:endParaRPr lang="en-GB" sz="2400" b="0" i="0" dirty="0">
              <a:solidFill>
                <a:schemeClr val="accent2"/>
              </a:solidFill>
              <a:latin typeface="+mj-lt"/>
            </a:endParaRPr>
          </a:p>
        </p:txBody>
      </p:sp>
      <p:sp>
        <p:nvSpPr>
          <p:cNvPr id="11" name="Text Placeholder 10"/>
          <p:cNvSpPr>
            <a:spLocks noGrp="1"/>
          </p:cNvSpPr>
          <p:nvPr>
            <p:ph type="body" sz="quarter" idx="14" hasCustomPrompt="1"/>
          </p:nvPr>
        </p:nvSpPr>
        <p:spPr>
          <a:xfrm>
            <a:off x="838200" y="2992438"/>
            <a:ext cx="7773988" cy="2684462"/>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27610734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a:xfrm>
            <a:off x="838200" y="6341878"/>
            <a:ext cx="5221778" cy="365125"/>
          </a:xfrm>
        </p:spPr>
        <p:txBody>
          <a:bodyPr/>
          <a:lstStyle/>
          <a:p>
            <a:endParaRPr lang="en-GB"/>
          </a:p>
        </p:txBody>
      </p:sp>
      <p:sp>
        <p:nvSpPr>
          <p:cNvPr id="7" name="Picture Placeholder 2"/>
          <p:cNvSpPr>
            <a:spLocks noGrp="1" noChangeAspect="1"/>
          </p:cNvSpPr>
          <p:nvPr>
            <p:ph type="pic" idx="1"/>
          </p:nvPr>
        </p:nvSpPr>
        <p:spPr>
          <a:xfrm>
            <a:off x="6241313" y="1903228"/>
            <a:ext cx="5950688" cy="495477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p:cNvSpPr>
            <a:spLocks noGrp="1"/>
          </p:cNvSpPr>
          <p:nvPr>
            <p:ph type="body" sz="quarter" idx="13" hasCustomPrompt="1"/>
          </p:nvPr>
        </p:nvSpPr>
        <p:spPr>
          <a:xfrm>
            <a:off x="838200" y="1903228"/>
            <a:ext cx="5221778" cy="520700"/>
          </a:xfrm>
          <a:prstGeom prst="rect">
            <a:avLst/>
          </a:prstGeom>
        </p:spPr>
        <p:txBody>
          <a:bodyPr/>
          <a:lstStyle>
            <a:lvl1pPr>
              <a:defRPr sz="4400" baseline="0">
                <a:latin typeface="Museo 300" panose="02000000000000000000" pitchFamily="50" charset="0"/>
              </a:defRPr>
            </a:lvl1pPr>
          </a:lstStyle>
          <a:p>
            <a:r>
              <a:rPr lang="en-GB" sz="2400" b="0" i="0" dirty="0">
                <a:solidFill>
                  <a:schemeClr val="accent2"/>
                </a:solidFill>
                <a:latin typeface="+mj-lt"/>
              </a:rPr>
              <a:t>Lorem ipsum </a:t>
            </a:r>
            <a:r>
              <a:rPr lang="en-GB" sz="2400" b="0" i="0" dirty="0" err="1">
                <a:solidFill>
                  <a:schemeClr val="accent2"/>
                </a:solidFill>
                <a:latin typeface="+mj-lt"/>
              </a:rPr>
              <a:t>dolor</a:t>
            </a:r>
            <a:r>
              <a:rPr lang="en-GB" sz="2400" b="0" i="0" dirty="0">
                <a:solidFill>
                  <a:schemeClr val="accent2"/>
                </a:solidFill>
                <a:latin typeface="+mj-lt"/>
              </a:rPr>
              <a:t> sit </a:t>
            </a:r>
            <a:r>
              <a:rPr lang="en-GB" sz="2400" b="0" i="0" dirty="0" err="1">
                <a:solidFill>
                  <a:schemeClr val="accent2"/>
                </a:solidFill>
                <a:latin typeface="+mj-lt"/>
              </a:rPr>
              <a:t>amet</a:t>
            </a:r>
            <a:endParaRPr lang="en-GB" sz="2400" b="0" i="0" dirty="0">
              <a:solidFill>
                <a:schemeClr val="accent2"/>
              </a:solidFill>
              <a:latin typeface="+mj-lt"/>
            </a:endParaRPr>
          </a:p>
        </p:txBody>
      </p:sp>
      <p:sp>
        <p:nvSpPr>
          <p:cNvPr id="10" name="Text Placeholder 10"/>
          <p:cNvSpPr>
            <a:spLocks noGrp="1"/>
          </p:cNvSpPr>
          <p:nvPr>
            <p:ph type="body" sz="quarter" idx="14" hasCustomPrompt="1"/>
          </p:nvPr>
        </p:nvSpPr>
        <p:spPr>
          <a:xfrm>
            <a:off x="838200" y="2622066"/>
            <a:ext cx="5221778" cy="3454537"/>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r>
              <a:rPr lang="en-US" dirty="0" err="1"/>
              <a:t>Ius</a:t>
            </a:r>
            <a:r>
              <a:rPr lang="en-US" dirty="0"/>
              <a:t> </a:t>
            </a:r>
            <a:r>
              <a:rPr lang="en-US" dirty="0" err="1"/>
              <a:t>populo</a:t>
            </a:r>
            <a:r>
              <a:rPr lang="en-US" dirty="0"/>
              <a:t> </a:t>
            </a:r>
            <a:r>
              <a:rPr lang="en-US" dirty="0" err="1"/>
              <a:t>verterem</a:t>
            </a:r>
            <a:r>
              <a:rPr lang="en-US" dirty="0"/>
              <a:t> </a:t>
            </a:r>
            <a:r>
              <a:rPr lang="en-US" dirty="0" err="1"/>
              <a:t>consetetur</a:t>
            </a:r>
            <a:r>
              <a:rPr lang="en-US" dirty="0"/>
              <a:t> in.</a:t>
            </a:r>
          </a:p>
          <a:p>
            <a:pPr lvl="0"/>
            <a:endParaRPr lang="en-US" dirty="0"/>
          </a:p>
          <a:p>
            <a:pPr lvl="0"/>
            <a:r>
              <a:rPr lang="en-US" dirty="0" err="1"/>
              <a:t>Ut</a:t>
            </a:r>
            <a:r>
              <a:rPr lang="en-US" dirty="0"/>
              <a:t> </a:t>
            </a:r>
            <a:r>
              <a:rPr lang="en-US" dirty="0" err="1"/>
              <a:t>aliquip</a:t>
            </a:r>
            <a:r>
              <a:rPr lang="en-US" dirty="0"/>
              <a:t> </a:t>
            </a:r>
            <a:r>
              <a:rPr lang="en-US" dirty="0" err="1"/>
              <a:t>intellegat</a:t>
            </a:r>
            <a:r>
              <a:rPr lang="en-US" dirty="0"/>
              <a:t> </a:t>
            </a:r>
            <a:r>
              <a:rPr lang="en-US" dirty="0" err="1"/>
              <a:t>est</a:t>
            </a:r>
            <a:r>
              <a:rPr lang="en-US" dirty="0"/>
              <a:t>, at </a:t>
            </a:r>
            <a:r>
              <a:rPr lang="en-US" dirty="0" err="1"/>
              <a:t>duis</a:t>
            </a:r>
            <a:r>
              <a:rPr lang="en-US" dirty="0"/>
              <a:t> </a:t>
            </a:r>
            <a:r>
              <a:rPr lang="en-US" dirty="0" err="1"/>
              <a:t>nobis</a:t>
            </a:r>
            <a:r>
              <a:rPr lang="en-US" dirty="0"/>
              <a:t> </a:t>
            </a:r>
            <a:r>
              <a:rPr lang="en-US" dirty="0" err="1"/>
              <a:t>voluptatibus</a:t>
            </a:r>
            <a:r>
              <a:rPr lang="en-US" dirty="0"/>
              <a:t> vis. </a:t>
            </a:r>
            <a:r>
              <a:rPr lang="en-US" dirty="0" err="1"/>
              <a:t>Scaevola</a:t>
            </a:r>
            <a:r>
              <a:rPr lang="en-US" dirty="0"/>
              <a:t> </a:t>
            </a:r>
            <a:r>
              <a:rPr lang="en-US" dirty="0" err="1"/>
              <a:t>menandri</a:t>
            </a:r>
            <a:r>
              <a:rPr lang="en-US" dirty="0"/>
              <a:t> id </a:t>
            </a:r>
            <a:r>
              <a:rPr lang="en-US" dirty="0" err="1"/>
              <a:t>ius</a:t>
            </a:r>
            <a:r>
              <a:rPr lang="en-US" dirty="0"/>
              <a:t>. </a:t>
            </a:r>
            <a:r>
              <a:rPr lang="en-US" dirty="0" err="1"/>
              <a:t>Enim</a:t>
            </a:r>
            <a:r>
              <a:rPr lang="en-US" dirty="0"/>
              <a:t> </a:t>
            </a:r>
            <a:r>
              <a:rPr lang="en-US" dirty="0" err="1"/>
              <a:t>postea</a:t>
            </a:r>
            <a:r>
              <a:rPr lang="en-US" dirty="0"/>
              <a:t> pro </a:t>
            </a:r>
            <a:r>
              <a:rPr lang="en-US" dirty="0" err="1"/>
              <a:t>ei</a:t>
            </a:r>
            <a:r>
              <a:rPr lang="en-US" dirty="0"/>
              <a:t>, </a:t>
            </a:r>
            <a:r>
              <a:rPr lang="en-US" dirty="0" err="1"/>
              <a:t>natum</a:t>
            </a:r>
            <a:r>
              <a:rPr lang="en-US" dirty="0"/>
              <a:t> </a:t>
            </a:r>
            <a:r>
              <a:rPr lang="en-US" dirty="0" err="1"/>
              <a:t>erroribus</a:t>
            </a:r>
            <a:r>
              <a:rPr lang="en-US" dirty="0"/>
              <a:t> </a:t>
            </a:r>
            <a:r>
              <a:rPr lang="en-US" dirty="0" err="1"/>
              <a:t>abhorreant</a:t>
            </a:r>
            <a:r>
              <a:rPr lang="en-US" dirty="0"/>
              <a:t> at est. Altera semper </a:t>
            </a:r>
            <a:r>
              <a:rPr lang="en-US" dirty="0" err="1"/>
              <a:t>pertinax</a:t>
            </a:r>
            <a:r>
              <a:rPr lang="en-US" dirty="0"/>
              <a:t> vis ne. </a:t>
            </a:r>
            <a:r>
              <a:rPr lang="en-US" dirty="0" err="1"/>
              <a:t>Erant</a:t>
            </a:r>
            <a:r>
              <a:rPr lang="en-US" dirty="0"/>
              <a:t> </a:t>
            </a:r>
            <a:r>
              <a:rPr lang="en-US" dirty="0" err="1"/>
              <a:t>fuisset</a:t>
            </a:r>
            <a:r>
              <a:rPr lang="en-US" dirty="0"/>
              <a:t> </a:t>
            </a:r>
            <a:r>
              <a:rPr lang="en-US" dirty="0" err="1"/>
              <a:t>eam</a:t>
            </a:r>
            <a:r>
              <a:rPr lang="en-US" dirty="0"/>
              <a:t> ex, ne qui </a:t>
            </a:r>
            <a:r>
              <a:rPr lang="en-US" dirty="0" err="1"/>
              <a:t>omnes</a:t>
            </a:r>
            <a:r>
              <a:rPr lang="en-US" dirty="0"/>
              <a:t> </a:t>
            </a:r>
            <a:r>
              <a:rPr lang="en-US" dirty="0" err="1"/>
              <a:t>dolores</a:t>
            </a:r>
            <a:r>
              <a:rPr lang="en-US" dirty="0"/>
              <a:t> </a:t>
            </a:r>
            <a:r>
              <a:rPr lang="en-US" dirty="0" err="1"/>
              <a:t>expetendis</a:t>
            </a:r>
            <a:r>
              <a:rPr lang="en-US" dirty="0"/>
              <a:t>. Duo </a:t>
            </a:r>
            <a:r>
              <a:rPr lang="en-US" dirty="0" err="1"/>
              <a:t>ei</a:t>
            </a:r>
            <a:r>
              <a:rPr lang="en-US" dirty="0"/>
              <a:t> </a:t>
            </a:r>
            <a:r>
              <a:rPr lang="en-US" dirty="0" err="1"/>
              <a:t>nisl</a:t>
            </a:r>
            <a:r>
              <a:rPr lang="en-US" dirty="0"/>
              <a:t> </a:t>
            </a:r>
            <a:r>
              <a:rPr lang="en-US" dirty="0" err="1"/>
              <a:t>sonet</a:t>
            </a:r>
            <a:r>
              <a:rPr lang="en-US" dirty="0"/>
              <a:t> </a:t>
            </a:r>
            <a:r>
              <a:rPr lang="en-US" dirty="0" err="1"/>
              <a:t>expetenda</a:t>
            </a:r>
            <a:r>
              <a:rPr lang="en-US" dirty="0"/>
              <a:t>, </a:t>
            </a:r>
            <a:r>
              <a:rPr lang="en-US" dirty="0" err="1"/>
              <a:t>vel</a:t>
            </a:r>
            <a:r>
              <a:rPr lang="en-US" dirty="0"/>
              <a:t> </a:t>
            </a:r>
            <a:r>
              <a:rPr lang="en-US" dirty="0" err="1"/>
              <a:t>debet</a:t>
            </a:r>
            <a:r>
              <a:rPr lang="en-US" dirty="0"/>
              <a:t> </a:t>
            </a:r>
            <a:r>
              <a:rPr lang="en-US" dirty="0" err="1"/>
              <a:t>deleniti</a:t>
            </a:r>
            <a:r>
              <a:rPr lang="en-US" dirty="0"/>
              <a:t> </a:t>
            </a:r>
            <a:r>
              <a:rPr lang="en-US" dirty="0" err="1"/>
              <a:t>omittantur</a:t>
            </a:r>
            <a:r>
              <a:rPr lang="en-US" dirty="0"/>
              <a:t> </a:t>
            </a:r>
            <a:r>
              <a:rPr lang="en-US" dirty="0" err="1"/>
              <a:t>eu</a:t>
            </a:r>
            <a:r>
              <a:rPr lang="en-US" dirty="0"/>
              <a:t>.</a:t>
            </a:r>
            <a:endParaRPr lang="en-GB" dirty="0"/>
          </a:p>
        </p:txBody>
      </p:sp>
    </p:spTree>
    <p:extLst>
      <p:ext uri="{BB962C8B-B14F-4D97-AF65-F5344CB8AC3E}">
        <p14:creationId xmlns:p14="http://schemas.microsoft.com/office/powerpoint/2010/main" val="678209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cxnSp>
        <p:nvCxnSpPr>
          <p:cNvPr id="8" name="Straight Connector 7"/>
          <p:cNvCxnSpPr/>
          <p:nvPr/>
        </p:nvCxnSpPr>
        <p:spPr>
          <a:xfrm>
            <a:off x="906627"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17462"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6627"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7462"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821574"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9" name="Text Placeholder 8"/>
          <p:cNvSpPr>
            <a:spLocks noGrp="1"/>
          </p:cNvSpPr>
          <p:nvPr>
            <p:ph type="body" sz="quarter" idx="13" hasCustomPrompt="1"/>
          </p:nvPr>
        </p:nvSpPr>
        <p:spPr>
          <a:xfrm>
            <a:off x="821574"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3" name="Text Placeholder 3"/>
          <p:cNvSpPr>
            <a:spLocks noGrp="1"/>
          </p:cNvSpPr>
          <p:nvPr>
            <p:ph type="body" sz="quarter" idx="14" hasCustomPrompt="1"/>
          </p:nvPr>
        </p:nvSpPr>
        <p:spPr>
          <a:xfrm>
            <a:off x="4706389"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8"/>
          <p:cNvSpPr>
            <a:spLocks noGrp="1"/>
          </p:cNvSpPr>
          <p:nvPr>
            <p:ph type="body" sz="quarter" idx="15" hasCustomPrompt="1"/>
          </p:nvPr>
        </p:nvSpPr>
        <p:spPr>
          <a:xfrm>
            <a:off x="4706389"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5" name="Text Placeholder 3"/>
          <p:cNvSpPr>
            <a:spLocks noGrp="1"/>
          </p:cNvSpPr>
          <p:nvPr>
            <p:ph type="body" sz="quarter" idx="16" hasCustomPrompt="1"/>
          </p:nvPr>
        </p:nvSpPr>
        <p:spPr>
          <a:xfrm>
            <a:off x="4706389"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8"/>
          <p:cNvSpPr>
            <a:spLocks noGrp="1"/>
          </p:cNvSpPr>
          <p:nvPr>
            <p:ph type="body" sz="quarter" idx="17" hasCustomPrompt="1"/>
          </p:nvPr>
        </p:nvSpPr>
        <p:spPr>
          <a:xfrm>
            <a:off x="4706389"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
        <p:nvSpPr>
          <p:cNvPr id="27" name="Text Placeholder 3"/>
          <p:cNvSpPr>
            <a:spLocks noGrp="1"/>
          </p:cNvSpPr>
          <p:nvPr>
            <p:ph type="body" sz="quarter" idx="18" hasCustomPrompt="1"/>
          </p:nvPr>
        </p:nvSpPr>
        <p:spPr>
          <a:xfrm>
            <a:off x="838200"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8" name="Text Placeholder 8"/>
          <p:cNvSpPr>
            <a:spLocks noGrp="1"/>
          </p:cNvSpPr>
          <p:nvPr>
            <p:ph type="body" sz="quarter" idx="19" hasCustomPrompt="1"/>
          </p:nvPr>
        </p:nvSpPr>
        <p:spPr>
          <a:xfrm>
            <a:off x="838200"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a:t>Lorem Ipsum</a:t>
            </a:r>
            <a:endParaRPr lang="en-GB" dirty="0"/>
          </a:p>
        </p:txBody>
      </p:sp>
    </p:spTree>
    <p:extLst>
      <p:ext uri="{BB962C8B-B14F-4D97-AF65-F5344CB8AC3E}">
        <p14:creationId xmlns:p14="http://schemas.microsoft.com/office/powerpoint/2010/main" val="3292656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838200" y="6341879"/>
            <a:ext cx="5062869" cy="249860"/>
          </a:xfrm>
        </p:spPr>
        <p:txBody>
          <a:bodyPr/>
          <a:lstStyle/>
          <a:p>
            <a:endParaRPr lang="en-GB" dirty="0"/>
          </a:p>
        </p:txBody>
      </p:sp>
      <p:sp>
        <p:nvSpPr>
          <p:cNvPr id="7" name="Slide Number Placeholder 6"/>
          <p:cNvSpPr>
            <a:spLocks noGrp="1"/>
          </p:cNvSpPr>
          <p:nvPr>
            <p:ph type="sldNum" sz="quarter" idx="12"/>
          </p:nvPr>
        </p:nvSpPr>
        <p:spPr>
          <a:xfrm>
            <a:off x="6091597" y="6343799"/>
            <a:ext cx="2743200" cy="249860"/>
          </a:xfrm>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endParaRPr lang="en-US" dirty="0"/>
          </a:p>
        </p:txBody>
      </p:sp>
      <p:sp>
        <p:nvSpPr>
          <p:cNvPr id="14" name="Picture Placeholder 2"/>
          <p:cNvSpPr>
            <a:spLocks noGrp="1" noChangeAspect="1"/>
          </p:cNvSpPr>
          <p:nvPr>
            <p:ph type="pic" idx="14"/>
          </p:nvPr>
        </p:nvSpPr>
        <p:spPr>
          <a:xfrm>
            <a:off x="5353872"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Text Placeholder 3"/>
          <p:cNvSpPr>
            <a:spLocks noGrp="1"/>
          </p:cNvSpPr>
          <p:nvPr>
            <p:ph type="body" sz="half" idx="15" hasCustomPrompt="1"/>
          </p:nvPr>
        </p:nvSpPr>
        <p:spPr>
          <a:xfrm>
            <a:off x="5353872"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17" name="Picture Placeholder 2"/>
          <p:cNvSpPr>
            <a:spLocks noGrp="1" noChangeAspect="1"/>
          </p:cNvSpPr>
          <p:nvPr>
            <p:ph type="pic" idx="16"/>
          </p:nvPr>
        </p:nvSpPr>
        <p:spPr>
          <a:xfrm>
            <a:off x="838200"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p:cNvSpPr>
            <a:spLocks noGrp="1"/>
          </p:cNvSpPr>
          <p:nvPr>
            <p:ph type="body" sz="half" idx="17" hasCustomPrompt="1"/>
          </p:nvPr>
        </p:nvSpPr>
        <p:spPr>
          <a:xfrm>
            <a:off x="838200"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0" name="Picture Placeholder 2"/>
          <p:cNvSpPr>
            <a:spLocks noGrp="1" noChangeAspect="1"/>
          </p:cNvSpPr>
          <p:nvPr>
            <p:ph type="pic" idx="18"/>
          </p:nvPr>
        </p:nvSpPr>
        <p:spPr>
          <a:xfrm>
            <a:off x="5353872"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Text Placeholder 3"/>
          <p:cNvSpPr>
            <a:spLocks noGrp="1"/>
          </p:cNvSpPr>
          <p:nvPr>
            <p:ph type="body" sz="half" idx="19" hasCustomPrompt="1"/>
          </p:nvPr>
        </p:nvSpPr>
        <p:spPr>
          <a:xfrm>
            <a:off x="5353872"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3" name="Text Placeholder 3"/>
          <p:cNvSpPr>
            <a:spLocks noGrp="1"/>
          </p:cNvSpPr>
          <p:nvPr>
            <p:ph type="body" sz="quarter" idx="20" hasCustomPrompt="1"/>
          </p:nvPr>
        </p:nvSpPr>
        <p:spPr>
          <a:xfrm>
            <a:off x="2846280"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4" name="Text Placeholder 3"/>
          <p:cNvSpPr>
            <a:spLocks noGrp="1"/>
          </p:cNvSpPr>
          <p:nvPr>
            <p:ph type="body" sz="quarter" idx="21" hasCustomPrompt="1"/>
          </p:nvPr>
        </p:nvSpPr>
        <p:spPr>
          <a:xfrm>
            <a:off x="2846280" y="4138924"/>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5" name="Text Placeholder 3"/>
          <p:cNvSpPr>
            <a:spLocks noGrp="1"/>
          </p:cNvSpPr>
          <p:nvPr>
            <p:ph type="body" sz="quarter" idx="22" hasCustomPrompt="1"/>
          </p:nvPr>
        </p:nvSpPr>
        <p:spPr>
          <a:xfrm>
            <a:off x="7361952"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
        <p:nvSpPr>
          <p:cNvPr id="26" name="Text Placeholder 3"/>
          <p:cNvSpPr>
            <a:spLocks noGrp="1"/>
          </p:cNvSpPr>
          <p:nvPr>
            <p:ph type="body" sz="quarter" idx="23" hasCustomPrompt="1"/>
          </p:nvPr>
        </p:nvSpPr>
        <p:spPr>
          <a:xfrm>
            <a:off x="7361951" y="4102881"/>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a:t>Lorem ipsum dolor sit </a:t>
            </a:r>
            <a:r>
              <a:rPr lang="en-US" dirty="0" err="1"/>
              <a:t>amet</a:t>
            </a:r>
            <a:r>
              <a:rPr lang="en-US" dirty="0"/>
              <a:t>, </a:t>
            </a:r>
            <a:r>
              <a:rPr lang="en-US" dirty="0" err="1"/>
              <a:t>eos</a:t>
            </a:r>
            <a:r>
              <a:rPr lang="en-US" dirty="0"/>
              <a:t> </a:t>
            </a:r>
            <a:r>
              <a:rPr lang="en-US" dirty="0" err="1"/>
              <a:t>te</a:t>
            </a:r>
            <a:r>
              <a:rPr lang="en-US" dirty="0"/>
              <a:t> alia </a:t>
            </a:r>
            <a:r>
              <a:rPr lang="en-US" dirty="0" err="1"/>
              <a:t>vidisse</a:t>
            </a:r>
            <a:r>
              <a:rPr lang="en-US" dirty="0"/>
              <a:t> </a:t>
            </a:r>
            <a:r>
              <a:rPr lang="en-US" dirty="0" err="1"/>
              <a:t>conceptam</a:t>
            </a:r>
            <a:r>
              <a:rPr lang="en-US" dirty="0"/>
              <a:t>, quo no </a:t>
            </a:r>
            <a:r>
              <a:rPr lang="en-US" dirty="0" err="1"/>
              <a:t>paulo</a:t>
            </a:r>
            <a:r>
              <a:rPr lang="en-US" dirty="0"/>
              <a:t> </a:t>
            </a:r>
            <a:r>
              <a:rPr lang="en-US" dirty="0" err="1"/>
              <a:t>saperet</a:t>
            </a:r>
            <a:r>
              <a:rPr lang="en-US" dirty="0"/>
              <a:t> </a:t>
            </a:r>
            <a:r>
              <a:rPr lang="en-US" dirty="0" err="1"/>
              <a:t>propriae</a:t>
            </a:r>
            <a:r>
              <a:rPr lang="en-US" dirty="0"/>
              <a:t>. </a:t>
            </a:r>
            <a:r>
              <a:rPr lang="en-US" dirty="0" err="1"/>
              <a:t>Ut</a:t>
            </a:r>
            <a:r>
              <a:rPr lang="en-US" dirty="0"/>
              <a:t> lorem </a:t>
            </a:r>
            <a:r>
              <a:rPr lang="en-US" dirty="0" err="1"/>
              <a:t>percipit</a:t>
            </a:r>
            <a:r>
              <a:rPr lang="en-US" dirty="0"/>
              <a:t> </a:t>
            </a:r>
            <a:r>
              <a:rPr lang="en-US" dirty="0" err="1"/>
              <a:t>consetetur</a:t>
            </a:r>
            <a:r>
              <a:rPr lang="en-US" dirty="0"/>
              <a:t> per. </a:t>
            </a:r>
            <a:r>
              <a:rPr lang="en-US" dirty="0" err="1"/>
              <a:t>Novum</a:t>
            </a:r>
            <a:r>
              <a:rPr lang="en-US" dirty="0"/>
              <a:t> </a:t>
            </a:r>
            <a:r>
              <a:rPr lang="en-US" dirty="0" err="1"/>
              <a:t>dicunt</a:t>
            </a:r>
            <a:r>
              <a:rPr lang="en-US" dirty="0"/>
              <a:t> </a:t>
            </a:r>
            <a:r>
              <a:rPr lang="en-US" dirty="0" err="1"/>
              <a:t>assentior</a:t>
            </a:r>
            <a:r>
              <a:rPr lang="en-US" dirty="0"/>
              <a:t> ad usu. At posse </a:t>
            </a:r>
            <a:r>
              <a:rPr lang="en-US" dirty="0" err="1"/>
              <a:t>albucius</a:t>
            </a:r>
            <a:r>
              <a:rPr lang="en-US" dirty="0"/>
              <a:t> </a:t>
            </a:r>
            <a:r>
              <a:rPr lang="en-US" dirty="0" err="1"/>
              <a:t>liberavisse</a:t>
            </a:r>
            <a:r>
              <a:rPr lang="en-US" dirty="0"/>
              <a:t> qui, </a:t>
            </a:r>
            <a:r>
              <a:rPr lang="en-US" dirty="0" err="1"/>
              <a:t>eu</a:t>
            </a:r>
            <a:r>
              <a:rPr lang="en-US" dirty="0"/>
              <a:t> </a:t>
            </a:r>
            <a:r>
              <a:rPr lang="en-US" dirty="0" err="1"/>
              <a:t>voluptua</a:t>
            </a:r>
            <a:r>
              <a:rPr lang="en-US" dirty="0"/>
              <a:t> </a:t>
            </a:r>
            <a:r>
              <a:rPr lang="en-US" dirty="0" err="1"/>
              <a:t>fabellas</a:t>
            </a:r>
            <a:r>
              <a:rPr lang="en-US" dirty="0"/>
              <a:t> </a:t>
            </a:r>
            <a:r>
              <a:rPr lang="en-US" dirty="0" err="1"/>
              <a:t>definitionem</a:t>
            </a:r>
            <a:r>
              <a:rPr lang="en-US" dirty="0"/>
              <a:t> cum. </a:t>
            </a:r>
            <a:endParaRPr lang="en-GB" dirty="0"/>
          </a:p>
        </p:txBody>
      </p:sp>
    </p:spTree>
    <p:extLst>
      <p:ext uri="{BB962C8B-B14F-4D97-AF65-F5344CB8AC3E}">
        <p14:creationId xmlns:p14="http://schemas.microsoft.com/office/powerpoint/2010/main" val="1113310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a:t>Click to edit Master title style</a:t>
            </a:r>
            <a:endParaRPr lang="en-US" dirty="0"/>
          </a:p>
        </p:txBody>
      </p:sp>
      <p:sp>
        <p:nvSpPr>
          <p:cNvPr id="24" name="Picture Placeholder 2"/>
          <p:cNvSpPr>
            <a:spLocks noGrp="1" noChangeAspect="1"/>
          </p:cNvSpPr>
          <p:nvPr>
            <p:ph type="pic" idx="14"/>
          </p:nvPr>
        </p:nvSpPr>
        <p:spPr>
          <a:xfrm>
            <a:off x="3670005"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3"/>
          <p:cNvSpPr>
            <a:spLocks noGrp="1"/>
          </p:cNvSpPr>
          <p:nvPr>
            <p:ph type="body" sz="half" idx="15" hasCustomPrompt="1"/>
          </p:nvPr>
        </p:nvSpPr>
        <p:spPr>
          <a:xfrm>
            <a:off x="3670005"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6" name="Picture Placeholder 2"/>
          <p:cNvSpPr>
            <a:spLocks noGrp="1" noChangeAspect="1"/>
          </p:cNvSpPr>
          <p:nvPr>
            <p:ph type="pic" idx="16"/>
          </p:nvPr>
        </p:nvSpPr>
        <p:spPr>
          <a:xfrm>
            <a:off x="6501810" y="2466754"/>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3"/>
          <p:cNvSpPr>
            <a:spLocks noGrp="1"/>
          </p:cNvSpPr>
          <p:nvPr>
            <p:ph type="body" sz="half" idx="17" hasCustomPrompt="1"/>
          </p:nvPr>
        </p:nvSpPr>
        <p:spPr>
          <a:xfrm>
            <a:off x="6501810" y="4876361"/>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Tree>
    <p:extLst>
      <p:ext uri="{BB962C8B-B14F-4D97-AF65-F5344CB8AC3E}">
        <p14:creationId xmlns:p14="http://schemas.microsoft.com/office/powerpoint/2010/main" val="696217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0" y="6341878"/>
            <a:ext cx="5062869" cy="365125"/>
          </a:xfrm>
          <a:prstGeom prst="rect">
            <a:avLst/>
          </a:prstGeom>
        </p:spPr>
        <p:txBody>
          <a:bodyPr vert="horz" lIns="91440" tIns="45720" rIns="91440" bIns="45720" rtlCol="0" anchor="ctr"/>
          <a:lstStyle>
            <a:lvl1pPr algn="l">
              <a:defRPr sz="1200" b="0" i="0" baseline="0">
                <a:solidFill>
                  <a:schemeClr val="accent4"/>
                </a:solidFill>
                <a:latin typeface="Open Sans" panose="020B0606030504020204" pitchFamily="34" charset="0"/>
              </a:defRPr>
            </a:lvl1pPr>
          </a:lstStyle>
          <a:p>
            <a:r>
              <a:rPr lang="en-GB"/>
              <a:t>South East Local Enterprise Partnership</a:t>
            </a:r>
            <a:endParaRPr lang="en-GB" dirty="0"/>
          </a:p>
        </p:txBody>
      </p:sp>
      <p:sp>
        <p:nvSpPr>
          <p:cNvPr id="6" name="Slide Number Placeholder 5"/>
          <p:cNvSpPr>
            <a:spLocks noGrp="1"/>
          </p:cNvSpPr>
          <p:nvPr>
            <p:ph type="sldNum" sz="quarter" idx="4"/>
          </p:nvPr>
        </p:nvSpPr>
        <p:spPr>
          <a:xfrm>
            <a:off x="6091597" y="6343798"/>
            <a:ext cx="2743200" cy="365125"/>
          </a:xfrm>
          <a:prstGeom prst="rect">
            <a:avLst/>
          </a:prstGeom>
        </p:spPr>
        <p:txBody>
          <a:bodyPr vert="horz" lIns="91440" tIns="45720" rIns="91440" bIns="45720" rtlCol="0" anchor="ctr"/>
          <a:lstStyle>
            <a:lvl1pPr algn="r">
              <a:defRPr sz="1200" baseline="0">
                <a:solidFill>
                  <a:schemeClr val="accent5"/>
                </a:solidFill>
                <a:latin typeface="Open Sans" panose="020B0606030504020204" pitchFamily="34" charset="0"/>
              </a:defRPr>
            </a:lvl1pPr>
          </a:lstStyle>
          <a:p>
            <a:fld id="{1E8F0C2B-21B0-46B9-80A1-9F88378FCF69}" type="slidenum">
              <a:rPr lang="en-GB" smtClean="0"/>
              <a:pPr/>
              <a:t>‹#›</a:t>
            </a:fld>
            <a:endParaRPr lang="en-GB" dirty="0"/>
          </a:p>
        </p:txBody>
      </p:sp>
      <p:sp>
        <p:nvSpPr>
          <p:cNvPr id="2"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4797" y="3084286"/>
            <a:ext cx="5846076" cy="5431547"/>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34" y="107348"/>
            <a:ext cx="3379614" cy="1498179"/>
          </a:xfrm>
          <a:prstGeom prst="rect">
            <a:avLst/>
          </a:prstGeom>
        </p:spPr>
      </p:pic>
    </p:spTree>
    <p:extLst>
      <p:ext uri="{BB962C8B-B14F-4D97-AF65-F5344CB8AC3E}">
        <p14:creationId xmlns:p14="http://schemas.microsoft.com/office/powerpoint/2010/main" val="2118021919"/>
      </p:ext>
    </p:extLst>
  </p:cSld>
  <p:clrMap bg1="dk1" tx1="lt1" bg2="dk2" tx2="lt2" accent1="accent1" accent2="accent2" accent3="accent3" accent4="accent4" accent5="accent5" accent6="accent6" hlink="hlink" folHlink="folHlink"/>
  <p:sldLayoutIdLst>
    <p:sldLayoutId id="2147483950" r:id="rId1"/>
    <p:sldLayoutId id="2147483956" r:id="rId2"/>
    <p:sldLayoutId id="2147483931" r:id="rId3"/>
    <p:sldLayoutId id="2147483951" r:id="rId4"/>
    <p:sldLayoutId id="2147483952" r:id="rId5"/>
    <p:sldLayoutId id="2147483953" r:id="rId6"/>
    <p:sldLayoutId id="2147483954" r:id="rId7"/>
    <p:sldLayoutId id="2147483955" r:id="rId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Title 88"/>
          <p:cNvSpPr>
            <a:spLocks noGrp="1"/>
          </p:cNvSpPr>
          <p:nvPr>
            <p:ph type="ctrTitle"/>
          </p:nvPr>
        </p:nvSpPr>
        <p:spPr>
          <a:xfrm>
            <a:off x="745436" y="2702654"/>
            <a:ext cx="9089029" cy="1423871"/>
          </a:xfrm>
        </p:spPr>
        <p:txBody>
          <a:bodyPr anchor="t">
            <a:normAutofit/>
          </a:bodyPr>
          <a:lstStyle/>
          <a:p>
            <a:r>
              <a:rPr lang="en-GB" sz="4800" b="1" dirty="0">
                <a:latin typeface="Calibri" panose="020F0502020204030204" pitchFamily="34" charset="0"/>
              </a:rPr>
              <a:t>Local Industrial Strategy</a:t>
            </a:r>
            <a:endParaRPr lang="en-GB" sz="4800" b="1" dirty="0">
              <a:solidFill>
                <a:schemeClr val="accent1"/>
              </a:solidFill>
              <a:latin typeface="Calibri" panose="020F0502020204030204" pitchFamily="34" charset="0"/>
            </a:endParaRPr>
          </a:p>
        </p:txBody>
      </p:sp>
      <p:sp>
        <p:nvSpPr>
          <p:cNvPr id="90" name="Subtitle 89"/>
          <p:cNvSpPr>
            <a:spLocks noGrp="1"/>
          </p:cNvSpPr>
          <p:nvPr>
            <p:ph type="subTitle" idx="1"/>
          </p:nvPr>
        </p:nvSpPr>
        <p:spPr>
          <a:xfrm>
            <a:off x="745436" y="4016952"/>
            <a:ext cx="8390860" cy="1729838"/>
          </a:xfrm>
        </p:spPr>
        <p:txBody>
          <a:bodyPr>
            <a:normAutofit/>
          </a:bodyPr>
          <a:lstStyle/>
          <a:p>
            <a:pPr>
              <a:spcBef>
                <a:spcPts val="600"/>
              </a:spcBef>
            </a:pPr>
            <a:r>
              <a:rPr lang="en-GB" dirty="0">
                <a:latin typeface="Calibri" panose="020F0502020204030204" pitchFamily="34" charset="0"/>
              </a:rPr>
              <a:t>Adam Bryan</a:t>
            </a:r>
          </a:p>
          <a:p>
            <a:pPr>
              <a:spcBef>
                <a:spcPts val="600"/>
              </a:spcBef>
            </a:pPr>
            <a:r>
              <a:rPr lang="en-GB" dirty="0">
                <a:latin typeface="Calibri" panose="020F0502020204030204" pitchFamily="34" charset="0"/>
              </a:rPr>
              <a:t>Chief Executive Officer</a:t>
            </a:r>
          </a:p>
          <a:p>
            <a:pPr>
              <a:spcBef>
                <a:spcPts val="600"/>
              </a:spcBef>
            </a:pPr>
            <a:r>
              <a:rPr lang="en-GB" dirty="0">
                <a:latin typeface="Calibri" panose="020F0502020204030204" pitchFamily="34" charset="0"/>
              </a:rPr>
              <a:t>Strategic Board</a:t>
            </a:r>
          </a:p>
          <a:p>
            <a:pPr>
              <a:spcBef>
                <a:spcPts val="600"/>
              </a:spcBef>
            </a:pPr>
            <a:r>
              <a:rPr lang="en-GB" dirty="0">
                <a:latin typeface="Calibri" panose="020F0502020204030204" pitchFamily="34" charset="0"/>
              </a:rPr>
              <a:t>28</a:t>
            </a:r>
            <a:r>
              <a:rPr lang="en-GB" baseline="30000" dirty="0">
                <a:latin typeface="Calibri" panose="020F0502020204030204" pitchFamily="34" charset="0"/>
              </a:rPr>
              <a:t>th</a:t>
            </a:r>
            <a:r>
              <a:rPr lang="en-GB" dirty="0">
                <a:latin typeface="Calibri" panose="020F0502020204030204" pitchFamily="34" charset="0"/>
              </a:rPr>
              <a:t> June 2019</a:t>
            </a:r>
          </a:p>
          <a:p>
            <a:endParaRPr lang="en-GB" dirty="0"/>
          </a:p>
        </p:txBody>
      </p:sp>
      <p:pic>
        <p:nvPicPr>
          <p:cNvPr id="1026" name="Picture 2" descr="time to plan words written by 3d hand over white Stock Vector - 36157813">
            <a:extLst>
              <a:ext uri="{FF2B5EF4-FFF2-40B4-BE49-F238E27FC236}">
                <a16:creationId xmlns:a16="http://schemas.microsoft.com/office/drawing/2014/main" id="{A351D3BB-539C-4ACC-B01B-30C61014C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929" y="481356"/>
            <a:ext cx="3533071" cy="265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611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557" y="558914"/>
            <a:ext cx="7961244" cy="674463"/>
          </a:xfrm>
        </p:spPr>
        <p:txBody>
          <a:bodyPr>
            <a:normAutofit/>
          </a:bodyPr>
          <a:lstStyle/>
          <a:p>
            <a:r>
              <a:rPr lang="en-GB" b="1" dirty="0">
                <a:latin typeface="Calibri" panose="020F0502020204030204" pitchFamily="34" charset="0"/>
              </a:rPr>
              <a:t>The story so far</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0498" y="1315616"/>
            <a:ext cx="1613293" cy="22653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7823" y="1442549"/>
            <a:ext cx="1531839" cy="22653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5700" y="1688840"/>
            <a:ext cx="1561287" cy="22653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3">
            <a:extLst>
              <a:ext uri="{FF2B5EF4-FFF2-40B4-BE49-F238E27FC236}">
                <a16:creationId xmlns:a16="http://schemas.microsoft.com/office/drawing/2014/main" id="{020BB2BC-2A73-4F32-BBF1-38832F050704}"/>
              </a:ext>
            </a:extLst>
          </p:cNvPr>
          <p:cNvSpPr txBox="1">
            <a:spLocks/>
          </p:cNvSpPr>
          <p:nvPr/>
        </p:nvSpPr>
        <p:spPr>
          <a:xfrm>
            <a:off x="345442" y="1563329"/>
            <a:ext cx="7245055" cy="4919533"/>
          </a:xfrm>
          <a:prstGeom prst="rect">
            <a:avLst/>
          </a:prstGeom>
        </p:spPr>
        <p:txBody>
          <a:bodyPr>
            <a:normAutofit fontScale="92500"/>
          </a:bodyPr>
          <a:lstStyle>
            <a:lvl1pPr marL="0" indent="0" algn="l" defTabSz="914400" rtl="0" eaLnBrk="1" latinLnBrk="0" hangingPunct="1">
              <a:lnSpc>
                <a:spcPct val="100000"/>
              </a:lnSpc>
              <a:spcBef>
                <a:spcPts val="300"/>
              </a:spcBef>
              <a:buFont typeface="Arial" panose="020B0604020202020204" pitchFamily="34" charset="0"/>
              <a:buNone/>
              <a:defRPr lang="en-US" sz="1600" b="0" i="0" kern="1200" baseline="0">
                <a:solidFill>
                  <a:schemeClr val="accent5"/>
                </a:solidFill>
                <a:latin typeface="Open Sans" panose="020B0606030504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GB" sz="2800" dirty="0">
                <a:latin typeface="Calibri" panose="020F0502020204030204" pitchFamily="34" charset="0"/>
              </a:rPr>
              <a:t>Local Industrial Strategies to be agreed by March 2020</a:t>
            </a:r>
          </a:p>
          <a:p>
            <a:pPr marL="457200" indent="-457200">
              <a:buFont typeface="Wingdings" panose="05000000000000000000" pitchFamily="2" charset="2"/>
              <a:buChar char="§"/>
            </a:pPr>
            <a:r>
              <a:rPr lang="en-GB" sz="2800" dirty="0">
                <a:latin typeface="Calibri" panose="020F0502020204030204" pitchFamily="34" charset="0"/>
              </a:rPr>
              <a:t>Smarter, Faster Together as a starting point</a:t>
            </a:r>
          </a:p>
          <a:p>
            <a:pPr marL="457200" indent="-457200">
              <a:buFont typeface="Wingdings" panose="05000000000000000000" pitchFamily="2" charset="2"/>
              <a:buChar char="§"/>
            </a:pPr>
            <a:r>
              <a:rPr lang="en-GB" sz="2800" dirty="0">
                <a:latin typeface="Calibri" panose="020F0502020204030204" pitchFamily="34" charset="0"/>
              </a:rPr>
              <a:t>Strategy and Intelligence Managers in post</a:t>
            </a:r>
          </a:p>
          <a:p>
            <a:pPr marL="457200" indent="-457200">
              <a:buFont typeface="Wingdings" panose="05000000000000000000" pitchFamily="2" charset="2"/>
              <a:buChar char="§"/>
            </a:pPr>
            <a:r>
              <a:rPr lang="en-GB" sz="2800" dirty="0">
                <a:latin typeface="Calibri" panose="020F0502020204030204" pitchFamily="34" charset="0"/>
              </a:rPr>
              <a:t>Stakeholder group and core group in place to drive LIS work and engagement across SELEP</a:t>
            </a:r>
          </a:p>
          <a:p>
            <a:pPr marL="457200" indent="-457200">
              <a:buFont typeface="Wingdings" panose="05000000000000000000" pitchFamily="2" charset="2"/>
              <a:buChar char="§"/>
            </a:pPr>
            <a:r>
              <a:rPr lang="en-GB" sz="2800" dirty="0">
                <a:latin typeface="Calibri" panose="020F0502020204030204" pitchFamily="34" charset="0"/>
              </a:rPr>
              <a:t>Review of our existing evidence base is underway, which will also identify gaps /areas for further exploration </a:t>
            </a:r>
          </a:p>
          <a:p>
            <a:pPr marL="457200" indent="-457200">
              <a:buFont typeface="Wingdings" panose="05000000000000000000" pitchFamily="2" charset="2"/>
              <a:buChar char="§"/>
            </a:pPr>
            <a:r>
              <a:rPr lang="en-GB" sz="2800" dirty="0">
                <a:latin typeface="Calibri" panose="020F0502020204030204" pitchFamily="34" charset="0"/>
              </a:rPr>
              <a:t>Engagement and delivery plans in development</a:t>
            </a:r>
          </a:p>
          <a:p>
            <a:pPr marL="457200" indent="-457200">
              <a:buFont typeface="Wingdings" panose="05000000000000000000" pitchFamily="2" charset="2"/>
              <a:buChar char="§"/>
            </a:pPr>
            <a:r>
              <a:rPr lang="en-GB" sz="2800" dirty="0">
                <a:latin typeface="Calibri" panose="020F0502020204030204" pitchFamily="34" charset="0"/>
              </a:rPr>
              <a:t>Dialogue with neighbouring LEPs in progress</a:t>
            </a: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600" dirty="0">
              <a:latin typeface="Calibri" panose="020F0502020204030204" pitchFamily="34" charset="0"/>
            </a:endParaRPr>
          </a:p>
          <a:p>
            <a:pPr marL="457200" indent="-457200">
              <a:buFont typeface="Wingdings" panose="05000000000000000000" pitchFamily="2" charset="2"/>
              <a:buChar char="§"/>
            </a:pPr>
            <a:endParaRPr lang="en-GB" sz="2600" dirty="0">
              <a:latin typeface="Calibri" panose="020F0502020204030204" pitchFamily="34" charset="0"/>
            </a:endParaRPr>
          </a:p>
          <a:p>
            <a:pPr marL="457200" indent="-457200">
              <a:buFont typeface="Wingdings" panose="05000000000000000000" pitchFamily="2" charset="2"/>
              <a:buChar char="§"/>
            </a:pPr>
            <a:endParaRPr lang="en-GB" sz="2600" dirty="0">
              <a:latin typeface="Calibri" panose="020F0502020204030204" pitchFamily="34" charset="0"/>
            </a:endParaRPr>
          </a:p>
          <a:p>
            <a:pPr lvl="1"/>
            <a:endParaRPr lang="en-GB" sz="2600" dirty="0">
              <a:latin typeface="Calibri" panose="020F0502020204030204" pitchFamily="34" charset="0"/>
            </a:endParaRPr>
          </a:p>
          <a:p>
            <a:endParaRPr lang="en-GB" sz="2600" dirty="0">
              <a:latin typeface="Calibri" panose="020F0502020204030204" pitchFamily="34" charset="0"/>
            </a:endParaRPr>
          </a:p>
          <a:p>
            <a:pPr lvl="1"/>
            <a:endParaRPr lang="en-GB" sz="2600" dirty="0">
              <a:latin typeface="Calibri" panose="020F0502020204030204" pitchFamily="34" charset="0"/>
            </a:endParaRPr>
          </a:p>
          <a:p>
            <a:pPr marL="457200" indent="-457200">
              <a:buFont typeface="Wingdings" panose="05000000000000000000" pitchFamily="2" charset="2"/>
              <a:buChar char="§"/>
            </a:pPr>
            <a:endParaRPr lang="en-GB" sz="2600" dirty="0">
              <a:latin typeface="Calibri" panose="020F0502020204030204" pitchFamily="34" charset="0"/>
            </a:endParaRPr>
          </a:p>
          <a:p>
            <a:pPr lvl="1"/>
            <a:endParaRPr lang="en-GB" sz="2600" dirty="0">
              <a:solidFill>
                <a:schemeClr val="accent5"/>
              </a:solidFill>
              <a:latin typeface="Calibri" panose="020F0502020204030204" pitchFamily="34" charset="0"/>
            </a:endParaRPr>
          </a:p>
          <a:p>
            <a:pPr marL="457200" indent="-457200">
              <a:buFont typeface="Wingdings" panose="05000000000000000000" pitchFamily="2" charset="2"/>
              <a:buChar char="§"/>
            </a:pPr>
            <a:endParaRPr lang="en-GB" sz="2600" dirty="0">
              <a:latin typeface="Calibri" panose="020F0502020204030204" pitchFamily="34" charset="0"/>
            </a:endParaRPr>
          </a:p>
          <a:p>
            <a:pPr marL="285750" indent="-285750">
              <a:buFontTx/>
              <a:buChar char="-"/>
            </a:pPr>
            <a:endParaRPr lang="en-GB" sz="2600" dirty="0">
              <a:latin typeface="Calibri" panose="020F0502020204030204" pitchFamily="34" charset="0"/>
            </a:endParaRPr>
          </a:p>
          <a:p>
            <a:endParaRPr lang="en-GB" dirty="0"/>
          </a:p>
        </p:txBody>
      </p:sp>
    </p:spTree>
    <p:extLst>
      <p:ext uri="{BB962C8B-B14F-4D97-AF65-F5344CB8AC3E}">
        <p14:creationId xmlns:p14="http://schemas.microsoft.com/office/powerpoint/2010/main" val="466772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557" y="558914"/>
            <a:ext cx="7961244" cy="674463"/>
          </a:xfrm>
        </p:spPr>
        <p:txBody>
          <a:bodyPr>
            <a:normAutofit/>
          </a:bodyPr>
          <a:lstStyle/>
          <a:p>
            <a:r>
              <a:rPr lang="en-GB" b="1" dirty="0">
                <a:latin typeface="Calibri" panose="020F0502020204030204" pitchFamily="34" charset="0"/>
              </a:rPr>
              <a:t>Progress in other LEPs</a:t>
            </a:r>
          </a:p>
        </p:txBody>
      </p:sp>
      <p:sp>
        <p:nvSpPr>
          <p:cNvPr id="10" name="TextBox 9"/>
          <p:cNvSpPr txBox="1"/>
          <p:nvPr/>
        </p:nvSpPr>
        <p:spPr>
          <a:xfrm>
            <a:off x="1050129" y="3083999"/>
            <a:ext cx="2758966" cy="2585323"/>
          </a:xfrm>
          <a:prstGeom prst="rect">
            <a:avLst/>
          </a:prstGeom>
          <a:noFill/>
        </p:spPr>
        <p:txBody>
          <a:bodyPr wrap="square" rtlCol="0">
            <a:spAutoFit/>
          </a:bodyPr>
          <a:lstStyle/>
          <a:p>
            <a:pPr algn="ctr"/>
            <a:r>
              <a:rPr lang="en-US" dirty="0">
                <a:latin typeface="Calibri" panose="020F0502020204030204" pitchFamily="34" charset="0"/>
                <a:cs typeface="Arial" panose="020B0604020202020204" pitchFamily="34" charset="0"/>
              </a:rPr>
              <a:t>How do we drive innovation, increase technology adoption and create the skills and capabilities that we need to respond to the ‘grand challenges’ and thrive in a competitive, digitally enabled world?</a:t>
            </a:r>
            <a:endParaRPr lang="en-GB" b="1" dirty="0">
              <a:latin typeface="Calibri" panose="020F0502020204030204" pitchFamily="34" charset="0"/>
              <a:cs typeface="Arial" panose="020B0604020202020204" pitchFamily="34" charset="0"/>
            </a:endParaRPr>
          </a:p>
        </p:txBody>
      </p:sp>
      <p:sp>
        <p:nvSpPr>
          <p:cNvPr id="16" name="TextBox 15"/>
          <p:cNvSpPr txBox="1"/>
          <p:nvPr/>
        </p:nvSpPr>
        <p:spPr>
          <a:xfrm>
            <a:off x="4448099" y="3107806"/>
            <a:ext cx="2758966" cy="2554545"/>
          </a:xfrm>
          <a:prstGeom prst="rect">
            <a:avLst/>
          </a:prstGeom>
          <a:noFill/>
        </p:spPr>
        <p:txBody>
          <a:bodyPr wrap="square" rtlCol="0">
            <a:spAutoFit/>
          </a:bodyPr>
          <a:lstStyle/>
          <a:p>
            <a:pPr algn="ctr"/>
            <a:r>
              <a:rPr lang="en-US" dirty="0">
                <a:latin typeface="Calibri" panose="020F0502020204030204" pitchFamily="34" charset="0"/>
                <a:cs typeface="Arial" panose="020B0604020202020204" pitchFamily="34" charset="0"/>
              </a:rPr>
              <a:t>How do we secure the infrastructure we need to support a growing and changing population – and the demands of an evolving economy, and how do we drive the pace and quality of housing delivery?</a:t>
            </a:r>
            <a:endParaRPr lang="en-GB" dirty="0">
              <a:latin typeface="Calibri" panose="020F0502020204030204" pitchFamily="34" charset="0"/>
              <a:cs typeface="Arial" panose="020B0604020202020204" pitchFamily="34" charset="0"/>
            </a:endParaRPr>
          </a:p>
          <a:p>
            <a:pPr algn="ctr"/>
            <a:endParaRPr lang="en-GB" sz="1600" b="1" dirty="0">
              <a:latin typeface="Arial" panose="020B0604020202020204" pitchFamily="34" charset="0"/>
              <a:cs typeface="Arial" panose="020B0604020202020204" pitchFamily="34" charset="0"/>
            </a:endParaRPr>
          </a:p>
        </p:txBody>
      </p:sp>
      <p:sp>
        <p:nvSpPr>
          <p:cNvPr id="21" name="TextBox 20"/>
          <p:cNvSpPr txBox="1"/>
          <p:nvPr/>
        </p:nvSpPr>
        <p:spPr>
          <a:xfrm>
            <a:off x="7846069" y="3230916"/>
            <a:ext cx="2758966" cy="1692771"/>
          </a:xfrm>
          <a:prstGeom prst="rect">
            <a:avLst/>
          </a:prstGeom>
          <a:noFill/>
        </p:spPr>
        <p:txBody>
          <a:bodyPr wrap="square" rtlCol="0">
            <a:spAutoFit/>
          </a:bodyPr>
          <a:lstStyle/>
          <a:p>
            <a:pPr algn="ctr"/>
            <a:r>
              <a:rPr lang="en-US" dirty="0">
                <a:latin typeface="Calibri" panose="020F0502020204030204" pitchFamily="34" charset="0"/>
                <a:cs typeface="Arial" panose="020B0604020202020204" pitchFamily="34" charset="0"/>
              </a:rPr>
              <a:t>How do we ensure that everyone contributes to and benefits from productivity growth? </a:t>
            </a:r>
            <a:endParaRPr lang="en-GB" dirty="0">
              <a:latin typeface="Calibri" panose="020F050202020403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a:xfrm>
            <a:off x="4419547" y="1233377"/>
            <a:ext cx="7351297" cy="5110541"/>
          </a:xfrm>
        </p:spPr>
        <p:txBody>
          <a:bodyPr>
            <a:normAutofit fontScale="92500"/>
          </a:bodyPr>
          <a:lstStyle/>
          <a:p>
            <a:pPr marL="457200" indent="-457200">
              <a:buFont typeface="Wingdings" panose="05000000000000000000" pitchFamily="2" charset="2"/>
              <a:buChar char="§"/>
            </a:pPr>
            <a:r>
              <a:rPr lang="en-GB" sz="2800" dirty="0">
                <a:latin typeface="Calibri" panose="020F0502020204030204" pitchFamily="34" charset="0"/>
              </a:rPr>
              <a:t>2 LIS now agreed by Government – very closely aligned to national guidance and the five foundations of productivity</a:t>
            </a:r>
          </a:p>
          <a:p>
            <a:pPr marL="457200" indent="-457200">
              <a:buFont typeface="Wingdings" panose="05000000000000000000" pitchFamily="2" charset="2"/>
              <a:buChar char="§"/>
            </a:pPr>
            <a:r>
              <a:rPr lang="en-GB" sz="2800" b="1" dirty="0">
                <a:solidFill>
                  <a:schemeClr val="accent1"/>
                </a:solidFill>
                <a:latin typeface="Calibri" panose="020F0502020204030204" pitchFamily="34" charset="0"/>
              </a:rPr>
              <a:t>West Midlands </a:t>
            </a:r>
            <a:r>
              <a:rPr lang="en-GB" sz="2800" dirty="0">
                <a:latin typeface="Calibri" panose="020F0502020204030204" pitchFamily="34" charset="0"/>
              </a:rPr>
              <a:t>focuses</a:t>
            </a:r>
            <a:r>
              <a:rPr lang="en-GB" sz="2800" dirty="0">
                <a:solidFill>
                  <a:schemeClr val="accent5"/>
                </a:solidFill>
                <a:latin typeface="Calibri" panose="020F0502020204030204" pitchFamily="34" charset="0"/>
              </a:rPr>
              <a:t> on strengths in research, manufacturing  and transport innovation </a:t>
            </a:r>
          </a:p>
          <a:p>
            <a:pPr marL="457200" indent="-457200">
              <a:buFont typeface="Wingdings" panose="05000000000000000000" pitchFamily="2" charset="2"/>
              <a:buChar char="§"/>
            </a:pPr>
            <a:r>
              <a:rPr lang="en-GB" sz="2800" b="1" dirty="0">
                <a:solidFill>
                  <a:schemeClr val="accent1"/>
                </a:solidFill>
                <a:latin typeface="Calibri" panose="020F0502020204030204" pitchFamily="34" charset="0"/>
              </a:rPr>
              <a:t>Greater Manchester </a:t>
            </a:r>
            <a:r>
              <a:rPr lang="en-GB" sz="2800" dirty="0">
                <a:latin typeface="Calibri" panose="020F0502020204030204" pitchFamily="34" charset="0"/>
              </a:rPr>
              <a:t>focuses on health innovation, digitalisation, and a commitment to be carbon neutral by 2038</a:t>
            </a:r>
          </a:p>
          <a:p>
            <a:pPr marL="457200" indent="-457200">
              <a:buFont typeface="Wingdings" panose="05000000000000000000" pitchFamily="2" charset="2"/>
              <a:buChar char="§"/>
            </a:pPr>
            <a:r>
              <a:rPr lang="en-GB" sz="2800" dirty="0">
                <a:latin typeface="Calibri" panose="020F0502020204030204" pitchFamily="34" charset="0"/>
              </a:rPr>
              <a:t>Implementation plans will follow</a:t>
            </a:r>
          </a:p>
          <a:p>
            <a:pPr marL="457200" indent="-457200">
              <a:buFont typeface="Wingdings" panose="05000000000000000000" pitchFamily="2" charset="2"/>
              <a:buChar char="§"/>
            </a:pPr>
            <a:r>
              <a:rPr lang="en-GB" sz="2800" dirty="0">
                <a:latin typeface="Calibri" panose="020F0502020204030204" pitchFamily="34" charset="0"/>
              </a:rPr>
              <a:t>A few others are close to being agreed </a:t>
            </a:r>
            <a:br>
              <a:rPr lang="en-GB" sz="2800" dirty="0">
                <a:latin typeface="Calibri" panose="020F0502020204030204" pitchFamily="34" charset="0"/>
              </a:rPr>
            </a:br>
            <a:r>
              <a:rPr lang="en-GB" sz="2800" dirty="0">
                <a:latin typeface="Calibri" panose="020F0502020204030204" pitchFamily="34" charset="0"/>
              </a:rPr>
              <a:t>but the majority of LEPs working to </a:t>
            </a:r>
            <a:br>
              <a:rPr lang="en-GB" sz="2800" dirty="0">
                <a:latin typeface="Calibri" panose="020F0502020204030204" pitchFamily="34" charset="0"/>
              </a:rPr>
            </a:br>
            <a:r>
              <a:rPr lang="en-GB" sz="2800" dirty="0">
                <a:latin typeface="Calibri" panose="020F0502020204030204" pitchFamily="34" charset="0"/>
              </a:rPr>
              <a:t>December deadline</a:t>
            </a:r>
          </a:p>
          <a:p>
            <a:pPr marL="457200" indent="-457200">
              <a:buFont typeface="Wingdings" panose="05000000000000000000" pitchFamily="2" charset="2"/>
              <a:buChar char="§"/>
            </a:pPr>
            <a:endParaRPr lang="en-US" sz="2800" dirty="0">
              <a:solidFill>
                <a:schemeClr val="tx1">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US" sz="2800" dirty="0">
              <a:solidFill>
                <a:schemeClr val="tx1">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GB" sz="2800" b="1" dirty="0">
              <a:solidFill>
                <a:schemeClr val="bg1"/>
              </a:solidFill>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lvl="1"/>
            <a:endParaRPr lang="en-GB" sz="3600" dirty="0">
              <a:latin typeface="Calibri" panose="020F0502020204030204" pitchFamily="34" charset="0"/>
            </a:endParaRPr>
          </a:p>
          <a:p>
            <a:endParaRPr lang="en-GB" sz="2800" dirty="0">
              <a:latin typeface="Calibri" panose="020F0502020204030204" pitchFamily="34" charset="0"/>
            </a:endParaRPr>
          </a:p>
          <a:p>
            <a:pPr lvl="1"/>
            <a:endParaRPr lang="en-GB" sz="3600" dirty="0">
              <a:latin typeface="Calibri" panose="020F0502020204030204" pitchFamily="34" charset="0"/>
            </a:endParaRPr>
          </a:p>
          <a:p>
            <a:pPr marL="457200" indent="-457200">
              <a:buFont typeface="Wingdings" panose="05000000000000000000" pitchFamily="2" charset="2"/>
              <a:buChar char="§"/>
            </a:pPr>
            <a:endParaRPr lang="en-GB" sz="2800" dirty="0">
              <a:solidFill>
                <a:schemeClr val="accent5"/>
              </a:solidFill>
              <a:latin typeface="Calibri" panose="020F0502020204030204" pitchFamily="34" charset="0"/>
            </a:endParaRPr>
          </a:p>
          <a:p>
            <a:pPr lvl="1"/>
            <a:endParaRPr lang="en-GB" sz="3600" dirty="0">
              <a:solidFill>
                <a:schemeClr val="accent5"/>
              </a:solidFill>
              <a:latin typeface="Calibri" panose="020F0502020204030204" pitchFamily="34" charset="0"/>
            </a:endParaRPr>
          </a:p>
          <a:p>
            <a:pPr marL="457200" indent="-457200">
              <a:buFont typeface="Wingdings" panose="05000000000000000000" pitchFamily="2" charset="2"/>
              <a:buChar char="§"/>
            </a:pPr>
            <a:endParaRPr lang="en-GB" dirty="0">
              <a:solidFill>
                <a:schemeClr val="accent5"/>
              </a:solidFill>
              <a:latin typeface="Calibri" panose="020F0502020204030204" pitchFamily="34" charset="0"/>
            </a:endParaRPr>
          </a:p>
          <a:p>
            <a:pPr marL="285750" indent="-285750">
              <a:buFontTx/>
              <a:buChar char="-"/>
            </a:pPr>
            <a:endParaRPr lang="en-GB" sz="2800" dirty="0">
              <a:latin typeface="Calibri" panose="020F0502020204030204" pitchFamily="34" charset="0"/>
            </a:endParaRPr>
          </a:p>
          <a:p>
            <a:endParaRPr lang="en-GB" dirty="0"/>
          </a:p>
        </p:txBody>
      </p:sp>
      <p:pic>
        <p:nvPicPr>
          <p:cNvPr id="6" name="Picture 5">
            <a:extLst>
              <a:ext uri="{FF2B5EF4-FFF2-40B4-BE49-F238E27FC236}">
                <a16:creationId xmlns:a16="http://schemas.microsoft.com/office/drawing/2014/main" id="{17DFF4A1-7C15-4B74-BA06-7AEAC60A2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58" y="1575165"/>
            <a:ext cx="2224595" cy="3155455"/>
          </a:xfrm>
          <a:prstGeom prst="rect">
            <a:avLst/>
          </a:prstGeom>
        </p:spPr>
      </p:pic>
      <p:pic>
        <p:nvPicPr>
          <p:cNvPr id="9" name="Picture 8">
            <a:extLst>
              <a:ext uri="{FF2B5EF4-FFF2-40B4-BE49-F238E27FC236}">
                <a16:creationId xmlns:a16="http://schemas.microsoft.com/office/drawing/2014/main" id="{23332C60-BB8E-4407-8045-B53B476CD2C4}"/>
              </a:ext>
            </a:extLst>
          </p:cNvPr>
          <p:cNvPicPr>
            <a:picLocks noChangeAspect="1"/>
          </p:cNvPicPr>
          <p:nvPr/>
        </p:nvPicPr>
        <p:blipFill>
          <a:blip r:embed="rId4"/>
          <a:stretch>
            <a:fillRect/>
          </a:stretch>
        </p:blipFill>
        <p:spPr>
          <a:xfrm>
            <a:off x="1887736" y="3083999"/>
            <a:ext cx="2233361" cy="3155455"/>
          </a:xfrm>
          <a:prstGeom prst="rect">
            <a:avLst/>
          </a:prstGeom>
        </p:spPr>
      </p:pic>
    </p:spTree>
    <p:extLst>
      <p:ext uri="{BB962C8B-B14F-4D97-AF65-F5344CB8AC3E}">
        <p14:creationId xmlns:p14="http://schemas.microsoft.com/office/powerpoint/2010/main" val="253159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557" y="558914"/>
            <a:ext cx="7961244" cy="674463"/>
          </a:xfrm>
        </p:spPr>
        <p:txBody>
          <a:bodyPr>
            <a:normAutofit/>
          </a:bodyPr>
          <a:lstStyle/>
          <a:p>
            <a:r>
              <a:rPr lang="en-GB" b="1" dirty="0">
                <a:latin typeface="Calibri" panose="020F0502020204030204" pitchFamily="34" charset="0"/>
              </a:rPr>
              <a:t>Our approach to the LIS</a:t>
            </a:r>
          </a:p>
        </p:txBody>
      </p:sp>
      <p:sp>
        <p:nvSpPr>
          <p:cNvPr id="5" name="Text Placeholder 3"/>
          <p:cNvSpPr>
            <a:spLocks noGrp="1"/>
          </p:cNvSpPr>
          <p:nvPr>
            <p:ph type="body" sz="quarter" idx="14"/>
          </p:nvPr>
        </p:nvSpPr>
        <p:spPr>
          <a:xfrm>
            <a:off x="3392558" y="1233378"/>
            <a:ext cx="8635318" cy="5624622"/>
          </a:xfrm>
        </p:spPr>
        <p:txBody>
          <a:bodyPr>
            <a:normAutofit lnSpcReduction="10000"/>
          </a:bodyPr>
          <a:lstStyle/>
          <a:p>
            <a:pPr marL="457200" indent="-457200">
              <a:buFont typeface="Wingdings" panose="05000000000000000000" pitchFamily="2" charset="2"/>
              <a:buChar char="§"/>
            </a:pPr>
            <a:r>
              <a:rPr lang="en-GB" sz="2800" dirty="0">
                <a:latin typeface="Calibri" panose="020F0502020204030204" pitchFamily="34" charset="0"/>
              </a:rPr>
              <a:t>Provide an evidence based strategy that aligns with Government’s expectations of a LIS and reflects SELEP as a distinct area</a:t>
            </a:r>
          </a:p>
          <a:p>
            <a:pPr marL="457200" indent="-457200">
              <a:buFont typeface="Wingdings" panose="05000000000000000000" pitchFamily="2" charset="2"/>
              <a:buChar char="§"/>
            </a:pPr>
            <a:r>
              <a:rPr lang="en-GB" sz="2800" dirty="0">
                <a:latin typeface="Calibri" panose="020F0502020204030204" pitchFamily="34" charset="0"/>
              </a:rPr>
              <a:t>Focus on productivity and growth and issues of pan-area relevance, including our relationship with London</a:t>
            </a:r>
          </a:p>
          <a:p>
            <a:pPr marL="457200" indent="-457200">
              <a:buFont typeface="Wingdings" panose="05000000000000000000" pitchFamily="2" charset="2"/>
              <a:buChar char="§"/>
            </a:pPr>
            <a:r>
              <a:rPr lang="en-GB" sz="2800" dirty="0">
                <a:latin typeface="Calibri" panose="020F0502020204030204" pitchFamily="34" charset="0"/>
              </a:rPr>
              <a:t>Demonstrate the scale of what we can deliver and the impact on productivity</a:t>
            </a:r>
          </a:p>
          <a:p>
            <a:pPr marL="457200" indent="-457200">
              <a:buFont typeface="Wingdings" panose="05000000000000000000" pitchFamily="2" charset="2"/>
              <a:buChar char="§"/>
            </a:pPr>
            <a:r>
              <a:rPr lang="en-GB" sz="2800" dirty="0">
                <a:latin typeface="Calibri" panose="020F0502020204030204" pitchFamily="34" charset="0"/>
              </a:rPr>
              <a:t>Reflect emerging issues from local productivity strategies and from SELEP/regional working groups</a:t>
            </a:r>
          </a:p>
          <a:p>
            <a:pPr marL="457200" indent="-457200">
              <a:buFont typeface="Wingdings" panose="05000000000000000000" pitchFamily="2" charset="2"/>
              <a:buChar char="§"/>
            </a:pPr>
            <a:r>
              <a:rPr lang="en-GB" sz="2800" dirty="0">
                <a:latin typeface="Calibri" panose="020F0502020204030204" pitchFamily="34" charset="0"/>
              </a:rPr>
              <a:t>Reflect the grand challenges, highlighting particular strengths/</a:t>
            </a:r>
            <a:r>
              <a:rPr lang="en-GB" sz="2800" dirty="0">
                <a:latin typeface="Calibri" panose="020F0502020204030204" pitchFamily="34" charset="0"/>
                <a:cs typeface="Calibri" panose="020F0502020204030204" pitchFamily="34" charset="0"/>
              </a:rPr>
              <a:t>opportunities for SELEP</a:t>
            </a:r>
          </a:p>
          <a:p>
            <a:pPr marL="457200" indent="-457200">
              <a:buFont typeface="Wingdings" panose="05000000000000000000" pitchFamily="2" charset="2"/>
              <a:buChar char="§"/>
            </a:pPr>
            <a:r>
              <a:rPr lang="en-GB" sz="2800" dirty="0">
                <a:latin typeface="Calibri" panose="020F0502020204030204" pitchFamily="34" charset="0"/>
                <a:cs typeface="Calibri" panose="020F0502020204030204" pitchFamily="34" charset="0"/>
              </a:rPr>
              <a:t>Identify clear asks of Government aligned </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with matching local commitment</a:t>
            </a: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US" sz="2800" dirty="0">
              <a:solidFill>
                <a:schemeClr val="tx1">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US" sz="2800" dirty="0">
              <a:solidFill>
                <a:schemeClr val="tx1">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GB" sz="2800" b="1" dirty="0">
              <a:solidFill>
                <a:schemeClr val="bg1"/>
              </a:solidFill>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lvl="1"/>
            <a:endParaRPr lang="en-GB" sz="3600" dirty="0">
              <a:latin typeface="Calibri" panose="020F0502020204030204" pitchFamily="34" charset="0"/>
            </a:endParaRPr>
          </a:p>
          <a:p>
            <a:endParaRPr lang="en-GB" sz="2800" dirty="0">
              <a:latin typeface="Calibri" panose="020F0502020204030204" pitchFamily="34" charset="0"/>
            </a:endParaRPr>
          </a:p>
          <a:p>
            <a:pPr lvl="1"/>
            <a:endParaRPr lang="en-GB" sz="3600" dirty="0">
              <a:latin typeface="Calibri" panose="020F0502020204030204" pitchFamily="34" charset="0"/>
            </a:endParaRPr>
          </a:p>
          <a:p>
            <a:pPr marL="457200" indent="-457200">
              <a:buFont typeface="Wingdings" panose="05000000000000000000" pitchFamily="2" charset="2"/>
              <a:buChar char="§"/>
            </a:pPr>
            <a:endParaRPr lang="en-GB" sz="2800" dirty="0">
              <a:solidFill>
                <a:schemeClr val="accent5"/>
              </a:solidFill>
              <a:latin typeface="Calibri" panose="020F0502020204030204" pitchFamily="34" charset="0"/>
            </a:endParaRPr>
          </a:p>
          <a:p>
            <a:pPr lvl="1"/>
            <a:endParaRPr lang="en-GB" sz="3600" dirty="0">
              <a:solidFill>
                <a:schemeClr val="accent5"/>
              </a:solidFill>
              <a:latin typeface="Calibri" panose="020F0502020204030204" pitchFamily="34" charset="0"/>
            </a:endParaRPr>
          </a:p>
          <a:p>
            <a:pPr marL="457200" indent="-457200">
              <a:buFont typeface="Wingdings" panose="05000000000000000000" pitchFamily="2" charset="2"/>
              <a:buChar char="§"/>
            </a:pPr>
            <a:endParaRPr lang="en-GB" dirty="0">
              <a:solidFill>
                <a:schemeClr val="accent5"/>
              </a:solidFill>
              <a:latin typeface="Calibri" panose="020F0502020204030204" pitchFamily="34" charset="0"/>
            </a:endParaRPr>
          </a:p>
          <a:p>
            <a:pPr marL="285750" indent="-285750">
              <a:buFontTx/>
              <a:buChar char="-"/>
            </a:pPr>
            <a:endParaRPr lang="en-GB" sz="2800" dirty="0">
              <a:latin typeface="Calibri" panose="020F0502020204030204" pitchFamily="34" charset="0"/>
            </a:endParaRPr>
          </a:p>
          <a:p>
            <a:endParaRPr lang="en-GB" dirty="0"/>
          </a:p>
        </p:txBody>
      </p:sp>
      <p:pic>
        <p:nvPicPr>
          <p:cNvPr id="8" name="Picture 7">
            <a:extLst>
              <a:ext uri="{FF2B5EF4-FFF2-40B4-BE49-F238E27FC236}">
                <a16:creationId xmlns:a16="http://schemas.microsoft.com/office/drawing/2014/main" id="{7C431C6D-2CC2-40AF-9500-AF4178B3A982}"/>
              </a:ext>
            </a:extLst>
          </p:cNvPr>
          <p:cNvPicPr>
            <a:picLocks noChangeAspect="1"/>
          </p:cNvPicPr>
          <p:nvPr/>
        </p:nvPicPr>
        <p:blipFill>
          <a:blip r:embed="rId3"/>
          <a:stretch>
            <a:fillRect/>
          </a:stretch>
        </p:blipFill>
        <p:spPr>
          <a:xfrm>
            <a:off x="346898" y="1731834"/>
            <a:ext cx="2904480" cy="4332635"/>
          </a:xfrm>
          <a:prstGeom prst="rect">
            <a:avLst/>
          </a:prstGeom>
        </p:spPr>
      </p:pic>
    </p:spTree>
    <p:extLst>
      <p:ext uri="{BB962C8B-B14F-4D97-AF65-F5344CB8AC3E}">
        <p14:creationId xmlns:p14="http://schemas.microsoft.com/office/powerpoint/2010/main" val="980429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7E05CA-A8EF-495D-A53F-B933585AF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25" y="1590797"/>
            <a:ext cx="3333962" cy="2104222"/>
          </a:xfrm>
          <a:prstGeom prst="rect">
            <a:avLst/>
          </a:prstGeom>
        </p:spPr>
      </p:pic>
      <p:sp>
        <p:nvSpPr>
          <p:cNvPr id="2" name="Title 1"/>
          <p:cNvSpPr>
            <a:spLocks noGrp="1"/>
          </p:cNvSpPr>
          <p:nvPr>
            <p:ph type="title"/>
          </p:nvPr>
        </p:nvSpPr>
        <p:spPr>
          <a:xfrm>
            <a:off x="3392557" y="558914"/>
            <a:ext cx="7961244" cy="674463"/>
          </a:xfrm>
        </p:spPr>
        <p:txBody>
          <a:bodyPr>
            <a:normAutofit/>
          </a:bodyPr>
          <a:lstStyle/>
          <a:p>
            <a:r>
              <a:rPr lang="en-GB" b="1" dirty="0">
                <a:latin typeface="Calibri" panose="020F0502020204030204" pitchFamily="34" charset="0"/>
              </a:rPr>
              <a:t>Emerging issues for consideration</a:t>
            </a:r>
          </a:p>
        </p:txBody>
      </p:sp>
      <p:sp>
        <p:nvSpPr>
          <p:cNvPr id="5" name="Text Placeholder 3"/>
          <p:cNvSpPr>
            <a:spLocks noGrp="1"/>
          </p:cNvSpPr>
          <p:nvPr>
            <p:ph type="body" sz="quarter" idx="14"/>
          </p:nvPr>
        </p:nvSpPr>
        <p:spPr>
          <a:xfrm>
            <a:off x="3741576" y="1342102"/>
            <a:ext cx="8286300" cy="5184963"/>
          </a:xfrm>
        </p:spPr>
        <p:txBody>
          <a:bodyPr>
            <a:normAutofit/>
          </a:bodyPr>
          <a:lstStyle/>
          <a:p>
            <a:pPr marL="457200" indent="-457200">
              <a:buFont typeface="Wingdings" panose="05000000000000000000" pitchFamily="2" charset="2"/>
              <a:buChar char="§"/>
            </a:pPr>
            <a:r>
              <a:rPr lang="en-GB" sz="2800" dirty="0">
                <a:latin typeface="Calibri" panose="020F0502020204030204" pitchFamily="34" charset="0"/>
              </a:rPr>
              <a:t>The role of inclusive growth in addition to productivity </a:t>
            </a:r>
          </a:p>
          <a:p>
            <a:pPr marL="457200" indent="-457200">
              <a:buFont typeface="Wingdings" panose="05000000000000000000" pitchFamily="2" charset="2"/>
              <a:buChar char="§"/>
            </a:pPr>
            <a:r>
              <a:rPr lang="en-GB" sz="2800" dirty="0">
                <a:latin typeface="Calibri" panose="020F0502020204030204" pitchFamily="34" charset="0"/>
              </a:rPr>
              <a:t>Identifying the unique strengths of SELEP that will set our LIS apart from others – a few bold messages</a:t>
            </a:r>
          </a:p>
          <a:p>
            <a:pPr marL="457200" indent="-457200">
              <a:buFont typeface="Wingdings" panose="05000000000000000000" pitchFamily="2" charset="2"/>
              <a:buChar char="§"/>
            </a:pPr>
            <a:r>
              <a:rPr lang="en-GB" sz="2800" dirty="0">
                <a:latin typeface="Calibri" panose="020F0502020204030204" pitchFamily="34" charset="0"/>
              </a:rPr>
              <a:t>A potential role for Board members to sponsor each foundation</a:t>
            </a:r>
          </a:p>
          <a:p>
            <a:pPr marL="457200" indent="-457200">
              <a:buFont typeface="Wingdings" panose="05000000000000000000" pitchFamily="2" charset="2"/>
              <a:buChar char="§"/>
            </a:pPr>
            <a:r>
              <a:rPr lang="en-GB" sz="2800" dirty="0">
                <a:latin typeface="Calibri" panose="020F0502020204030204" pitchFamily="34" charset="0"/>
              </a:rPr>
              <a:t>Defining our relationship with, and asks of, London</a:t>
            </a:r>
          </a:p>
          <a:p>
            <a:pPr marL="457200" indent="-457200">
              <a:buFont typeface="Wingdings" panose="05000000000000000000" pitchFamily="2" charset="2"/>
              <a:buChar char="§"/>
            </a:pPr>
            <a:r>
              <a:rPr lang="en-GB" sz="2800" dirty="0">
                <a:latin typeface="Calibri" panose="020F0502020204030204" pitchFamily="34" charset="0"/>
              </a:rPr>
              <a:t>How best to engage with HMG, particularly </a:t>
            </a:r>
            <a:br>
              <a:rPr lang="en-GB" sz="2800" dirty="0">
                <a:latin typeface="Calibri" panose="020F0502020204030204" pitchFamily="34" charset="0"/>
              </a:rPr>
            </a:br>
            <a:r>
              <a:rPr lang="en-GB" sz="2800" dirty="0">
                <a:latin typeface="Calibri" panose="020F0502020204030204" pitchFamily="34" charset="0"/>
              </a:rPr>
              <a:t>on challenging issues</a:t>
            </a:r>
          </a:p>
          <a:p>
            <a:pPr marL="457200" indent="-457200">
              <a:buFont typeface="Wingdings" panose="05000000000000000000" pitchFamily="2" charset="2"/>
              <a:buChar char="§"/>
            </a:pPr>
            <a:r>
              <a:rPr lang="en-GB" sz="2800" dirty="0">
                <a:latin typeface="Calibri" panose="020F0502020204030204" pitchFamily="34" charset="0"/>
              </a:rPr>
              <a:t>Ensuring the strategy resonates with </a:t>
            </a:r>
            <a:br>
              <a:rPr lang="en-GB" sz="2800" dirty="0">
                <a:latin typeface="Calibri" panose="020F0502020204030204" pitchFamily="34" charset="0"/>
              </a:rPr>
            </a:br>
            <a:r>
              <a:rPr lang="en-GB" sz="2800" dirty="0">
                <a:latin typeface="Calibri" panose="020F0502020204030204" pitchFamily="34" charset="0"/>
              </a:rPr>
              <a:t>stakeholders, particularly businesses</a:t>
            </a: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US" sz="2800" dirty="0">
              <a:solidFill>
                <a:schemeClr val="tx1">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US" sz="2800" dirty="0">
              <a:solidFill>
                <a:schemeClr val="tx1">
                  <a:lumMod val="50000"/>
                </a:schemeClr>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endParaRPr lang="en-GB" sz="2800" b="1" dirty="0">
              <a:solidFill>
                <a:schemeClr val="bg1"/>
              </a:solidFill>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marL="457200" indent="-457200">
              <a:buFont typeface="Wingdings" panose="05000000000000000000" pitchFamily="2" charset="2"/>
              <a:buChar char="§"/>
            </a:pPr>
            <a:endParaRPr lang="en-GB" sz="2800" dirty="0">
              <a:latin typeface="Calibri" panose="020F0502020204030204" pitchFamily="34" charset="0"/>
            </a:endParaRPr>
          </a:p>
          <a:p>
            <a:pPr lvl="1"/>
            <a:endParaRPr lang="en-GB" sz="3600" dirty="0">
              <a:latin typeface="Calibri" panose="020F0502020204030204" pitchFamily="34" charset="0"/>
            </a:endParaRPr>
          </a:p>
          <a:p>
            <a:endParaRPr lang="en-GB" sz="2800" dirty="0">
              <a:latin typeface="Calibri" panose="020F0502020204030204" pitchFamily="34" charset="0"/>
            </a:endParaRPr>
          </a:p>
          <a:p>
            <a:pPr lvl="1"/>
            <a:endParaRPr lang="en-GB" sz="3600" dirty="0">
              <a:latin typeface="Calibri" panose="020F0502020204030204" pitchFamily="34" charset="0"/>
            </a:endParaRPr>
          </a:p>
          <a:p>
            <a:pPr marL="457200" indent="-457200">
              <a:buFont typeface="Wingdings" panose="05000000000000000000" pitchFamily="2" charset="2"/>
              <a:buChar char="§"/>
            </a:pPr>
            <a:endParaRPr lang="en-GB" sz="2800" dirty="0">
              <a:solidFill>
                <a:schemeClr val="accent5"/>
              </a:solidFill>
              <a:latin typeface="Calibri" panose="020F0502020204030204" pitchFamily="34" charset="0"/>
            </a:endParaRPr>
          </a:p>
          <a:p>
            <a:pPr lvl="1"/>
            <a:endParaRPr lang="en-GB" sz="3600" dirty="0">
              <a:solidFill>
                <a:schemeClr val="accent5"/>
              </a:solidFill>
              <a:latin typeface="Calibri" panose="020F0502020204030204" pitchFamily="34" charset="0"/>
            </a:endParaRPr>
          </a:p>
          <a:p>
            <a:pPr marL="457200" indent="-457200">
              <a:buFont typeface="Wingdings" panose="05000000000000000000" pitchFamily="2" charset="2"/>
              <a:buChar char="§"/>
            </a:pPr>
            <a:endParaRPr lang="en-GB" dirty="0">
              <a:solidFill>
                <a:schemeClr val="accent5"/>
              </a:solidFill>
              <a:latin typeface="Calibri" panose="020F0502020204030204" pitchFamily="34" charset="0"/>
            </a:endParaRPr>
          </a:p>
          <a:p>
            <a:pPr marL="285750" indent="-285750">
              <a:buFontTx/>
              <a:buChar char="-"/>
            </a:pPr>
            <a:endParaRPr lang="en-GB" sz="2800" dirty="0">
              <a:latin typeface="Calibri" panose="020F0502020204030204" pitchFamily="34" charset="0"/>
            </a:endParaRPr>
          </a:p>
          <a:p>
            <a:endParaRPr lang="en-GB" dirty="0"/>
          </a:p>
        </p:txBody>
      </p:sp>
      <p:pic>
        <p:nvPicPr>
          <p:cNvPr id="3" name="Picture 2">
            <a:extLst>
              <a:ext uri="{FF2B5EF4-FFF2-40B4-BE49-F238E27FC236}">
                <a16:creationId xmlns:a16="http://schemas.microsoft.com/office/drawing/2014/main" id="{CA0A1B41-D29B-4A37-8E75-65D8887950BD}"/>
              </a:ext>
            </a:extLst>
          </p:cNvPr>
          <p:cNvPicPr>
            <a:picLocks noChangeAspect="1"/>
          </p:cNvPicPr>
          <p:nvPr/>
        </p:nvPicPr>
        <p:blipFill>
          <a:blip r:embed="rId4"/>
          <a:stretch>
            <a:fillRect/>
          </a:stretch>
        </p:blipFill>
        <p:spPr>
          <a:xfrm>
            <a:off x="251925" y="3998533"/>
            <a:ext cx="3333962" cy="1782001"/>
          </a:xfrm>
          <a:prstGeom prst="rect">
            <a:avLst/>
          </a:prstGeom>
        </p:spPr>
      </p:pic>
    </p:spTree>
    <p:extLst>
      <p:ext uri="{BB962C8B-B14F-4D97-AF65-F5344CB8AC3E}">
        <p14:creationId xmlns:p14="http://schemas.microsoft.com/office/powerpoint/2010/main" val="2772109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557" y="558914"/>
            <a:ext cx="7961244" cy="674463"/>
          </a:xfrm>
        </p:spPr>
        <p:txBody>
          <a:bodyPr>
            <a:normAutofit/>
          </a:bodyPr>
          <a:lstStyle/>
          <a:p>
            <a:r>
              <a:rPr lang="en-GB" b="1" dirty="0">
                <a:latin typeface="Calibri" panose="020F0502020204030204" pitchFamily="34" charset="0"/>
              </a:rPr>
              <a:t>Engagement and delivery plan</a:t>
            </a:r>
          </a:p>
        </p:txBody>
      </p:sp>
      <p:pic>
        <p:nvPicPr>
          <p:cNvPr id="4" name="Picture 3">
            <a:extLst>
              <a:ext uri="{FF2B5EF4-FFF2-40B4-BE49-F238E27FC236}">
                <a16:creationId xmlns:a16="http://schemas.microsoft.com/office/drawing/2014/main" id="{BF3F558F-9AB7-4BE5-9EAB-6F4F325F100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864361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29" y="3175850"/>
            <a:ext cx="7961244" cy="674463"/>
          </a:xfrm>
        </p:spPr>
        <p:txBody>
          <a:bodyPr>
            <a:normAutofit/>
          </a:bodyPr>
          <a:lstStyle/>
          <a:p>
            <a:r>
              <a:rPr lang="en-GB" b="1" dirty="0">
                <a:latin typeface="Calibri" panose="020F0502020204030204" pitchFamily="34" charset="0"/>
              </a:rPr>
              <a:t>Questions / Discussion</a:t>
            </a:r>
          </a:p>
        </p:txBody>
      </p:sp>
    </p:spTree>
    <p:extLst>
      <p:ext uri="{BB962C8B-B14F-4D97-AF65-F5344CB8AC3E}">
        <p14:creationId xmlns:p14="http://schemas.microsoft.com/office/powerpoint/2010/main" val="3327441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thm15="http://schemas.microsoft.com/office/thememl/2012/main" name="SELEP PowerPoint Template_Dark.potx" id="{BA9A06C8-817D-4B23-9865-944CCB1E6F8F}" vid="{DC72DF40-851C-491F-868B-7F4471BCC0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C9048DD9957646AD4734DE2D05996C" ma:contentTypeVersion="0" ma:contentTypeDescription="Create a new document." ma:contentTypeScope="" ma:versionID="ad734884d1ea71f0d10756379720a7da">
  <xsd:schema xmlns:xsd="http://www.w3.org/2001/XMLSchema" xmlns:xs="http://www.w3.org/2001/XMLSchema" xmlns:p="http://schemas.microsoft.com/office/2006/metadata/properties" xmlns:ns2="a9442e0e-a141-401b-87a1-14adcfce7ee8" targetNamespace="http://schemas.microsoft.com/office/2006/metadata/properties" ma:root="true" ma:fieldsID="39200c5fb6d9aef4f09b49c7eac5a0ec" ns2:_="">
    <xsd:import namespace="a9442e0e-a141-401b-87a1-14adcfce7ee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42e0e-a141-401b-87a1-14adcfce7ee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CA01B9-DCB9-4F38-8FF2-D581A46F59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9442e0e-a141-401b-87a1-14adcfce7ee8"/>
    <ds:schemaRef ds:uri="http://www.w3.org/XML/1998/namespace"/>
    <ds:schemaRef ds:uri="http://purl.org/dc/dcmitype/"/>
  </ds:schemaRefs>
</ds:datastoreItem>
</file>

<file path=customXml/itemProps2.xml><?xml version="1.0" encoding="utf-8"?>
<ds:datastoreItem xmlns:ds="http://schemas.openxmlformats.org/officeDocument/2006/customXml" ds:itemID="{928FAB9A-7261-498B-9538-8A017E0DB8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42e0e-a141-401b-87a1-14adcfce7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8C6A5C-7B5E-4B64-8290-051E41E0C649}">
  <ds:schemaRefs>
    <ds:schemaRef ds:uri="http://schemas.microsoft.com/sharepoint/events"/>
  </ds:schemaRefs>
</ds:datastoreItem>
</file>

<file path=customXml/itemProps4.xml><?xml version="1.0" encoding="utf-8"?>
<ds:datastoreItem xmlns:ds="http://schemas.openxmlformats.org/officeDocument/2006/customXml" ds:itemID="{B5B8FB35-F3B9-4CFD-95FC-6A085C93CA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SELEP PowerPoint Template_White</Template>
  <TotalTime>1144</TotalTime>
  <Words>585</Words>
  <Application>Microsoft Office PowerPoint</Application>
  <PresentationFormat>Widescreen</PresentationFormat>
  <Paragraphs>99</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Calibri</vt:lpstr>
      <vt:lpstr>Museo 300</vt:lpstr>
      <vt:lpstr>Open Sans</vt:lpstr>
      <vt:lpstr>Wingdings</vt:lpstr>
      <vt:lpstr>SELEP PowerPoint Template_White</vt:lpstr>
      <vt:lpstr>Local Industrial Strategy</vt:lpstr>
      <vt:lpstr>The story so far</vt:lpstr>
      <vt:lpstr>Progress in other LEPs</vt:lpstr>
      <vt:lpstr>Our approach to the LIS</vt:lpstr>
      <vt:lpstr>Emerging issues for consideration</vt:lpstr>
      <vt:lpstr>Engagement and delivery plan</vt:lpstr>
      <vt:lpstr>Questions / Discussion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Adam.Bryan</dc:creator>
  <cp:lastModifiedBy>Amy Wharton, Governance Officer</cp:lastModifiedBy>
  <cp:revision>92</cp:revision>
  <dcterms:created xsi:type="dcterms:W3CDTF">2017-05-03T23:45:05Z</dcterms:created>
  <dcterms:modified xsi:type="dcterms:W3CDTF">2019-06-27T14:11:36Z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0x01010009C9048DD9957646AD4734DE2D05996C</vt:lpwstr>
  </property>
</Properties>
</file>