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8"/>
  </p:notesMasterIdLst>
  <p:sldIdLst>
    <p:sldId id="256" r:id="rId2"/>
    <p:sldId id="269" r:id="rId3"/>
    <p:sldId id="257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5930" autoAdjust="0"/>
  </p:normalViewPr>
  <p:slideViewPr>
    <p:cSldViewPr snapToGrid="0">
      <p:cViewPr varScale="1">
        <p:scale>
          <a:sx n="48" d="100"/>
          <a:sy n="48" d="100"/>
        </p:scale>
        <p:origin x="1542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A03C6-0CAD-432D-BE22-4BCDE2F1E48B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3699E-B242-4745-8C38-9315BF640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5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3699E-B242-4745-8C38-9315BF640E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280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3699E-B242-4745-8C38-9315BF640E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1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757193"/>
            <a:ext cx="8390860" cy="788027"/>
          </a:xfr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3637296"/>
            <a:ext cx="8390860" cy="561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838200" y="2384168"/>
            <a:ext cx="1433966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5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5209"/>
            <a:ext cx="12192001" cy="3633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322178"/>
            <a:ext cx="5437188" cy="6543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Museo 300" panose="02000000000000000000" pitchFamily="50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175462"/>
            <a:ext cx="5437188" cy="21114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7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273599"/>
            <a:ext cx="777398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992438"/>
            <a:ext cx="7773988" cy="2684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7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41878"/>
            <a:ext cx="522177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41313" y="1903228"/>
            <a:ext cx="5950688" cy="495477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03228"/>
            <a:ext cx="5221778" cy="5207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latin typeface="Museo 300" panose="02000000000000000000" pitchFamily="50" charset="0"/>
              </a:defRPr>
            </a:lvl1pPr>
          </a:lstStyle>
          <a:p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Lorem ipsum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dolor</a:t>
            </a:r>
            <a:r>
              <a:rPr lang="en-GB" sz="2400" b="0" i="0" dirty="0">
                <a:solidFill>
                  <a:schemeClr val="accent2"/>
                </a:solidFill>
                <a:latin typeface="+mj-lt"/>
              </a:rPr>
              <a:t> sit </a:t>
            </a:r>
            <a:r>
              <a:rPr lang="en-GB" sz="2400" b="0" i="0" dirty="0" err="1">
                <a:solidFill>
                  <a:schemeClr val="accent2"/>
                </a:solidFill>
                <a:latin typeface="+mj-lt"/>
              </a:rPr>
              <a:t>amet</a:t>
            </a:r>
            <a:endParaRPr lang="en-GB" sz="2400" b="0" i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2622066"/>
            <a:ext cx="5221778" cy="34545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6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 </a:t>
            </a:r>
            <a:r>
              <a:rPr lang="en-US" dirty="0" err="1"/>
              <a:t>verterem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in.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</a:t>
            </a:r>
            <a:r>
              <a:rPr lang="en-US" dirty="0" err="1"/>
              <a:t>intellegat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at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nobis</a:t>
            </a:r>
            <a:r>
              <a:rPr lang="en-US" dirty="0"/>
              <a:t> </a:t>
            </a:r>
            <a:r>
              <a:rPr lang="en-US" dirty="0" err="1"/>
              <a:t>voluptatibus</a:t>
            </a:r>
            <a:r>
              <a:rPr lang="en-US" dirty="0"/>
              <a:t> vis. </a:t>
            </a:r>
            <a:r>
              <a:rPr lang="en-US" dirty="0" err="1"/>
              <a:t>Scaevola</a:t>
            </a:r>
            <a:r>
              <a:rPr lang="en-US" dirty="0"/>
              <a:t> </a:t>
            </a:r>
            <a:r>
              <a:rPr lang="en-US" dirty="0" err="1"/>
              <a:t>menandri</a:t>
            </a:r>
            <a:r>
              <a:rPr lang="en-US" dirty="0"/>
              <a:t> id </a:t>
            </a:r>
            <a:r>
              <a:rPr lang="en-US" dirty="0" err="1"/>
              <a:t>ius</a:t>
            </a:r>
            <a:r>
              <a:rPr lang="en-US" dirty="0"/>
              <a:t>.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postea</a:t>
            </a:r>
            <a:r>
              <a:rPr lang="en-US" dirty="0"/>
              <a:t> pro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natum</a:t>
            </a:r>
            <a:r>
              <a:rPr lang="en-US" dirty="0"/>
              <a:t> </a:t>
            </a:r>
            <a:r>
              <a:rPr lang="en-US" dirty="0" err="1"/>
              <a:t>erroribus</a:t>
            </a:r>
            <a:r>
              <a:rPr lang="en-US" dirty="0"/>
              <a:t> </a:t>
            </a:r>
            <a:r>
              <a:rPr lang="en-US" dirty="0" err="1"/>
              <a:t>abhorreant</a:t>
            </a:r>
            <a:r>
              <a:rPr lang="en-US" dirty="0"/>
              <a:t> at est. Altera semper </a:t>
            </a:r>
            <a:r>
              <a:rPr lang="en-US" dirty="0" err="1"/>
              <a:t>pertinax</a:t>
            </a:r>
            <a:r>
              <a:rPr lang="en-US" dirty="0"/>
              <a:t> vis ne. </a:t>
            </a:r>
            <a:r>
              <a:rPr lang="en-US" dirty="0" err="1"/>
              <a:t>Erant</a:t>
            </a:r>
            <a:r>
              <a:rPr lang="en-US" dirty="0"/>
              <a:t> </a:t>
            </a:r>
            <a:r>
              <a:rPr lang="en-US" dirty="0" err="1"/>
              <a:t>fuisset</a:t>
            </a:r>
            <a:r>
              <a:rPr lang="en-US" dirty="0"/>
              <a:t> </a:t>
            </a:r>
            <a:r>
              <a:rPr lang="en-US" dirty="0" err="1"/>
              <a:t>eam</a:t>
            </a:r>
            <a:r>
              <a:rPr lang="en-US" dirty="0"/>
              <a:t> ex, ne qui </a:t>
            </a:r>
            <a:r>
              <a:rPr lang="en-US" dirty="0" err="1"/>
              <a:t>omnes</a:t>
            </a:r>
            <a:r>
              <a:rPr lang="en-US" dirty="0"/>
              <a:t> </a:t>
            </a:r>
            <a:r>
              <a:rPr lang="en-US" dirty="0" err="1"/>
              <a:t>dolores</a:t>
            </a:r>
            <a:r>
              <a:rPr lang="en-US" dirty="0"/>
              <a:t> </a:t>
            </a:r>
            <a:r>
              <a:rPr lang="en-US" dirty="0" err="1"/>
              <a:t>expetendis</a:t>
            </a:r>
            <a:r>
              <a:rPr lang="en-US" dirty="0"/>
              <a:t>. Duo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sonet</a:t>
            </a:r>
            <a:r>
              <a:rPr lang="en-US" dirty="0"/>
              <a:t> </a:t>
            </a:r>
            <a:r>
              <a:rPr lang="en-US" dirty="0" err="1"/>
              <a:t>expetenda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debet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omittantur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20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06627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7462" y="2011189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6627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17462" y="4021431"/>
            <a:ext cx="1433966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821574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21574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6389" y="2720575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706389" y="2333625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06389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06389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4731321"/>
            <a:ext cx="3517669" cy="107723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4344371"/>
            <a:ext cx="3517669" cy="2857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cap="all" baseline="0">
                <a:solidFill>
                  <a:schemeClr val="accent2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65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41879"/>
            <a:ext cx="5062869" cy="2498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1597" y="6343799"/>
            <a:ext cx="2743200" cy="249860"/>
          </a:xfrm>
        </p:spPr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353872" y="1945758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5353872" y="3449096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838200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838200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8"/>
          </p:nvPr>
        </p:nvSpPr>
        <p:spPr>
          <a:xfrm>
            <a:off x="5353872" y="4102881"/>
            <a:ext cx="1736571" cy="1503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5353872" y="5606219"/>
            <a:ext cx="1736571" cy="414506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846280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846280" y="4138924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61952" y="1981802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61951" y="4102881"/>
            <a:ext cx="2236083" cy="1881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alia </a:t>
            </a:r>
            <a:r>
              <a:rPr lang="en-US" dirty="0" err="1"/>
              <a:t>vidisse</a:t>
            </a:r>
            <a:r>
              <a:rPr lang="en-US" dirty="0"/>
              <a:t> </a:t>
            </a:r>
            <a:r>
              <a:rPr lang="en-US" dirty="0" err="1"/>
              <a:t>conceptam</a:t>
            </a:r>
            <a:r>
              <a:rPr lang="en-US" dirty="0"/>
              <a:t>, quo no </a:t>
            </a:r>
            <a:r>
              <a:rPr lang="en-US" dirty="0" err="1"/>
              <a:t>paulo</a:t>
            </a:r>
            <a:r>
              <a:rPr lang="en-US" dirty="0"/>
              <a:t> </a:t>
            </a:r>
            <a:r>
              <a:rPr lang="en-US" dirty="0" err="1"/>
              <a:t>saperet</a:t>
            </a:r>
            <a:r>
              <a:rPr lang="en-US" dirty="0"/>
              <a:t> </a:t>
            </a:r>
            <a:r>
              <a:rPr lang="en-US" dirty="0" err="1"/>
              <a:t>propriae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percipit</a:t>
            </a:r>
            <a:r>
              <a:rPr lang="en-US" dirty="0"/>
              <a:t> </a:t>
            </a:r>
            <a:r>
              <a:rPr lang="en-US" dirty="0" err="1"/>
              <a:t>consetetur</a:t>
            </a:r>
            <a:r>
              <a:rPr lang="en-US" dirty="0"/>
              <a:t> per. </a:t>
            </a:r>
            <a:r>
              <a:rPr lang="en-US" dirty="0" err="1"/>
              <a:t>Novum</a:t>
            </a:r>
            <a:r>
              <a:rPr lang="en-US" dirty="0"/>
              <a:t> </a:t>
            </a:r>
            <a:r>
              <a:rPr lang="en-US" dirty="0" err="1"/>
              <a:t>dicunt</a:t>
            </a:r>
            <a:r>
              <a:rPr lang="en-US" dirty="0"/>
              <a:t> </a:t>
            </a:r>
            <a:r>
              <a:rPr lang="en-US" dirty="0" err="1"/>
              <a:t>assentior</a:t>
            </a:r>
            <a:r>
              <a:rPr lang="en-US" dirty="0"/>
              <a:t> ad usu. At posse </a:t>
            </a:r>
            <a:r>
              <a:rPr lang="en-US" dirty="0" err="1"/>
              <a:t>albucius</a:t>
            </a:r>
            <a:r>
              <a:rPr lang="en-US" dirty="0"/>
              <a:t> </a:t>
            </a:r>
            <a:r>
              <a:rPr lang="en-US" dirty="0" err="1"/>
              <a:t>liberavisse</a:t>
            </a:r>
            <a:r>
              <a:rPr lang="en-US" dirty="0"/>
              <a:t> qui,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voluptua</a:t>
            </a:r>
            <a:r>
              <a:rPr lang="en-US" dirty="0"/>
              <a:t> </a:t>
            </a:r>
            <a:r>
              <a:rPr lang="en-US" dirty="0" err="1"/>
              <a:t>fabellas</a:t>
            </a:r>
            <a:r>
              <a:rPr lang="en-US" dirty="0"/>
              <a:t> </a:t>
            </a:r>
            <a:r>
              <a:rPr lang="en-US" dirty="0" err="1"/>
              <a:t>definitionem</a:t>
            </a:r>
            <a:r>
              <a:rPr lang="en-US" dirty="0"/>
              <a:t> cum.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8200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0C2B-21B0-46B9-80A1-9F88378FCF6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838200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3670005" y="2466755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670005" y="4876362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6501810" y="2466754"/>
            <a:ext cx="2623677" cy="24096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6501810" y="4876361"/>
            <a:ext cx="2623677" cy="450550"/>
          </a:xfrm>
          <a:prstGeom prst="rect">
            <a:avLst/>
          </a:prstGeom>
          <a:solidFill>
            <a:schemeClr val="accent3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00" b="1" i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69621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41878"/>
            <a:ext cx="5062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chemeClr val="accent4"/>
                </a:solidFill>
                <a:latin typeface="Open Sans" panose="020B0606030504020204" pitchFamily="34" charset="0"/>
              </a:defRPr>
            </a:lvl1pPr>
          </a:lstStyle>
          <a:p>
            <a:r>
              <a:rPr lang="en-GB"/>
              <a:t>South East Local Enterprise Partnership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1597" y="63437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accent5"/>
                </a:solidFill>
                <a:latin typeface="Open Sans" panose="020B0606030504020204" pitchFamily="34" charset="0"/>
              </a:defRPr>
            </a:lvl1pPr>
          </a:lstStyle>
          <a:p>
            <a:fld id="{1E8F0C2B-21B0-46B9-80A1-9F88378FCF6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797" y="3084286"/>
            <a:ext cx="5846076" cy="5431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4" y="107348"/>
            <a:ext cx="3379614" cy="149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21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6" r:id="rId2"/>
    <p:sldLayoutId id="2147483931" r:id="rId3"/>
    <p:sldLayoutId id="2147483951" r:id="rId4"/>
    <p:sldLayoutId id="2147483952" r:id="rId5"/>
    <p:sldLayoutId id="2147483953" r:id="rId6"/>
    <p:sldLayoutId id="2147483954" r:id="rId7"/>
    <p:sldLayoutId id="2147483955" r:id="rId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i="0" kern="1200" dirty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4400" b="0" i="0" kern="1200" dirty="0" smtClean="0">
          <a:solidFill>
            <a:schemeClr val="accent3"/>
          </a:solidFill>
          <a:latin typeface="+mj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400" kern="1200" dirty="0" smtClean="0">
          <a:solidFill>
            <a:schemeClr val="accent2"/>
          </a:solidFill>
          <a:latin typeface="+mj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/>
          <p:cNvSpPr>
            <a:spLocks noGrp="1"/>
          </p:cNvSpPr>
          <p:nvPr>
            <p:ph type="ctrTitle"/>
          </p:nvPr>
        </p:nvSpPr>
        <p:spPr>
          <a:xfrm>
            <a:off x="838200" y="3034986"/>
            <a:ext cx="8390860" cy="788027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latin typeface="Calibri" panose="020F0502020204030204" pitchFamily="34" charset="0"/>
              </a:rPr>
              <a:t>LEP Review Update an</a:t>
            </a:r>
            <a:r>
              <a:rPr lang="en-GB" sz="4800" dirty="0">
                <a:latin typeface="Calibri" panose="020F0502020204030204" pitchFamily="34" charset="0"/>
              </a:rPr>
              <a:t>d</a:t>
            </a:r>
            <a:r>
              <a:rPr lang="en-GB" sz="4800" b="1" dirty="0">
                <a:latin typeface="Calibri" panose="020F0502020204030204" pitchFamily="34" charset="0"/>
              </a:rPr>
              <a:t> Company Form</a:t>
            </a:r>
          </a:p>
        </p:txBody>
      </p:sp>
      <p:sp>
        <p:nvSpPr>
          <p:cNvPr id="90" name="Subtitle 89"/>
          <p:cNvSpPr>
            <a:spLocks noGrp="1"/>
          </p:cNvSpPr>
          <p:nvPr>
            <p:ph type="subTitle" idx="1"/>
          </p:nvPr>
        </p:nvSpPr>
        <p:spPr>
          <a:xfrm>
            <a:off x="838200" y="4034856"/>
            <a:ext cx="8390860" cy="1968374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</a:rPr>
              <a:t>Suzanne Bennett</a:t>
            </a:r>
          </a:p>
          <a:p>
            <a:r>
              <a:rPr lang="en-GB" b="1" dirty="0">
                <a:latin typeface="Calibri" panose="020F0502020204030204" pitchFamily="34" charset="0"/>
              </a:rPr>
              <a:t>Chief Operating Officer</a:t>
            </a:r>
          </a:p>
          <a:p>
            <a:r>
              <a:rPr lang="en-GB" b="1" dirty="0">
                <a:latin typeface="Calibri" panose="020F0502020204030204" pitchFamily="34" charset="0"/>
              </a:rPr>
              <a:t>Strategic Board</a:t>
            </a:r>
          </a:p>
          <a:p>
            <a:r>
              <a:rPr lang="en-GB" b="1" dirty="0">
                <a:latin typeface="Calibri" panose="020F0502020204030204" pitchFamily="34" charset="0"/>
              </a:rPr>
              <a:t>28 June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1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680" y="499279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Introduction and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4" y="1587708"/>
            <a:ext cx="5665514" cy="4813092"/>
          </a:xfrm>
        </p:spPr>
        <p:txBody>
          <a:bodyPr/>
          <a:lstStyle/>
          <a:p>
            <a:r>
              <a:rPr lang="en-GB" sz="2800" i="1" dirty="0">
                <a:latin typeface="Calibri" panose="020F0502020204030204" pitchFamily="34" charset="0"/>
              </a:rPr>
              <a:t>		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C12171-E58F-45D8-833B-9EB5289B07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72" y="1587708"/>
            <a:ext cx="5665515" cy="36825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4A8373-45EC-489A-9C0D-C4806ED41CDD}"/>
              </a:ext>
            </a:extLst>
          </p:cNvPr>
          <p:cNvSpPr txBox="1"/>
          <p:nvPr/>
        </p:nvSpPr>
        <p:spPr>
          <a:xfrm>
            <a:off x="6480313" y="1587708"/>
            <a:ext cx="4293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i="0" dirty="0">
                <a:solidFill>
                  <a:schemeClr val="bg1"/>
                </a:solidFill>
                <a:latin typeface="+mj-lt"/>
              </a:rPr>
              <a:t>Strengthened Local Enterprise Partnership Review – published July 2018</a:t>
            </a:r>
          </a:p>
        </p:txBody>
      </p:sp>
    </p:spTree>
    <p:extLst>
      <p:ext uri="{BB962C8B-B14F-4D97-AF65-F5344CB8AC3E}">
        <p14:creationId xmlns:p14="http://schemas.microsoft.com/office/powerpoint/2010/main" val="187362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Working Groups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Working Group 1: Board Size, Composition, Chair and Board Member Recruitment and Diversity</a:t>
            </a:r>
          </a:p>
          <a:p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Working Group 2: Legal Personality</a:t>
            </a:r>
          </a:p>
          <a:p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Groups made up Board Members</a:t>
            </a:r>
          </a:p>
          <a:p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Advisory Groups: make recommendations to Strategic Board</a:t>
            </a:r>
          </a:p>
          <a:p>
            <a:pPr marL="285750" indent="-285750">
              <a:buFontTx/>
              <a:buChar char="-"/>
            </a:pPr>
            <a:endParaRPr lang="en-GB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3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Company Form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4373" y="1587708"/>
            <a:ext cx="10969487" cy="48130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Decision today won’t restrict options for either working group</a:t>
            </a:r>
          </a:p>
          <a:p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Company won’t be registered following today’s decision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Nil Return Company</a:t>
            </a:r>
          </a:p>
          <a:p>
            <a:endParaRPr lang="en-GB" sz="3200" b="1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latin typeface="Calibri" panose="020F0502020204030204" pitchFamily="34" charset="0"/>
              </a:rPr>
              <a:t>Role of Accountability Board</a:t>
            </a:r>
          </a:p>
        </p:txBody>
      </p:sp>
    </p:spTree>
    <p:extLst>
      <p:ext uri="{BB962C8B-B14F-4D97-AF65-F5344CB8AC3E}">
        <p14:creationId xmlns:p14="http://schemas.microsoft.com/office/powerpoint/2010/main" val="266025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Types of Company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9FB335-A37E-4727-93E8-684A4359A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10" y="2279726"/>
            <a:ext cx="4002177" cy="22985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09F4D7-21C4-4BB7-8E39-FE6CA505D115}"/>
              </a:ext>
            </a:extLst>
          </p:cNvPr>
          <p:cNvSpPr txBox="1"/>
          <p:nvPr/>
        </p:nvSpPr>
        <p:spPr>
          <a:xfrm>
            <a:off x="5326221" y="2063564"/>
            <a:ext cx="7579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i="0" dirty="0">
                <a:solidFill>
                  <a:schemeClr val="accent2"/>
                </a:solidFill>
                <a:latin typeface="+mj-lt"/>
              </a:rPr>
              <a:t>Discounted Company Types</a:t>
            </a:r>
          </a:p>
          <a:p>
            <a:pPr algn="l"/>
            <a:endParaRPr lang="en-GB" sz="3200" b="1" dirty="0">
              <a:solidFill>
                <a:schemeClr val="accent2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+mj-lt"/>
              </a:rPr>
              <a:t>Company Limited by Shares</a:t>
            </a:r>
          </a:p>
          <a:p>
            <a:pPr algn="l"/>
            <a:endParaRPr lang="en-GB" sz="3200" dirty="0">
              <a:solidFill>
                <a:schemeClr val="bg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i="0" dirty="0">
                <a:solidFill>
                  <a:schemeClr val="bg1"/>
                </a:solidFill>
                <a:latin typeface="+mj-lt"/>
              </a:rPr>
              <a:t>Charitable Company</a:t>
            </a:r>
          </a:p>
          <a:p>
            <a:pPr algn="l"/>
            <a:endParaRPr lang="en-GB" sz="3200" i="0" dirty="0">
              <a:solidFill>
                <a:schemeClr val="bg1"/>
              </a:solidFill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+mj-lt"/>
              </a:rPr>
              <a:t>Community Benefit Societies</a:t>
            </a:r>
          </a:p>
          <a:p>
            <a:pPr algn="l"/>
            <a:endParaRPr lang="en-GB" sz="2800" i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088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4559" y="558914"/>
            <a:ext cx="7579242" cy="67446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</a:rPr>
              <a:t>CLG vs CIC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09F4D7-21C4-4BB7-8E39-FE6CA505D115}"/>
              </a:ext>
            </a:extLst>
          </p:cNvPr>
          <p:cNvSpPr txBox="1"/>
          <p:nvPr/>
        </p:nvSpPr>
        <p:spPr>
          <a:xfrm>
            <a:off x="217507" y="1680542"/>
            <a:ext cx="1143115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i="0" dirty="0">
                <a:solidFill>
                  <a:schemeClr val="accent2"/>
                </a:solidFill>
                <a:latin typeface="+mj-lt"/>
              </a:rPr>
              <a:t>Company Limited by Guarantee Vs Community Interest Company</a:t>
            </a:r>
          </a:p>
          <a:p>
            <a:pPr algn="l"/>
            <a:endParaRPr lang="en-GB" sz="3200" b="1" dirty="0">
              <a:solidFill>
                <a:schemeClr val="accent2"/>
              </a:solidFill>
              <a:latin typeface="+mj-lt"/>
            </a:endParaRPr>
          </a:p>
          <a:p>
            <a:pPr algn="l"/>
            <a:endParaRPr lang="en-GB" sz="2800" i="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289B84-6F9B-4185-9E05-6C366AD6A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85430"/>
              </p:ext>
            </p:extLst>
          </p:nvPr>
        </p:nvGraphicFramePr>
        <p:xfrm>
          <a:off x="217507" y="2444040"/>
          <a:ext cx="9681868" cy="35560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40934">
                  <a:extLst>
                    <a:ext uri="{9D8B030D-6E8A-4147-A177-3AD203B41FA5}">
                      <a16:colId xmlns:a16="http://schemas.microsoft.com/office/drawing/2014/main" val="1191278689"/>
                    </a:ext>
                  </a:extLst>
                </a:gridCol>
                <a:gridCol w="4840934">
                  <a:extLst>
                    <a:ext uri="{9D8B030D-6E8A-4147-A177-3AD203B41FA5}">
                      <a16:colId xmlns:a16="http://schemas.microsoft.com/office/drawing/2014/main" val="3176298787"/>
                    </a:ext>
                  </a:extLst>
                </a:gridCol>
              </a:tblGrid>
              <a:tr h="556068">
                <a:tc>
                  <a:txBody>
                    <a:bodyPr/>
                    <a:lstStyle/>
                    <a:p>
                      <a:r>
                        <a:rPr lang="en-GB" sz="2800" dirty="0"/>
                        <a:t>CLG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05226"/>
                  </a:ext>
                </a:extLst>
              </a:tr>
              <a:tr h="725687">
                <a:tc>
                  <a:txBody>
                    <a:bodyPr/>
                    <a:lstStyle/>
                    <a:p>
                      <a:r>
                        <a:rPr lang="en-GB" sz="2400" dirty="0"/>
                        <a:t>Directors and Members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Directors and Members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92762"/>
                  </a:ext>
                </a:extLst>
              </a:tr>
              <a:tr h="725687">
                <a:tc>
                  <a:txBody>
                    <a:bodyPr/>
                    <a:lstStyle/>
                    <a:p>
                      <a:r>
                        <a:rPr lang="en-GB" sz="2400" dirty="0"/>
                        <a:t>Standard Reporting to Companies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Additional Reporting to  Companies 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467407"/>
                  </a:ext>
                </a:extLst>
              </a:tr>
              <a:tr h="725687">
                <a:tc>
                  <a:txBody>
                    <a:bodyPr/>
                    <a:lstStyle/>
                    <a:p>
                      <a:r>
                        <a:rPr lang="en-GB" sz="2400" dirty="0"/>
                        <a:t>No asset 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Asset lock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869778"/>
                  </a:ext>
                </a:extLst>
              </a:tr>
              <a:tr h="725687">
                <a:tc>
                  <a:txBody>
                    <a:bodyPr/>
                    <a:lstStyle/>
                    <a:p>
                      <a:r>
                        <a:rPr lang="en-GB" sz="2400" dirty="0"/>
                        <a:t>18 LEPs adopted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 LEPs adopted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22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41562"/>
      </p:ext>
    </p:extLst>
  </p:cSld>
  <p:clrMapOvr>
    <a:masterClrMapping/>
  </p:clrMapOvr>
</p:sld>
</file>

<file path=ppt/theme/theme1.xml><?xml version="1.0" encoding="utf-8"?>
<a:theme xmlns:a="http://schemas.openxmlformats.org/drawingml/2006/main" name="SELEP PowerPoint Template_White">
  <a:themeElements>
    <a:clrScheme name="SELEP">
      <a:dk1>
        <a:srgbClr val="393944"/>
      </a:dk1>
      <a:lt1>
        <a:srgbClr val="F6F6F6"/>
      </a:lt1>
      <a:dk2>
        <a:srgbClr val="3C3C3B"/>
      </a:dk2>
      <a:lt2>
        <a:srgbClr val="F6F6F6"/>
      </a:lt2>
      <a:accent1>
        <a:srgbClr val="D42B3F"/>
      </a:accent1>
      <a:accent2>
        <a:srgbClr val="EA5B0C"/>
      </a:accent2>
      <a:accent3>
        <a:srgbClr val="44BCCD"/>
      </a:accent3>
      <a:accent4>
        <a:srgbClr val="9C9FAE"/>
      </a:accent4>
      <a:accent5>
        <a:srgbClr val="706F6F"/>
      </a:accent5>
      <a:accent6>
        <a:srgbClr val="FFFFFF"/>
      </a:accent6>
      <a:hlink>
        <a:srgbClr val="44BCCD"/>
      </a:hlink>
      <a:folHlink>
        <a:srgbClr val="818195"/>
      </a:folHlink>
    </a:clrScheme>
    <a:fontScheme name="Font Pairing 1">
      <a:majorFont>
        <a:latin typeface="Museo 300"/>
        <a:ea typeface="ＭＳ Ｐゴシック"/>
        <a:cs typeface=""/>
      </a:majorFont>
      <a:minorFont>
        <a:latin typeface="Open Sans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0" i="0" dirty="0">
            <a:solidFill>
              <a:schemeClr val="accent2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ELEP PowerPoint Template_Dark.potx" id="{BA9A06C8-817D-4B23-9865-944CCB1E6F8F}" vid="{DC72DF40-851C-491F-868B-7F4471BCC0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SELEP PowerPoint Template_White</Template>
  <TotalTime>403</TotalTime>
  <Words>151</Words>
  <Application>Microsoft Office PowerPoint</Application>
  <PresentationFormat>Widescreen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Museo 300</vt:lpstr>
      <vt:lpstr>Open Sans</vt:lpstr>
      <vt:lpstr>SELEP PowerPoint Template_White</vt:lpstr>
      <vt:lpstr>LEP Review Update and Company Form</vt:lpstr>
      <vt:lpstr>Introduction and Overview</vt:lpstr>
      <vt:lpstr>Working Groups</vt:lpstr>
      <vt:lpstr>Company Form</vt:lpstr>
      <vt:lpstr>Types of Company</vt:lpstr>
      <vt:lpstr>CLG vs CIC</vt:lpstr>
    </vt:vector>
  </TitlesOfParts>
  <Company>Essex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Adam.Bryan</dc:creator>
  <cp:lastModifiedBy>Suzanne Bennett, Chief Operating Officer (SELEP)</cp:lastModifiedBy>
  <cp:revision>23</cp:revision>
  <dcterms:created xsi:type="dcterms:W3CDTF">2017-05-03T23:45:05Z</dcterms:created>
  <dcterms:modified xsi:type="dcterms:W3CDTF">2019-06-27T10:41:51Z</dcterms:modified>
</cp:coreProperties>
</file>