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sldIdLst>
    <p:sldId id="256" r:id="rId2"/>
    <p:sldId id="257" r:id="rId3"/>
    <p:sldId id="269" r:id="rId4"/>
    <p:sldId id="270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433" autoAdjust="0"/>
  </p:normalViewPr>
  <p:slideViewPr>
    <p:cSldViewPr snapToGrid="0">
      <p:cViewPr varScale="1">
        <p:scale>
          <a:sx n="68" d="100"/>
          <a:sy n="68" d="100"/>
        </p:scale>
        <p:origin x="444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2757193"/>
            <a:ext cx="8390860" cy="788027"/>
          </a:xfrm>
        </p:spPr>
        <p:txBody>
          <a:bodyPr anchor="b">
            <a:normAutofit/>
          </a:bodyPr>
          <a:lstStyle>
            <a:lvl1pPr algn="l">
              <a:defRPr sz="4400" b="0" i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3637296"/>
            <a:ext cx="8390860" cy="5617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0" i="0" baseline="0">
                <a:solidFill>
                  <a:schemeClr val="accent5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838200" y="2384168"/>
            <a:ext cx="1433966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6050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6855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985209"/>
            <a:ext cx="12192001" cy="36335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3774559" y="558914"/>
            <a:ext cx="7579242" cy="674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2322178"/>
            <a:ext cx="5437188" cy="6543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aseline="0">
                <a:solidFill>
                  <a:schemeClr val="tx1"/>
                </a:solidFill>
                <a:latin typeface="Museo 300" panose="02000000000000000000" pitchFamily="50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3175462"/>
            <a:ext cx="5437188" cy="211143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1400" baseline="0">
                <a:solidFill>
                  <a:schemeClr val="tx1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r>
              <a:rPr lang="en-US" dirty="0" err="1"/>
              <a:t>Ius</a:t>
            </a:r>
            <a:r>
              <a:rPr lang="en-US" dirty="0"/>
              <a:t> </a:t>
            </a:r>
            <a:r>
              <a:rPr lang="en-US" dirty="0" err="1"/>
              <a:t>populo</a:t>
            </a:r>
            <a:r>
              <a:rPr lang="en-US" dirty="0"/>
              <a:t> </a:t>
            </a:r>
            <a:r>
              <a:rPr lang="en-US" dirty="0" err="1"/>
              <a:t>verterem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in.</a:t>
            </a:r>
          </a:p>
          <a:p>
            <a:pPr lvl="0"/>
            <a:endParaRPr lang="en-US" dirty="0"/>
          </a:p>
          <a:p>
            <a:pPr lvl="0"/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intellegat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at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voluptatibus</a:t>
            </a:r>
            <a:r>
              <a:rPr lang="en-US" dirty="0"/>
              <a:t> vis. </a:t>
            </a:r>
            <a:r>
              <a:rPr lang="en-US" dirty="0" err="1"/>
              <a:t>Scaevola</a:t>
            </a:r>
            <a:r>
              <a:rPr lang="en-US" dirty="0"/>
              <a:t> </a:t>
            </a:r>
            <a:r>
              <a:rPr lang="en-US" dirty="0" err="1"/>
              <a:t>menandri</a:t>
            </a:r>
            <a:r>
              <a:rPr lang="en-US" dirty="0"/>
              <a:t> id </a:t>
            </a:r>
            <a:r>
              <a:rPr lang="en-US" dirty="0" err="1"/>
              <a:t>ius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576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273599"/>
            <a:ext cx="7773988" cy="520700"/>
          </a:xfrm>
          <a:prstGeom prst="rect">
            <a:avLst/>
          </a:prstGeom>
        </p:spPr>
        <p:txBody>
          <a:bodyPr/>
          <a:lstStyle>
            <a:lvl1pPr>
              <a:defRPr sz="4400" baseline="0">
                <a:latin typeface="Museo 300" panose="02000000000000000000" pitchFamily="50" charset="0"/>
              </a:defRPr>
            </a:lvl1pPr>
          </a:lstStyle>
          <a:p>
            <a:r>
              <a:rPr lang="en-GB" sz="2400" b="0" i="0" dirty="0">
                <a:solidFill>
                  <a:schemeClr val="accent2"/>
                </a:solidFill>
                <a:latin typeface="+mj-lt"/>
              </a:rPr>
              <a:t>Lorem ipsum </a:t>
            </a:r>
            <a:r>
              <a:rPr lang="en-GB" sz="2400" b="0" i="0" dirty="0" err="1">
                <a:solidFill>
                  <a:schemeClr val="accent2"/>
                </a:solidFill>
                <a:latin typeface="+mj-lt"/>
              </a:rPr>
              <a:t>dolor</a:t>
            </a:r>
            <a:r>
              <a:rPr lang="en-GB" sz="2400" b="0" i="0" dirty="0">
                <a:solidFill>
                  <a:schemeClr val="accent2"/>
                </a:solidFill>
                <a:latin typeface="+mj-lt"/>
              </a:rPr>
              <a:t> sit </a:t>
            </a:r>
            <a:r>
              <a:rPr lang="en-GB" sz="2400" b="0" i="0" dirty="0" err="1">
                <a:solidFill>
                  <a:schemeClr val="accent2"/>
                </a:solidFill>
                <a:latin typeface="+mj-lt"/>
              </a:rPr>
              <a:t>amet</a:t>
            </a:r>
            <a:endParaRPr lang="en-GB" sz="2400" b="0" i="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2992438"/>
            <a:ext cx="7773988" cy="26844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16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r>
              <a:rPr lang="en-US" dirty="0" err="1"/>
              <a:t>Ius</a:t>
            </a:r>
            <a:r>
              <a:rPr lang="en-US" dirty="0"/>
              <a:t> </a:t>
            </a:r>
            <a:r>
              <a:rPr lang="en-US" dirty="0" err="1"/>
              <a:t>populo</a:t>
            </a:r>
            <a:r>
              <a:rPr lang="en-US" dirty="0"/>
              <a:t> </a:t>
            </a:r>
            <a:r>
              <a:rPr lang="en-US" dirty="0" err="1"/>
              <a:t>verterem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in.</a:t>
            </a:r>
          </a:p>
          <a:p>
            <a:pPr lvl="0"/>
            <a:endParaRPr lang="en-US" dirty="0"/>
          </a:p>
          <a:p>
            <a:pPr lvl="0"/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intellegat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at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voluptatibus</a:t>
            </a:r>
            <a:r>
              <a:rPr lang="en-US" dirty="0"/>
              <a:t> vis. </a:t>
            </a:r>
            <a:r>
              <a:rPr lang="en-US" dirty="0" err="1"/>
              <a:t>Scaevola</a:t>
            </a:r>
            <a:r>
              <a:rPr lang="en-US" dirty="0"/>
              <a:t> </a:t>
            </a:r>
            <a:r>
              <a:rPr lang="en-US" dirty="0" err="1"/>
              <a:t>menandri</a:t>
            </a:r>
            <a:r>
              <a:rPr lang="en-US" dirty="0"/>
              <a:t> id </a:t>
            </a:r>
            <a:r>
              <a:rPr lang="en-US" dirty="0" err="1"/>
              <a:t>ius</a:t>
            </a:r>
            <a:r>
              <a:rPr lang="en-US" dirty="0"/>
              <a:t>.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postea</a:t>
            </a:r>
            <a:r>
              <a:rPr lang="en-US" dirty="0"/>
              <a:t> pro </a:t>
            </a:r>
            <a:r>
              <a:rPr lang="en-US" dirty="0" err="1"/>
              <a:t>ei</a:t>
            </a:r>
            <a:r>
              <a:rPr lang="en-US" dirty="0"/>
              <a:t>, </a:t>
            </a:r>
            <a:r>
              <a:rPr lang="en-US" dirty="0" err="1"/>
              <a:t>natum</a:t>
            </a:r>
            <a:r>
              <a:rPr lang="en-US" dirty="0"/>
              <a:t> </a:t>
            </a:r>
            <a:r>
              <a:rPr lang="en-US" dirty="0" err="1"/>
              <a:t>erroribus</a:t>
            </a:r>
            <a:r>
              <a:rPr lang="en-US" dirty="0"/>
              <a:t> </a:t>
            </a:r>
            <a:r>
              <a:rPr lang="en-US" dirty="0" err="1"/>
              <a:t>abhorreant</a:t>
            </a:r>
            <a:r>
              <a:rPr lang="en-US" dirty="0"/>
              <a:t> at est. Altera semper </a:t>
            </a:r>
            <a:r>
              <a:rPr lang="en-US" dirty="0" err="1"/>
              <a:t>pertinax</a:t>
            </a:r>
            <a:r>
              <a:rPr lang="en-US" dirty="0"/>
              <a:t> vis ne. </a:t>
            </a:r>
            <a:r>
              <a:rPr lang="en-US" dirty="0" err="1"/>
              <a:t>Erant</a:t>
            </a:r>
            <a:r>
              <a:rPr lang="en-US" dirty="0"/>
              <a:t> </a:t>
            </a:r>
            <a:r>
              <a:rPr lang="en-US" dirty="0" err="1"/>
              <a:t>fuisset</a:t>
            </a:r>
            <a:r>
              <a:rPr lang="en-US" dirty="0"/>
              <a:t> </a:t>
            </a:r>
            <a:r>
              <a:rPr lang="en-US" dirty="0" err="1"/>
              <a:t>eam</a:t>
            </a:r>
            <a:r>
              <a:rPr lang="en-US" dirty="0"/>
              <a:t> ex, ne qui </a:t>
            </a:r>
            <a:r>
              <a:rPr lang="en-US" dirty="0" err="1"/>
              <a:t>omnes</a:t>
            </a:r>
            <a:r>
              <a:rPr lang="en-US" dirty="0"/>
              <a:t> </a:t>
            </a:r>
            <a:r>
              <a:rPr lang="en-US" dirty="0" err="1"/>
              <a:t>dolores</a:t>
            </a:r>
            <a:r>
              <a:rPr lang="en-US" dirty="0"/>
              <a:t> </a:t>
            </a:r>
            <a:r>
              <a:rPr lang="en-US" dirty="0" err="1"/>
              <a:t>expetendis</a:t>
            </a:r>
            <a:r>
              <a:rPr lang="en-US" dirty="0"/>
              <a:t>. Duo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sonet</a:t>
            </a:r>
            <a:r>
              <a:rPr lang="en-US" dirty="0"/>
              <a:t> </a:t>
            </a:r>
            <a:r>
              <a:rPr lang="en-US" dirty="0" err="1"/>
              <a:t>expetenda</a:t>
            </a:r>
            <a:r>
              <a:rPr lang="en-US" dirty="0"/>
              <a:t>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debet</a:t>
            </a:r>
            <a:r>
              <a:rPr lang="en-US" dirty="0"/>
              <a:t> </a:t>
            </a:r>
            <a:r>
              <a:rPr lang="en-US" dirty="0" err="1"/>
              <a:t>deleniti</a:t>
            </a:r>
            <a:r>
              <a:rPr lang="en-US" dirty="0"/>
              <a:t> </a:t>
            </a:r>
            <a:r>
              <a:rPr lang="en-US" dirty="0" err="1"/>
              <a:t>omittantur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1073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341878"/>
            <a:ext cx="5221778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41313" y="1903228"/>
            <a:ext cx="5950688" cy="495477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903228"/>
            <a:ext cx="5221778" cy="520700"/>
          </a:xfrm>
          <a:prstGeom prst="rect">
            <a:avLst/>
          </a:prstGeom>
        </p:spPr>
        <p:txBody>
          <a:bodyPr/>
          <a:lstStyle>
            <a:lvl1pPr>
              <a:defRPr sz="4400" baseline="0">
                <a:latin typeface="Museo 300" panose="02000000000000000000" pitchFamily="50" charset="0"/>
              </a:defRPr>
            </a:lvl1pPr>
          </a:lstStyle>
          <a:p>
            <a:r>
              <a:rPr lang="en-GB" sz="2400" b="0" i="0" dirty="0">
                <a:solidFill>
                  <a:schemeClr val="accent2"/>
                </a:solidFill>
                <a:latin typeface="+mj-lt"/>
              </a:rPr>
              <a:t>Lorem ipsum </a:t>
            </a:r>
            <a:r>
              <a:rPr lang="en-GB" sz="2400" b="0" i="0" dirty="0" err="1">
                <a:solidFill>
                  <a:schemeClr val="accent2"/>
                </a:solidFill>
                <a:latin typeface="+mj-lt"/>
              </a:rPr>
              <a:t>dolor</a:t>
            </a:r>
            <a:r>
              <a:rPr lang="en-GB" sz="2400" b="0" i="0" dirty="0">
                <a:solidFill>
                  <a:schemeClr val="accent2"/>
                </a:solidFill>
                <a:latin typeface="+mj-lt"/>
              </a:rPr>
              <a:t> sit </a:t>
            </a:r>
            <a:r>
              <a:rPr lang="en-GB" sz="2400" b="0" i="0" dirty="0" err="1">
                <a:solidFill>
                  <a:schemeClr val="accent2"/>
                </a:solidFill>
                <a:latin typeface="+mj-lt"/>
              </a:rPr>
              <a:t>amet</a:t>
            </a:r>
            <a:endParaRPr lang="en-GB" sz="2400" b="0" i="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2622066"/>
            <a:ext cx="5221778" cy="34545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16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r>
              <a:rPr lang="en-US" dirty="0" err="1"/>
              <a:t>Ius</a:t>
            </a:r>
            <a:r>
              <a:rPr lang="en-US" dirty="0"/>
              <a:t> </a:t>
            </a:r>
            <a:r>
              <a:rPr lang="en-US" dirty="0" err="1"/>
              <a:t>populo</a:t>
            </a:r>
            <a:r>
              <a:rPr lang="en-US" dirty="0"/>
              <a:t> </a:t>
            </a:r>
            <a:r>
              <a:rPr lang="en-US" dirty="0" err="1"/>
              <a:t>verterem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in.</a:t>
            </a:r>
          </a:p>
          <a:p>
            <a:pPr lvl="0"/>
            <a:endParaRPr lang="en-US" dirty="0"/>
          </a:p>
          <a:p>
            <a:pPr lvl="0"/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intellegat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at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voluptatibus</a:t>
            </a:r>
            <a:r>
              <a:rPr lang="en-US" dirty="0"/>
              <a:t> vis. </a:t>
            </a:r>
            <a:r>
              <a:rPr lang="en-US" dirty="0" err="1"/>
              <a:t>Scaevola</a:t>
            </a:r>
            <a:r>
              <a:rPr lang="en-US" dirty="0"/>
              <a:t> </a:t>
            </a:r>
            <a:r>
              <a:rPr lang="en-US" dirty="0" err="1"/>
              <a:t>menandri</a:t>
            </a:r>
            <a:r>
              <a:rPr lang="en-US" dirty="0"/>
              <a:t> id </a:t>
            </a:r>
            <a:r>
              <a:rPr lang="en-US" dirty="0" err="1"/>
              <a:t>ius</a:t>
            </a:r>
            <a:r>
              <a:rPr lang="en-US" dirty="0"/>
              <a:t>.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postea</a:t>
            </a:r>
            <a:r>
              <a:rPr lang="en-US" dirty="0"/>
              <a:t> pro </a:t>
            </a:r>
            <a:r>
              <a:rPr lang="en-US" dirty="0" err="1"/>
              <a:t>ei</a:t>
            </a:r>
            <a:r>
              <a:rPr lang="en-US" dirty="0"/>
              <a:t>, </a:t>
            </a:r>
            <a:r>
              <a:rPr lang="en-US" dirty="0" err="1"/>
              <a:t>natum</a:t>
            </a:r>
            <a:r>
              <a:rPr lang="en-US" dirty="0"/>
              <a:t> </a:t>
            </a:r>
            <a:r>
              <a:rPr lang="en-US" dirty="0" err="1"/>
              <a:t>erroribus</a:t>
            </a:r>
            <a:r>
              <a:rPr lang="en-US" dirty="0"/>
              <a:t> </a:t>
            </a:r>
            <a:r>
              <a:rPr lang="en-US" dirty="0" err="1"/>
              <a:t>abhorreant</a:t>
            </a:r>
            <a:r>
              <a:rPr lang="en-US" dirty="0"/>
              <a:t> at est. Altera semper </a:t>
            </a:r>
            <a:r>
              <a:rPr lang="en-US" dirty="0" err="1"/>
              <a:t>pertinax</a:t>
            </a:r>
            <a:r>
              <a:rPr lang="en-US" dirty="0"/>
              <a:t> vis ne. </a:t>
            </a:r>
            <a:r>
              <a:rPr lang="en-US" dirty="0" err="1"/>
              <a:t>Erant</a:t>
            </a:r>
            <a:r>
              <a:rPr lang="en-US" dirty="0"/>
              <a:t> </a:t>
            </a:r>
            <a:r>
              <a:rPr lang="en-US" dirty="0" err="1"/>
              <a:t>fuisset</a:t>
            </a:r>
            <a:r>
              <a:rPr lang="en-US" dirty="0"/>
              <a:t> </a:t>
            </a:r>
            <a:r>
              <a:rPr lang="en-US" dirty="0" err="1"/>
              <a:t>eam</a:t>
            </a:r>
            <a:r>
              <a:rPr lang="en-US" dirty="0"/>
              <a:t> ex, ne qui </a:t>
            </a:r>
            <a:r>
              <a:rPr lang="en-US" dirty="0" err="1"/>
              <a:t>omnes</a:t>
            </a:r>
            <a:r>
              <a:rPr lang="en-US" dirty="0"/>
              <a:t> </a:t>
            </a:r>
            <a:r>
              <a:rPr lang="en-US" dirty="0" err="1"/>
              <a:t>dolores</a:t>
            </a:r>
            <a:r>
              <a:rPr lang="en-US" dirty="0"/>
              <a:t> </a:t>
            </a:r>
            <a:r>
              <a:rPr lang="en-US" dirty="0" err="1"/>
              <a:t>expetendis</a:t>
            </a:r>
            <a:r>
              <a:rPr lang="en-US" dirty="0"/>
              <a:t>. Duo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sonet</a:t>
            </a:r>
            <a:r>
              <a:rPr lang="en-US" dirty="0"/>
              <a:t> </a:t>
            </a:r>
            <a:r>
              <a:rPr lang="en-US" dirty="0" err="1"/>
              <a:t>expetenda</a:t>
            </a:r>
            <a:r>
              <a:rPr lang="en-US" dirty="0"/>
              <a:t>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debet</a:t>
            </a:r>
            <a:r>
              <a:rPr lang="en-US" dirty="0"/>
              <a:t> </a:t>
            </a:r>
            <a:r>
              <a:rPr lang="en-US" dirty="0" err="1"/>
              <a:t>deleniti</a:t>
            </a:r>
            <a:r>
              <a:rPr lang="en-US" dirty="0"/>
              <a:t> </a:t>
            </a:r>
            <a:r>
              <a:rPr lang="en-US" dirty="0" err="1"/>
              <a:t>omittantur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8209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906627" y="2011189"/>
            <a:ext cx="1433966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817462" y="2011189"/>
            <a:ext cx="1433966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906627" y="4021431"/>
            <a:ext cx="1433966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817462" y="4021431"/>
            <a:ext cx="1433966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821574" y="2720575"/>
            <a:ext cx="3517669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21574" y="2333625"/>
            <a:ext cx="3517669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706389" y="2720575"/>
            <a:ext cx="3517669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4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706389" y="2333625"/>
            <a:ext cx="3517669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4706389" y="4731321"/>
            <a:ext cx="3517669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6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4706389" y="4344371"/>
            <a:ext cx="3517669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838200" y="4731321"/>
            <a:ext cx="3517669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8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838200" y="4344371"/>
            <a:ext cx="3517669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2656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0" y="1945758"/>
            <a:ext cx="1736571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0" y="6341879"/>
            <a:ext cx="5062869" cy="24986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091597" y="6343799"/>
            <a:ext cx="2743200" cy="249860"/>
          </a:xfrm>
        </p:spPr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3" hasCustomPrompt="1"/>
          </p:nvPr>
        </p:nvSpPr>
        <p:spPr>
          <a:xfrm>
            <a:off x="838200" y="3449096"/>
            <a:ext cx="1736571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774559" y="558914"/>
            <a:ext cx="7579242" cy="6744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5353872" y="1945758"/>
            <a:ext cx="1736571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5353872" y="3449096"/>
            <a:ext cx="1736571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838200" y="4102881"/>
            <a:ext cx="1736571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838200" y="5606219"/>
            <a:ext cx="1736571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5353872" y="4102881"/>
            <a:ext cx="1736571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5353872" y="5606219"/>
            <a:ext cx="1736571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2846280" y="1981802"/>
            <a:ext cx="2236083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2846280" y="4138924"/>
            <a:ext cx="2236083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7361952" y="1981802"/>
            <a:ext cx="2236083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7361951" y="4102881"/>
            <a:ext cx="2236083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3310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0" y="2466755"/>
            <a:ext cx="2623677" cy="240960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3" hasCustomPrompt="1"/>
          </p:nvPr>
        </p:nvSpPr>
        <p:spPr>
          <a:xfrm>
            <a:off x="838200" y="4876362"/>
            <a:ext cx="2623677" cy="450550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774559" y="558914"/>
            <a:ext cx="7579242" cy="6744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3670005" y="2466755"/>
            <a:ext cx="2623677" cy="240960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3670005" y="4876362"/>
            <a:ext cx="2623677" cy="450550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6501810" y="2466754"/>
            <a:ext cx="2623677" cy="240960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6501810" y="4876361"/>
            <a:ext cx="2623677" cy="450550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696217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341878"/>
            <a:ext cx="5062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 baseline="0">
                <a:solidFill>
                  <a:schemeClr val="accent4"/>
                </a:solidFill>
                <a:latin typeface="Open Sans" panose="020B0606030504020204" pitchFamily="34" charset="0"/>
              </a:defRPr>
            </a:lvl1pPr>
          </a:lstStyle>
          <a:p>
            <a:r>
              <a:rPr lang="en-GB"/>
              <a:t>South East Local Enterprise Partnership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1597" y="634379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fld id="{1E8F0C2B-21B0-46B9-80A1-9F88378FCF6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74559" y="558914"/>
            <a:ext cx="7579242" cy="674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797" y="3084286"/>
            <a:ext cx="5846076" cy="54315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34" y="107348"/>
            <a:ext cx="3379614" cy="149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0219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50" r:id="rId1"/>
    <p:sldLayoutId id="2147483956" r:id="rId2"/>
    <p:sldLayoutId id="2147483931" r:id="rId3"/>
    <p:sldLayoutId id="2147483951" r:id="rId4"/>
    <p:sldLayoutId id="2147483952" r:id="rId5"/>
    <p:sldLayoutId id="2147483953" r:id="rId6"/>
    <p:sldLayoutId id="2147483954" r:id="rId7"/>
    <p:sldLayoutId id="2147483955" r:id="rId8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lang="en-US" sz="3600" b="0" i="0" kern="1200" dirty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en-US" sz="4400" b="0" i="0" kern="1200" dirty="0" smtClean="0">
          <a:solidFill>
            <a:schemeClr val="accent3"/>
          </a:solidFill>
          <a:latin typeface="+mj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2400" kern="1200" dirty="0" smtClean="0">
          <a:solidFill>
            <a:schemeClr val="accent2"/>
          </a:solidFill>
          <a:latin typeface="+mj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20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itle 88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4800" b="1" dirty="0">
                <a:latin typeface="Calibri" panose="020F0502020204030204" pitchFamily="34" charset="0"/>
              </a:rPr>
              <a:t>Greater South East Energy Hub</a:t>
            </a:r>
          </a:p>
        </p:txBody>
      </p:sp>
      <p:sp>
        <p:nvSpPr>
          <p:cNvPr id="90" name="Subtitle 89"/>
          <p:cNvSpPr>
            <a:spLocks noGrp="1"/>
          </p:cNvSpPr>
          <p:nvPr>
            <p:ph type="subTitle" idx="1"/>
          </p:nvPr>
        </p:nvSpPr>
        <p:spPr>
          <a:xfrm>
            <a:off x="838200" y="4034856"/>
            <a:ext cx="8390860" cy="1968374"/>
          </a:xfrm>
        </p:spPr>
        <p:txBody>
          <a:bodyPr>
            <a:normAutofit/>
          </a:bodyPr>
          <a:lstStyle/>
          <a:p>
            <a:r>
              <a:rPr lang="en-GB" b="1" dirty="0">
                <a:latin typeface="Calibri" panose="020F0502020204030204" pitchFamily="34" charset="0"/>
              </a:rPr>
              <a:t>Suzanne Bennett</a:t>
            </a:r>
          </a:p>
          <a:p>
            <a:r>
              <a:rPr lang="en-GB" b="1" dirty="0">
                <a:latin typeface="Calibri" panose="020F0502020204030204" pitchFamily="34" charset="0"/>
              </a:rPr>
              <a:t>Chief Operating Officer</a:t>
            </a:r>
          </a:p>
          <a:p>
            <a:r>
              <a:rPr lang="en-GB" b="1" dirty="0">
                <a:latin typeface="Calibri" panose="020F0502020204030204" pitchFamily="34" charset="0"/>
              </a:rPr>
              <a:t>Strategic Board </a:t>
            </a:r>
          </a:p>
          <a:p>
            <a:r>
              <a:rPr lang="en-GB" b="1" dirty="0">
                <a:latin typeface="Calibri" panose="020F0502020204030204" pitchFamily="34" charset="0"/>
              </a:rPr>
              <a:t>28 June 2019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6611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4559" y="558914"/>
            <a:ext cx="7579242" cy="674463"/>
          </a:xfrm>
        </p:spPr>
        <p:txBody>
          <a:bodyPr/>
          <a:lstStyle/>
          <a:p>
            <a:r>
              <a:rPr lang="en-GB" dirty="0">
                <a:latin typeface="Calibri" panose="020F0502020204030204" pitchFamily="34" charset="0"/>
              </a:rPr>
              <a:t>Background on the Hub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600672" y="1496180"/>
            <a:ext cx="5721626" cy="4813092"/>
          </a:xfrm>
        </p:spPr>
        <p:txBody>
          <a:bodyPr/>
          <a:lstStyle/>
          <a:p>
            <a:pPr marL="285750" indent="-285750">
              <a:buFontTx/>
              <a:buChar char="-"/>
            </a:pPr>
            <a:r>
              <a:rPr lang="en-GB" sz="3200" dirty="0">
                <a:latin typeface="Calibri" panose="020F0502020204030204" pitchFamily="34" charset="0"/>
              </a:rPr>
              <a:t>Climate Change Act</a:t>
            </a:r>
          </a:p>
          <a:p>
            <a:endParaRPr lang="en-GB" sz="3200" dirty="0">
              <a:latin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GB" sz="3200" dirty="0">
                <a:latin typeface="Calibri" panose="020F0502020204030204" pitchFamily="34" charset="0"/>
              </a:rPr>
              <a:t>New solutions and new approach to energy production nationally</a:t>
            </a:r>
          </a:p>
          <a:p>
            <a:endParaRPr lang="en-GB" sz="3200" dirty="0">
              <a:latin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GB" sz="3200" dirty="0">
                <a:latin typeface="Calibri" panose="020F0502020204030204" pitchFamily="34" charset="0"/>
              </a:rPr>
              <a:t>Tri-LEP Energy Strategy</a:t>
            </a:r>
          </a:p>
          <a:p>
            <a:endParaRPr lang="en-GB" sz="3200" dirty="0">
              <a:latin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GB" sz="3200" dirty="0">
                <a:latin typeface="Calibri" panose="020F0502020204030204" pitchFamily="34" charset="0"/>
              </a:rPr>
              <a:t>Supporting local solutions</a:t>
            </a:r>
          </a:p>
          <a:p>
            <a:pPr marL="285750" indent="-285750">
              <a:buFontTx/>
              <a:buChar char="-"/>
            </a:pPr>
            <a:endParaRPr lang="en-GB" sz="2800" i="1" dirty="0">
              <a:latin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E64522-0585-4459-B2F3-DD9858498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9289" y="3426933"/>
            <a:ext cx="2009435" cy="2872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137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4559" y="558914"/>
            <a:ext cx="7579242" cy="674463"/>
          </a:xfrm>
        </p:spPr>
        <p:txBody>
          <a:bodyPr/>
          <a:lstStyle/>
          <a:p>
            <a:r>
              <a:rPr lang="en-GB" dirty="0">
                <a:latin typeface="Calibri" panose="020F0502020204030204" pitchFamily="34" charset="0"/>
              </a:rPr>
              <a:t>Greater South East Energy Hub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374374" y="1587708"/>
            <a:ext cx="5069824" cy="4813092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GB" sz="3200" dirty="0">
                <a:latin typeface="Calibri" panose="020F0502020204030204" pitchFamily="34" charset="0"/>
              </a:rPr>
              <a:t>10 LEPs and the London Economic Action Partnership (LEAP)</a:t>
            </a:r>
          </a:p>
          <a:p>
            <a:pPr marL="285750" indent="-285750">
              <a:buFontTx/>
              <a:buChar char="-"/>
            </a:pPr>
            <a:r>
              <a:rPr lang="en-GB" sz="3200" dirty="0">
                <a:latin typeface="Calibri" panose="020F0502020204030204" pitchFamily="34" charset="0"/>
              </a:rPr>
              <a:t>CPCA Accountable Body</a:t>
            </a:r>
          </a:p>
          <a:p>
            <a:pPr marL="285750" indent="-285750">
              <a:buFontTx/>
              <a:buChar char="-"/>
            </a:pPr>
            <a:r>
              <a:rPr lang="en-GB" sz="3200" dirty="0">
                <a:latin typeface="Calibri" panose="020F0502020204030204" pitchFamily="34" charset="0"/>
              </a:rPr>
              <a:t>Hub Project Team</a:t>
            </a:r>
          </a:p>
          <a:p>
            <a:pPr marL="285750" indent="-285750">
              <a:buFontTx/>
              <a:buChar char="-"/>
            </a:pPr>
            <a:r>
              <a:rPr lang="en-GB" sz="3200" dirty="0">
                <a:latin typeface="Calibri" panose="020F0502020204030204" pitchFamily="34" charset="0"/>
              </a:rPr>
              <a:t>Rural Community Energy Fund</a:t>
            </a:r>
          </a:p>
          <a:p>
            <a:pPr marL="285750" indent="-285750">
              <a:buFontTx/>
              <a:buChar char="-"/>
            </a:pPr>
            <a:r>
              <a:rPr lang="en-GB" sz="3200" dirty="0">
                <a:latin typeface="Calibri" panose="020F0502020204030204" pitchFamily="34" charset="0"/>
              </a:rPr>
              <a:t>GSEEH Board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6C9FEF-AFB7-4823-B201-239343AEA3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9004" y="1528709"/>
            <a:ext cx="4247359" cy="3981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622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4559" y="558914"/>
            <a:ext cx="7579242" cy="674463"/>
          </a:xfrm>
        </p:spPr>
        <p:txBody>
          <a:bodyPr/>
          <a:lstStyle/>
          <a:p>
            <a:r>
              <a:rPr lang="en-GB" dirty="0">
                <a:latin typeface="Calibri" panose="020F0502020204030204" pitchFamily="34" charset="0"/>
              </a:rPr>
              <a:t>Future Decision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374373" y="1587708"/>
            <a:ext cx="10969487" cy="4813092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GB" sz="3200" dirty="0">
                <a:latin typeface="Calibri" panose="020F0502020204030204" pitchFamily="34" charset="0"/>
              </a:rPr>
              <a:t>Partnership Agreement – MOU</a:t>
            </a:r>
          </a:p>
          <a:p>
            <a:endParaRPr lang="en-GB" sz="3200" dirty="0">
              <a:latin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GB" sz="3200" dirty="0">
                <a:latin typeface="Calibri" panose="020F0502020204030204" pitchFamily="34" charset="0"/>
              </a:rPr>
              <a:t>Role of Board: criteria for prioritisation and selection of projects</a:t>
            </a:r>
          </a:p>
          <a:p>
            <a:endParaRPr lang="en-GB" sz="3200" dirty="0">
              <a:latin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GB" sz="3200" dirty="0">
                <a:latin typeface="Calibri" panose="020F0502020204030204" pitchFamily="34" charset="0"/>
              </a:rPr>
              <a:t>Delegation to CEO</a:t>
            </a:r>
          </a:p>
          <a:p>
            <a:endParaRPr lang="en-GB" sz="3200" dirty="0">
              <a:latin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GB" sz="3200" dirty="0">
                <a:latin typeface="Calibri" panose="020F0502020204030204" pitchFamily="34" charset="0"/>
              </a:rPr>
              <a:t>Timing – by electronic procedure</a:t>
            </a:r>
          </a:p>
        </p:txBody>
      </p:sp>
    </p:spTree>
    <p:extLst>
      <p:ext uri="{BB962C8B-B14F-4D97-AF65-F5344CB8AC3E}">
        <p14:creationId xmlns:p14="http://schemas.microsoft.com/office/powerpoint/2010/main" val="2660256538"/>
      </p:ext>
    </p:extLst>
  </p:cSld>
  <p:clrMapOvr>
    <a:masterClrMapping/>
  </p:clrMapOvr>
</p:sld>
</file>

<file path=ppt/theme/theme1.xml><?xml version="1.0" encoding="utf-8"?>
<a:theme xmlns:a="http://schemas.openxmlformats.org/drawingml/2006/main" name="SELEP PowerPoint Template_White">
  <a:themeElements>
    <a:clrScheme name="SELEP">
      <a:dk1>
        <a:srgbClr val="393944"/>
      </a:dk1>
      <a:lt1>
        <a:srgbClr val="F6F6F6"/>
      </a:lt1>
      <a:dk2>
        <a:srgbClr val="3C3C3B"/>
      </a:dk2>
      <a:lt2>
        <a:srgbClr val="F6F6F6"/>
      </a:lt2>
      <a:accent1>
        <a:srgbClr val="D42B3F"/>
      </a:accent1>
      <a:accent2>
        <a:srgbClr val="EA5B0C"/>
      </a:accent2>
      <a:accent3>
        <a:srgbClr val="44BCCD"/>
      </a:accent3>
      <a:accent4>
        <a:srgbClr val="9C9FAE"/>
      </a:accent4>
      <a:accent5>
        <a:srgbClr val="706F6F"/>
      </a:accent5>
      <a:accent6>
        <a:srgbClr val="FFFFFF"/>
      </a:accent6>
      <a:hlink>
        <a:srgbClr val="44BCCD"/>
      </a:hlink>
      <a:folHlink>
        <a:srgbClr val="818195"/>
      </a:folHlink>
    </a:clrScheme>
    <a:fontScheme name="Font Pairing 1">
      <a:majorFont>
        <a:latin typeface="Museo 300"/>
        <a:ea typeface="ＭＳ Ｐゴシック"/>
        <a:cs typeface=""/>
      </a:majorFont>
      <a:minorFont>
        <a:latin typeface="Open Sans"/>
        <a:ea typeface="ＭＳ Ｐゴシック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b="0" i="0" dirty="0">
            <a:solidFill>
              <a:schemeClr val="accent2"/>
            </a:solidFill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ELEP PowerPoint Template_Dark.potx" id="{BA9A06C8-817D-4B23-9865-944CCB1E6F8F}" vid="{DC72DF40-851C-491F-868B-7F4471BCC05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SELEP PowerPoint Template_White</Template>
  <TotalTime>197</TotalTime>
  <Words>90</Words>
  <Application>Microsoft Office PowerPoint</Application>
  <PresentationFormat>Widescreen</PresentationFormat>
  <Paragraphs>27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ＭＳ Ｐゴシック</vt:lpstr>
      <vt:lpstr>Arial</vt:lpstr>
      <vt:lpstr>Calibri</vt:lpstr>
      <vt:lpstr>Museo 300</vt:lpstr>
      <vt:lpstr>Open Sans</vt:lpstr>
      <vt:lpstr>SELEP PowerPoint Template_White</vt:lpstr>
      <vt:lpstr>Greater South East Energy Hub</vt:lpstr>
      <vt:lpstr>Background on the Hub</vt:lpstr>
      <vt:lpstr>Greater South East Energy Hub</vt:lpstr>
      <vt:lpstr>Future Decision</vt:lpstr>
    </vt:vector>
  </TitlesOfParts>
  <Company>Essex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Adam.Bryan</dc:creator>
  <cp:lastModifiedBy>Suzanne Bennett, Chief Operating Officer (SELEP)</cp:lastModifiedBy>
  <cp:revision>18</cp:revision>
  <dcterms:created xsi:type="dcterms:W3CDTF">2017-05-03T23:45:05Z</dcterms:created>
  <dcterms:modified xsi:type="dcterms:W3CDTF">2019-06-27T10:30:50Z</dcterms:modified>
</cp:coreProperties>
</file>