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 id="2147483675" r:id="rId3"/>
  </p:sldMasterIdLst>
  <p:notesMasterIdLst>
    <p:notesMasterId r:id="rId55"/>
  </p:notesMasterIdLst>
  <p:sldIdLst>
    <p:sldId id="257" r:id="rId4"/>
    <p:sldId id="258" r:id="rId5"/>
    <p:sldId id="270" r:id="rId6"/>
    <p:sldId id="269" r:id="rId7"/>
    <p:sldId id="272" r:id="rId8"/>
    <p:sldId id="274" r:id="rId9"/>
    <p:sldId id="277" r:id="rId10"/>
    <p:sldId id="280" r:id="rId11"/>
    <p:sldId id="279" r:id="rId12"/>
    <p:sldId id="281" r:id="rId13"/>
    <p:sldId id="282" r:id="rId14"/>
    <p:sldId id="275" r:id="rId15"/>
    <p:sldId id="262" r:id="rId16"/>
    <p:sldId id="283" r:id="rId17"/>
    <p:sldId id="290" r:id="rId18"/>
    <p:sldId id="276" r:id="rId19"/>
    <p:sldId id="285" r:id="rId20"/>
    <p:sldId id="261" r:id="rId21"/>
    <p:sldId id="291" r:id="rId22"/>
    <p:sldId id="287" r:id="rId23"/>
    <p:sldId id="268" r:id="rId24"/>
    <p:sldId id="256" r:id="rId25"/>
    <p:sldId id="292" r:id="rId26"/>
    <p:sldId id="293" r:id="rId27"/>
    <p:sldId id="271" r:id="rId28"/>
    <p:sldId id="294" r:id="rId29"/>
    <p:sldId id="273" r:id="rId30"/>
    <p:sldId id="295" r:id="rId31"/>
    <p:sldId id="296" r:id="rId32"/>
    <p:sldId id="297" r:id="rId33"/>
    <p:sldId id="298" r:id="rId34"/>
    <p:sldId id="299" r:id="rId35"/>
    <p:sldId id="300" r:id="rId36"/>
    <p:sldId id="301" r:id="rId37"/>
    <p:sldId id="302" r:id="rId38"/>
    <p:sldId id="303" r:id="rId39"/>
    <p:sldId id="286" r:id="rId40"/>
    <p:sldId id="304" r:id="rId41"/>
    <p:sldId id="305" r:id="rId42"/>
    <p:sldId id="284" r:id="rId43"/>
    <p:sldId id="306" r:id="rId44"/>
    <p:sldId id="307" r:id="rId45"/>
    <p:sldId id="308" r:id="rId46"/>
    <p:sldId id="309" r:id="rId47"/>
    <p:sldId id="310" r:id="rId48"/>
    <p:sldId id="311" r:id="rId49"/>
    <p:sldId id="312" r:id="rId50"/>
    <p:sldId id="313" r:id="rId51"/>
    <p:sldId id="314" r:id="rId52"/>
    <p:sldId id="315" r:id="rId53"/>
    <p:sldId id="316"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1" d="100"/>
          <a:sy n="81" d="100"/>
        </p:scale>
        <p:origin x="60" y="3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0D5A70-253C-4DEA-BCB0-5C3DAD5EDF05}" type="datetimeFigureOut">
              <a:rPr lang="en-GB" smtClean="0"/>
              <a:t>27/06/2019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B240A3-B856-4E8E-9DD9-84280F82F72F}" type="slidenum">
              <a:rPr lang="en-GB" smtClean="0"/>
              <a:t>‹#›</a:t>
            </a:fld>
            <a:endParaRPr lang="en-GB"/>
          </a:p>
        </p:txBody>
      </p:sp>
    </p:spTree>
    <p:extLst>
      <p:ext uri="{BB962C8B-B14F-4D97-AF65-F5344CB8AC3E}">
        <p14:creationId xmlns:p14="http://schemas.microsoft.com/office/powerpoint/2010/main" val="2521063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1E39229-A8DE-4183-8F0F-7D93F2E1B817}" type="slidenum">
              <a:rPr lang="en-GB" smtClean="0"/>
              <a:t>15</a:t>
            </a:fld>
            <a:endParaRPr lang="en-GB"/>
          </a:p>
        </p:txBody>
      </p:sp>
    </p:spTree>
    <p:extLst>
      <p:ext uri="{BB962C8B-B14F-4D97-AF65-F5344CB8AC3E}">
        <p14:creationId xmlns:p14="http://schemas.microsoft.com/office/powerpoint/2010/main" val="374061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F83699E-B242-4745-8C38-9315BF640E59}" type="slidenum">
              <a:rPr lang="en-GB" smtClean="0"/>
              <a:t>28</a:t>
            </a:fld>
            <a:endParaRPr lang="en-GB"/>
          </a:p>
        </p:txBody>
      </p:sp>
    </p:spTree>
    <p:extLst>
      <p:ext uri="{BB962C8B-B14F-4D97-AF65-F5344CB8AC3E}">
        <p14:creationId xmlns:p14="http://schemas.microsoft.com/office/powerpoint/2010/main" val="1484280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F83699E-B242-4745-8C38-9315BF640E59}" type="slidenum">
              <a:rPr lang="en-GB" smtClean="0"/>
              <a:t>30</a:t>
            </a:fld>
            <a:endParaRPr lang="en-GB"/>
          </a:p>
        </p:txBody>
      </p:sp>
    </p:spTree>
    <p:extLst>
      <p:ext uri="{BB962C8B-B14F-4D97-AF65-F5344CB8AC3E}">
        <p14:creationId xmlns:p14="http://schemas.microsoft.com/office/powerpoint/2010/main" val="2368418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Evidence base work will review the existing evidence base library that has been created, aiming to pull out key strengths or opportunities for proposition focus and consultation.  It will also identify gaps in evidence, some can possibly be plugged easily in parallel to review and consultation and others may require the commissioning of ‘deep dive’ research. </a:t>
            </a:r>
          </a:p>
          <a:p>
            <a:r>
              <a:rPr lang="en-GB" dirty="0" err="1"/>
              <a:t>Nothwithstanding</a:t>
            </a:r>
            <a:r>
              <a:rPr lang="en-GB" dirty="0"/>
              <a:t> the findings, it is expected that thematic workshops will be run </a:t>
            </a:r>
            <a:r>
              <a:rPr lang="en-GB"/>
              <a:t>with partners in </a:t>
            </a:r>
            <a:r>
              <a:rPr lang="en-GB" dirty="0"/>
              <a:t>Sept to build up the propositions.</a:t>
            </a:r>
          </a:p>
          <a:p>
            <a:r>
              <a:rPr lang="en-GB" dirty="0"/>
              <a:t>It is intended that the evidence base work is completed by end of Sept.</a:t>
            </a:r>
          </a:p>
        </p:txBody>
      </p:sp>
      <p:sp>
        <p:nvSpPr>
          <p:cNvPr id="4" name="Slide Number Placeholder 3"/>
          <p:cNvSpPr>
            <a:spLocks noGrp="1"/>
          </p:cNvSpPr>
          <p:nvPr>
            <p:ph type="sldNum" sz="quarter" idx="5"/>
          </p:nvPr>
        </p:nvSpPr>
        <p:spPr/>
        <p:txBody>
          <a:bodyPr/>
          <a:lstStyle/>
          <a:p>
            <a:fld id="{9FE0FD5C-64BE-43A3-8F45-CE407528192E}" type="slidenum">
              <a:rPr lang="en-GB" smtClean="0"/>
              <a:t>35</a:t>
            </a:fld>
            <a:endParaRPr lang="en-GB"/>
          </a:p>
        </p:txBody>
      </p:sp>
    </p:spTree>
    <p:extLst>
      <p:ext uri="{BB962C8B-B14F-4D97-AF65-F5344CB8AC3E}">
        <p14:creationId xmlns:p14="http://schemas.microsoft.com/office/powerpoint/2010/main" val="1935485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Will be marked by Government</a:t>
            </a:r>
          </a:p>
          <a:p>
            <a:endParaRPr lang="en-GB" dirty="0"/>
          </a:p>
        </p:txBody>
      </p:sp>
      <p:sp>
        <p:nvSpPr>
          <p:cNvPr id="4" name="Slide Number Placeholder 3"/>
          <p:cNvSpPr>
            <a:spLocks noGrp="1"/>
          </p:cNvSpPr>
          <p:nvPr>
            <p:ph type="sldNum" sz="quarter" idx="10"/>
          </p:nvPr>
        </p:nvSpPr>
        <p:spPr/>
        <p:txBody>
          <a:bodyPr/>
          <a:lstStyle/>
          <a:p>
            <a:fld id="{9FE0FD5C-64BE-43A3-8F45-CE407528192E}" type="slidenum">
              <a:rPr lang="en-GB" smtClean="0"/>
              <a:t>36</a:t>
            </a:fld>
            <a:endParaRPr lang="en-GB"/>
          </a:p>
        </p:txBody>
      </p:sp>
    </p:spTree>
    <p:extLst>
      <p:ext uri="{BB962C8B-B14F-4D97-AF65-F5344CB8AC3E}">
        <p14:creationId xmlns:p14="http://schemas.microsoft.com/office/powerpoint/2010/main" val="3790827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E0FD5C-64BE-43A3-8F45-CE407528192E}" type="slidenum">
              <a:rPr lang="en-GB" smtClean="0"/>
              <a:t>37</a:t>
            </a:fld>
            <a:endParaRPr lang="en-GB"/>
          </a:p>
        </p:txBody>
      </p:sp>
    </p:spTree>
    <p:extLst>
      <p:ext uri="{BB962C8B-B14F-4D97-AF65-F5344CB8AC3E}">
        <p14:creationId xmlns:p14="http://schemas.microsoft.com/office/powerpoint/2010/main" val="1148686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Manchester LIS provides a tale of two halves – first being high impact productivity items &amp; how to make them fly. The 2</a:t>
            </a:r>
            <a:r>
              <a:rPr lang="en-GB" baseline="30000" dirty="0"/>
              <a:t>nd</a:t>
            </a:r>
            <a:r>
              <a:rPr lang="en-GB" dirty="0"/>
              <a:t> being the ‘long tail of productivity’ focused around the 5Fs and inclusive growth – SME’s, skills, housing, infrastructure etc.   Leaves the reader with clear view on their ‘game changers’ but also that there are a significant amount of others things they are and want to do to promote growth across the area.</a:t>
            </a:r>
          </a:p>
        </p:txBody>
      </p:sp>
      <p:sp>
        <p:nvSpPr>
          <p:cNvPr id="4" name="Slide Number Placeholder 3"/>
          <p:cNvSpPr>
            <a:spLocks noGrp="1"/>
          </p:cNvSpPr>
          <p:nvPr>
            <p:ph type="sldNum" sz="quarter" idx="5"/>
          </p:nvPr>
        </p:nvSpPr>
        <p:spPr/>
        <p:txBody>
          <a:bodyPr/>
          <a:lstStyle/>
          <a:p>
            <a:fld id="{9FE0FD5C-64BE-43A3-8F45-CE407528192E}" type="slidenum">
              <a:rPr lang="en-GB" smtClean="0"/>
              <a:t>38</a:t>
            </a:fld>
            <a:endParaRPr lang="en-GB"/>
          </a:p>
        </p:txBody>
      </p:sp>
    </p:spTree>
    <p:extLst>
      <p:ext uri="{BB962C8B-B14F-4D97-AF65-F5344CB8AC3E}">
        <p14:creationId xmlns:p14="http://schemas.microsoft.com/office/powerpoint/2010/main" val="1249508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77D0F1-446A-4B91-9FFD-87127DA306D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0974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77D0F1-446A-4B91-9FFD-87127DA306D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7666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6775" y="739775"/>
            <a:ext cx="4935538" cy="3703638"/>
          </a:xfrm>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77D0F1-446A-4B91-9FFD-87127DA306D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2096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27FA5-D9DF-45D4-9FCF-FE372C33C6A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04461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27FA5-D9DF-45D4-9FCF-FE372C33C6A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04461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27FA5-D9DF-45D4-9FCF-FE372C33C6A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0446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77D0F1-446A-4B91-9FFD-87127DA306D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6287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4E158-8CC2-46D1-ABAA-D9600BB491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89F3758-B512-42F2-A845-8C9ECDD008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47FABBE-5EC8-4C9C-8F56-6EAFB7178F90}"/>
              </a:ext>
            </a:extLst>
          </p:cNvPr>
          <p:cNvSpPr>
            <a:spLocks noGrp="1"/>
          </p:cNvSpPr>
          <p:nvPr>
            <p:ph type="dt" sz="half" idx="10"/>
          </p:nvPr>
        </p:nvSpPr>
        <p:spPr/>
        <p:txBody>
          <a:bodyPr/>
          <a:lstStyle/>
          <a:p>
            <a:fld id="{6A7384B0-0275-4C8B-BB8E-86C217E32EB8}" type="datetimeFigureOut">
              <a:rPr lang="en-GB" smtClean="0"/>
              <a:t>27/06/2019</a:t>
            </a:fld>
            <a:endParaRPr lang="en-GB"/>
          </a:p>
        </p:txBody>
      </p:sp>
      <p:sp>
        <p:nvSpPr>
          <p:cNvPr id="5" name="Footer Placeholder 4">
            <a:extLst>
              <a:ext uri="{FF2B5EF4-FFF2-40B4-BE49-F238E27FC236}">
                <a16:creationId xmlns:a16="http://schemas.microsoft.com/office/drawing/2014/main" id="{AC16029A-717F-44E9-A1FF-AAB47DB505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47E799-59EF-433A-9FD7-D918B0D790B0}"/>
              </a:ext>
            </a:extLst>
          </p:cNvPr>
          <p:cNvSpPr>
            <a:spLocks noGrp="1"/>
          </p:cNvSpPr>
          <p:nvPr>
            <p:ph type="sldNum" sz="quarter" idx="12"/>
          </p:nvPr>
        </p:nvSpPr>
        <p:spPr/>
        <p:txBody>
          <a:bodyPr/>
          <a:lstStyle/>
          <a:p>
            <a:fld id="{D923F4A7-7A29-4D98-86D9-2C8461C0142C}" type="slidenum">
              <a:rPr lang="en-GB" smtClean="0"/>
              <a:t>‹#›</a:t>
            </a:fld>
            <a:endParaRPr lang="en-GB"/>
          </a:p>
        </p:txBody>
      </p:sp>
    </p:spTree>
    <p:extLst>
      <p:ext uri="{BB962C8B-B14F-4D97-AF65-F5344CB8AC3E}">
        <p14:creationId xmlns:p14="http://schemas.microsoft.com/office/powerpoint/2010/main" val="3666138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9F594-A6B1-4EDC-8570-D4B694B5A80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7A0E618-EF72-446C-92CE-CA0C1273829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D3BD66-B538-4C3B-8B06-2B363879A516}"/>
              </a:ext>
            </a:extLst>
          </p:cNvPr>
          <p:cNvSpPr>
            <a:spLocks noGrp="1"/>
          </p:cNvSpPr>
          <p:nvPr>
            <p:ph type="dt" sz="half" idx="10"/>
          </p:nvPr>
        </p:nvSpPr>
        <p:spPr/>
        <p:txBody>
          <a:bodyPr/>
          <a:lstStyle/>
          <a:p>
            <a:fld id="{6A7384B0-0275-4C8B-BB8E-86C217E32EB8}" type="datetimeFigureOut">
              <a:rPr lang="en-GB" smtClean="0"/>
              <a:t>27/06/2019</a:t>
            </a:fld>
            <a:endParaRPr lang="en-GB"/>
          </a:p>
        </p:txBody>
      </p:sp>
      <p:sp>
        <p:nvSpPr>
          <p:cNvPr id="5" name="Footer Placeholder 4">
            <a:extLst>
              <a:ext uri="{FF2B5EF4-FFF2-40B4-BE49-F238E27FC236}">
                <a16:creationId xmlns:a16="http://schemas.microsoft.com/office/drawing/2014/main" id="{4C114ABA-5C6A-4294-A06C-1D5A486766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63E4845-FD95-4262-B641-C6C3E265039F}"/>
              </a:ext>
            </a:extLst>
          </p:cNvPr>
          <p:cNvSpPr>
            <a:spLocks noGrp="1"/>
          </p:cNvSpPr>
          <p:nvPr>
            <p:ph type="sldNum" sz="quarter" idx="12"/>
          </p:nvPr>
        </p:nvSpPr>
        <p:spPr/>
        <p:txBody>
          <a:bodyPr/>
          <a:lstStyle/>
          <a:p>
            <a:fld id="{D923F4A7-7A29-4D98-86D9-2C8461C0142C}" type="slidenum">
              <a:rPr lang="en-GB" smtClean="0"/>
              <a:t>‹#›</a:t>
            </a:fld>
            <a:endParaRPr lang="en-GB"/>
          </a:p>
        </p:txBody>
      </p:sp>
    </p:spTree>
    <p:extLst>
      <p:ext uri="{BB962C8B-B14F-4D97-AF65-F5344CB8AC3E}">
        <p14:creationId xmlns:p14="http://schemas.microsoft.com/office/powerpoint/2010/main" val="2840945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3CC9B-A2A4-46D7-9D72-F238CC76CC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52E1D42-F4C2-4A4A-AD74-7C66C816D5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5975967-B89D-47B4-A112-0687B12D646D}"/>
              </a:ext>
            </a:extLst>
          </p:cNvPr>
          <p:cNvSpPr>
            <a:spLocks noGrp="1"/>
          </p:cNvSpPr>
          <p:nvPr>
            <p:ph type="dt" sz="half" idx="10"/>
          </p:nvPr>
        </p:nvSpPr>
        <p:spPr/>
        <p:txBody>
          <a:bodyPr/>
          <a:lstStyle/>
          <a:p>
            <a:fld id="{6A7384B0-0275-4C8B-BB8E-86C217E32EB8}" type="datetimeFigureOut">
              <a:rPr lang="en-GB" smtClean="0"/>
              <a:t>27/06/2019</a:t>
            </a:fld>
            <a:endParaRPr lang="en-GB"/>
          </a:p>
        </p:txBody>
      </p:sp>
      <p:sp>
        <p:nvSpPr>
          <p:cNvPr id="5" name="Footer Placeholder 4">
            <a:extLst>
              <a:ext uri="{FF2B5EF4-FFF2-40B4-BE49-F238E27FC236}">
                <a16:creationId xmlns:a16="http://schemas.microsoft.com/office/drawing/2014/main" id="{613CD913-E6C7-4457-A701-9E18FADF6C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027B6A-CE29-431F-9A24-75529301DF5B}"/>
              </a:ext>
            </a:extLst>
          </p:cNvPr>
          <p:cNvSpPr>
            <a:spLocks noGrp="1"/>
          </p:cNvSpPr>
          <p:nvPr>
            <p:ph type="sldNum" sz="quarter" idx="12"/>
          </p:nvPr>
        </p:nvSpPr>
        <p:spPr/>
        <p:txBody>
          <a:bodyPr/>
          <a:lstStyle/>
          <a:p>
            <a:fld id="{D923F4A7-7A29-4D98-86D9-2C8461C0142C}" type="slidenum">
              <a:rPr lang="en-GB" smtClean="0"/>
              <a:t>‹#›</a:t>
            </a:fld>
            <a:endParaRPr lang="en-GB"/>
          </a:p>
        </p:txBody>
      </p:sp>
    </p:spTree>
    <p:extLst>
      <p:ext uri="{BB962C8B-B14F-4D97-AF65-F5344CB8AC3E}">
        <p14:creationId xmlns:p14="http://schemas.microsoft.com/office/powerpoint/2010/main" val="4100596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B8AC-4D0E-42E6-98DC-C6228C349A3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789DDF3-911F-423E-93EF-2AE0D717377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E88FDA4-5B9A-401D-BDE3-6B45A124031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B90DC5B-179A-49EB-B72E-5A8388B88725}"/>
              </a:ext>
            </a:extLst>
          </p:cNvPr>
          <p:cNvSpPr>
            <a:spLocks noGrp="1"/>
          </p:cNvSpPr>
          <p:nvPr>
            <p:ph type="dt" sz="half" idx="10"/>
          </p:nvPr>
        </p:nvSpPr>
        <p:spPr/>
        <p:txBody>
          <a:bodyPr/>
          <a:lstStyle/>
          <a:p>
            <a:fld id="{6A7384B0-0275-4C8B-BB8E-86C217E32EB8}" type="datetimeFigureOut">
              <a:rPr lang="en-GB" smtClean="0"/>
              <a:t>27/06/2019</a:t>
            </a:fld>
            <a:endParaRPr lang="en-GB"/>
          </a:p>
        </p:txBody>
      </p:sp>
      <p:sp>
        <p:nvSpPr>
          <p:cNvPr id="6" name="Footer Placeholder 5">
            <a:extLst>
              <a:ext uri="{FF2B5EF4-FFF2-40B4-BE49-F238E27FC236}">
                <a16:creationId xmlns:a16="http://schemas.microsoft.com/office/drawing/2014/main" id="{07A5BB27-85ED-4332-A3AE-8B462F48B5E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E282D48-3606-4724-A874-9E9479532134}"/>
              </a:ext>
            </a:extLst>
          </p:cNvPr>
          <p:cNvSpPr>
            <a:spLocks noGrp="1"/>
          </p:cNvSpPr>
          <p:nvPr>
            <p:ph type="sldNum" sz="quarter" idx="12"/>
          </p:nvPr>
        </p:nvSpPr>
        <p:spPr/>
        <p:txBody>
          <a:bodyPr/>
          <a:lstStyle/>
          <a:p>
            <a:fld id="{D923F4A7-7A29-4D98-86D9-2C8461C0142C}" type="slidenum">
              <a:rPr lang="en-GB" smtClean="0"/>
              <a:t>‹#›</a:t>
            </a:fld>
            <a:endParaRPr lang="en-GB"/>
          </a:p>
        </p:txBody>
      </p:sp>
    </p:spTree>
    <p:extLst>
      <p:ext uri="{BB962C8B-B14F-4D97-AF65-F5344CB8AC3E}">
        <p14:creationId xmlns:p14="http://schemas.microsoft.com/office/powerpoint/2010/main" val="3830091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95D51-7E0C-41BA-B256-8ACE7342A2C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891AEE7-D948-4BD5-B771-630410DCAB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04D49-CF92-4FBE-B207-F7C70915975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8C2C934-2090-42B7-9982-DDA4727FCC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8BB32DD-8F0B-4318-93CD-542667F2C73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5D189EE-594B-4350-ACFF-527BBBC282C2}"/>
              </a:ext>
            </a:extLst>
          </p:cNvPr>
          <p:cNvSpPr>
            <a:spLocks noGrp="1"/>
          </p:cNvSpPr>
          <p:nvPr>
            <p:ph type="dt" sz="half" idx="10"/>
          </p:nvPr>
        </p:nvSpPr>
        <p:spPr/>
        <p:txBody>
          <a:bodyPr/>
          <a:lstStyle/>
          <a:p>
            <a:fld id="{6A7384B0-0275-4C8B-BB8E-86C217E32EB8}" type="datetimeFigureOut">
              <a:rPr lang="en-GB" smtClean="0"/>
              <a:t>27/06/2019</a:t>
            </a:fld>
            <a:endParaRPr lang="en-GB"/>
          </a:p>
        </p:txBody>
      </p:sp>
      <p:sp>
        <p:nvSpPr>
          <p:cNvPr id="8" name="Footer Placeholder 7">
            <a:extLst>
              <a:ext uri="{FF2B5EF4-FFF2-40B4-BE49-F238E27FC236}">
                <a16:creationId xmlns:a16="http://schemas.microsoft.com/office/drawing/2014/main" id="{CEC4A7DD-675E-4743-AB18-FAF4C487A9A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F8CAA42-7388-45E4-9C53-466526243571}"/>
              </a:ext>
            </a:extLst>
          </p:cNvPr>
          <p:cNvSpPr>
            <a:spLocks noGrp="1"/>
          </p:cNvSpPr>
          <p:nvPr>
            <p:ph type="sldNum" sz="quarter" idx="12"/>
          </p:nvPr>
        </p:nvSpPr>
        <p:spPr/>
        <p:txBody>
          <a:bodyPr/>
          <a:lstStyle/>
          <a:p>
            <a:fld id="{D923F4A7-7A29-4D98-86D9-2C8461C0142C}" type="slidenum">
              <a:rPr lang="en-GB" smtClean="0"/>
              <a:t>‹#›</a:t>
            </a:fld>
            <a:endParaRPr lang="en-GB"/>
          </a:p>
        </p:txBody>
      </p:sp>
    </p:spTree>
    <p:extLst>
      <p:ext uri="{BB962C8B-B14F-4D97-AF65-F5344CB8AC3E}">
        <p14:creationId xmlns:p14="http://schemas.microsoft.com/office/powerpoint/2010/main" val="437035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03B8D-E5EA-42B1-99A0-45957CFC6C3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79EF681-9E47-41FB-B701-007A81F8B44A}"/>
              </a:ext>
            </a:extLst>
          </p:cNvPr>
          <p:cNvSpPr>
            <a:spLocks noGrp="1"/>
          </p:cNvSpPr>
          <p:nvPr>
            <p:ph type="dt" sz="half" idx="10"/>
          </p:nvPr>
        </p:nvSpPr>
        <p:spPr/>
        <p:txBody>
          <a:bodyPr/>
          <a:lstStyle/>
          <a:p>
            <a:fld id="{6A7384B0-0275-4C8B-BB8E-86C217E32EB8}" type="datetimeFigureOut">
              <a:rPr lang="en-GB" smtClean="0"/>
              <a:t>27/06/2019</a:t>
            </a:fld>
            <a:endParaRPr lang="en-GB"/>
          </a:p>
        </p:txBody>
      </p:sp>
      <p:sp>
        <p:nvSpPr>
          <p:cNvPr id="4" name="Footer Placeholder 3">
            <a:extLst>
              <a:ext uri="{FF2B5EF4-FFF2-40B4-BE49-F238E27FC236}">
                <a16:creationId xmlns:a16="http://schemas.microsoft.com/office/drawing/2014/main" id="{D6F3A453-6E3E-4355-BE44-DEE180FCEB2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92AA256-7601-4694-B607-F02B287E2693}"/>
              </a:ext>
            </a:extLst>
          </p:cNvPr>
          <p:cNvSpPr>
            <a:spLocks noGrp="1"/>
          </p:cNvSpPr>
          <p:nvPr>
            <p:ph type="sldNum" sz="quarter" idx="12"/>
          </p:nvPr>
        </p:nvSpPr>
        <p:spPr/>
        <p:txBody>
          <a:bodyPr/>
          <a:lstStyle/>
          <a:p>
            <a:fld id="{D923F4A7-7A29-4D98-86D9-2C8461C0142C}" type="slidenum">
              <a:rPr lang="en-GB" smtClean="0"/>
              <a:t>‹#›</a:t>
            </a:fld>
            <a:endParaRPr lang="en-GB"/>
          </a:p>
        </p:txBody>
      </p:sp>
    </p:spTree>
    <p:extLst>
      <p:ext uri="{BB962C8B-B14F-4D97-AF65-F5344CB8AC3E}">
        <p14:creationId xmlns:p14="http://schemas.microsoft.com/office/powerpoint/2010/main" val="787984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BE81E1-EB1E-499B-B572-374B100ADBCA}"/>
              </a:ext>
            </a:extLst>
          </p:cNvPr>
          <p:cNvSpPr>
            <a:spLocks noGrp="1"/>
          </p:cNvSpPr>
          <p:nvPr>
            <p:ph type="dt" sz="half" idx="10"/>
          </p:nvPr>
        </p:nvSpPr>
        <p:spPr/>
        <p:txBody>
          <a:bodyPr/>
          <a:lstStyle/>
          <a:p>
            <a:fld id="{6A7384B0-0275-4C8B-BB8E-86C217E32EB8}" type="datetimeFigureOut">
              <a:rPr lang="en-GB" smtClean="0"/>
              <a:t>27/06/2019</a:t>
            </a:fld>
            <a:endParaRPr lang="en-GB"/>
          </a:p>
        </p:txBody>
      </p:sp>
      <p:sp>
        <p:nvSpPr>
          <p:cNvPr id="3" name="Footer Placeholder 2">
            <a:extLst>
              <a:ext uri="{FF2B5EF4-FFF2-40B4-BE49-F238E27FC236}">
                <a16:creationId xmlns:a16="http://schemas.microsoft.com/office/drawing/2014/main" id="{E7D56880-AD3E-42CD-8A6B-7628A8441DB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CF26AAF-D466-4E4B-BBEE-F8E5FF9DC85C}"/>
              </a:ext>
            </a:extLst>
          </p:cNvPr>
          <p:cNvSpPr>
            <a:spLocks noGrp="1"/>
          </p:cNvSpPr>
          <p:nvPr>
            <p:ph type="sldNum" sz="quarter" idx="12"/>
          </p:nvPr>
        </p:nvSpPr>
        <p:spPr/>
        <p:txBody>
          <a:bodyPr/>
          <a:lstStyle/>
          <a:p>
            <a:fld id="{D923F4A7-7A29-4D98-86D9-2C8461C0142C}" type="slidenum">
              <a:rPr lang="en-GB" smtClean="0"/>
              <a:t>‹#›</a:t>
            </a:fld>
            <a:endParaRPr lang="en-GB"/>
          </a:p>
        </p:txBody>
      </p:sp>
    </p:spTree>
    <p:extLst>
      <p:ext uri="{BB962C8B-B14F-4D97-AF65-F5344CB8AC3E}">
        <p14:creationId xmlns:p14="http://schemas.microsoft.com/office/powerpoint/2010/main" val="1135239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011E7-9D51-4990-897C-8A2146F29F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6EADDC6-1F48-458C-BC3A-2B958756A8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E209C3F-2221-43D7-9CF7-DC54449E18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CF628B3-46E8-4707-AACC-9C63B6D3C810}"/>
              </a:ext>
            </a:extLst>
          </p:cNvPr>
          <p:cNvSpPr>
            <a:spLocks noGrp="1"/>
          </p:cNvSpPr>
          <p:nvPr>
            <p:ph type="dt" sz="half" idx="10"/>
          </p:nvPr>
        </p:nvSpPr>
        <p:spPr/>
        <p:txBody>
          <a:bodyPr/>
          <a:lstStyle/>
          <a:p>
            <a:fld id="{6A7384B0-0275-4C8B-BB8E-86C217E32EB8}" type="datetimeFigureOut">
              <a:rPr lang="en-GB" smtClean="0"/>
              <a:t>27/06/2019</a:t>
            </a:fld>
            <a:endParaRPr lang="en-GB"/>
          </a:p>
        </p:txBody>
      </p:sp>
      <p:sp>
        <p:nvSpPr>
          <p:cNvPr id="6" name="Footer Placeholder 5">
            <a:extLst>
              <a:ext uri="{FF2B5EF4-FFF2-40B4-BE49-F238E27FC236}">
                <a16:creationId xmlns:a16="http://schemas.microsoft.com/office/drawing/2014/main" id="{B2A021AA-3F2A-4F91-B77E-D80535C3F45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C53E9D-D65F-4B81-955E-FB7B494333FF}"/>
              </a:ext>
            </a:extLst>
          </p:cNvPr>
          <p:cNvSpPr>
            <a:spLocks noGrp="1"/>
          </p:cNvSpPr>
          <p:nvPr>
            <p:ph type="sldNum" sz="quarter" idx="12"/>
          </p:nvPr>
        </p:nvSpPr>
        <p:spPr/>
        <p:txBody>
          <a:bodyPr/>
          <a:lstStyle/>
          <a:p>
            <a:fld id="{D923F4A7-7A29-4D98-86D9-2C8461C0142C}" type="slidenum">
              <a:rPr lang="en-GB" smtClean="0"/>
              <a:t>‹#›</a:t>
            </a:fld>
            <a:endParaRPr lang="en-GB"/>
          </a:p>
        </p:txBody>
      </p:sp>
    </p:spTree>
    <p:extLst>
      <p:ext uri="{BB962C8B-B14F-4D97-AF65-F5344CB8AC3E}">
        <p14:creationId xmlns:p14="http://schemas.microsoft.com/office/powerpoint/2010/main" val="3576802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F5BF4-CCBB-47A4-947B-FC08A0D87C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73F4D27-1C05-41C6-A65F-540903CFB7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BFFAF1C-7625-4FF4-A22C-F869D1D9D7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6059365-1203-4331-AF96-0823A3CD67C5}"/>
              </a:ext>
            </a:extLst>
          </p:cNvPr>
          <p:cNvSpPr>
            <a:spLocks noGrp="1"/>
          </p:cNvSpPr>
          <p:nvPr>
            <p:ph type="dt" sz="half" idx="10"/>
          </p:nvPr>
        </p:nvSpPr>
        <p:spPr/>
        <p:txBody>
          <a:bodyPr/>
          <a:lstStyle/>
          <a:p>
            <a:fld id="{6A7384B0-0275-4C8B-BB8E-86C217E32EB8}" type="datetimeFigureOut">
              <a:rPr lang="en-GB" smtClean="0"/>
              <a:t>27/06/2019</a:t>
            </a:fld>
            <a:endParaRPr lang="en-GB"/>
          </a:p>
        </p:txBody>
      </p:sp>
      <p:sp>
        <p:nvSpPr>
          <p:cNvPr id="6" name="Footer Placeholder 5">
            <a:extLst>
              <a:ext uri="{FF2B5EF4-FFF2-40B4-BE49-F238E27FC236}">
                <a16:creationId xmlns:a16="http://schemas.microsoft.com/office/drawing/2014/main" id="{8406B743-8402-4B00-AE0D-1B1342971C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0C19D83-66A5-4EB2-A73C-8E285E35D270}"/>
              </a:ext>
            </a:extLst>
          </p:cNvPr>
          <p:cNvSpPr>
            <a:spLocks noGrp="1"/>
          </p:cNvSpPr>
          <p:nvPr>
            <p:ph type="sldNum" sz="quarter" idx="12"/>
          </p:nvPr>
        </p:nvSpPr>
        <p:spPr/>
        <p:txBody>
          <a:bodyPr/>
          <a:lstStyle/>
          <a:p>
            <a:fld id="{D923F4A7-7A29-4D98-86D9-2C8461C0142C}" type="slidenum">
              <a:rPr lang="en-GB" smtClean="0"/>
              <a:t>‹#›</a:t>
            </a:fld>
            <a:endParaRPr lang="en-GB"/>
          </a:p>
        </p:txBody>
      </p:sp>
    </p:spTree>
    <p:extLst>
      <p:ext uri="{BB962C8B-B14F-4D97-AF65-F5344CB8AC3E}">
        <p14:creationId xmlns:p14="http://schemas.microsoft.com/office/powerpoint/2010/main" val="3053612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62715-2FAB-47A2-ABBC-14BC86B78FB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58ADB96-862C-49F3-A35A-FCBE21CB8A4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0EB69E1-28AB-468C-95FA-A5BD8B5C09CB}"/>
              </a:ext>
            </a:extLst>
          </p:cNvPr>
          <p:cNvSpPr>
            <a:spLocks noGrp="1"/>
          </p:cNvSpPr>
          <p:nvPr>
            <p:ph type="dt" sz="half" idx="10"/>
          </p:nvPr>
        </p:nvSpPr>
        <p:spPr/>
        <p:txBody>
          <a:bodyPr/>
          <a:lstStyle/>
          <a:p>
            <a:fld id="{6A7384B0-0275-4C8B-BB8E-86C217E32EB8}" type="datetimeFigureOut">
              <a:rPr lang="en-GB" smtClean="0"/>
              <a:t>27/06/2019</a:t>
            </a:fld>
            <a:endParaRPr lang="en-GB"/>
          </a:p>
        </p:txBody>
      </p:sp>
      <p:sp>
        <p:nvSpPr>
          <p:cNvPr id="5" name="Footer Placeholder 4">
            <a:extLst>
              <a:ext uri="{FF2B5EF4-FFF2-40B4-BE49-F238E27FC236}">
                <a16:creationId xmlns:a16="http://schemas.microsoft.com/office/drawing/2014/main" id="{77A41656-BE6E-4198-9E09-152555B7D1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0CEF67-7342-48EA-94E9-D0073033A5AA}"/>
              </a:ext>
            </a:extLst>
          </p:cNvPr>
          <p:cNvSpPr>
            <a:spLocks noGrp="1"/>
          </p:cNvSpPr>
          <p:nvPr>
            <p:ph type="sldNum" sz="quarter" idx="12"/>
          </p:nvPr>
        </p:nvSpPr>
        <p:spPr/>
        <p:txBody>
          <a:bodyPr/>
          <a:lstStyle/>
          <a:p>
            <a:fld id="{D923F4A7-7A29-4D98-86D9-2C8461C0142C}" type="slidenum">
              <a:rPr lang="en-GB" smtClean="0"/>
              <a:t>‹#›</a:t>
            </a:fld>
            <a:endParaRPr lang="en-GB"/>
          </a:p>
        </p:txBody>
      </p:sp>
    </p:spTree>
    <p:extLst>
      <p:ext uri="{BB962C8B-B14F-4D97-AF65-F5344CB8AC3E}">
        <p14:creationId xmlns:p14="http://schemas.microsoft.com/office/powerpoint/2010/main" val="2739961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53962A-791D-4860-9432-8E98ECA2A91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4000BF-9837-4803-B387-4A281BEE954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4B43CED-401A-4E97-A266-5037BD6AD910}"/>
              </a:ext>
            </a:extLst>
          </p:cNvPr>
          <p:cNvSpPr>
            <a:spLocks noGrp="1"/>
          </p:cNvSpPr>
          <p:nvPr>
            <p:ph type="dt" sz="half" idx="10"/>
          </p:nvPr>
        </p:nvSpPr>
        <p:spPr/>
        <p:txBody>
          <a:bodyPr/>
          <a:lstStyle/>
          <a:p>
            <a:fld id="{6A7384B0-0275-4C8B-BB8E-86C217E32EB8}" type="datetimeFigureOut">
              <a:rPr lang="en-GB" smtClean="0"/>
              <a:t>27/06/2019</a:t>
            </a:fld>
            <a:endParaRPr lang="en-GB"/>
          </a:p>
        </p:txBody>
      </p:sp>
      <p:sp>
        <p:nvSpPr>
          <p:cNvPr id="5" name="Footer Placeholder 4">
            <a:extLst>
              <a:ext uri="{FF2B5EF4-FFF2-40B4-BE49-F238E27FC236}">
                <a16:creationId xmlns:a16="http://schemas.microsoft.com/office/drawing/2014/main" id="{0F36DF7D-4EBC-4333-8709-F55FA79CF0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B75EED-CFFD-469D-A223-240FE0067499}"/>
              </a:ext>
            </a:extLst>
          </p:cNvPr>
          <p:cNvSpPr>
            <a:spLocks noGrp="1"/>
          </p:cNvSpPr>
          <p:nvPr>
            <p:ph type="sldNum" sz="quarter" idx="12"/>
          </p:nvPr>
        </p:nvSpPr>
        <p:spPr/>
        <p:txBody>
          <a:bodyPr/>
          <a:lstStyle/>
          <a:p>
            <a:fld id="{D923F4A7-7A29-4D98-86D9-2C8461C0142C}" type="slidenum">
              <a:rPr lang="en-GB" smtClean="0"/>
              <a:t>‹#›</a:t>
            </a:fld>
            <a:endParaRPr lang="en-GB"/>
          </a:p>
        </p:txBody>
      </p:sp>
    </p:spTree>
    <p:extLst>
      <p:ext uri="{BB962C8B-B14F-4D97-AF65-F5344CB8AC3E}">
        <p14:creationId xmlns:p14="http://schemas.microsoft.com/office/powerpoint/2010/main" val="3928663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ayout 2">
    <p:bg>
      <p:bgPr>
        <a:solidFill>
          <a:schemeClr val="bg1">
            <a:alpha val="100000"/>
          </a:schemeClr>
        </a:solidFill>
        <a:effectLst/>
      </p:bgPr>
    </p:bg>
    <p:spTree>
      <p:nvGrpSpPr>
        <p:cNvPr id="1" name=""/>
        <p:cNvGrpSpPr/>
        <p:nvPr/>
      </p:nvGrpSpPr>
      <p:grpSpPr>
        <a:xfrm>
          <a:off x="0" y="0"/>
          <a:ext cx="0" cy="0"/>
          <a:chOff x="0" y="0"/>
          <a:chExt cx="0" cy="0"/>
        </a:xfrm>
      </p:grpSpPr>
      <p:sp>
        <p:nvSpPr>
          <p:cNvPr id="5" name="Text Placeholder 4"/>
          <p:cNvSpPr>
            <a:spLocks noGrp="1"/>
          </p:cNvSpPr>
          <p:nvPr>
            <p:ph type="body" idx="10"/>
          </p:nvPr>
        </p:nvSpPr>
        <p:spPr>
          <a:xfrm>
            <a:off x="2666130" y="5579108"/>
            <a:ext cx="6545845" cy="1184459"/>
          </a:xfrm>
          <a:prstGeom prst="rect">
            <a:avLst/>
          </a:prstGeom>
          <a:noFill/>
          <a:ln w="0" cmpd="sng">
            <a:noFill/>
            <a:prstDash val="solid"/>
          </a:ln>
        </p:spPr>
        <p:txBody>
          <a:bodyPr vert="horz" lIns="0" tIns="54168" rIns="0" bIns="0" anchor="t"/>
          <a:lstStyle>
            <a:lvl1pPr marL="0" marR="0" indent="0" algn="ctr">
              <a:lnSpc>
                <a:spcPts val="2933"/>
              </a:lnSpc>
              <a:spcAft>
                <a:spcPts val="9966"/>
              </a:spcAft>
              <a:defRPr/>
            </a:lvl1pPr>
          </a:lstStyle>
          <a:p>
            <a:pPr marL="0" marR="0" indent="0" algn="ctr">
              <a:lnSpc>
                <a:spcPts val="2200"/>
              </a:lnSpc>
              <a:spcAft>
                <a:spcPts val="7475"/>
              </a:spcAft>
            </a:pPr>
            <a:r>
              <a:rPr lang="en-US" sz="2133" b="1" spc="-57">
                <a:solidFill>
                  <a:srgbClr val="FFFFFF"/>
                </a:solidFill>
                <a:latin typeface="Montserrat" panose="02020603050405020304" pitchFamily="2"/>
              </a:rPr>
              <a:t>Presentation Title </a:t>
            </a:r>
          </a:p>
        </p:txBody>
      </p:sp>
    </p:spTree>
    <p:extLst>
      <p:ext uri="{BB962C8B-B14F-4D97-AF65-F5344CB8AC3E}">
        <p14:creationId xmlns:p14="http://schemas.microsoft.com/office/powerpoint/2010/main" val="2085249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layout 3">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018081" y="414589"/>
            <a:ext cx="10427011" cy="4726320"/>
          </a:xfrm>
          <a:prstGeom prst="rect">
            <a:avLst/>
          </a:prstGeom>
          <a:noFill/>
          <a:ln w="0" cmpd="sng">
            <a:noFill/>
            <a:prstDash val="solid"/>
          </a:ln>
        </p:spPr>
        <p:txBody>
          <a:bodyPr vert="horz" lIns="0" tIns="134177" rIns="0" bIns="0" anchor="t"/>
          <a:lstStyle>
            <a:lvl1pPr marL="0" marR="0" indent="0" algn="l">
              <a:lnSpc>
                <a:spcPts val="7066"/>
              </a:lnSpc>
              <a:spcBef>
                <a:spcPts val="0"/>
              </a:spcBef>
              <a:spcAft>
                <a:spcPts val="31693"/>
              </a:spcAft>
              <a:defRPr/>
            </a:lvl1pPr>
          </a:lstStyle>
          <a:p>
            <a:pPr marL="0" marR="0" indent="0" algn="l">
              <a:lnSpc>
                <a:spcPts val="5400"/>
              </a:lnSpc>
              <a:spcAft>
                <a:spcPts val="0"/>
              </a:spcAft>
            </a:pPr>
            <a:r>
              <a:rPr lang="en-US" sz="5067" b="1" spc="-57">
                <a:solidFill>
                  <a:srgbClr val="0071B3"/>
                </a:solidFill>
                <a:latin typeface="Montserrat" panose="02020603050405020304" pitchFamily="2"/>
              </a:rPr>
              <a:t>Title here, can </a:t>
            </a:r>
          </a:p>
          <a:p>
            <a:pPr marL="0" marR="0" indent="0" algn="l">
              <a:lnSpc>
                <a:spcPts val="5200"/>
              </a:lnSpc>
              <a:spcBef>
                <a:spcPts val="0"/>
              </a:spcBef>
              <a:spcAft>
                <a:spcPts val="0"/>
              </a:spcAft>
            </a:pPr>
            <a:r>
              <a:rPr lang="en-US" sz="5067" b="1" spc="-73">
                <a:solidFill>
                  <a:srgbClr val="0071B3"/>
                </a:solidFill>
                <a:latin typeface="Montserrat" panose="02020603050405020304" pitchFamily="2"/>
              </a:rPr>
              <a:t>run to two or three </a:t>
            </a:r>
          </a:p>
          <a:p>
            <a:pPr marL="0" marR="0" indent="0" algn="l">
              <a:lnSpc>
                <a:spcPts val="5300"/>
              </a:lnSpc>
              <a:spcBef>
                <a:spcPts val="0"/>
              </a:spcBef>
              <a:spcAft>
                <a:spcPts val="23770"/>
              </a:spcAft>
            </a:pPr>
            <a:r>
              <a:rPr lang="en-US" sz="5067" b="1" spc="-52">
                <a:solidFill>
                  <a:srgbClr val="0071B3"/>
                </a:solidFill>
                <a:latin typeface="Montserrat" panose="02020603050405020304" pitchFamily="2"/>
              </a:rPr>
              <a:t>lines if necessary </a:t>
            </a:r>
          </a:p>
        </p:txBody>
      </p:sp>
      <p:sp>
        <p:nvSpPr>
          <p:cNvPr id="3" name="Text Placeholder 2"/>
          <p:cNvSpPr>
            <a:spLocks noGrp="1"/>
          </p:cNvSpPr>
          <p:nvPr>
            <p:ph type="body" idx="10"/>
          </p:nvPr>
        </p:nvSpPr>
        <p:spPr>
          <a:xfrm>
            <a:off x="1018081" y="5140910"/>
            <a:ext cx="10427011" cy="841847"/>
          </a:xfrm>
          <a:prstGeom prst="rect">
            <a:avLst/>
          </a:prstGeom>
          <a:noFill/>
          <a:ln w="0" cmpd="sng">
            <a:noFill/>
            <a:prstDash val="solid"/>
          </a:ln>
        </p:spPr>
        <p:txBody>
          <a:bodyPr vert="horz" lIns="0" tIns="56652" rIns="0" bIns="0" anchor="t"/>
          <a:lstStyle>
            <a:lvl1pPr marL="0" marR="0" indent="0" algn="l">
              <a:lnSpc>
                <a:spcPts val="2400"/>
              </a:lnSpc>
              <a:spcBef>
                <a:spcPts val="127"/>
              </a:spcBef>
              <a:spcAft>
                <a:spcPts val="3327"/>
              </a:spcAft>
              <a:defRPr/>
            </a:lvl1pPr>
          </a:lstStyle>
          <a:p>
            <a:pPr marL="0" marR="0" indent="0" algn="l">
              <a:lnSpc>
                <a:spcPts val="2300"/>
              </a:lnSpc>
              <a:spcAft>
                <a:spcPts val="0"/>
              </a:spcAft>
            </a:pPr>
            <a:r>
              <a:rPr lang="en-US" sz="2133" b="1" spc="-31">
                <a:solidFill>
                  <a:srgbClr val="FF7E79"/>
                </a:solidFill>
                <a:latin typeface="Montserrat" panose="02020603050405020304" pitchFamily="2"/>
              </a:rPr>
              <a:t>Name Surname </a:t>
            </a:r>
          </a:p>
          <a:p>
            <a:pPr marL="0" marR="0" indent="0" algn="l">
              <a:lnSpc>
                <a:spcPts val="1800"/>
              </a:lnSpc>
              <a:spcBef>
                <a:spcPts val="95"/>
              </a:spcBef>
              <a:spcAft>
                <a:spcPts val="2495"/>
              </a:spcAft>
            </a:pPr>
            <a:r>
              <a:rPr lang="en-US" sz="1733" spc="-16">
                <a:solidFill>
                  <a:srgbClr val="595959"/>
                </a:solidFill>
                <a:latin typeface="Montserrat" panose="02020603050405020304" pitchFamily="2"/>
              </a:rPr>
              <a:t>Job Title </a:t>
            </a:r>
          </a:p>
        </p:txBody>
      </p:sp>
    </p:spTree>
    <p:extLst>
      <p:ext uri="{BB962C8B-B14F-4D97-AF65-F5344CB8AC3E}">
        <p14:creationId xmlns:p14="http://schemas.microsoft.com/office/powerpoint/2010/main" val="2617267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layout 5">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994911" y="460656"/>
            <a:ext cx="10440044" cy="972557"/>
          </a:xfrm>
          <a:prstGeom prst="rect">
            <a:avLst/>
          </a:prstGeom>
          <a:noFill/>
          <a:ln w="0" cmpd="sng">
            <a:noFill/>
            <a:prstDash val="solid"/>
          </a:ln>
        </p:spPr>
        <p:txBody>
          <a:bodyPr vert="horz" lIns="0" tIns="122250" rIns="0" bIns="0" anchor="t"/>
          <a:lstStyle>
            <a:lvl1pPr marL="0" marR="0" indent="0" algn="l">
              <a:lnSpc>
                <a:spcPts val="6533"/>
              </a:lnSpc>
              <a:spcAft>
                <a:spcPts val="3000"/>
              </a:spcAft>
              <a:defRPr/>
            </a:lvl1pPr>
          </a:lstStyle>
          <a:p>
            <a:pPr marL="0" marR="0" indent="0" algn="l">
              <a:lnSpc>
                <a:spcPts val="4900"/>
              </a:lnSpc>
              <a:spcAft>
                <a:spcPts val="2250"/>
              </a:spcAft>
            </a:pPr>
            <a:r>
              <a:rPr lang="en-US" sz="4800" b="1" spc="-119">
                <a:solidFill>
                  <a:srgbClr val="0071B3"/>
                </a:solidFill>
                <a:latin typeface="Montserrat" panose="02020603050405020304" pitchFamily="2"/>
              </a:rPr>
              <a:t>Single column text slide </a:t>
            </a:r>
          </a:p>
        </p:txBody>
      </p:sp>
      <p:sp>
        <p:nvSpPr>
          <p:cNvPr id="3" name="Text Placeholder 2"/>
          <p:cNvSpPr>
            <a:spLocks noGrp="1"/>
          </p:cNvSpPr>
          <p:nvPr>
            <p:ph type="body" idx="10"/>
          </p:nvPr>
        </p:nvSpPr>
        <p:spPr>
          <a:xfrm>
            <a:off x="994911" y="1433212"/>
            <a:ext cx="10440044" cy="1026109"/>
          </a:xfrm>
          <a:prstGeom prst="rect">
            <a:avLst/>
          </a:prstGeom>
          <a:noFill/>
          <a:ln w="0" cmpd="sng">
            <a:noFill/>
            <a:prstDash val="solid"/>
          </a:ln>
        </p:spPr>
        <p:txBody>
          <a:bodyPr vert="horz" lIns="0" tIns="58640" rIns="0" bIns="0" anchor="t"/>
          <a:lstStyle>
            <a:lvl1pPr marL="0" marR="0" indent="0" algn="l">
              <a:lnSpc>
                <a:spcPts val="3333"/>
              </a:lnSpc>
              <a:spcBef>
                <a:spcPts val="127"/>
              </a:spcBef>
              <a:spcAft>
                <a:spcPts val="4253"/>
              </a:spcAft>
              <a:defRPr/>
            </a:lvl1pPr>
          </a:lstStyle>
          <a:p>
            <a:pPr marL="0" marR="0" indent="0" algn="l">
              <a:lnSpc>
                <a:spcPts val="2500"/>
              </a:lnSpc>
              <a:spcAft>
                <a:spcPts val="0"/>
              </a:spcAft>
            </a:pPr>
            <a:r>
              <a:rPr lang="en-US" sz="2400" spc="36">
                <a:solidFill>
                  <a:srgbClr val="595959"/>
                </a:solidFill>
                <a:latin typeface="Montserrat" panose="02020603050405020304" pitchFamily="2"/>
              </a:rPr>
              <a:t>This is dummy text it is not here to be read it is here to </a:t>
            </a:r>
          </a:p>
          <a:p>
            <a:pPr marL="0" marR="0" indent="0" algn="l">
              <a:lnSpc>
                <a:spcPts val="2500"/>
              </a:lnSpc>
              <a:spcBef>
                <a:spcPts val="95"/>
              </a:spcBef>
              <a:spcAft>
                <a:spcPts val="3190"/>
              </a:spcAft>
            </a:pPr>
            <a:r>
              <a:rPr lang="en-US" sz="2400" spc="36">
                <a:solidFill>
                  <a:srgbClr val="595959"/>
                </a:solidFill>
                <a:latin typeface="Montserrat" panose="02020603050405020304" pitchFamily="2"/>
              </a:rPr>
              <a:t>show how this document will look when populated. </a:t>
            </a:r>
          </a:p>
        </p:txBody>
      </p:sp>
      <p:sp>
        <p:nvSpPr>
          <p:cNvPr id="4" name="Text Placeholder 3"/>
          <p:cNvSpPr>
            <a:spLocks noGrp="1"/>
          </p:cNvSpPr>
          <p:nvPr>
            <p:ph type="body" idx="10"/>
          </p:nvPr>
        </p:nvSpPr>
        <p:spPr>
          <a:xfrm>
            <a:off x="994911" y="2459321"/>
            <a:ext cx="10440044" cy="3657024"/>
          </a:xfrm>
          <a:prstGeom prst="rect">
            <a:avLst/>
          </a:prstGeom>
          <a:noFill/>
          <a:ln w="0" cmpd="sng">
            <a:noFill/>
            <a:prstDash val="solid"/>
          </a:ln>
        </p:spPr>
        <p:txBody>
          <a:bodyPr vert="horz" lIns="0" tIns="21369" rIns="0" bIns="0" anchor="t"/>
          <a:lstStyle>
            <a:lvl1pPr marL="0" marR="1219170" indent="0" algn="l">
              <a:lnSpc>
                <a:spcPts val="1733"/>
              </a:lnSpc>
              <a:spcBef>
                <a:spcPts val="3027"/>
              </a:spcBef>
              <a:spcAft>
                <a:spcPts val="25306"/>
              </a:spcAft>
              <a:defRPr/>
            </a:lvl1pPr>
          </a:lstStyle>
          <a:p>
            <a:pPr marL="0" marR="914400" indent="0" algn="l">
              <a:lnSpc>
                <a:spcPts val="1300"/>
              </a:lnSpc>
              <a:spcAft>
                <a:spcPts val="0"/>
              </a:spcAft>
            </a:pPr>
            <a:r>
              <a:rPr lang="en-US" sz="1200" spc="0">
                <a:solidFill>
                  <a:srgbClr val="7C7C7C"/>
                </a:solidFill>
                <a:latin typeface="Montserrat" panose="02020603050405020304" pitchFamily="2"/>
              </a:rPr>
              <a:t>This is dummy text it is not here to be read it is here to show how this document will look when populated with real text. This is dummy text it is not here to be read it is here to show how this document will look when populated with real text. This is dummy text it is not here to be read it is here to show how this document will look when populated with real text. </a:t>
            </a:r>
          </a:p>
          <a:p>
            <a:pPr marL="0" marR="914400" indent="0" algn="l">
              <a:lnSpc>
                <a:spcPts val="1300"/>
              </a:lnSpc>
              <a:spcBef>
                <a:spcPts val="2270"/>
              </a:spcBef>
              <a:spcAft>
                <a:spcPts val="18980"/>
              </a:spcAft>
            </a:pPr>
            <a:r>
              <a:rPr lang="en-US" sz="1200" spc="0">
                <a:solidFill>
                  <a:srgbClr val="7C7C7C"/>
                </a:solidFill>
                <a:latin typeface="Montserrat" panose="02020603050405020304" pitchFamily="2"/>
              </a:rPr>
              <a:t>This is dummy text it is not here to be read it is here to show how this document will look when populated with real text. This is dummy text it is not here to be read it is here to show how this document will look when populated with real text. This is dummy text it is not here to be read it is here to show how this document will look when populated with real text. </a:t>
            </a:r>
          </a:p>
        </p:txBody>
      </p:sp>
    </p:spTree>
    <p:extLst>
      <p:ext uri="{BB962C8B-B14F-4D97-AF65-F5344CB8AC3E}">
        <p14:creationId xmlns:p14="http://schemas.microsoft.com/office/powerpoint/2010/main" val="3047843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layout 13">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73785" y="92132"/>
            <a:ext cx="11875207" cy="5875077"/>
          </a:xfrm>
          <a:prstGeom prst="rect">
            <a:avLst/>
          </a:prstGeom>
          <a:solidFill>
            <a:srgbClr val="0071B3"/>
          </a:solidFill>
          <a:ln w="0" cmpd="sng">
            <a:noFill/>
            <a:prstDash val="solid"/>
          </a:ln>
        </p:spPr>
        <p:txBody>
          <a:bodyPr vert="horz" lIns="0" tIns="396070" rIns="0" bIns="0" anchor="t"/>
          <a:lstStyle>
            <a:lvl1pPr marL="975336" marR="0" indent="0" algn="l">
              <a:lnSpc>
                <a:spcPts val="3600"/>
              </a:lnSpc>
              <a:spcBef>
                <a:spcPts val="613"/>
              </a:spcBef>
              <a:spcAft>
                <a:spcPts val="30139"/>
              </a:spcAft>
              <a:defRPr/>
            </a:lvl1pPr>
          </a:lstStyle>
          <a:p>
            <a:pPr marL="731520" marR="0" indent="0" algn="l">
              <a:lnSpc>
                <a:spcPts val="5400"/>
              </a:lnSpc>
              <a:spcAft>
                <a:spcPts val="0"/>
              </a:spcAft>
            </a:pPr>
            <a:r>
              <a:rPr lang="en-US" sz="5067" b="1" spc="-57">
                <a:solidFill>
                  <a:srgbClr val="FFFFFF"/>
                </a:solidFill>
                <a:latin typeface="Montserrat" panose="02020603050405020304" pitchFamily="2"/>
              </a:rPr>
              <a:t>Divider slide, or </a:t>
            </a:r>
          </a:p>
          <a:p>
            <a:pPr marL="731520" marR="0" indent="0" algn="l">
              <a:lnSpc>
                <a:spcPts val="5300"/>
              </a:lnSpc>
              <a:spcBef>
                <a:spcPts val="0"/>
              </a:spcBef>
              <a:spcAft>
                <a:spcPts val="0"/>
              </a:spcAft>
            </a:pPr>
            <a:r>
              <a:rPr lang="en-US" sz="5067" b="1" spc="-89">
                <a:solidFill>
                  <a:srgbClr val="FFFFFF"/>
                </a:solidFill>
                <a:latin typeface="Montserrat" panose="02020603050405020304" pitchFamily="2"/>
              </a:rPr>
              <a:t>quotation can </a:t>
            </a:r>
          </a:p>
          <a:p>
            <a:pPr marL="731520" marR="0" indent="0" algn="l">
              <a:lnSpc>
                <a:spcPts val="5300"/>
              </a:lnSpc>
              <a:spcBef>
                <a:spcPts val="0"/>
              </a:spcBef>
              <a:spcAft>
                <a:spcPts val="0"/>
              </a:spcAft>
            </a:pPr>
            <a:r>
              <a:rPr lang="en-US" sz="5067" b="1" spc="-79">
                <a:solidFill>
                  <a:srgbClr val="FFFFFF"/>
                </a:solidFill>
                <a:latin typeface="Montserrat" panose="02020603050405020304" pitchFamily="2"/>
              </a:rPr>
              <a:t>run to two or </a:t>
            </a:r>
          </a:p>
          <a:p>
            <a:pPr marL="731520" marR="0" indent="0" algn="l">
              <a:lnSpc>
                <a:spcPts val="5400"/>
              </a:lnSpc>
              <a:spcBef>
                <a:spcPts val="0"/>
              </a:spcBef>
              <a:spcAft>
                <a:spcPts val="0"/>
              </a:spcAft>
            </a:pPr>
            <a:r>
              <a:rPr lang="en-US" sz="5067" b="1" spc="-57">
                <a:solidFill>
                  <a:srgbClr val="FFFFFF"/>
                </a:solidFill>
                <a:latin typeface="Montserrat" panose="02020603050405020304" pitchFamily="2"/>
              </a:rPr>
              <a:t>three lines </a:t>
            </a:r>
          </a:p>
          <a:p>
            <a:pPr marL="731520" marR="0" indent="0" algn="l">
              <a:lnSpc>
                <a:spcPts val="2700"/>
              </a:lnSpc>
              <a:spcBef>
                <a:spcPts val="460"/>
              </a:spcBef>
              <a:spcAft>
                <a:spcPts val="22605"/>
              </a:spcAft>
            </a:pPr>
            <a:r>
              <a:rPr lang="en-US" sz="2533" spc="5">
                <a:solidFill>
                  <a:srgbClr val="FFFFFF"/>
                </a:solidFill>
                <a:latin typeface="Montserrat" panose="02020603050405020304" pitchFamily="2"/>
              </a:rPr>
              <a:t>Subtitle if needed. </a:t>
            </a:r>
          </a:p>
        </p:txBody>
      </p:sp>
    </p:spTree>
    <p:extLst>
      <p:ext uri="{BB962C8B-B14F-4D97-AF65-F5344CB8AC3E}">
        <p14:creationId xmlns:p14="http://schemas.microsoft.com/office/powerpoint/2010/main" val="183083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layout 7">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018081" y="80615"/>
            <a:ext cx="4692155" cy="1271984"/>
          </a:xfrm>
          <a:prstGeom prst="rect">
            <a:avLst/>
          </a:prstGeom>
          <a:noFill/>
          <a:ln w="0" cmpd="sng">
            <a:noFill/>
            <a:prstDash val="solid"/>
          </a:ln>
        </p:spPr>
        <p:txBody>
          <a:bodyPr vert="horz" lIns="0" tIns="485521" rIns="0" bIns="0" anchor="t"/>
          <a:lstStyle>
            <a:lvl1pPr marL="0" marR="0" indent="0" algn="l">
              <a:lnSpc>
                <a:spcPts val="6000"/>
              </a:lnSpc>
              <a:spcAft>
                <a:spcPts val="2207"/>
              </a:spcAft>
              <a:defRPr/>
            </a:lvl1pPr>
          </a:lstStyle>
          <a:p>
            <a:pPr marL="0" marR="0" indent="0" algn="l">
              <a:lnSpc>
                <a:spcPts val="4500"/>
              </a:lnSpc>
              <a:spcAft>
                <a:spcPts val="1655"/>
              </a:spcAft>
            </a:pPr>
            <a:r>
              <a:rPr lang="en-US" sz="4400" b="1" spc="-177">
                <a:solidFill>
                  <a:srgbClr val="0071B3"/>
                </a:solidFill>
                <a:latin typeface="Montserrat" panose="02020603050405020304" pitchFamily="2"/>
              </a:rPr>
              <a:t>Single column </a:t>
            </a:r>
          </a:p>
        </p:txBody>
      </p:sp>
      <p:sp>
        <p:nvSpPr>
          <p:cNvPr id="3" name="Text Placeholder 2"/>
          <p:cNvSpPr>
            <a:spLocks noGrp="1"/>
          </p:cNvSpPr>
          <p:nvPr>
            <p:ph type="body" idx="10"/>
          </p:nvPr>
        </p:nvSpPr>
        <p:spPr>
          <a:xfrm>
            <a:off x="1018081" y="1352599"/>
            <a:ext cx="4692155" cy="1866228"/>
          </a:xfrm>
          <a:prstGeom prst="rect">
            <a:avLst/>
          </a:prstGeom>
          <a:noFill/>
          <a:ln w="0" cmpd="sng">
            <a:noFill/>
            <a:prstDash val="solid"/>
          </a:ln>
        </p:spPr>
        <p:txBody>
          <a:bodyPr vert="horz" lIns="0" tIns="45719" rIns="0" bIns="0" anchor="t"/>
          <a:lstStyle>
            <a:lvl1pPr marL="0" marR="0" indent="0" algn="l">
              <a:lnSpc>
                <a:spcPts val="3467"/>
              </a:lnSpc>
              <a:spcBef>
                <a:spcPts val="0"/>
              </a:spcBef>
              <a:spcAft>
                <a:spcPts val="3453"/>
              </a:spcAft>
              <a:defRPr/>
            </a:lvl1pPr>
          </a:lstStyle>
          <a:p>
            <a:pPr marL="0" marR="0" indent="0" algn="l">
              <a:lnSpc>
                <a:spcPts val="2600"/>
              </a:lnSpc>
              <a:spcAft>
                <a:spcPts val="0"/>
              </a:spcAft>
            </a:pPr>
            <a:r>
              <a:rPr lang="en-US" sz="2400" spc="31">
                <a:solidFill>
                  <a:srgbClr val="595959"/>
                </a:solidFill>
                <a:latin typeface="Montserrat" panose="02020603050405020304" pitchFamily="2"/>
              </a:rPr>
              <a:t>This is dummy text it is </a:t>
            </a:r>
          </a:p>
          <a:p>
            <a:pPr marL="0" marR="0" indent="0" algn="l">
              <a:lnSpc>
                <a:spcPts val="2600"/>
              </a:lnSpc>
              <a:spcBef>
                <a:spcPts val="0"/>
              </a:spcBef>
              <a:spcAft>
                <a:spcPts val="0"/>
              </a:spcAft>
            </a:pPr>
            <a:r>
              <a:rPr lang="en-US" sz="2400" spc="21">
                <a:solidFill>
                  <a:srgbClr val="595959"/>
                </a:solidFill>
                <a:latin typeface="Montserrat" panose="02020603050405020304" pitchFamily="2"/>
              </a:rPr>
              <a:t>not here to be read it is </a:t>
            </a:r>
          </a:p>
          <a:p>
            <a:pPr marL="0" marR="0" indent="0" algn="l">
              <a:lnSpc>
                <a:spcPts val="2600"/>
              </a:lnSpc>
              <a:spcBef>
                <a:spcPts val="60"/>
              </a:spcBef>
              <a:spcAft>
                <a:spcPts val="0"/>
              </a:spcAft>
            </a:pPr>
            <a:r>
              <a:rPr lang="en-US" sz="2400" spc="27">
                <a:solidFill>
                  <a:srgbClr val="595959"/>
                </a:solidFill>
                <a:latin typeface="Montserrat" panose="02020603050405020304" pitchFamily="2"/>
              </a:rPr>
              <a:t>here to show how this </a:t>
            </a:r>
          </a:p>
          <a:p>
            <a:pPr marL="0" marR="0" indent="0" algn="l">
              <a:lnSpc>
                <a:spcPts val="2600"/>
              </a:lnSpc>
              <a:spcBef>
                <a:spcPts val="0"/>
              </a:spcBef>
              <a:spcAft>
                <a:spcPts val="0"/>
              </a:spcAft>
            </a:pPr>
            <a:r>
              <a:rPr lang="en-US" sz="2400" spc="27">
                <a:solidFill>
                  <a:srgbClr val="595959"/>
                </a:solidFill>
                <a:latin typeface="Montserrat" panose="02020603050405020304" pitchFamily="2"/>
              </a:rPr>
              <a:t>document will look when </a:t>
            </a:r>
          </a:p>
          <a:p>
            <a:pPr marL="0" marR="0" indent="0" algn="l">
              <a:lnSpc>
                <a:spcPts val="2600"/>
              </a:lnSpc>
              <a:spcBef>
                <a:spcPts val="0"/>
              </a:spcBef>
              <a:spcAft>
                <a:spcPts val="2590"/>
              </a:spcAft>
            </a:pPr>
            <a:r>
              <a:rPr lang="en-US" sz="2400" spc="11">
                <a:solidFill>
                  <a:srgbClr val="595959"/>
                </a:solidFill>
                <a:latin typeface="Montserrat" panose="02020603050405020304" pitchFamily="2"/>
              </a:rPr>
              <a:t>populated. </a:t>
            </a:r>
          </a:p>
        </p:txBody>
      </p:sp>
      <p:sp>
        <p:nvSpPr>
          <p:cNvPr id="4" name="Text Placeholder 3"/>
          <p:cNvSpPr>
            <a:spLocks noGrp="1"/>
          </p:cNvSpPr>
          <p:nvPr>
            <p:ph type="body" idx="10"/>
          </p:nvPr>
        </p:nvSpPr>
        <p:spPr>
          <a:xfrm>
            <a:off x="1018081" y="3218828"/>
            <a:ext cx="4692155" cy="3552801"/>
          </a:xfrm>
          <a:prstGeom prst="rect">
            <a:avLst/>
          </a:prstGeom>
          <a:noFill/>
          <a:ln w="0" cmpd="sng">
            <a:noFill/>
            <a:prstDash val="solid"/>
          </a:ln>
        </p:spPr>
        <p:txBody>
          <a:bodyPr vert="horz" lIns="0" tIns="34290" rIns="0" bIns="0" anchor="t"/>
          <a:lstStyle>
            <a:lvl1pPr marL="0" marR="0" indent="0" algn="l">
              <a:lnSpc>
                <a:spcPts val="1600"/>
              </a:lnSpc>
              <a:spcBef>
                <a:spcPts val="6820"/>
              </a:spcBef>
              <a:spcAft>
                <a:spcPts val="3900"/>
              </a:spcAft>
              <a:defRPr/>
            </a:lvl1pPr>
          </a:lstStyle>
          <a:p>
            <a:pPr marL="0" marR="91440" indent="0" algn="l">
              <a:lnSpc>
                <a:spcPts val="1200"/>
              </a:lnSpc>
              <a:spcAft>
                <a:spcPts val="0"/>
              </a:spcAft>
            </a:pPr>
            <a:r>
              <a:rPr lang="en-US" sz="1200" spc="-21">
                <a:solidFill>
                  <a:srgbClr val="7B7C7F"/>
                </a:solidFill>
                <a:latin typeface="Montserrat" panose="02020603050405020304" pitchFamily="2"/>
              </a:rPr>
              <a:t>This is dummy text it is not here to be read it is here to show how this document will look when populated with real text. This is dummy text it is not here to be read it is here to show how this document will look when populated with real text. This is dummy text it is not here to be read it is here to show how this document will look when populated with real text. </a:t>
            </a:r>
          </a:p>
          <a:p>
            <a:pPr marL="0" marR="91440" indent="0" algn="l">
              <a:lnSpc>
                <a:spcPts val="1300"/>
              </a:lnSpc>
              <a:spcBef>
                <a:spcPts val="2445"/>
              </a:spcBef>
              <a:spcAft>
                <a:spcPts val="0"/>
              </a:spcAft>
            </a:pPr>
            <a:r>
              <a:rPr lang="en-US" sz="1200" spc="-21">
                <a:solidFill>
                  <a:srgbClr val="7B7C7F"/>
                </a:solidFill>
                <a:latin typeface="Montserrat" panose="02020603050405020304" pitchFamily="2"/>
              </a:rPr>
              <a:t>This is dummy text it is not here to be read it is here to show how this document will look when populated with real text. This is dummy text it is not here to be read it is here to show how this document will look when populated with real text. This is dummy text it is not here to be read it is here to show how this document will look when populated with real text. </a:t>
            </a:r>
          </a:p>
          <a:p>
            <a:pPr marL="0" marR="0" indent="0" algn="l">
              <a:lnSpc>
                <a:spcPts val="1200"/>
              </a:lnSpc>
              <a:spcBef>
                <a:spcPts val="5115"/>
              </a:spcBef>
              <a:spcAft>
                <a:spcPts val="2925"/>
              </a:spcAft>
            </a:pPr>
            <a:r>
              <a:rPr lang="en-US" sz="1067" spc="0">
                <a:solidFill>
                  <a:srgbClr val="595959"/>
                </a:solidFill>
                <a:latin typeface="Montserrat" panose="02020603050405020304" pitchFamily="2"/>
              </a:rPr>
              <a:t>Presentation Title Goes Here (See </a:t>
            </a:r>
            <a:br/>
            <a:r>
              <a:rPr lang="en-US" sz="1067" spc="0">
                <a:solidFill>
                  <a:srgbClr val="595959"/>
                </a:solidFill>
                <a:latin typeface="Montserrat" panose="02020603050405020304" pitchFamily="2"/>
              </a:rPr>
              <a:t>Header &amp; Footer To Edit This Text) </a:t>
            </a:r>
          </a:p>
        </p:txBody>
      </p:sp>
    </p:spTree>
    <p:extLst>
      <p:ext uri="{BB962C8B-B14F-4D97-AF65-F5344CB8AC3E}">
        <p14:creationId xmlns:p14="http://schemas.microsoft.com/office/powerpoint/2010/main" val="20368967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layout 6">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66543" y="460655"/>
            <a:ext cx="11875207" cy="902308"/>
          </a:xfrm>
          <a:prstGeom prst="rect">
            <a:avLst/>
          </a:prstGeom>
          <a:noFill/>
          <a:ln w="0" cmpd="sng">
            <a:noFill/>
            <a:prstDash val="solid"/>
          </a:ln>
        </p:spPr>
        <p:txBody>
          <a:bodyPr vert="horz" lIns="0" tIns="122250" rIns="0" bIns="0" anchor="t"/>
          <a:lstStyle>
            <a:lvl1pPr marL="975336" marR="0" indent="0" algn="l">
              <a:lnSpc>
                <a:spcPts val="6533"/>
              </a:lnSpc>
              <a:spcAft>
                <a:spcPts val="2233"/>
              </a:spcAft>
              <a:defRPr/>
            </a:lvl1pPr>
          </a:lstStyle>
          <a:p>
            <a:pPr marL="731520" marR="0" indent="0" algn="l">
              <a:lnSpc>
                <a:spcPts val="4900"/>
              </a:lnSpc>
              <a:spcAft>
                <a:spcPts val="1675"/>
              </a:spcAft>
            </a:pPr>
            <a:r>
              <a:rPr lang="en-US" sz="4800" b="1" spc="-119">
                <a:solidFill>
                  <a:srgbClr val="0171B3"/>
                </a:solidFill>
                <a:latin typeface="Montserrat" panose="02020603050405020304" pitchFamily="2"/>
              </a:rPr>
              <a:t>Single column text slide </a:t>
            </a:r>
          </a:p>
        </p:txBody>
      </p:sp>
      <p:sp>
        <p:nvSpPr>
          <p:cNvPr id="3" name="Text Placeholder 2"/>
          <p:cNvSpPr>
            <a:spLocks noGrp="1"/>
          </p:cNvSpPr>
          <p:nvPr>
            <p:ph type="body" idx="10"/>
          </p:nvPr>
        </p:nvSpPr>
        <p:spPr>
          <a:xfrm>
            <a:off x="166543" y="1362963"/>
            <a:ext cx="11875207" cy="545876"/>
          </a:xfrm>
          <a:prstGeom prst="rect">
            <a:avLst/>
          </a:prstGeom>
          <a:noFill/>
          <a:ln w="0" cmpd="sng">
            <a:noFill/>
            <a:prstDash val="solid"/>
          </a:ln>
        </p:spPr>
        <p:txBody>
          <a:bodyPr vert="horz" lIns="0" tIns="63610" rIns="0" bIns="0" anchor="t"/>
          <a:lstStyle>
            <a:lvl1pPr marL="975336" marR="0" indent="0" algn="l">
              <a:lnSpc>
                <a:spcPts val="3333"/>
              </a:lnSpc>
              <a:spcAft>
                <a:spcPts val="2113"/>
              </a:spcAft>
              <a:defRPr/>
            </a:lvl1pPr>
          </a:lstStyle>
          <a:p>
            <a:pPr marL="731520" marR="0" indent="0" algn="l">
              <a:lnSpc>
                <a:spcPts val="2500"/>
              </a:lnSpc>
              <a:spcAft>
                <a:spcPts val="1585"/>
              </a:spcAft>
            </a:pPr>
            <a:r>
              <a:rPr lang="en-US" sz="2533" spc="11">
                <a:solidFill>
                  <a:srgbClr val="59595C"/>
                </a:solidFill>
                <a:latin typeface="Montserrat" panose="02020603050405020304" pitchFamily="2"/>
              </a:rPr>
              <a:t>This is dummy text it is not here to be read it is here. </a:t>
            </a:r>
          </a:p>
        </p:txBody>
      </p:sp>
      <p:sp>
        <p:nvSpPr>
          <p:cNvPr id="4" name="Text Placeholder 3"/>
          <p:cNvSpPr>
            <a:spLocks noGrp="1"/>
          </p:cNvSpPr>
          <p:nvPr>
            <p:ph type="body" idx="10"/>
          </p:nvPr>
        </p:nvSpPr>
        <p:spPr>
          <a:xfrm>
            <a:off x="166543" y="1908839"/>
            <a:ext cx="11875207" cy="802691"/>
          </a:xfrm>
          <a:prstGeom prst="rect">
            <a:avLst/>
          </a:prstGeom>
          <a:noFill/>
          <a:ln w="0" cmpd="sng">
            <a:noFill/>
            <a:prstDash val="solid"/>
          </a:ln>
        </p:spPr>
        <p:txBody>
          <a:bodyPr vert="horz" lIns="0" tIns="30314" rIns="0" bIns="0" anchor="t"/>
          <a:lstStyle>
            <a:lvl1pPr marL="975336" marR="1402045" indent="0" algn="l">
              <a:lnSpc>
                <a:spcPts val="1733"/>
              </a:lnSpc>
              <a:spcAft>
                <a:spcPts val="2107"/>
              </a:spcAft>
              <a:defRPr/>
            </a:lvl1pPr>
          </a:lstStyle>
          <a:p>
            <a:pPr marL="731520" marR="1051560" indent="0" algn="l">
              <a:lnSpc>
                <a:spcPts val="1300"/>
              </a:lnSpc>
              <a:spcAft>
                <a:spcPts val="1580"/>
              </a:spcAft>
            </a:pPr>
            <a:r>
              <a:rPr lang="en-US" sz="1200" spc="0">
                <a:solidFill>
                  <a:srgbClr val="7C7C7C"/>
                </a:solidFill>
                <a:latin typeface="Montserrat" panose="02020603050405020304" pitchFamily="2"/>
              </a:rPr>
              <a:t>This is dummy text it is not here to be read it is here to show how this document will look when populated with real text. This is dummy text it is not here to be read it is here to show how this document will look when populated with real text. This is dummy text it is not here to be read it is here to show how this document will look when populated with real text. </a:t>
            </a:r>
          </a:p>
        </p:txBody>
      </p:sp>
      <p:sp>
        <p:nvSpPr>
          <p:cNvPr id="7" name="Text Placeholder 6"/>
          <p:cNvSpPr>
            <a:spLocks noGrp="1"/>
          </p:cNvSpPr>
          <p:nvPr>
            <p:ph type="body" idx="10"/>
          </p:nvPr>
        </p:nvSpPr>
        <p:spPr>
          <a:xfrm>
            <a:off x="1032565" y="6138227"/>
            <a:ext cx="2356215" cy="293668"/>
          </a:xfrm>
          <a:prstGeom prst="rect">
            <a:avLst/>
          </a:prstGeom>
          <a:noFill/>
          <a:ln w="0" cmpd="sng">
            <a:noFill/>
            <a:prstDash val="solid"/>
          </a:ln>
        </p:spPr>
        <p:txBody>
          <a:bodyPr vert="horz" lIns="0" tIns="12424" rIns="0" bIns="0" anchor="t"/>
          <a:lstStyle>
            <a:lvl1pPr marL="0" marR="0" indent="0" algn="l">
              <a:lnSpc>
                <a:spcPts val="1600"/>
              </a:lnSpc>
              <a:spcAft>
                <a:spcPts val="0"/>
              </a:spcAft>
              <a:defRPr/>
            </a:lvl1pPr>
          </a:lstStyle>
          <a:p>
            <a:pPr marL="0" marR="0" indent="0" algn="l">
              <a:lnSpc>
                <a:spcPts val="1200"/>
              </a:lnSpc>
              <a:spcAft>
                <a:spcPts val="0"/>
              </a:spcAft>
            </a:pPr>
            <a:r>
              <a:rPr lang="en-US" sz="1067" spc="-27">
                <a:solidFill>
                  <a:srgbClr val="59595C"/>
                </a:solidFill>
                <a:latin typeface="Montserrat" panose="02020603050405020304" pitchFamily="2"/>
              </a:rPr>
              <a:t>Presentation Title Goes Here (See Header &amp; Footer To Edit This Text) </a:t>
            </a:r>
          </a:p>
        </p:txBody>
      </p:sp>
    </p:spTree>
    <p:extLst>
      <p:ext uri="{BB962C8B-B14F-4D97-AF65-F5344CB8AC3E}">
        <p14:creationId xmlns:p14="http://schemas.microsoft.com/office/powerpoint/2010/main" val="571860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2757193"/>
            <a:ext cx="8390860" cy="788027"/>
          </a:xfrm>
        </p:spPr>
        <p:txBody>
          <a:bodyPr anchor="b">
            <a:normAutofit/>
          </a:bodyPr>
          <a:lstStyle>
            <a:lvl1pPr algn="l">
              <a:defRPr sz="4400" b="0" i="0">
                <a:solidFill>
                  <a:schemeClr val="accent3"/>
                </a:solidFill>
                <a:latin typeface="+mj-lt"/>
              </a:defRPr>
            </a:lvl1pPr>
          </a:lstStyle>
          <a:p>
            <a:r>
              <a:rPr lang="en-US" dirty="0"/>
              <a:t>Click to edit master title style</a:t>
            </a:r>
          </a:p>
        </p:txBody>
      </p:sp>
      <p:sp>
        <p:nvSpPr>
          <p:cNvPr id="3" name="Subtitle 2"/>
          <p:cNvSpPr>
            <a:spLocks noGrp="1"/>
          </p:cNvSpPr>
          <p:nvPr>
            <p:ph type="subTitle" idx="1" hasCustomPrompt="1"/>
          </p:nvPr>
        </p:nvSpPr>
        <p:spPr>
          <a:xfrm>
            <a:off x="838200" y="3637296"/>
            <a:ext cx="8390860" cy="561728"/>
          </a:xfrm>
          <a:prstGeom prst="rect">
            <a:avLst/>
          </a:prstGeom>
        </p:spPr>
        <p:txBody>
          <a:bodyPr>
            <a:normAutofit/>
          </a:bodyPr>
          <a:lstStyle>
            <a:lvl1pPr marL="0" indent="0" algn="l">
              <a:buNone/>
              <a:defRPr sz="2400" b="0" i="0" baseline="0">
                <a:solidFill>
                  <a:schemeClr val="accent5"/>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cxnSp>
        <p:nvCxnSpPr>
          <p:cNvPr id="15" name="Straight Connector 14"/>
          <p:cNvCxnSpPr>
            <a:cxnSpLocks/>
          </p:cNvCxnSpPr>
          <p:nvPr/>
        </p:nvCxnSpPr>
        <p:spPr>
          <a:xfrm>
            <a:off x="838200" y="2384168"/>
            <a:ext cx="1433966"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34778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E8F0C2B-21B0-46B9-80A1-9F88378FCF69}" type="slidenum">
              <a:rPr lang="en-GB" smtClean="0"/>
              <a:t>‹#›</a:t>
            </a:fld>
            <a:endParaRPr lang="en-GB"/>
          </a:p>
        </p:txBody>
      </p:sp>
    </p:spTree>
    <p:extLst>
      <p:ext uri="{BB962C8B-B14F-4D97-AF65-F5344CB8AC3E}">
        <p14:creationId xmlns:p14="http://schemas.microsoft.com/office/powerpoint/2010/main" val="646444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p:cNvSpPr/>
          <p:nvPr/>
        </p:nvSpPr>
        <p:spPr>
          <a:xfrm>
            <a:off x="0" y="1985209"/>
            <a:ext cx="12192001" cy="3633538"/>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dirty="0">
              <a:solidFill>
                <a:schemeClr val="accent1"/>
              </a:solidFill>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E8F0C2B-21B0-46B9-80A1-9F88378FCF69}" type="slidenum">
              <a:rPr lang="en-GB" smtClean="0"/>
              <a:t>‹#›</a:t>
            </a:fld>
            <a:endParaRPr lang="en-GB"/>
          </a:p>
        </p:txBody>
      </p:sp>
      <p:sp>
        <p:nvSpPr>
          <p:cNvPr id="8" name="Title Placeholder 1"/>
          <p:cNvSpPr>
            <a:spLocks noGrp="1"/>
          </p:cNvSpPr>
          <p:nvPr>
            <p:ph type="title"/>
          </p:nvPr>
        </p:nvSpPr>
        <p:spPr>
          <a:xfrm>
            <a:off x="3774559" y="558914"/>
            <a:ext cx="7579242" cy="6744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7" name="Text Placeholder 6"/>
          <p:cNvSpPr>
            <a:spLocks noGrp="1"/>
          </p:cNvSpPr>
          <p:nvPr>
            <p:ph type="body" sz="quarter" idx="14" hasCustomPrompt="1"/>
          </p:nvPr>
        </p:nvSpPr>
        <p:spPr>
          <a:xfrm>
            <a:off x="838200" y="2322178"/>
            <a:ext cx="5437188" cy="654385"/>
          </a:xfrm>
          <a:prstGeom prst="rect">
            <a:avLst/>
          </a:prstGeom>
        </p:spPr>
        <p:txBody>
          <a:bodyPr>
            <a:normAutofit/>
          </a:bodyPr>
          <a:lstStyle>
            <a:lvl1pPr>
              <a:defRPr sz="3600" baseline="0">
                <a:solidFill>
                  <a:schemeClr val="tx1"/>
                </a:solidFill>
                <a:latin typeface="Museo 300" panose="02000000000000000000" pitchFamily="50" charset="0"/>
              </a:defRPr>
            </a:lvl1pPr>
          </a:lstStyle>
          <a:p>
            <a:pPr lvl="0"/>
            <a:r>
              <a:rPr lang="en-US" dirty="0"/>
              <a:t>Lorem Ipsum</a:t>
            </a:r>
            <a:endParaRPr lang="en-GB" dirty="0"/>
          </a:p>
        </p:txBody>
      </p:sp>
      <p:sp>
        <p:nvSpPr>
          <p:cNvPr id="10" name="Text Placeholder 10"/>
          <p:cNvSpPr>
            <a:spLocks noGrp="1"/>
          </p:cNvSpPr>
          <p:nvPr>
            <p:ph type="body" sz="quarter" idx="15" hasCustomPrompt="1"/>
          </p:nvPr>
        </p:nvSpPr>
        <p:spPr>
          <a:xfrm>
            <a:off x="838200" y="3175462"/>
            <a:ext cx="5437188" cy="2111433"/>
          </a:xfrm>
          <a:prstGeom prst="rect">
            <a:avLst/>
          </a:prstGeom>
        </p:spPr>
        <p:txBody>
          <a:bodyPr>
            <a:normAutofit/>
          </a:bodyPr>
          <a:lstStyle>
            <a:lvl1pPr>
              <a:lnSpc>
                <a:spcPct val="100000"/>
              </a:lnSpc>
              <a:spcBef>
                <a:spcPts val="300"/>
              </a:spcBef>
              <a:defRPr sz="140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endParaRPr lang="en-GB" dirty="0"/>
          </a:p>
        </p:txBody>
      </p:sp>
    </p:spTree>
    <p:extLst>
      <p:ext uri="{BB962C8B-B14F-4D97-AF65-F5344CB8AC3E}">
        <p14:creationId xmlns:p14="http://schemas.microsoft.com/office/powerpoint/2010/main" val="95762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a:p>
        </p:txBody>
      </p:sp>
      <p:sp>
        <p:nvSpPr>
          <p:cNvPr id="4" name="Text Placeholder 3"/>
          <p:cNvSpPr>
            <a:spLocks noGrp="1"/>
          </p:cNvSpPr>
          <p:nvPr>
            <p:ph type="body" sz="quarter" idx="13" hasCustomPrompt="1"/>
          </p:nvPr>
        </p:nvSpPr>
        <p:spPr>
          <a:xfrm>
            <a:off x="838200" y="2273599"/>
            <a:ext cx="7773988" cy="520700"/>
          </a:xfrm>
          <a:prstGeom prst="rect">
            <a:avLst/>
          </a:prstGeom>
        </p:spPr>
        <p:txBody>
          <a:bodyPr/>
          <a:lstStyle>
            <a:lvl1pPr>
              <a:defRPr sz="4400" baseline="0">
                <a:latin typeface="Museo 300" panose="02000000000000000000" pitchFamily="50" charset="0"/>
              </a:defRPr>
            </a:lvl1pPr>
          </a:lstStyle>
          <a:p>
            <a:r>
              <a:rPr lang="en-GB" sz="2400" b="0" i="0" dirty="0">
                <a:solidFill>
                  <a:schemeClr val="accent2"/>
                </a:solidFill>
                <a:latin typeface="+mj-lt"/>
              </a:rPr>
              <a:t>Lorem ipsum </a:t>
            </a:r>
            <a:r>
              <a:rPr lang="en-GB" sz="2400" b="0" i="0" dirty="0" err="1">
                <a:solidFill>
                  <a:schemeClr val="accent2"/>
                </a:solidFill>
                <a:latin typeface="+mj-lt"/>
              </a:rPr>
              <a:t>dolor</a:t>
            </a:r>
            <a:r>
              <a:rPr lang="en-GB" sz="2400" b="0" i="0" dirty="0">
                <a:solidFill>
                  <a:schemeClr val="accent2"/>
                </a:solidFill>
                <a:latin typeface="+mj-lt"/>
              </a:rPr>
              <a:t> sit </a:t>
            </a:r>
            <a:r>
              <a:rPr lang="en-GB" sz="2400" b="0" i="0" dirty="0" err="1">
                <a:solidFill>
                  <a:schemeClr val="accent2"/>
                </a:solidFill>
                <a:latin typeface="+mj-lt"/>
              </a:rPr>
              <a:t>amet</a:t>
            </a:r>
            <a:endParaRPr lang="en-GB" sz="2400" b="0" i="0" dirty="0">
              <a:solidFill>
                <a:schemeClr val="accent2"/>
              </a:solidFill>
              <a:latin typeface="+mj-lt"/>
            </a:endParaRPr>
          </a:p>
        </p:txBody>
      </p:sp>
      <p:sp>
        <p:nvSpPr>
          <p:cNvPr id="11" name="Text Placeholder 10"/>
          <p:cNvSpPr>
            <a:spLocks noGrp="1"/>
          </p:cNvSpPr>
          <p:nvPr>
            <p:ph type="body" sz="quarter" idx="14" hasCustomPrompt="1"/>
          </p:nvPr>
        </p:nvSpPr>
        <p:spPr>
          <a:xfrm>
            <a:off x="838200" y="2992438"/>
            <a:ext cx="7773988" cy="2684462"/>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21733708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a:xfrm>
            <a:off x="838200" y="6341878"/>
            <a:ext cx="5221778" cy="365125"/>
          </a:xfrm>
        </p:spPr>
        <p:txBody>
          <a:bodyPr/>
          <a:lstStyle/>
          <a:p>
            <a:endParaRPr lang="en-GB"/>
          </a:p>
        </p:txBody>
      </p:sp>
      <p:sp>
        <p:nvSpPr>
          <p:cNvPr id="7" name="Picture Placeholder 2"/>
          <p:cNvSpPr>
            <a:spLocks noGrp="1" noChangeAspect="1"/>
          </p:cNvSpPr>
          <p:nvPr>
            <p:ph type="pic" idx="1"/>
          </p:nvPr>
        </p:nvSpPr>
        <p:spPr>
          <a:xfrm>
            <a:off x="6241313" y="1903228"/>
            <a:ext cx="5950688" cy="4954772"/>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8" name="Text Placeholder 3"/>
          <p:cNvSpPr>
            <a:spLocks noGrp="1"/>
          </p:cNvSpPr>
          <p:nvPr>
            <p:ph type="body" sz="quarter" idx="13" hasCustomPrompt="1"/>
          </p:nvPr>
        </p:nvSpPr>
        <p:spPr>
          <a:xfrm>
            <a:off x="838200" y="1903228"/>
            <a:ext cx="5221778" cy="520700"/>
          </a:xfrm>
          <a:prstGeom prst="rect">
            <a:avLst/>
          </a:prstGeom>
        </p:spPr>
        <p:txBody>
          <a:bodyPr/>
          <a:lstStyle>
            <a:lvl1pPr>
              <a:defRPr sz="4400" baseline="0">
                <a:latin typeface="Museo 300" panose="02000000000000000000" pitchFamily="50" charset="0"/>
              </a:defRPr>
            </a:lvl1pPr>
          </a:lstStyle>
          <a:p>
            <a:r>
              <a:rPr lang="en-GB" sz="2400" b="0" i="0" dirty="0">
                <a:solidFill>
                  <a:schemeClr val="accent2"/>
                </a:solidFill>
                <a:latin typeface="+mj-lt"/>
              </a:rPr>
              <a:t>Lorem ipsum </a:t>
            </a:r>
            <a:r>
              <a:rPr lang="en-GB" sz="2400" b="0" i="0" dirty="0" err="1">
                <a:solidFill>
                  <a:schemeClr val="accent2"/>
                </a:solidFill>
                <a:latin typeface="+mj-lt"/>
              </a:rPr>
              <a:t>dolor</a:t>
            </a:r>
            <a:r>
              <a:rPr lang="en-GB" sz="2400" b="0" i="0" dirty="0">
                <a:solidFill>
                  <a:schemeClr val="accent2"/>
                </a:solidFill>
                <a:latin typeface="+mj-lt"/>
              </a:rPr>
              <a:t> sit </a:t>
            </a:r>
            <a:r>
              <a:rPr lang="en-GB" sz="2400" b="0" i="0" dirty="0" err="1">
                <a:solidFill>
                  <a:schemeClr val="accent2"/>
                </a:solidFill>
                <a:latin typeface="+mj-lt"/>
              </a:rPr>
              <a:t>amet</a:t>
            </a:r>
            <a:endParaRPr lang="en-GB" sz="2400" b="0" i="0" dirty="0">
              <a:solidFill>
                <a:schemeClr val="accent2"/>
              </a:solidFill>
              <a:latin typeface="+mj-lt"/>
            </a:endParaRPr>
          </a:p>
        </p:txBody>
      </p:sp>
      <p:sp>
        <p:nvSpPr>
          <p:cNvPr id="10" name="Text Placeholder 10"/>
          <p:cNvSpPr>
            <a:spLocks noGrp="1"/>
          </p:cNvSpPr>
          <p:nvPr>
            <p:ph type="body" sz="quarter" idx="14" hasCustomPrompt="1"/>
          </p:nvPr>
        </p:nvSpPr>
        <p:spPr>
          <a:xfrm>
            <a:off x="838200" y="2622066"/>
            <a:ext cx="5221778" cy="3454537"/>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2607762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a:p>
        </p:txBody>
      </p:sp>
      <p:cxnSp>
        <p:nvCxnSpPr>
          <p:cNvPr id="8" name="Straight Connector 7"/>
          <p:cNvCxnSpPr/>
          <p:nvPr/>
        </p:nvCxnSpPr>
        <p:spPr>
          <a:xfrm>
            <a:off x="906627" y="2011189"/>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17462" y="2011189"/>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906627" y="4021431"/>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817462" y="4021431"/>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2" hasCustomPrompt="1"/>
          </p:nvPr>
        </p:nvSpPr>
        <p:spPr>
          <a:xfrm>
            <a:off x="821574"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9" name="Text Placeholder 8"/>
          <p:cNvSpPr>
            <a:spLocks noGrp="1"/>
          </p:cNvSpPr>
          <p:nvPr>
            <p:ph type="body" sz="quarter" idx="13" hasCustomPrompt="1"/>
          </p:nvPr>
        </p:nvSpPr>
        <p:spPr>
          <a:xfrm>
            <a:off x="821574"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3" name="Text Placeholder 3"/>
          <p:cNvSpPr>
            <a:spLocks noGrp="1"/>
          </p:cNvSpPr>
          <p:nvPr>
            <p:ph type="body" sz="quarter" idx="14" hasCustomPrompt="1"/>
          </p:nvPr>
        </p:nvSpPr>
        <p:spPr>
          <a:xfrm>
            <a:off x="4706389"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8"/>
          <p:cNvSpPr>
            <a:spLocks noGrp="1"/>
          </p:cNvSpPr>
          <p:nvPr>
            <p:ph type="body" sz="quarter" idx="15" hasCustomPrompt="1"/>
          </p:nvPr>
        </p:nvSpPr>
        <p:spPr>
          <a:xfrm>
            <a:off x="4706389"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5" name="Text Placeholder 3"/>
          <p:cNvSpPr>
            <a:spLocks noGrp="1"/>
          </p:cNvSpPr>
          <p:nvPr>
            <p:ph type="body" sz="quarter" idx="16" hasCustomPrompt="1"/>
          </p:nvPr>
        </p:nvSpPr>
        <p:spPr>
          <a:xfrm>
            <a:off x="4706389"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8"/>
          <p:cNvSpPr>
            <a:spLocks noGrp="1"/>
          </p:cNvSpPr>
          <p:nvPr>
            <p:ph type="body" sz="quarter" idx="17" hasCustomPrompt="1"/>
          </p:nvPr>
        </p:nvSpPr>
        <p:spPr>
          <a:xfrm>
            <a:off x="4706389"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7" name="Text Placeholder 3"/>
          <p:cNvSpPr>
            <a:spLocks noGrp="1"/>
          </p:cNvSpPr>
          <p:nvPr>
            <p:ph type="body" sz="quarter" idx="18" hasCustomPrompt="1"/>
          </p:nvPr>
        </p:nvSpPr>
        <p:spPr>
          <a:xfrm>
            <a:off x="838200"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8" name="Text Placeholder 8"/>
          <p:cNvSpPr>
            <a:spLocks noGrp="1"/>
          </p:cNvSpPr>
          <p:nvPr>
            <p:ph type="body" sz="quarter" idx="19" hasCustomPrompt="1"/>
          </p:nvPr>
        </p:nvSpPr>
        <p:spPr>
          <a:xfrm>
            <a:off x="838200"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Tree>
    <p:extLst>
      <p:ext uri="{BB962C8B-B14F-4D97-AF65-F5344CB8AC3E}">
        <p14:creationId xmlns:p14="http://schemas.microsoft.com/office/powerpoint/2010/main" val="16849938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Footer Placeholder 5"/>
          <p:cNvSpPr>
            <a:spLocks noGrp="1"/>
          </p:cNvSpPr>
          <p:nvPr>
            <p:ph type="ftr" sz="quarter" idx="11"/>
          </p:nvPr>
        </p:nvSpPr>
        <p:spPr>
          <a:xfrm>
            <a:off x="838200" y="6341879"/>
            <a:ext cx="5062869" cy="249860"/>
          </a:xfrm>
        </p:spPr>
        <p:txBody>
          <a:bodyPr/>
          <a:lstStyle/>
          <a:p>
            <a:endParaRPr lang="en-GB" dirty="0"/>
          </a:p>
        </p:txBody>
      </p:sp>
      <p:sp>
        <p:nvSpPr>
          <p:cNvPr id="7" name="Slide Number Placeholder 6"/>
          <p:cNvSpPr>
            <a:spLocks noGrp="1"/>
          </p:cNvSpPr>
          <p:nvPr>
            <p:ph type="sldNum" sz="quarter" idx="12"/>
          </p:nvPr>
        </p:nvSpPr>
        <p:spPr>
          <a:xfrm>
            <a:off x="6091597" y="6343799"/>
            <a:ext cx="2743200" cy="249860"/>
          </a:xfrm>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838200"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9" name="Title 1"/>
          <p:cNvSpPr>
            <a:spLocks noGrp="1"/>
          </p:cNvSpPr>
          <p:nvPr>
            <p:ph type="title"/>
          </p:nvPr>
        </p:nvSpPr>
        <p:spPr>
          <a:xfrm>
            <a:off x="3774559" y="558914"/>
            <a:ext cx="7579242" cy="674463"/>
          </a:xfrm>
        </p:spPr>
        <p:txBody>
          <a:bodyPr/>
          <a:lstStyle/>
          <a:p>
            <a:r>
              <a:rPr lang="en-US"/>
              <a:t>Click to edit Master title style</a:t>
            </a:r>
            <a:endParaRPr lang="en-US" dirty="0"/>
          </a:p>
        </p:txBody>
      </p:sp>
      <p:sp>
        <p:nvSpPr>
          <p:cNvPr id="14" name="Picture Placeholder 2"/>
          <p:cNvSpPr>
            <a:spLocks noGrp="1" noChangeAspect="1"/>
          </p:cNvSpPr>
          <p:nvPr>
            <p:ph type="pic" idx="14"/>
          </p:nvPr>
        </p:nvSpPr>
        <p:spPr>
          <a:xfrm>
            <a:off x="5353872"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5" name="Text Placeholder 3"/>
          <p:cNvSpPr>
            <a:spLocks noGrp="1"/>
          </p:cNvSpPr>
          <p:nvPr>
            <p:ph type="body" sz="half" idx="15" hasCustomPrompt="1"/>
          </p:nvPr>
        </p:nvSpPr>
        <p:spPr>
          <a:xfrm>
            <a:off x="5353872"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17" name="Picture Placeholder 2"/>
          <p:cNvSpPr>
            <a:spLocks noGrp="1" noChangeAspect="1"/>
          </p:cNvSpPr>
          <p:nvPr>
            <p:ph type="pic" idx="16"/>
          </p:nvPr>
        </p:nvSpPr>
        <p:spPr>
          <a:xfrm>
            <a:off x="838200"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8" name="Text Placeholder 3"/>
          <p:cNvSpPr>
            <a:spLocks noGrp="1"/>
          </p:cNvSpPr>
          <p:nvPr>
            <p:ph type="body" sz="half" idx="17" hasCustomPrompt="1"/>
          </p:nvPr>
        </p:nvSpPr>
        <p:spPr>
          <a:xfrm>
            <a:off x="838200"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20" name="Picture Placeholder 2"/>
          <p:cNvSpPr>
            <a:spLocks noGrp="1" noChangeAspect="1"/>
          </p:cNvSpPr>
          <p:nvPr>
            <p:ph type="pic" idx="18"/>
          </p:nvPr>
        </p:nvSpPr>
        <p:spPr>
          <a:xfrm>
            <a:off x="5353872"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1" name="Text Placeholder 3"/>
          <p:cNvSpPr>
            <a:spLocks noGrp="1"/>
          </p:cNvSpPr>
          <p:nvPr>
            <p:ph type="body" sz="half" idx="19" hasCustomPrompt="1"/>
          </p:nvPr>
        </p:nvSpPr>
        <p:spPr>
          <a:xfrm>
            <a:off x="5353872"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23" name="Text Placeholder 3"/>
          <p:cNvSpPr>
            <a:spLocks noGrp="1"/>
          </p:cNvSpPr>
          <p:nvPr>
            <p:ph type="body" sz="quarter" idx="20" hasCustomPrompt="1"/>
          </p:nvPr>
        </p:nvSpPr>
        <p:spPr>
          <a:xfrm>
            <a:off x="2846280" y="198180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3"/>
          <p:cNvSpPr>
            <a:spLocks noGrp="1"/>
          </p:cNvSpPr>
          <p:nvPr>
            <p:ph type="body" sz="quarter" idx="21" hasCustomPrompt="1"/>
          </p:nvPr>
        </p:nvSpPr>
        <p:spPr>
          <a:xfrm>
            <a:off x="2846280" y="4138924"/>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5" name="Text Placeholder 3"/>
          <p:cNvSpPr>
            <a:spLocks noGrp="1"/>
          </p:cNvSpPr>
          <p:nvPr>
            <p:ph type="body" sz="quarter" idx="22" hasCustomPrompt="1"/>
          </p:nvPr>
        </p:nvSpPr>
        <p:spPr>
          <a:xfrm>
            <a:off x="7361952" y="198180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3"/>
          <p:cNvSpPr>
            <a:spLocks noGrp="1"/>
          </p:cNvSpPr>
          <p:nvPr>
            <p:ph type="body" sz="quarter" idx="23" hasCustomPrompt="1"/>
          </p:nvPr>
        </p:nvSpPr>
        <p:spPr>
          <a:xfrm>
            <a:off x="7361951" y="4102881"/>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Tree>
    <p:extLst>
      <p:ext uri="{BB962C8B-B14F-4D97-AF65-F5344CB8AC3E}">
        <p14:creationId xmlns:p14="http://schemas.microsoft.com/office/powerpoint/2010/main" val="29225127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838200"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9" name="Title 1"/>
          <p:cNvSpPr>
            <a:spLocks noGrp="1"/>
          </p:cNvSpPr>
          <p:nvPr>
            <p:ph type="title"/>
          </p:nvPr>
        </p:nvSpPr>
        <p:spPr>
          <a:xfrm>
            <a:off x="3774559" y="558914"/>
            <a:ext cx="7579242" cy="674463"/>
          </a:xfrm>
        </p:spPr>
        <p:txBody>
          <a:bodyPr/>
          <a:lstStyle/>
          <a:p>
            <a:r>
              <a:rPr lang="en-US"/>
              <a:t>Click to edit Master title style</a:t>
            </a:r>
            <a:endParaRPr lang="en-US" dirty="0"/>
          </a:p>
        </p:txBody>
      </p:sp>
      <p:sp>
        <p:nvSpPr>
          <p:cNvPr id="24" name="Picture Placeholder 2"/>
          <p:cNvSpPr>
            <a:spLocks noGrp="1" noChangeAspect="1"/>
          </p:cNvSpPr>
          <p:nvPr>
            <p:ph type="pic" idx="14"/>
          </p:nvPr>
        </p:nvSpPr>
        <p:spPr>
          <a:xfrm>
            <a:off x="3670005"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5" name="Text Placeholder 3"/>
          <p:cNvSpPr>
            <a:spLocks noGrp="1"/>
          </p:cNvSpPr>
          <p:nvPr>
            <p:ph type="body" sz="half" idx="15" hasCustomPrompt="1"/>
          </p:nvPr>
        </p:nvSpPr>
        <p:spPr>
          <a:xfrm>
            <a:off x="3670005"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26" name="Picture Placeholder 2"/>
          <p:cNvSpPr>
            <a:spLocks noGrp="1" noChangeAspect="1"/>
          </p:cNvSpPr>
          <p:nvPr>
            <p:ph type="pic" idx="16"/>
          </p:nvPr>
        </p:nvSpPr>
        <p:spPr>
          <a:xfrm>
            <a:off x="6501810" y="2466754"/>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7" name="Text Placeholder 3"/>
          <p:cNvSpPr>
            <a:spLocks noGrp="1"/>
          </p:cNvSpPr>
          <p:nvPr>
            <p:ph type="body" sz="half" idx="17" hasCustomPrompt="1"/>
          </p:nvPr>
        </p:nvSpPr>
        <p:spPr>
          <a:xfrm>
            <a:off x="6501810" y="4876361"/>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Tree>
    <p:extLst>
      <p:ext uri="{BB962C8B-B14F-4D97-AF65-F5344CB8AC3E}">
        <p14:creationId xmlns:p14="http://schemas.microsoft.com/office/powerpoint/2010/main" val="20064403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9"/>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74685DA-9B6E-46D3-B3F5-498CCA3D55E2}" type="datetimeFigureOut">
              <a:rPr lang="en-GB" smtClean="0"/>
              <a:t>27/06/2019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8018DC2-227B-4A34-8463-6737E553406E}" type="slidenum">
              <a:rPr lang="en-GB" smtClean="0"/>
              <a:t>‹#›</a:t>
            </a:fld>
            <a:endParaRPr lang="en-GB" dirty="0"/>
          </a:p>
        </p:txBody>
      </p:sp>
      <p:pic>
        <p:nvPicPr>
          <p:cNvPr id="1026" name="Picture 2" descr="H:\Enterprise Zones\EZ Marketing\Logo\NEZ Logo CMYK.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04245" y="260648"/>
            <a:ext cx="3340000" cy="1566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68216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4685DA-9B6E-46D3-B3F5-498CCA3D55E2}" type="datetimeFigureOut">
              <a:rPr lang="en-GB" smtClean="0"/>
              <a:t>27/06/2019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8018DC2-227B-4A34-8463-6737E553406E}" type="slidenum">
              <a:rPr lang="en-GB" smtClean="0"/>
              <a:t>‹#›</a:t>
            </a:fld>
            <a:endParaRPr lang="en-GB" dirty="0"/>
          </a:p>
        </p:txBody>
      </p:sp>
    </p:spTree>
    <p:extLst>
      <p:ext uri="{BB962C8B-B14F-4D97-AF65-F5344CB8AC3E}">
        <p14:creationId xmlns:p14="http://schemas.microsoft.com/office/powerpoint/2010/main" val="29194518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7"/>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4685DA-9B6E-46D3-B3F5-498CCA3D55E2}" type="datetimeFigureOut">
              <a:rPr lang="en-GB" smtClean="0"/>
              <a:t>27/06/2019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8018DC2-227B-4A34-8463-6737E553406E}" type="slidenum">
              <a:rPr lang="en-GB" smtClean="0"/>
              <a:t>‹#›</a:t>
            </a:fld>
            <a:endParaRPr lang="en-GB" dirty="0"/>
          </a:p>
        </p:txBody>
      </p:sp>
    </p:spTree>
    <p:extLst>
      <p:ext uri="{BB962C8B-B14F-4D97-AF65-F5344CB8AC3E}">
        <p14:creationId xmlns:p14="http://schemas.microsoft.com/office/powerpoint/2010/main" val="4389108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74685DA-9B6E-46D3-B3F5-498CCA3D55E2}" type="datetimeFigureOut">
              <a:rPr lang="en-GB" smtClean="0"/>
              <a:t>27/06/2019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8018DC2-227B-4A34-8463-6737E553406E}" type="slidenum">
              <a:rPr lang="en-GB" smtClean="0"/>
              <a:t>‹#›</a:t>
            </a:fld>
            <a:endParaRPr lang="en-GB" dirty="0"/>
          </a:p>
        </p:txBody>
      </p:sp>
    </p:spTree>
    <p:extLst>
      <p:ext uri="{BB962C8B-B14F-4D97-AF65-F5344CB8AC3E}">
        <p14:creationId xmlns:p14="http://schemas.microsoft.com/office/powerpoint/2010/main" val="24299713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4"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4"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74685DA-9B6E-46D3-B3F5-498CCA3D55E2}" type="datetimeFigureOut">
              <a:rPr lang="en-GB" smtClean="0"/>
              <a:t>27/06/2019</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A8018DC2-227B-4A34-8463-6737E553406E}" type="slidenum">
              <a:rPr lang="en-GB" smtClean="0"/>
              <a:t>‹#›</a:t>
            </a:fld>
            <a:endParaRPr lang="en-GB" dirty="0"/>
          </a:p>
        </p:txBody>
      </p:sp>
    </p:spTree>
    <p:extLst>
      <p:ext uri="{BB962C8B-B14F-4D97-AF65-F5344CB8AC3E}">
        <p14:creationId xmlns:p14="http://schemas.microsoft.com/office/powerpoint/2010/main" val="40456534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74685DA-9B6E-46D3-B3F5-498CCA3D55E2}" type="datetimeFigureOut">
              <a:rPr lang="en-GB" smtClean="0"/>
              <a:t>27/06/2019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A8018DC2-227B-4A34-8463-6737E553406E}" type="slidenum">
              <a:rPr lang="en-GB" smtClean="0"/>
              <a:t>‹#›</a:t>
            </a:fld>
            <a:endParaRPr lang="en-GB" dirty="0"/>
          </a:p>
        </p:txBody>
      </p:sp>
    </p:spTree>
    <p:extLst>
      <p:ext uri="{BB962C8B-B14F-4D97-AF65-F5344CB8AC3E}">
        <p14:creationId xmlns:p14="http://schemas.microsoft.com/office/powerpoint/2010/main" val="37678301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4685DA-9B6E-46D3-B3F5-498CCA3D55E2}" type="datetimeFigureOut">
              <a:rPr lang="en-GB" smtClean="0"/>
              <a:t>27/06/2019</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A8018DC2-227B-4A34-8463-6737E553406E}" type="slidenum">
              <a:rPr lang="en-GB" smtClean="0"/>
              <a:t>‹#›</a:t>
            </a:fld>
            <a:endParaRPr lang="en-GB" dirty="0"/>
          </a:p>
        </p:txBody>
      </p:sp>
    </p:spTree>
    <p:extLst>
      <p:ext uri="{BB962C8B-B14F-4D97-AF65-F5344CB8AC3E}">
        <p14:creationId xmlns:p14="http://schemas.microsoft.com/office/powerpoint/2010/main" val="26001359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6"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8" y="273054"/>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6"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4685DA-9B6E-46D3-B3F5-498CCA3D55E2}" type="datetimeFigureOut">
              <a:rPr lang="en-GB" smtClean="0"/>
              <a:t>27/06/2019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8018DC2-227B-4A34-8463-6737E553406E}" type="slidenum">
              <a:rPr lang="en-GB" smtClean="0"/>
              <a:t>‹#›</a:t>
            </a:fld>
            <a:endParaRPr lang="en-GB" dirty="0"/>
          </a:p>
        </p:txBody>
      </p:sp>
    </p:spTree>
    <p:extLst>
      <p:ext uri="{BB962C8B-B14F-4D97-AF65-F5344CB8AC3E}">
        <p14:creationId xmlns:p14="http://schemas.microsoft.com/office/powerpoint/2010/main" val="19747981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2389717" y="5367339"/>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4685DA-9B6E-46D3-B3F5-498CCA3D55E2}" type="datetimeFigureOut">
              <a:rPr lang="en-GB" smtClean="0"/>
              <a:t>27/06/2019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8018DC2-227B-4A34-8463-6737E553406E}" type="slidenum">
              <a:rPr lang="en-GB" smtClean="0"/>
              <a:t>‹#›</a:t>
            </a:fld>
            <a:endParaRPr lang="en-GB" dirty="0"/>
          </a:p>
        </p:txBody>
      </p:sp>
    </p:spTree>
    <p:extLst>
      <p:ext uri="{BB962C8B-B14F-4D97-AF65-F5344CB8AC3E}">
        <p14:creationId xmlns:p14="http://schemas.microsoft.com/office/powerpoint/2010/main" val="11221128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4685DA-9B6E-46D3-B3F5-498CCA3D55E2}" type="datetimeFigureOut">
              <a:rPr lang="en-GB" smtClean="0"/>
              <a:t>27/06/2019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8018DC2-227B-4A34-8463-6737E553406E}" type="slidenum">
              <a:rPr lang="en-GB" smtClean="0"/>
              <a:t>‹#›</a:t>
            </a:fld>
            <a:endParaRPr lang="en-GB" dirty="0"/>
          </a:p>
        </p:txBody>
      </p:sp>
    </p:spTree>
    <p:extLst>
      <p:ext uri="{BB962C8B-B14F-4D97-AF65-F5344CB8AC3E}">
        <p14:creationId xmlns:p14="http://schemas.microsoft.com/office/powerpoint/2010/main" val="16424746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2"/>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4685DA-9B6E-46D3-B3F5-498CCA3D55E2}" type="datetimeFigureOut">
              <a:rPr lang="en-GB" smtClean="0"/>
              <a:t>27/06/2019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8018DC2-227B-4A34-8463-6737E553406E}" type="slidenum">
              <a:rPr lang="en-GB" smtClean="0"/>
              <a:t>‹#›</a:t>
            </a:fld>
            <a:endParaRPr lang="en-GB" dirty="0"/>
          </a:p>
        </p:txBody>
      </p:sp>
    </p:spTree>
    <p:extLst>
      <p:ext uri="{BB962C8B-B14F-4D97-AF65-F5344CB8AC3E}">
        <p14:creationId xmlns:p14="http://schemas.microsoft.com/office/powerpoint/2010/main" val="3386497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2.png"/><Relationship Id="rId5" Type="http://schemas.openxmlformats.org/officeDocument/2006/relationships/slideLayout" Target="../slideLayouts/slideLayout22.xml"/><Relationship Id="rId10"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3.jpe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2A0B02-883B-4E72-A872-306C26A627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D8284EA-D4D1-4486-962D-FADE4A7FD4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DB051E-38A3-44FE-9EF6-77B3F68678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7384B0-0275-4C8B-BB8E-86C217E32EB8}" type="datetimeFigureOut">
              <a:rPr lang="en-GB" smtClean="0"/>
              <a:t>27/06/2019</a:t>
            </a:fld>
            <a:endParaRPr lang="en-GB"/>
          </a:p>
        </p:txBody>
      </p:sp>
      <p:sp>
        <p:nvSpPr>
          <p:cNvPr id="5" name="Footer Placeholder 4">
            <a:extLst>
              <a:ext uri="{FF2B5EF4-FFF2-40B4-BE49-F238E27FC236}">
                <a16:creationId xmlns:a16="http://schemas.microsoft.com/office/drawing/2014/main" id="{08787299-E2B9-46FE-890A-A84FE22100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CBF0875-83B8-4C8A-978C-31F4A12DDE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23F4A7-7A29-4D98-86D9-2C8461C0142C}" type="slidenum">
              <a:rPr lang="en-GB" smtClean="0"/>
              <a:t>‹#›</a:t>
            </a:fld>
            <a:endParaRPr lang="en-GB"/>
          </a:p>
        </p:txBody>
      </p:sp>
    </p:spTree>
    <p:extLst>
      <p:ext uri="{BB962C8B-B14F-4D97-AF65-F5344CB8AC3E}">
        <p14:creationId xmlns:p14="http://schemas.microsoft.com/office/powerpoint/2010/main" val="943374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838200" y="6341878"/>
            <a:ext cx="5062869" cy="365125"/>
          </a:xfrm>
          <a:prstGeom prst="rect">
            <a:avLst/>
          </a:prstGeom>
        </p:spPr>
        <p:txBody>
          <a:bodyPr vert="horz" lIns="91440" tIns="45720" rIns="91440" bIns="45720" rtlCol="0" anchor="ctr"/>
          <a:lstStyle>
            <a:lvl1pPr algn="l">
              <a:defRPr sz="1200" b="0" i="0" baseline="0">
                <a:solidFill>
                  <a:schemeClr val="accent4"/>
                </a:solidFill>
                <a:latin typeface="Open Sans" panose="020B0606030504020204" pitchFamily="34" charset="0"/>
              </a:defRPr>
            </a:lvl1pPr>
          </a:lstStyle>
          <a:p>
            <a:r>
              <a:rPr lang="en-GB"/>
              <a:t>South East Local Enterprise Partnership</a:t>
            </a:r>
            <a:endParaRPr lang="en-GB" dirty="0"/>
          </a:p>
        </p:txBody>
      </p:sp>
      <p:sp>
        <p:nvSpPr>
          <p:cNvPr id="6" name="Slide Number Placeholder 5"/>
          <p:cNvSpPr>
            <a:spLocks noGrp="1"/>
          </p:cNvSpPr>
          <p:nvPr>
            <p:ph type="sldNum" sz="quarter" idx="4"/>
          </p:nvPr>
        </p:nvSpPr>
        <p:spPr>
          <a:xfrm>
            <a:off x="6091597" y="6343798"/>
            <a:ext cx="2743200" cy="365125"/>
          </a:xfrm>
          <a:prstGeom prst="rect">
            <a:avLst/>
          </a:prstGeom>
        </p:spPr>
        <p:txBody>
          <a:bodyPr vert="horz" lIns="91440" tIns="45720" rIns="91440" bIns="45720" rtlCol="0" anchor="ctr"/>
          <a:lstStyle>
            <a:lvl1pPr algn="r">
              <a:defRPr sz="1200" baseline="0">
                <a:solidFill>
                  <a:schemeClr val="accent5"/>
                </a:solidFill>
                <a:latin typeface="Open Sans" panose="020B0606030504020204" pitchFamily="34" charset="0"/>
              </a:defRPr>
            </a:lvl1pPr>
          </a:lstStyle>
          <a:p>
            <a:fld id="{1E8F0C2B-21B0-46B9-80A1-9F88378FCF69}" type="slidenum">
              <a:rPr lang="en-GB" smtClean="0"/>
              <a:pPr/>
              <a:t>‹#›</a:t>
            </a:fld>
            <a:endParaRPr lang="en-GB" dirty="0"/>
          </a:p>
        </p:txBody>
      </p:sp>
      <p:sp>
        <p:nvSpPr>
          <p:cNvPr id="2" name="Title Placeholder 1"/>
          <p:cNvSpPr>
            <a:spLocks noGrp="1"/>
          </p:cNvSpPr>
          <p:nvPr>
            <p:ph type="title"/>
          </p:nvPr>
        </p:nvSpPr>
        <p:spPr>
          <a:xfrm>
            <a:off x="3774559" y="558914"/>
            <a:ext cx="7579242" cy="674463"/>
          </a:xfrm>
          <a:prstGeom prst="rect">
            <a:avLst/>
          </a:prstGeom>
        </p:spPr>
        <p:txBody>
          <a:bodyPr vert="horz" lIns="91440" tIns="45720" rIns="91440" bIns="45720" rtlCol="0" anchor="ctr">
            <a:normAutofit/>
          </a:bodyPr>
          <a:lstStyle/>
          <a:p>
            <a:r>
              <a:rPr lang="en-US"/>
              <a:t>Click to edit Master title style</a:t>
            </a:r>
            <a:endParaRPr lang="en-US" dirty="0"/>
          </a:p>
        </p:txBody>
      </p:sp>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834797" y="3084286"/>
            <a:ext cx="5846076" cy="5431547"/>
          </a:xfrm>
          <a:prstGeom prst="rect">
            <a:avLst/>
          </a:prstGeom>
        </p:spPr>
      </p:pic>
      <p:pic>
        <p:nvPicPr>
          <p:cNvPr id="9" name="Pictur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9434" y="107348"/>
            <a:ext cx="3379614" cy="1498179"/>
          </a:xfrm>
          <a:prstGeom prst="rect">
            <a:avLst/>
          </a:prstGeom>
        </p:spPr>
      </p:pic>
    </p:spTree>
    <p:extLst>
      <p:ext uri="{BB962C8B-B14F-4D97-AF65-F5344CB8AC3E}">
        <p14:creationId xmlns:p14="http://schemas.microsoft.com/office/powerpoint/2010/main" val="3833785070"/>
      </p:ext>
    </p:extLst>
  </p:cSld>
  <p:clrMap bg1="dk1" tx1="lt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Lst>
  <p:txStyles>
    <p:title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4"/>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4"/>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4685DA-9B6E-46D3-B3F5-498CCA3D55E2}" type="datetimeFigureOut">
              <a:rPr lang="en-GB" smtClean="0"/>
              <a:t>27/06/2019</a:t>
            </a:fld>
            <a:endParaRPr lang="en-GB" dirty="0"/>
          </a:p>
        </p:txBody>
      </p:sp>
      <p:sp>
        <p:nvSpPr>
          <p:cNvPr id="5" name="Footer Placeholder 4"/>
          <p:cNvSpPr>
            <a:spLocks noGrp="1"/>
          </p:cNvSpPr>
          <p:nvPr>
            <p:ph type="ftr" sz="quarter" idx="3"/>
          </p:nvPr>
        </p:nvSpPr>
        <p:spPr>
          <a:xfrm>
            <a:off x="4165600" y="6356354"/>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737600" y="6356354"/>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018DC2-227B-4A34-8463-6737E553406E}" type="slidenum">
              <a:rPr lang="en-GB" smtClean="0"/>
              <a:t>‹#›</a:t>
            </a:fld>
            <a:endParaRPr lang="en-GB" dirty="0"/>
          </a:p>
        </p:txBody>
      </p:sp>
      <p:pic>
        <p:nvPicPr>
          <p:cNvPr id="7" name="Picture 2" descr="H:\Enterprise Zones\EZ Marketing\Logo\NEZ Logo CMYK.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304245" y="260648"/>
            <a:ext cx="3340000" cy="1566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99326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4.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14.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4.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21.xml"/><Relationship Id="rId5" Type="http://schemas.openxmlformats.org/officeDocument/2006/relationships/image" Target="../media/image26.png"/><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xml"/><Relationship Id="rId1" Type="http://schemas.openxmlformats.org/officeDocument/2006/relationships/slideLayout" Target="../slideLayouts/slideLayout21.xml"/><Relationship Id="rId4" Type="http://schemas.openxmlformats.org/officeDocument/2006/relationships/image" Target="../media/image28.emf"/></Relationships>
</file>

<file path=ppt/slides/_rels/slide3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21.xml"/><Relationship Id="rId4" Type="http://schemas.openxmlformats.org/officeDocument/2006/relationships/image" Target="../media/image31.emf"/></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51.xml.rels><?xml version="1.0" encoding="UTF-8" standalone="yes"?>
<Relationships xmlns="http://schemas.openxmlformats.org/package/2006/relationships"><Relationship Id="rId3" Type="http://schemas.openxmlformats.org/officeDocument/2006/relationships/hyperlink" Target="mailto:peter.sharp@lewes-eastbourne.gov.uk" TargetMode="External"/><Relationship Id="rId7" Type="http://schemas.openxmlformats.org/officeDocument/2006/relationships/hyperlink" Target="http://www.newhavenenterprisezone.com/" TargetMode="External"/><Relationship Id="rId2" Type="http://schemas.openxmlformats.org/officeDocument/2006/relationships/notesSlide" Target="../notesSlides/notesSlide14.xml"/><Relationship Id="rId1" Type="http://schemas.openxmlformats.org/officeDocument/2006/relationships/slideLayout" Target="../slideLayouts/slideLayout2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hyperlink" Target="mailto:corinne.day@lewes-eastbourne.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73785" y="93859"/>
            <a:ext cx="11865793" cy="6669707"/>
          </a:xfrm>
          <a:prstGeom prst="rect">
            <a:avLst/>
          </a:prstGeom>
          <a:solidFill>
            <a:srgbClr val="207BBE"/>
          </a:solidFill>
          <a:ln w="0" cmpd="sng">
            <a:noFill/>
            <a:prstDash val="solid"/>
          </a:ln>
        </p:spPr>
        <p:txBody>
          <a:bodyPr vert="horz" lIns="0" tIns="0" rIns="0" bIns="0" rtlCol="0" anchor="t">
            <a:normAutofit/>
          </a:bodyPr>
          <a:lstStyle/>
          <a:p>
            <a:endParaRPr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1585" y="2276873"/>
            <a:ext cx="7320761" cy="157300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018081" y="814915"/>
            <a:ext cx="10427011" cy="4726320"/>
          </a:xfrm>
          <a:prstGeom prst="rect">
            <a:avLst/>
          </a:prstGeom>
          <a:noFill/>
          <a:ln w="0" cmpd="sng">
            <a:noFill/>
            <a:prstDash val="solid"/>
          </a:ln>
        </p:spPr>
        <p:txBody>
          <a:bodyPr vert="horz" lIns="0" tIns="178903" rIns="0" bIns="0" rtlCol="0" anchor="t">
            <a:normAutofit/>
          </a:bodyPr>
          <a:lstStyle/>
          <a:p>
            <a:pPr>
              <a:lnSpc>
                <a:spcPts val="5635"/>
              </a:lnSpc>
              <a:spcAft>
                <a:spcPts val="0"/>
              </a:spcAft>
              <a:buNone/>
            </a:pPr>
            <a:r>
              <a:rPr lang="en-US" sz="5867" b="1" spc="-57" dirty="0">
                <a:solidFill>
                  <a:srgbClr val="0071B3"/>
                </a:solidFill>
                <a:latin typeface="Montserrat" panose="02020603050405020304" pitchFamily="2"/>
              </a:rPr>
              <a:t>A transport strategy for the South East</a:t>
            </a:r>
            <a:endParaRPr lang="en-US" sz="5867" b="1" spc="-52" dirty="0">
              <a:solidFill>
                <a:srgbClr val="0071B3"/>
              </a:solidFill>
              <a:latin typeface="Montserrat" panose="02020603050405020304" pitchFamily="2"/>
            </a:endParaRPr>
          </a:p>
        </p:txBody>
      </p:sp>
      <p:sp>
        <p:nvSpPr>
          <p:cNvPr id="3" name="Text Placeholder 2"/>
          <p:cNvSpPr>
            <a:spLocks noGrp="1"/>
          </p:cNvSpPr>
          <p:nvPr>
            <p:ph type="body" idx="10"/>
          </p:nvPr>
        </p:nvSpPr>
        <p:spPr>
          <a:xfrm>
            <a:off x="1018080" y="4517833"/>
            <a:ext cx="10427011" cy="3050503"/>
          </a:xfrm>
          <a:prstGeom prst="rect">
            <a:avLst/>
          </a:prstGeom>
          <a:noFill/>
          <a:ln w="0" cmpd="sng">
            <a:noFill/>
            <a:prstDash val="solid"/>
          </a:ln>
        </p:spPr>
        <p:txBody>
          <a:bodyPr vert="horz" lIns="0" tIns="75536" rIns="0" bIns="0" rtlCol="0" anchor="t">
            <a:normAutofit/>
          </a:bodyPr>
          <a:lstStyle/>
          <a:p>
            <a:pPr>
              <a:lnSpc>
                <a:spcPct val="100000"/>
              </a:lnSpc>
              <a:spcAft>
                <a:spcPts val="0"/>
              </a:spcAft>
              <a:buNone/>
            </a:pPr>
            <a:r>
              <a:rPr lang="en-US" sz="4000" b="1" spc="-31" dirty="0">
                <a:solidFill>
                  <a:srgbClr val="FF7E79"/>
                </a:solidFill>
                <a:latin typeface="Montserrat" panose="02020603050405020304" pitchFamily="2"/>
              </a:rPr>
              <a:t>Rupert Clubb</a:t>
            </a:r>
          </a:p>
          <a:p>
            <a:pPr>
              <a:lnSpc>
                <a:spcPct val="100000"/>
              </a:lnSpc>
              <a:spcBef>
                <a:spcPts val="99"/>
              </a:spcBef>
              <a:spcAft>
                <a:spcPts val="2604"/>
              </a:spcAft>
              <a:buNone/>
            </a:pPr>
            <a:r>
              <a:rPr lang="en-US" b="1" spc="-16" dirty="0">
                <a:solidFill>
                  <a:srgbClr val="595959"/>
                </a:solidFill>
                <a:latin typeface="Montserrat" panose="02020603050405020304" pitchFamily="2"/>
              </a:rPr>
              <a:t>Lead officer, Transport for the South East</a:t>
            </a:r>
          </a:p>
          <a:p>
            <a:pPr>
              <a:lnSpc>
                <a:spcPct val="100000"/>
              </a:lnSpc>
              <a:spcBef>
                <a:spcPts val="99"/>
              </a:spcBef>
              <a:spcAft>
                <a:spcPts val="2604"/>
              </a:spcAft>
              <a:buNone/>
            </a:pPr>
            <a:endParaRPr lang="en-US" sz="1200" b="1" spc="-16" dirty="0">
              <a:solidFill>
                <a:srgbClr val="595959"/>
              </a:solidFill>
              <a:latin typeface="Montserrat" panose="02020603050405020304" pitchFamily="2"/>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52384" y="6078551"/>
            <a:ext cx="2234629" cy="481867"/>
          </a:xfrm>
          <a:prstGeom prst="rect">
            <a:avLst/>
          </a:prstGeom>
        </p:spPr>
      </p:pic>
      <p:sp>
        <p:nvSpPr>
          <p:cNvPr id="7" name="Rectangle 6"/>
          <p:cNvSpPr/>
          <p:nvPr/>
        </p:nvSpPr>
        <p:spPr>
          <a:xfrm>
            <a:off x="239350" y="548680"/>
            <a:ext cx="11713301" cy="2688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527381" y="460656"/>
            <a:ext cx="11259632" cy="972557"/>
          </a:xfrm>
          <a:prstGeom prst="rect">
            <a:avLst/>
          </a:prstGeom>
          <a:noFill/>
          <a:ln w="0" cmpd="sng">
            <a:noFill/>
            <a:prstDash val="solid"/>
          </a:ln>
        </p:spPr>
        <p:txBody>
          <a:bodyPr vert="horz" lIns="0" tIns="163000" rIns="0" bIns="0" rtlCol="0" anchor="t">
            <a:normAutofit/>
          </a:bodyPr>
          <a:lstStyle/>
          <a:p>
            <a:pPr>
              <a:buNone/>
            </a:pPr>
            <a:r>
              <a:rPr lang="en-US" sz="4800" b="1" spc="-119" dirty="0">
                <a:solidFill>
                  <a:srgbClr val="0071B3"/>
                </a:solidFill>
                <a:latin typeface="Montserrat" panose="02020603050405020304" pitchFamily="2"/>
              </a:rPr>
              <a:t>Our region</a:t>
            </a:r>
          </a:p>
        </p:txBody>
      </p:sp>
      <p:sp>
        <p:nvSpPr>
          <p:cNvPr id="3" name="Text Placeholder 2"/>
          <p:cNvSpPr>
            <a:spLocks noGrp="1"/>
          </p:cNvSpPr>
          <p:nvPr>
            <p:ph type="body" idx="10"/>
          </p:nvPr>
        </p:nvSpPr>
        <p:spPr>
          <a:xfrm>
            <a:off x="527382" y="1433212"/>
            <a:ext cx="10440044" cy="1026109"/>
          </a:xfrm>
          <a:prstGeom prst="rect">
            <a:avLst/>
          </a:prstGeom>
          <a:noFill/>
          <a:ln w="0" cmpd="sng">
            <a:noFill/>
            <a:prstDash val="solid"/>
          </a:ln>
        </p:spPr>
        <p:txBody>
          <a:bodyPr vert="horz" lIns="0" tIns="78187" rIns="0" bIns="0" rtlCol="0" anchor="t">
            <a:normAutofit/>
          </a:bodyPr>
          <a:lstStyle/>
          <a:p>
            <a:pPr>
              <a:lnSpc>
                <a:spcPts val="2609"/>
              </a:lnSpc>
              <a:spcAft>
                <a:spcPts val="0"/>
              </a:spcAft>
              <a:buNone/>
            </a:pPr>
            <a:r>
              <a:rPr lang="en-US" spc="36" dirty="0">
                <a:solidFill>
                  <a:srgbClr val="595959"/>
                </a:solidFill>
                <a:latin typeface="Montserrat" panose="02020603050405020304" pitchFamily="2"/>
              </a:rPr>
              <a:t>A motor for the UK economy and major international gateway </a:t>
            </a:r>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t="15786" b="14668"/>
          <a:stretch/>
        </p:blipFill>
        <p:spPr>
          <a:xfrm>
            <a:off x="1199457" y="1923853"/>
            <a:ext cx="9696508" cy="4769511"/>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2384" y="6078551"/>
            <a:ext cx="2234629" cy="481867"/>
          </a:xfrm>
          <a:prstGeom prst="rect">
            <a:avLst/>
          </a:prstGeom>
        </p:spPr>
      </p:pic>
    </p:spTree>
    <p:extLst>
      <p:ext uri="{BB962C8B-B14F-4D97-AF65-F5344CB8AC3E}">
        <p14:creationId xmlns:p14="http://schemas.microsoft.com/office/powerpoint/2010/main" val="4029470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527381" y="460656"/>
            <a:ext cx="11259632" cy="972557"/>
          </a:xfrm>
          <a:prstGeom prst="rect">
            <a:avLst/>
          </a:prstGeom>
          <a:noFill/>
          <a:ln w="0" cmpd="sng">
            <a:noFill/>
            <a:prstDash val="solid"/>
          </a:ln>
        </p:spPr>
        <p:txBody>
          <a:bodyPr vert="horz" lIns="0" tIns="163000" rIns="0" bIns="0" rtlCol="0" anchor="t">
            <a:normAutofit/>
          </a:bodyPr>
          <a:lstStyle/>
          <a:p>
            <a:pPr>
              <a:buNone/>
            </a:pPr>
            <a:r>
              <a:rPr lang="en-US" sz="4800" b="1" spc="-119" dirty="0">
                <a:solidFill>
                  <a:srgbClr val="0071B3"/>
                </a:solidFill>
                <a:latin typeface="Montserrat" panose="02020603050405020304" pitchFamily="2"/>
              </a:rPr>
              <a:t>Our contribution to the UK economy</a:t>
            </a:r>
          </a:p>
        </p:txBody>
      </p:sp>
      <p:sp>
        <p:nvSpPr>
          <p:cNvPr id="3" name="Text Placeholder 2"/>
          <p:cNvSpPr>
            <a:spLocks noGrp="1"/>
          </p:cNvSpPr>
          <p:nvPr>
            <p:ph type="body" idx="10"/>
          </p:nvPr>
        </p:nvSpPr>
        <p:spPr>
          <a:xfrm>
            <a:off x="527381" y="1433212"/>
            <a:ext cx="10945216" cy="1026109"/>
          </a:xfrm>
          <a:prstGeom prst="rect">
            <a:avLst/>
          </a:prstGeom>
          <a:noFill/>
          <a:ln w="0" cmpd="sng">
            <a:noFill/>
            <a:prstDash val="solid"/>
          </a:ln>
        </p:spPr>
        <p:txBody>
          <a:bodyPr vert="horz" lIns="0" tIns="78187" rIns="0" bIns="0" rtlCol="0" anchor="t">
            <a:normAutofit/>
          </a:bodyPr>
          <a:lstStyle/>
          <a:p>
            <a:pPr>
              <a:lnSpc>
                <a:spcPts val="2609"/>
              </a:lnSpc>
              <a:spcAft>
                <a:spcPts val="0"/>
              </a:spcAft>
              <a:buNone/>
            </a:pPr>
            <a:r>
              <a:rPr lang="en-US" spc="36" dirty="0">
                <a:solidFill>
                  <a:srgbClr val="595959"/>
                </a:solidFill>
                <a:latin typeface="Montserrat" panose="02020603050405020304" pitchFamily="2"/>
              </a:rPr>
              <a:t>Second only to London – more than Wales, Scotland &amp; NI combined</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52384" y="6078551"/>
            <a:ext cx="2234629" cy="481867"/>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7990" t="2056" r="1207" b="6357"/>
          <a:stretch/>
        </p:blipFill>
        <p:spPr>
          <a:xfrm>
            <a:off x="1628851" y="2175052"/>
            <a:ext cx="7706320" cy="4385365"/>
          </a:xfrm>
          <a:prstGeom prst="rect">
            <a:avLst/>
          </a:prstGeom>
        </p:spPr>
      </p:pic>
    </p:spTree>
    <p:extLst>
      <p:ext uri="{BB962C8B-B14F-4D97-AF65-F5344CB8AC3E}">
        <p14:creationId xmlns:p14="http://schemas.microsoft.com/office/powerpoint/2010/main" val="2357284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466184" y="134781"/>
            <a:ext cx="11259632" cy="972557"/>
          </a:xfrm>
          <a:prstGeom prst="rect">
            <a:avLst/>
          </a:prstGeom>
          <a:noFill/>
          <a:ln w="0" cmpd="sng">
            <a:noFill/>
            <a:prstDash val="solid"/>
          </a:ln>
        </p:spPr>
        <p:txBody>
          <a:bodyPr vert="horz" lIns="0" tIns="163000" rIns="0" bIns="0" rtlCol="0" anchor="t">
            <a:normAutofit/>
          </a:bodyPr>
          <a:lstStyle/>
          <a:p>
            <a:pPr>
              <a:buNone/>
            </a:pPr>
            <a:r>
              <a:rPr lang="en-US" sz="4800" b="1" spc="-119" dirty="0">
                <a:solidFill>
                  <a:srgbClr val="0071B3"/>
                </a:solidFill>
                <a:latin typeface="Montserrat" panose="02020603050405020304" pitchFamily="2"/>
              </a:rPr>
              <a:t>Our vision and strategic principles</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52384" y="6078551"/>
            <a:ext cx="2234629" cy="481867"/>
          </a:xfrm>
          <a:prstGeom prst="rect">
            <a:avLst/>
          </a:prstGeom>
        </p:spPr>
      </p:pic>
      <p:sp>
        <p:nvSpPr>
          <p:cNvPr id="7" name="Rectangle 6"/>
          <p:cNvSpPr/>
          <p:nvPr/>
        </p:nvSpPr>
        <p:spPr>
          <a:xfrm>
            <a:off x="506973" y="1481949"/>
            <a:ext cx="4436505" cy="4213127"/>
          </a:xfrm>
          <a:prstGeom prst="rect">
            <a:avLst/>
          </a:prstGeom>
        </p:spPr>
        <p:txBody>
          <a:bodyPr wrap="square" lIns="91428" tIns="45713" rIns="91428" bIns="45713">
            <a:spAutoFit/>
          </a:bodyPr>
          <a:lstStyle/>
          <a:p>
            <a:pPr>
              <a:lnSpc>
                <a:spcPts val="3600"/>
              </a:lnSpc>
            </a:pPr>
            <a:r>
              <a:rPr lang="en-US" sz="2400" spc="-15" dirty="0">
                <a:solidFill>
                  <a:schemeClr val="tx2"/>
                </a:solidFill>
                <a:latin typeface="Montserrat" panose="00000500000000000000" pitchFamily="2" charset="0"/>
                <a:cs typeface="Arial" panose="020B0604020202020204" pitchFamily="34" charset="0"/>
              </a:rPr>
              <a:t>“We will grow the South East’s economy by facilitating the development of a </a:t>
            </a:r>
            <a:r>
              <a:rPr lang="en-US" sz="2400" spc="-11" dirty="0">
                <a:solidFill>
                  <a:schemeClr val="tx2"/>
                </a:solidFill>
                <a:latin typeface="Montserrat" panose="00000500000000000000" pitchFamily="2" charset="0"/>
                <a:cs typeface="Arial" panose="020B0604020202020204" pitchFamily="34" charset="0"/>
              </a:rPr>
              <a:t>reliable, high-quality, integrated transport system that </a:t>
            </a:r>
            <a:r>
              <a:rPr lang="en-US" sz="2400" b="1" spc="-11" dirty="0">
                <a:solidFill>
                  <a:srgbClr val="0078BE"/>
                </a:solidFill>
                <a:latin typeface="Montserrat" panose="00000500000000000000" pitchFamily="2" charset="0"/>
                <a:cs typeface="Arial" panose="020B0604020202020204" pitchFamily="34" charset="0"/>
              </a:rPr>
              <a:t>makes the region more productive and competitive</a:t>
            </a:r>
            <a:r>
              <a:rPr lang="en-US" sz="2400" b="1" spc="-11" dirty="0">
                <a:solidFill>
                  <a:srgbClr val="B6B6B6"/>
                </a:solidFill>
                <a:latin typeface="Montserrat" panose="00000500000000000000" pitchFamily="2" charset="0"/>
                <a:cs typeface="Arial" panose="020B0604020202020204" pitchFamily="34" charset="0"/>
              </a:rPr>
              <a:t>,</a:t>
            </a:r>
            <a:r>
              <a:rPr lang="en-US" sz="2400" b="1" spc="-11" dirty="0">
                <a:solidFill>
                  <a:srgbClr val="EC6A60"/>
                </a:solidFill>
                <a:latin typeface="Montserrat" panose="00000500000000000000" pitchFamily="2" charset="0"/>
                <a:cs typeface="Arial" panose="020B0604020202020204" pitchFamily="34" charset="0"/>
              </a:rPr>
              <a:t> improves the quality of life for all</a:t>
            </a:r>
            <a:r>
              <a:rPr lang="en-US" sz="2400" b="1" spc="-11" dirty="0">
                <a:solidFill>
                  <a:srgbClr val="999999"/>
                </a:solidFill>
                <a:latin typeface="Montserrat" panose="00000500000000000000" pitchFamily="2" charset="0"/>
                <a:cs typeface="Arial" panose="020B0604020202020204" pitchFamily="34" charset="0"/>
              </a:rPr>
              <a:t> </a:t>
            </a:r>
            <a:r>
              <a:rPr lang="en-US" sz="2400" spc="-11" dirty="0">
                <a:solidFill>
                  <a:schemeClr val="tx2"/>
                </a:solidFill>
                <a:latin typeface="Montserrat" panose="00000500000000000000" pitchFamily="2" charset="0"/>
                <a:cs typeface="Arial" panose="020B0604020202020204" pitchFamily="34" charset="0"/>
              </a:rPr>
              <a:t>and </a:t>
            </a:r>
            <a:r>
              <a:rPr lang="en-US" sz="2400" b="1" spc="-11" dirty="0">
                <a:solidFill>
                  <a:srgbClr val="7EC1A1"/>
                </a:solidFill>
                <a:latin typeface="Montserrat" panose="00000500000000000000" pitchFamily="2" charset="0"/>
                <a:cs typeface="Arial" panose="020B0604020202020204" pitchFamily="34" charset="0"/>
              </a:rPr>
              <a:t>protects and enhances the environment</a:t>
            </a:r>
            <a:r>
              <a:rPr lang="en-US" sz="2400" b="1" spc="-11" dirty="0">
                <a:solidFill>
                  <a:srgbClr val="999999"/>
                </a:solidFill>
                <a:latin typeface="Montserrat" panose="00000500000000000000" pitchFamily="2" charset="0"/>
                <a:cs typeface="Arial" panose="020B0604020202020204" pitchFamily="34" charset="0"/>
              </a:rPr>
              <a:t> .” </a:t>
            </a:r>
          </a:p>
        </p:txBody>
      </p:sp>
      <p:sp>
        <p:nvSpPr>
          <p:cNvPr id="8" name="Text Placeholder 3"/>
          <p:cNvSpPr txBox="1">
            <a:spLocks/>
          </p:cNvSpPr>
          <p:nvPr/>
        </p:nvSpPr>
        <p:spPr>
          <a:xfrm>
            <a:off x="6199363" y="1522532"/>
            <a:ext cx="4753147" cy="863895"/>
          </a:xfrm>
          <a:prstGeom prst="rect">
            <a:avLst/>
          </a:prstGeom>
          <a:solidFill>
            <a:srgbClr val="0078BE"/>
          </a:solidFill>
          <a:ln w="0" cmpd="sng">
            <a:noFill/>
            <a:prstDash val="solid"/>
          </a:ln>
        </p:spPr>
        <p:txBody>
          <a:bodyPr vert="horz" lIns="0" tIns="85079" rIns="0" bIns="0" rtlCol="0" anchor="ctr"/>
          <a:lstStyle>
            <a:defPPr>
              <a:defRPr lang="en-US"/>
            </a:defPPr>
            <a:lvl1pPr marL="0" algn="l"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137157">
              <a:spcAft>
                <a:spcPts val="645"/>
              </a:spcAft>
            </a:pPr>
            <a:r>
              <a:rPr lang="en-US" sz="2000" dirty="0">
                <a:solidFill>
                  <a:srgbClr val="FFFFFF"/>
                </a:solidFill>
                <a:latin typeface="Montserrat" panose="00000500000000000000" pitchFamily="2" charset="0"/>
                <a:cs typeface="Arial" panose="020B0604020202020204" pitchFamily="34" charset="0"/>
              </a:rPr>
              <a:t>Improves productivity to grow our economy and compete in the global marketplace </a:t>
            </a:r>
          </a:p>
        </p:txBody>
      </p:sp>
      <p:sp>
        <p:nvSpPr>
          <p:cNvPr id="9" name="Text Placeholder 4"/>
          <p:cNvSpPr txBox="1">
            <a:spLocks/>
          </p:cNvSpPr>
          <p:nvPr/>
        </p:nvSpPr>
        <p:spPr>
          <a:xfrm>
            <a:off x="6437308" y="2964337"/>
            <a:ext cx="4753147" cy="972557"/>
          </a:xfrm>
          <a:prstGeom prst="rect">
            <a:avLst/>
          </a:prstGeom>
          <a:solidFill>
            <a:srgbClr val="EC6A60"/>
          </a:solidFill>
          <a:ln w="0" cmpd="sng">
            <a:noFill/>
            <a:prstDash val="solid"/>
          </a:ln>
        </p:spPr>
        <p:txBody>
          <a:bodyPr vert="horz" lIns="0" tIns="173967" rIns="0" bIns="0" rtlCol="0" anchor="t"/>
          <a:lstStyle>
            <a:defPPr>
              <a:defRPr lang="en-US"/>
            </a:defPPr>
            <a:lvl1pPr marL="0" algn="l"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137157" marR="91438">
              <a:spcAft>
                <a:spcPts val="645"/>
              </a:spcAft>
            </a:pPr>
            <a:r>
              <a:rPr lang="en-US" sz="2000" dirty="0">
                <a:solidFill>
                  <a:srgbClr val="FFFFFF"/>
                </a:solidFill>
                <a:latin typeface="Montserrat" panose="00000500000000000000" pitchFamily="2" charset="0"/>
                <a:cs typeface="Arial" panose="020B0604020202020204" pitchFamily="34" charset="0"/>
              </a:rPr>
              <a:t>Improves safety, quality of life and access to opportunities for everyone</a:t>
            </a:r>
          </a:p>
        </p:txBody>
      </p:sp>
      <p:sp>
        <p:nvSpPr>
          <p:cNvPr id="10" name="Text Placeholder 5"/>
          <p:cNvSpPr txBox="1">
            <a:spLocks/>
          </p:cNvSpPr>
          <p:nvPr/>
        </p:nvSpPr>
        <p:spPr>
          <a:xfrm>
            <a:off x="5965371" y="4514758"/>
            <a:ext cx="4753147" cy="972557"/>
          </a:xfrm>
          <a:prstGeom prst="rect">
            <a:avLst/>
          </a:prstGeom>
          <a:solidFill>
            <a:srgbClr val="7EC1A1"/>
          </a:solidFill>
          <a:ln w="0" cmpd="sng">
            <a:noFill/>
            <a:prstDash val="solid"/>
          </a:ln>
        </p:spPr>
        <p:txBody>
          <a:bodyPr vert="horz" lIns="0" tIns="85079" rIns="0" bIns="0" rtlCol="0" anchor="t"/>
          <a:lstStyle>
            <a:defPPr>
              <a:defRPr lang="en-US"/>
            </a:defPPr>
            <a:lvl1pPr marL="0" algn="l"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137157">
              <a:spcAft>
                <a:spcPts val="645"/>
              </a:spcAft>
            </a:pPr>
            <a:r>
              <a:rPr lang="en-US" sz="2000" dirty="0">
                <a:solidFill>
                  <a:srgbClr val="FFFFFF"/>
                </a:solidFill>
                <a:latin typeface="Montserrat" panose="00000500000000000000" pitchFamily="2" charset="0"/>
                <a:cs typeface="Arial" panose="020B0604020202020204" pitchFamily="34" charset="0"/>
              </a:rPr>
              <a:t>Protects and enhances the South East’s unique natural and historic environment </a:t>
            </a:r>
          </a:p>
        </p:txBody>
      </p:sp>
      <p:cxnSp>
        <p:nvCxnSpPr>
          <p:cNvPr id="12" name="Elbow Connector 11"/>
          <p:cNvCxnSpPr>
            <a:cxnSpLocks/>
            <a:endCxn id="8" idx="1"/>
          </p:cNvCxnSpPr>
          <p:nvPr/>
        </p:nvCxnSpPr>
        <p:spPr>
          <a:xfrm flipV="1">
            <a:off x="3574473" y="1954480"/>
            <a:ext cx="2624890" cy="2106881"/>
          </a:xfrm>
          <a:prstGeom prst="bentConnector3">
            <a:avLst>
              <a:gd name="adj1" fmla="val 50000"/>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Elbow Connector 12"/>
          <p:cNvCxnSpPr/>
          <p:nvPr/>
        </p:nvCxnSpPr>
        <p:spPr>
          <a:xfrm flipV="1">
            <a:off x="4949292" y="3684250"/>
            <a:ext cx="1488017" cy="863895"/>
          </a:xfrm>
          <a:prstGeom prst="bentConnector3">
            <a:avLst>
              <a:gd name="adj1"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Elbow Connector 13"/>
          <p:cNvCxnSpPr/>
          <p:nvPr/>
        </p:nvCxnSpPr>
        <p:spPr>
          <a:xfrm flipV="1">
            <a:off x="4477355" y="5234672"/>
            <a:ext cx="1484020" cy="264479"/>
          </a:xfrm>
          <a:prstGeom prst="bentConnector3">
            <a:avLst>
              <a:gd name="adj1" fmla="val 50000"/>
            </a:avLst>
          </a:prstGeom>
          <a:ln>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6747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73785" y="92132"/>
            <a:ext cx="11875207" cy="5875077"/>
          </a:xfrm>
          <a:prstGeom prst="rect">
            <a:avLst/>
          </a:prstGeom>
          <a:solidFill>
            <a:schemeClr val="accent1"/>
          </a:solidFill>
          <a:ln w="0" cmpd="sng">
            <a:noFill/>
            <a:prstDash val="solid"/>
          </a:ln>
        </p:spPr>
        <p:txBody>
          <a:bodyPr vert="horz" lIns="0" tIns="528093" rIns="0" bIns="0" rtlCol="0" anchor="t">
            <a:normAutofit/>
          </a:bodyPr>
          <a:lstStyle/>
          <a:p>
            <a:pPr>
              <a:lnSpc>
                <a:spcPts val="5635"/>
              </a:lnSpc>
              <a:spcAft>
                <a:spcPts val="0"/>
              </a:spcAft>
              <a:buNone/>
            </a:pPr>
            <a:r>
              <a:rPr lang="en-US" sz="5067" b="1" spc="-57" dirty="0">
                <a:solidFill>
                  <a:srgbClr val="FFFFFF"/>
                </a:solidFill>
                <a:latin typeface="Montserrat" panose="02020603050405020304" pitchFamily="2"/>
              </a:rPr>
              <a:t>Developing our </a:t>
            </a:r>
          </a:p>
          <a:p>
            <a:pPr>
              <a:lnSpc>
                <a:spcPts val="5635"/>
              </a:lnSpc>
              <a:spcAft>
                <a:spcPts val="0"/>
              </a:spcAft>
              <a:buNone/>
            </a:pPr>
            <a:r>
              <a:rPr lang="en-US" sz="5067" b="1" spc="-57" dirty="0">
                <a:solidFill>
                  <a:srgbClr val="FFFFFF"/>
                </a:solidFill>
                <a:latin typeface="Montserrat" panose="02020603050405020304" pitchFamily="2"/>
              </a:rPr>
              <a:t>transport strategy</a:t>
            </a:r>
          </a:p>
          <a:p>
            <a:pPr>
              <a:buNone/>
            </a:pPr>
            <a:endParaRPr lang="en-US" sz="2533" spc="5" dirty="0">
              <a:solidFill>
                <a:srgbClr val="FFFFFF"/>
              </a:solidFill>
              <a:latin typeface="Montserrat" panose="02020603050405020304" pitchFamily="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52384" y="6078551"/>
            <a:ext cx="2234629" cy="481867"/>
          </a:xfrm>
          <a:prstGeom prst="rect">
            <a:avLst/>
          </a:prstGeom>
        </p:spPr>
      </p:pic>
    </p:spTree>
    <p:extLst>
      <p:ext uri="{BB962C8B-B14F-4D97-AF65-F5344CB8AC3E}">
        <p14:creationId xmlns:p14="http://schemas.microsoft.com/office/powerpoint/2010/main" val="1752062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527381" y="460656"/>
            <a:ext cx="11259632" cy="972557"/>
          </a:xfrm>
          <a:prstGeom prst="rect">
            <a:avLst/>
          </a:prstGeom>
          <a:noFill/>
          <a:ln w="0" cmpd="sng">
            <a:noFill/>
            <a:prstDash val="solid"/>
          </a:ln>
        </p:spPr>
        <p:txBody>
          <a:bodyPr vert="horz" lIns="0" tIns="163000" rIns="0" bIns="0" rtlCol="0" anchor="t">
            <a:normAutofit/>
          </a:bodyPr>
          <a:lstStyle/>
          <a:p>
            <a:pPr>
              <a:buNone/>
            </a:pPr>
            <a:r>
              <a:rPr lang="en-US" sz="4800" b="1" spc="-119" dirty="0">
                <a:solidFill>
                  <a:srgbClr val="0071B3"/>
                </a:solidFill>
                <a:latin typeface="Montserrat" panose="02020603050405020304" pitchFamily="2"/>
              </a:rPr>
              <a:t>Economic Connectivity Review</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392" y="1604798"/>
            <a:ext cx="9505056" cy="4764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63477" y="6021289"/>
            <a:ext cx="593163" cy="595537"/>
          </a:xfrm>
          <a:prstGeom prst="rect">
            <a:avLst/>
          </a:prstGeom>
        </p:spPr>
      </p:pic>
    </p:spTree>
    <p:extLst>
      <p:ext uri="{BB962C8B-B14F-4D97-AF65-F5344CB8AC3E}">
        <p14:creationId xmlns:p14="http://schemas.microsoft.com/office/powerpoint/2010/main" val="1228905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527381" y="460656"/>
            <a:ext cx="11259632" cy="972557"/>
          </a:xfrm>
          <a:prstGeom prst="rect">
            <a:avLst/>
          </a:prstGeom>
          <a:noFill/>
          <a:ln w="0" cmpd="sng">
            <a:noFill/>
            <a:prstDash val="solid"/>
          </a:ln>
        </p:spPr>
        <p:txBody>
          <a:bodyPr vert="horz" lIns="0" tIns="163000" rIns="0" bIns="0" rtlCol="0" anchor="t">
            <a:normAutofit/>
          </a:bodyPr>
          <a:lstStyle/>
          <a:p>
            <a:pPr>
              <a:buNone/>
            </a:pPr>
            <a:r>
              <a:rPr lang="en-US" sz="4800" b="1" spc="-119" dirty="0">
                <a:solidFill>
                  <a:srgbClr val="0071B3"/>
                </a:solidFill>
                <a:latin typeface="Montserrat" panose="02020603050405020304" pitchFamily="2"/>
              </a:rPr>
              <a:t>Planned housing development</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63477" y="6021289"/>
            <a:ext cx="593163" cy="595537"/>
          </a:xfrm>
          <a:prstGeom prst="rect">
            <a:avLst/>
          </a:prstGeom>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010" y="1593276"/>
            <a:ext cx="9565449" cy="4908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3448" y="5733256"/>
            <a:ext cx="1905000" cy="66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80309" y="4197086"/>
            <a:ext cx="2193032" cy="2497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2508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527381" y="460656"/>
            <a:ext cx="11259632" cy="972557"/>
          </a:xfrm>
          <a:prstGeom prst="rect">
            <a:avLst/>
          </a:prstGeom>
          <a:noFill/>
          <a:ln w="0" cmpd="sng">
            <a:noFill/>
            <a:prstDash val="solid"/>
          </a:ln>
        </p:spPr>
        <p:txBody>
          <a:bodyPr vert="horz" lIns="0" tIns="163000" rIns="0" bIns="0" rtlCol="0" anchor="t">
            <a:normAutofit/>
          </a:bodyPr>
          <a:lstStyle/>
          <a:p>
            <a:pPr>
              <a:buNone/>
            </a:pPr>
            <a:r>
              <a:rPr lang="en-US" sz="4800" b="1" spc="-119" dirty="0">
                <a:solidFill>
                  <a:srgbClr val="0071B3"/>
                </a:solidFill>
                <a:latin typeface="Montserrat" panose="02020603050405020304" pitchFamily="2"/>
              </a:rPr>
              <a:t>Planned employment sites</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63477" y="6021289"/>
            <a:ext cx="593163" cy="595537"/>
          </a:xfrm>
          <a:prstGeom prst="rect">
            <a:avLst/>
          </a:prstGeom>
        </p:spPr>
      </p:pic>
      <p:pic>
        <p:nvPicPr>
          <p:cNvPr id="8"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b="1455"/>
          <a:stretch/>
        </p:blipFill>
        <p:spPr bwMode="auto">
          <a:xfrm>
            <a:off x="527382" y="1508787"/>
            <a:ext cx="9605525" cy="5006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3448" y="5840941"/>
            <a:ext cx="1905000" cy="66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6729" r="50000"/>
          <a:stretch/>
        </p:blipFill>
        <p:spPr bwMode="auto">
          <a:xfrm>
            <a:off x="8880310" y="4293096"/>
            <a:ext cx="1096516" cy="2079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10224459" y="4243621"/>
            <a:ext cx="2400267" cy="1750800"/>
          </a:xfrm>
          <a:prstGeom prst="rect">
            <a:avLst/>
          </a:prstGeom>
          <a:noFill/>
        </p:spPr>
        <p:txBody>
          <a:bodyPr wrap="square" rtlCol="0">
            <a:spAutoFit/>
          </a:bodyPr>
          <a:lstStyle/>
          <a:p>
            <a:pPr>
              <a:lnSpc>
                <a:spcPct val="150000"/>
              </a:lnSpc>
            </a:pPr>
            <a:r>
              <a:rPr lang="en-GB" sz="1467" dirty="0">
                <a:latin typeface="Montserrat" panose="00000500000000000000" pitchFamily="2" charset="0"/>
              </a:rPr>
              <a:t>250 - 1000</a:t>
            </a:r>
          </a:p>
          <a:p>
            <a:pPr>
              <a:lnSpc>
                <a:spcPct val="150000"/>
              </a:lnSpc>
            </a:pPr>
            <a:r>
              <a:rPr lang="en-GB" sz="1467" dirty="0">
                <a:latin typeface="Montserrat" panose="00000500000000000000" pitchFamily="2" charset="0"/>
              </a:rPr>
              <a:t>1,001 - 2,500</a:t>
            </a:r>
          </a:p>
          <a:p>
            <a:pPr>
              <a:lnSpc>
                <a:spcPct val="150000"/>
              </a:lnSpc>
            </a:pPr>
            <a:r>
              <a:rPr lang="en-GB" sz="1467" dirty="0">
                <a:latin typeface="Montserrat" panose="00000500000000000000" pitchFamily="2" charset="0"/>
              </a:rPr>
              <a:t>2,501 - 5,000</a:t>
            </a:r>
          </a:p>
          <a:p>
            <a:pPr>
              <a:lnSpc>
                <a:spcPct val="150000"/>
              </a:lnSpc>
            </a:pPr>
            <a:r>
              <a:rPr lang="en-GB" sz="1467" dirty="0">
                <a:latin typeface="Montserrat" panose="00000500000000000000" pitchFamily="2" charset="0"/>
              </a:rPr>
              <a:t>5,000  -10,000</a:t>
            </a:r>
          </a:p>
          <a:p>
            <a:pPr>
              <a:lnSpc>
                <a:spcPct val="150000"/>
              </a:lnSpc>
            </a:pPr>
            <a:r>
              <a:rPr lang="en-GB" sz="1467" dirty="0">
                <a:latin typeface="Montserrat" panose="00000500000000000000" pitchFamily="2" charset="0"/>
              </a:rPr>
              <a:t>&gt;10,000</a:t>
            </a:r>
          </a:p>
        </p:txBody>
      </p:sp>
    </p:spTree>
    <p:extLst>
      <p:ext uri="{BB962C8B-B14F-4D97-AF65-F5344CB8AC3E}">
        <p14:creationId xmlns:p14="http://schemas.microsoft.com/office/powerpoint/2010/main" val="2611191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527381" y="460656"/>
            <a:ext cx="11259632" cy="972557"/>
          </a:xfrm>
          <a:prstGeom prst="rect">
            <a:avLst/>
          </a:prstGeom>
          <a:noFill/>
          <a:ln w="0" cmpd="sng">
            <a:noFill/>
            <a:prstDash val="solid"/>
          </a:ln>
        </p:spPr>
        <p:txBody>
          <a:bodyPr vert="horz" lIns="0" tIns="163000" rIns="0" bIns="0" rtlCol="0" anchor="t">
            <a:normAutofit/>
          </a:bodyPr>
          <a:lstStyle/>
          <a:p>
            <a:pPr>
              <a:buNone/>
            </a:pPr>
            <a:r>
              <a:rPr lang="en-US" sz="4800" b="1" spc="-119" dirty="0">
                <a:solidFill>
                  <a:srgbClr val="0071B3"/>
                </a:solidFill>
                <a:latin typeface="Montserrat" panose="02020603050405020304" pitchFamily="2"/>
              </a:rPr>
              <a:t>London commuter flows</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63477" y="6021289"/>
            <a:ext cx="593163" cy="595537"/>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618" y="1449523"/>
            <a:ext cx="8977767" cy="5051819"/>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48395" y="1412776"/>
            <a:ext cx="2498059" cy="4032448"/>
          </a:xfrm>
          <a:prstGeom prst="rect">
            <a:avLst/>
          </a:prstGeom>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12541" y="5997619"/>
            <a:ext cx="2339843" cy="5013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6200000">
            <a:off x="7998420" y="4598922"/>
            <a:ext cx="2339843" cy="768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11025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Pentagon 36"/>
          <p:cNvSpPr/>
          <p:nvPr/>
        </p:nvSpPr>
        <p:spPr>
          <a:xfrm>
            <a:off x="3551718" y="3594920"/>
            <a:ext cx="6630533" cy="794187"/>
          </a:xfrm>
          <a:prstGeom prst="homePlate">
            <a:avLst/>
          </a:prstGeom>
          <a:ln/>
        </p:spPr>
        <p:style>
          <a:lnRef idx="3">
            <a:schemeClr val="lt1"/>
          </a:lnRef>
          <a:fillRef idx="1">
            <a:schemeClr val="accent2"/>
          </a:fillRef>
          <a:effectRef idx="1">
            <a:schemeClr val="accent2"/>
          </a:effectRef>
          <a:fontRef idx="minor">
            <a:schemeClr val="lt1"/>
          </a:fontRef>
        </p:style>
        <p:txBody>
          <a:bodyPr rtlCol="0" anchor="ctr"/>
          <a:lstStyle/>
          <a:p>
            <a:pPr algn="ctr"/>
            <a:endParaRPr lang="en-GB" sz="1600" dirty="0">
              <a:latin typeface="Montserrat" panose="00000500000000000000" pitchFamily="2" charset="0"/>
            </a:endParaRPr>
          </a:p>
        </p:txBody>
      </p:sp>
      <p:sp>
        <p:nvSpPr>
          <p:cNvPr id="58" name="Pentagon 57"/>
          <p:cNvSpPr/>
          <p:nvPr/>
        </p:nvSpPr>
        <p:spPr>
          <a:xfrm>
            <a:off x="4847861" y="2342523"/>
            <a:ext cx="1971187" cy="859221"/>
          </a:xfrm>
          <a:prstGeom prst="homePlate">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bg1"/>
              </a:solidFill>
            </a:endParaRPr>
          </a:p>
        </p:txBody>
      </p:sp>
      <p:sp>
        <p:nvSpPr>
          <p:cNvPr id="2" name="Text Placeholder 1"/>
          <p:cNvSpPr>
            <a:spLocks noGrp="1"/>
          </p:cNvSpPr>
          <p:nvPr>
            <p:ph type="body" idx="10"/>
          </p:nvPr>
        </p:nvSpPr>
        <p:spPr>
          <a:xfrm>
            <a:off x="527381" y="460656"/>
            <a:ext cx="11259632" cy="972557"/>
          </a:xfrm>
          <a:prstGeom prst="rect">
            <a:avLst/>
          </a:prstGeom>
          <a:noFill/>
          <a:ln w="0" cmpd="sng">
            <a:noFill/>
            <a:prstDash val="solid"/>
          </a:ln>
        </p:spPr>
        <p:txBody>
          <a:bodyPr vert="horz" lIns="0" tIns="163000" rIns="0" bIns="0" rtlCol="0" anchor="t">
            <a:normAutofit/>
          </a:bodyPr>
          <a:lstStyle/>
          <a:p>
            <a:pPr>
              <a:buNone/>
            </a:pPr>
            <a:r>
              <a:rPr lang="en-US" sz="4800" b="1" spc="-119" dirty="0">
                <a:solidFill>
                  <a:srgbClr val="0071B3"/>
                </a:solidFill>
                <a:latin typeface="Montserrat" panose="02020603050405020304" pitchFamily="2"/>
              </a:rPr>
              <a:t>Transport strategy route map</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52384" y="6078551"/>
            <a:ext cx="2234629" cy="481867"/>
          </a:xfrm>
          <a:prstGeom prst="rect">
            <a:avLst/>
          </a:prstGeom>
        </p:spPr>
      </p:pic>
      <p:sp>
        <p:nvSpPr>
          <p:cNvPr id="36" name="Pentagon 35"/>
          <p:cNvSpPr/>
          <p:nvPr/>
        </p:nvSpPr>
        <p:spPr>
          <a:xfrm>
            <a:off x="9168341" y="4896361"/>
            <a:ext cx="2282443" cy="794187"/>
          </a:xfrm>
          <a:prstGeom prst="homePlate">
            <a:avLst/>
          </a:prstGeom>
          <a:solidFill>
            <a:srgbClr val="FF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latin typeface="Montserrat" panose="00000500000000000000" pitchFamily="2" charset="0"/>
            </a:endParaRPr>
          </a:p>
        </p:txBody>
      </p:sp>
      <p:sp>
        <p:nvSpPr>
          <p:cNvPr id="39" name="Pentagon 38"/>
          <p:cNvSpPr/>
          <p:nvPr/>
        </p:nvSpPr>
        <p:spPr>
          <a:xfrm>
            <a:off x="453707" y="2342523"/>
            <a:ext cx="1801867" cy="859221"/>
          </a:xfrm>
          <a:prstGeom prst="homePlat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latin typeface="Montserrat" panose="00000500000000000000" pitchFamily="2" charset="0"/>
            </a:endParaRPr>
          </a:p>
        </p:txBody>
      </p:sp>
      <p:sp>
        <p:nvSpPr>
          <p:cNvPr id="40" name="TextBox 39"/>
          <p:cNvSpPr txBox="1"/>
          <p:nvPr/>
        </p:nvSpPr>
        <p:spPr>
          <a:xfrm>
            <a:off x="453708" y="2375205"/>
            <a:ext cx="1565098" cy="830997"/>
          </a:xfrm>
          <a:prstGeom prst="rect">
            <a:avLst/>
          </a:prstGeom>
          <a:noFill/>
        </p:spPr>
        <p:txBody>
          <a:bodyPr wrap="square" rtlCol="0">
            <a:spAutoFit/>
          </a:bodyPr>
          <a:lstStyle/>
          <a:p>
            <a:r>
              <a:rPr lang="en-GB" sz="1600" b="1" dirty="0">
                <a:solidFill>
                  <a:schemeClr val="bg1"/>
                </a:solidFill>
                <a:latin typeface="Montserrat" panose="00000500000000000000" pitchFamily="2" charset="0"/>
              </a:rPr>
              <a:t>Economic Connectivity Review </a:t>
            </a:r>
          </a:p>
        </p:txBody>
      </p:sp>
      <p:sp>
        <p:nvSpPr>
          <p:cNvPr id="41" name="TextBox 40"/>
          <p:cNvSpPr txBox="1"/>
          <p:nvPr/>
        </p:nvSpPr>
        <p:spPr>
          <a:xfrm>
            <a:off x="3599723" y="3829076"/>
            <a:ext cx="3671512" cy="338554"/>
          </a:xfrm>
          <a:prstGeom prst="rect">
            <a:avLst/>
          </a:prstGeom>
          <a:noFill/>
        </p:spPr>
        <p:txBody>
          <a:bodyPr wrap="square" rtlCol="0">
            <a:spAutoFit/>
          </a:bodyPr>
          <a:lstStyle/>
          <a:p>
            <a:r>
              <a:rPr lang="en-GB" sz="1600" b="1" dirty="0">
                <a:solidFill>
                  <a:schemeClr val="bg1"/>
                </a:solidFill>
                <a:latin typeface="Montserrat" panose="00000500000000000000" pitchFamily="2" charset="0"/>
              </a:rPr>
              <a:t>Corridor studies  </a:t>
            </a:r>
          </a:p>
        </p:txBody>
      </p:sp>
      <p:sp>
        <p:nvSpPr>
          <p:cNvPr id="42" name="TextBox 41"/>
          <p:cNvSpPr txBox="1"/>
          <p:nvPr/>
        </p:nvSpPr>
        <p:spPr>
          <a:xfrm>
            <a:off x="9168342" y="5021693"/>
            <a:ext cx="2590845" cy="584775"/>
          </a:xfrm>
          <a:prstGeom prst="rect">
            <a:avLst/>
          </a:prstGeom>
          <a:noFill/>
        </p:spPr>
        <p:txBody>
          <a:bodyPr wrap="square" rtlCol="0">
            <a:spAutoFit/>
          </a:bodyPr>
          <a:lstStyle/>
          <a:p>
            <a:r>
              <a:rPr lang="en-GB" sz="1600" b="1" dirty="0">
                <a:solidFill>
                  <a:schemeClr val="bg1"/>
                </a:solidFill>
                <a:latin typeface="Montserrat" panose="00000500000000000000" pitchFamily="2" charset="0"/>
              </a:rPr>
              <a:t>Strategic</a:t>
            </a:r>
          </a:p>
          <a:p>
            <a:r>
              <a:rPr lang="en-GB" sz="1600" b="1" dirty="0">
                <a:solidFill>
                  <a:schemeClr val="bg1"/>
                </a:solidFill>
                <a:latin typeface="Montserrat" panose="00000500000000000000" pitchFamily="2" charset="0"/>
              </a:rPr>
              <a:t>Investment Plan </a:t>
            </a:r>
          </a:p>
        </p:txBody>
      </p:sp>
      <p:sp>
        <p:nvSpPr>
          <p:cNvPr id="44" name="TextBox 43"/>
          <p:cNvSpPr txBox="1"/>
          <p:nvPr/>
        </p:nvSpPr>
        <p:spPr>
          <a:xfrm>
            <a:off x="1561813" y="1673224"/>
            <a:ext cx="2229931" cy="379656"/>
          </a:xfrm>
          <a:prstGeom prst="rect">
            <a:avLst/>
          </a:prstGeom>
          <a:noFill/>
        </p:spPr>
        <p:txBody>
          <a:bodyPr wrap="square" rtlCol="0">
            <a:spAutoFit/>
          </a:bodyPr>
          <a:lstStyle/>
          <a:p>
            <a:r>
              <a:rPr lang="en-GB" sz="1867" b="1" dirty="0">
                <a:latin typeface="Montserrat" panose="00000500000000000000" pitchFamily="2" charset="0"/>
              </a:rPr>
              <a:t>June 2018</a:t>
            </a:r>
          </a:p>
        </p:txBody>
      </p:sp>
      <p:sp>
        <p:nvSpPr>
          <p:cNvPr id="45" name="Pentagon 44"/>
          <p:cNvSpPr/>
          <p:nvPr/>
        </p:nvSpPr>
        <p:spPr>
          <a:xfrm>
            <a:off x="2639616" y="2342523"/>
            <a:ext cx="1824203" cy="859221"/>
          </a:xfrm>
          <a:prstGeom prst="homePlat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latin typeface="Montserrat" panose="00000500000000000000" pitchFamily="2" charset="0"/>
            </a:endParaRPr>
          </a:p>
        </p:txBody>
      </p:sp>
      <p:sp>
        <p:nvSpPr>
          <p:cNvPr id="46" name="TextBox 45"/>
          <p:cNvSpPr txBox="1"/>
          <p:nvPr/>
        </p:nvSpPr>
        <p:spPr>
          <a:xfrm>
            <a:off x="2639616" y="2468894"/>
            <a:ext cx="1824203" cy="584775"/>
          </a:xfrm>
          <a:prstGeom prst="rect">
            <a:avLst/>
          </a:prstGeom>
          <a:noFill/>
        </p:spPr>
        <p:txBody>
          <a:bodyPr wrap="square" rtlCol="0">
            <a:spAutoFit/>
          </a:bodyPr>
          <a:lstStyle/>
          <a:p>
            <a:r>
              <a:rPr lang="en-GB" sz="1600" b="1" dirty="0">
                <a:solidFill>
                  <a:schemeClr val="bg1"/>
                </a:solidFill>
                <a:latin typeface="Montserrat" panose="00000500000000000000" pitchFamily="2" charset="0"/>
              </a:rPr>
              <a:t>Strategy </a:t>
            </a:r>
          </a:p>
          <a:p>
            <a:r>
              <a:rPr lang="en-GB" sz="1600" b="1" dirty="0">
                <a:solidFill>
                  <a:schemeClr val="bg1"/>
                </a:solidFill>
                <a:latin typeface="Montserrat" panose="00000500000000000000" pitchFamily="2" charset="0"/>
              </a:rPr>
              <a:t>development  </a:t>
            </a:r>
          </a:p>
        </p:txBody>
      </p:sp>
      <p:sp>
        <p:nvSpPr>
          <p:cNvPr id="48" name="TextBox 47"/>
          <p:cNvSpPr txBox="1"/>
          <p:nvPr/>
        </p:nvSpPr>
        <p:spPr>
          <a:xfrm>
            <a:off x="3695733" y="1673224"/>
            <a:ext cx="2229931" cy="379656"/>
          </a:xfrm>
          <a:prstGeom prst="rect">
            <a:avLst/>
          </a:prstGeom>
          <a:noFill/>
        </p:spPr>
        <p:txBody>
          <a:bodyPr wrap="square" rtlCol="0">
            <a:spAutoFit/>
          </a:bodyPr>
          <a:lstStyle/>
          <a:p>
            <a:r>
              <a:rPr lang="en-GB" sz="1867" b="1" dirty="0">
                <a:latin typeface="Montserrat" panose="00000500000000000000" pitchFamily="2" charset="0"/>
              </a:rPr>
              <a:t>Sept 2019</a:t>
            </a:r>
          </a:p>
        </p:txBody>
      </p:sp>
      <p:sp>
        <p:nvSpPr>
          <p:cNvPr id="49" name="TextBox 48"/>
          <p:cNvSpPr txBox="1"/>
          <p:nvPr/>
        </p:nvSpPr>
        <p:spPr>
          <a:xfrm>
            <a:off x="4847861" y="2468894"/>
            <a:ext cx="2400267" cy="584775"/>
          </a:xfrm>
          <a:prstGeom prst="rect">
            <a:avLst/>
          </a:prstGeom>
          <a:noFill/>
        </p:spPr>
        <p:txBody>
          <a:bodyPr wrap="square" rtlCol="0">
            <a:spAutoFit/>
          </a:bodyPr>
          <a:lstStyle/>
          <a:p>
            <a:r>
              <a:rPr lang="en-GB" sz="1600" b="1" dirty="0">
                <a:solidFill>
                  <a:schemeClr val="bg1"/>
                </a:solidFill>
                <a:latin typeface="Montserrat" panose="00000500000000000000" pitchFamily="2" charset="0"/>
              </a:rPr>
              <a:t>Public </a:t>
            </a:r>
          </a:p>
          <a:p>
            <a:r>
              <a:rPr lang="en-GB" sz="1600" b="1" dirty="0">
                <a:solidFill>
                  <a:schemeClr val="bg1"/>
                </a:solidFill>
                <a:latin typeface="Montserrat" panose="00000500000000000000" pitchFamily="2" charset="0"/>
              </a:rPr>
              <a:t>consultation  </a:t>
            </a:r>
          </a:p>
        </p:txBody>
      </p:sp>
      <p:sp>
        <p:nvSpPr>
          <p:cNvPr id="51" name="TextBox 50"/>
          <p:cNvSpPr txBox="1"/>
          <p:nvPr/>
        </p:nvSpPr>
        <p:spPr>
          <a:xfrm>
            <a:off x="6096000" y="1673224"/>
            <a:ext cx="2229931" cy="379656"/>
          </a:xfrm>
          <a:prstGeom prst="rect">
            <a:avLst/>
          </a:prstGeom>
          <a:noFill/>
        </p:spPr>
        <p:txBody>
          <a:bodyPr wrap="square" rtlCol="0">
            <a:spAutoFit/>
          </a:bodyPr>
          <a:lstStyle/>
          <a:p>
            <a:r>
              <a:rPr lang="en-GB" sz="1867" b="1" dirty="0">
                <a:latin typeface="Montserrat" panose="00000500000000000000" pitchFamily="2" charset="0"/>
              </a:rPr>
              <a:t>Dec 2019</a:t>
            </a:r>
          </a:p>
        </p:txBody>
      </p:sp>
      <p:sp>
        <p:nvSpPr>
          <p:cNvPr id="52" name="Pentagon 51"/>
          <p:cNvSpPr/>
          <p:nvPr/>
        </p:nvSpPr>
        <p:spPr>
          <a:xfrm>
            <a:off x="7248129" y="2342525"/>
            <a:ext cx="1973543" cy="859220"/>
          </a:xfrm>
          <a:prstGeom prst="homePlate">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latin typeface="Montserrat" panose="00000500000000000000" pitchFamily="2" charset="0"/>
            </a:endParaRPr>
          </a:p>
        </p:txBody>
      </p:sp>
      <p:sp>
        <p:nvSpPr>
          <p:cNvPr id="53" name="TextBox 52"/>
          <p:cNvSpPr txBox="1"/>
          <p:nvPr/>
        </p:nvSpPr>
        <p:spPr>
          <a:xfrm>
            <a:off x="7274792" y="2564904"/>
            <a:ext cx="1920213" cy="338554"/>
          </a:xfrm>
          <a:prstGeom prst="rect">
            <a:avLst/>
          </a:prstGeom>
          <a:noFill/>
        </p:spPr>
        <p:txBody>
          <a:bodyPr wrap="square" rtlCol="0">
            <a:spAutoFit/>
          </a:bodyPr>
          <a:lstStyle/>
          <a:p>
            <a:r>
              <a:rPr lang="en-GB" sz="1600" b="1" dirty="0">
                <a:solidFill>
                  <a:schemeClr val="bg1"/>
                </a:solidFill>
                <a:latin typeface="Montserrat" panose="00000500000000000000" pitchFamily="2" charset="0"/>
              </a:rPr>
              <a:t>Final strategy  </a:t>
            </a:r>
          </a:p>
        </p:txBody>
      </p:sp>
      <p:cxnSp>
        <p:nvCxnSpPr>
          <p:cNvPr id="54" name="Straight Connector 53"/>
          <p:cNvCxnSpPr/>
          <p:nvPr/>
        </p:nvCxnSpPr>
        <p:spPr>
          <a:xfrm>
            <a:off x="11583324" y="2376200"/>
            <a:ext cx="0" cy="1820885"/>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8496267" y="1699664"/>
            <a:ext cx="1777991" cy="379656"/>
          </a:xfrm>
          <a:prstGeom prst="rect">
            <a:avLst/>
          </a:prstGeom>
          <a:noFill/>
        </p:spPr>
        <p:txBody>
          <a:bodyPr wrap="square" rtlCol="0">
            <a:spAutoFit/>
          </a:bodyPr>
          <a:lstStyle/>
          <a:p>
            <a:r>
              <a:rPr lang="en-GB" sz="1867" b="1" dirty="0">
                <a:latin typeface="Montserrat" panose="00000500000000000000" pitchFamily="2" charset="0"/>
              </a:rPr>
              <a:t>Mar 2020</a:t>
            </a:r>
          </a:p>
        </p:txBody>
      </p:sp>
      <p:cxnSp>
        <p:nvCxnSpPr>
          <p:cNvPr id="56" name="Straight Connector 55"/>
          <p:cNvCxnSpPr/>
          <p:nvPr/>
        </p:nvCxnSpPr>
        <p:spPr>
          <a:xfrm>
            <a:off x="15199149" y="2483912"/>
            <a:ext cx="0" cy="5182165"/>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10704513" y="1671556"/>
            <a:ext cx="1777991" cy="379656"/>
          </a:xfrm>
          <a:prstGeom prst="rect">
            <a:avLst/>
          </a:prstGeom>
          <a:noFill/>
        </p:spPr>
        <p:txBody>
          <a:bodyPr wrap="square" rtlCol="0">
            <a:spAutoFit/>
          </a:bodyPr>
          <a:lstStyle/>
          <a:p>
            <a:r>
              <a:rPr lang="en-GB" sz="1867" b="1" dirty="0">
                <a:latin typeface="Montserrat" panose="00000500000000000000" pitchFamily="2" charset="0"/>
              </a:rPr>
              <a:t>Mar</a:t>
            </a:r>
            <a:r>
              <a:rPr lang="en-GB" sz="1867" dirty="0">
                <a:latin typeface="Montserrat" panose="00000500000000000000" pitchFamily="2" charset="0"/>
              </a:rPr>
              <a:t> </a:t>
            </a:r>
            <a:r>
              <a:rPr lang="en-GB" sz="1867" b="1" dirty="0">
                <a:latin typeface="Montserrat" panose="00000500000000000000" pitchFamily="2" charset="0"/>
              </a:rPr>
              <a:t>2021</a:t>
            </a:r>
          </a:p>
        </p:txBody>
      </p:sp>
      <p:cxnSp>
        <p:nvCxnSpPr>
          <p:cNvPr id="59" name="Straight Connector 58"/>
          <p:cNvCxnSpPr/>
          <p:nvPr/>
        </p:nvCxnSpPr>
        <p:spPr>
          <a:xfrm>
            <a:off x="2447595" y="2192856"/>
            <a:ext cx="0" cy="1236144"/>
          </a:xfrm>
          <a:prstGeom prst="line">
            <a:avLst/>
          </a:prstGeom>
          <a:ln w="381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4559829" y="2180861"/>
            <a:ext cx="0" cy="1236144"/>
          </a:xfrm>
          <a:prstGeom prst="line">
            <a:avLst/>
          </a:prstGeom>
          <a:ln w="381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6972204" y="2213619"/>
            <a:ext cx="0" cy="1236144"/>
          </a:xfrm>
          <a:prstGeom prst="line">
            <a:avLst/>
          </a:prstGeom>
          <a:ln w="381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9385261" y="2213619"/>
            <a:ext cx="0" cy="1236144"/>
          </a:xfrm>
          <a:prstGeom prst="line">
            <a:avLst/>
          </a:prstGeom>
          <a:ln w="381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11573083" y="2219275"/>
            <a:ext cx="20424" cy="3513981"/>
          </a:xfrm>
          <a:prstGeom prst="line">
            <a:avLst/>
          </a:prstGeom>
          <a:ln w="381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9951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73785" y="92132"/>
            <a:ext cx="11875207" cy="5875077"/>
          </a:xfrm>
          <a:prstGeom prst="rect">
            <a:avLst/>
          </a:prstGeom>
          <a:solidFill>
            <a:schemeClr val="accent1"/>
          </a:solidFill>
          <a:ln w="0" cmpd="sng">
            <a:noFill/>
            <a:prstDash val="solid"/>
          </a:ln>
        </p:spPr>
        <p:txBody>
          <a:bodyPr vert="horz" lIns="0" tIns="528093" rIns="0" bIns="0" rtlCol="0" anchor="t">
            <a:normAutofit/>
          </a:bodyPr>
          <a:lstStyle/>
          <a:p>
            <a:pPr>
              <a:lnSpc>
                <a:spcPts val="5635"/>
              </a:lnSpc>
              <a:spcAft>
                <a:spcPts val="0"/>
              </a:spcAft>
              <a:buNone/>
            </a:pPr>
            <a:r>
              <a:rPr lang="en-US" sz="5067" b="1" spc="-57" dirty="0">
                <a:solidFill>
                  <a:srgbClr val="FFFFFF"/>
                </a:solidFill>
                <a:latin typeface="Montserrat" panose="02020603050405020304" pitchFamily="2"/>
              </a:rPr>
              <a:t>Major Road Network</a:t>
            </a:r>
            <a:endParaRPr lang="en-US" sz="2533" spc="5" dirty="0">
              <a:solidFill>
                <a:srgbClr val="FFFFFF"/>
              </a:solidFill>
              <a:latin typeface="Montserrat" panose="02020603050405020304" pitchFamily="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52384" y="6078551"/>
            <a:ext cx="2234629" cy="481867"/>
          </a:xfrm>
          <a:prstGeom prst="rect">
            <a:avLst/>
          </a:prstGeom>
        </p:spPr>
      </p:pic>
    </p:spTree>
    <p:extLst>
      <p:ext uri="{BB962C8B-B14F-4D97-AF65-F5344CB8AC3E}">
        <p14:creationId xmlns:p14="http://schemas.microsoft.com/office/powerpoint/2010/main" val="1225138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p:cNvSpPr>
            <a:spLocks noGrp="1"/>
          </p:cNvSpPr>
          <p:nvPr>
            <p:ph type="body" idx="10"/>
          </p:nvPr>
        </p:nvSpPr>
        <p:spPr>
          <a:xfrm>
            <a:off x="527381" y="460656"/>
            <a:ext cx="11259632" cy="972557"/>
          </a:xfrm>
          <a:prstGeom prst="rect">
            <a:avLst/>
          </a:prstGeom>
          <a:noFill/>
          <a:ln w="0" cmpd="sng">
            <a:noFill/>
            <a:prstDash val="solid"/>
          </a:ln>
        </p:spPr>
        <p:txBody>
          <a:bodyPr vert="horz" lIns="0" tIns="163000" rIns="0" bIns="0" rtlCol="0" anchor="t">
            <a:normAutofit/>
          </a:bodyPr>
          <a:lstStyle/>
          <a:p>
            <a:pPr>
              <a:buNone/>
            </a:pPr>
            <a:r>
              <a:rPr lang="en-US" sz="4800" b="1" spc="-119" dirty="0">
                <a:solidFill>
                  <a:srgbClr val="0071B3"/>
                </a:solidFill>
                <a:latin typeface="Montserrat" panose="02020603050405020304" pitchFamily="2"/>
              </a:rPr>
              <a:t>MRN/LLM prioritis</a:t>
            </a:r>
            <a:r>
              <a:rPr lang="en-US" sz="4800" b="1" spc="-119" dirty="0">
                <a:solidFill>
                  <a:schemeClr val="accent1"/>
                </a:solidFill>
                <a:latin typeface="Montserrat" panose="02020603050405020304" pitchFamily="2"/>
              </a:rPr>
              <a:t>ation</a:t>
            </a:r>
          </a:p>
        </p:txBody>
      </p:sp>
      <p:sp>
        <p:nvSpPr>
          <p:cNvPr id="10" name="TextBox 9"/>
          <p:cNvSpPr txBox="1"/>
          <p:nvPr/>
        </p:nvSpPr>
        <p:spPr>
          <a:xfrm>
            <a:off x="527382" y="1412776"/>
            <a:ext cx="7392821" cy="4863832"/>
          </a:xfrm>
          <a:prstGeom prst="rect">
            <a:avLst/>
          </a:prstGeom>
          <a:noFill/>
        </p:spPr>
        <p:txBody>
          <a:bodyPr wrap="square" rtlCol="0">
            <a:spAutoFit/>
          </a:bodyPr>
          <a:lstStyle/>
          <a:p>
            <a:r>
              <a:rPr lang="en-GB" sz="2067" dirty="0" err="1">
                <a:latin typeface="Montserrat" panose="00000500000000000000" pitchFamily="2" charset="0"/>
              </a:rPr>
              <a:t>DfT</a:t>
            </a:r>
            <a:r>
              <a:rPr lang="en-GB" sz="2067" dirty="0">
                <a:latin typeface="Montserrat" panose="00000500000000000000" pitchFamily="2" charset="0"/>
              </a:rPr>
              <a:t> have requested STBs prioritise schemes in their areas</a:t>
            </a:r>
          </a:p>
          <a:p>
            <a:pPr marL="228594" indent="-228594">
              <a:buFont typeface="Arial" panose="020B0604020202020204" pitchFamily="34" charset="0"/>
              <a:buChar char="•"/>
            </a:pPr>
            <a:r>
              <a:rPr lang="en-GB" sz="2067" dirty="0">
                <a:latin typeface="Montserrat" panose="00000500000000000000" pitchFamily="2" charset="0"/>
              </a:rPr>
              <a:t>Identify the 10 top priority MRN schemes</a:t>
            </a:r>
          </a:p>
          <a:p>
            <a:pPr marL="228594" indent="-228594">
              <a:buFont typeface="Arial" panose="020B0604020202020204" pitchFamily="34" charset="0"/>
              <a:buChar char="•"/>
            </a:pPr>
            <a:r>
              <a:rPr lang="en-GB" sz="2067" dirty="0">
                <a:latin typeface="Montserrat" panose="00000500000000000000" pitchFamily="2" charset="0"/>
              </a:rPr>
              <a:t>Prioritise LLM schemes where more than 2-3 candidates</a:t>
            </a:r>
          </a:p>
          <a:p>
            <a:endParaRPr lang="en-GB" sz="2067" dirty="0">
              <a:latin typeface="Montserrat" panose="00000500000000000000" pitchFamily="2" charset="0"/>
            </a:endParaRPr>
          </a:p>
          <a:p>
            <a:r>
              <a:rPr lang="en-GB" sz="2067" dirty="0">
                <a:latin typeface="Montserrat" panose="00000500000000000000" pitchFamily="2" charset="0"/>
              </a:rPr>
              <a:t>National Roads Fund from 2020/21 to 2024/25</a:t>
            </a:r>
          </a:p>
          <a:p>
            <a:endParaRPr lang="en-GB" sz="2067" dirty="0">
              <a:latin typeface="Montserrat" panose="00000500000000000000" pitchFamily="2" charset="0"/>
            </a:endParaRPr>
          </a:p>
          <a:p>
            <a:r>
              <a:rPr lang="en-GB" sz="2067" dirty="0">
                <a:latin typeface="Montserrat" panose="00000500000000000000" pitchFamily="2" charset="0"/>
              </a:rPr>
              <a:t>Assessment process agreed by TfSE board in March</a:t>
            </a:r>
          </a:p>
          <a:p>
            <a:pPr marL="228594" indent="-228594">
              <a:buFont typeface="Arial" panose="020B0604020202020204" pitchFamily="34" charset="0"/>
              <a:buChar char="•"/>
            </a:pPr>
            <a:r>
              <a:rPr lang="en-GB" sz="2067" dirty="0">
                <a:latin typeface="Montserrat" panose="00000500000000000000" pitchFamily="2" charset="0"/>
              </a:rPr>
              <a:t>MRN criteria</a:t>
            </a:r>
          </a:p>
          <a:p>
            <a:pPr marL="228594" indent="-228594">
              <a:buFont typeface="Arial" panose="020B0604020202020204" pitchFamily="34" charset="0"/>
              <a:buChar char="•"/>
            </a:pPr>
            <a:r>
              <a:rPr lang="en-GB" sz="2067" dirty="0">
                <a:latin typeface="Montserrat" panose="00000500000000000000" pitchFamily="2" charset="0"/>
              </a:rPr>
              <a:t>Deliverability (ideally need to spend </a:t>
            </a:r>
            <a:r>
              <a:rPr lang="en-GB" sz="2067" dirty="0" err="1">
                <a:latin typeface="Montserrat" panose="00000500000000000000" pitchFamily="2" charset="0"/>
              </a:rPr>
              <a:t>DfT</a:t>
            </a:r>
            <a:r>
              <a:rPr lang="en-GB" sz="2067" dirty="0">
                <a:latin typeface="Montserrat" panose="00000500000000000000" pitchFamily="2" charset="0"/>
              </a:rPr>
              <a:t> funding by March 2025)</a:t>
            </a:r>
          </a:p>
          <a:p>
            <a:pPr marL="228594" indent="-228594">
              <a:buFont typeface="Arial" panose="020B0604020202020204" pitchFamily="34" charset="0"/>
              <a:buChar char="•"/>
            </a:pPr>
            <a:r>
              <a:rPr lang="en-GB" sz="2067" dirty="0">
                <a:latin typeface="Montserrat" panose="00000500000000000000" pitchFamily="2" charset="0"/>
              </a:rPr>
              <a:t>Value for money</a:t>
            </a:r>
          </a:p>
          <a:p>
            <a:pPr marL="228594" indent="-228594">
              <a:buFont typeface="Arial" panose="020B0604020202020204" pitchFamily="34" charset="0"/>
              <a:buChar char="•"/>
            </a:pPr>
            <a:r>
              <a:rPr lang="en-GB" sz="2067" dirty="0">
                <a:latin typeface="Montserrat" panose="00000500000000000000" pitchFamily="2" charset="0"/>
              </a:rPr>
              <a:t>Fit with TfSE vision and objectives</a:t>
            </a:r>
          </a:p>
          <a:p>
            <a:endParaRPr lang="en-GB" sz="2067" dirty="0">
              <a:latin typeface="Montserrat" panose="00000500000000000000" pitchFamily="2" charset="0"/>
            </a:endParaRPr>
          </a:p>
          <a:p>
            <a:r>
              <a:rPr lang="en-GB" sz="2067" dirty="0">
                <a:latin typeface="Montserrat" panose="00000500000000000000" pitchFamily="2" charset="0"/>
              </a:rPr>
              <a:t>Submit our priorities to </a:t>
            </a:r>
            <a:r>
              <a:rPr lang="en-GB" sz="2067" dirty="0" err="1">
                <a:latin typeface="Montserrat" panose="00000500000000000000" pitchFamily="2" charset="0"/>
              </a:rPr>
              <a:t>DfT</a:t>
            </a:r>
            <a:r>
              <a:rPr lang="en-GB" sz="2067" dirty="0">
                <a:latin typeface="Montserrat" panose="00000500000000000000" pitchFamily="2" charset="0"/>
              </a:rPr>
              <a:t> by 31 July 2019</a:t>
            </a:r>
          </a:p>
          <a:p>
            <a:pPr marL="457189" indent="-457189">
              <a:buFont typeface="Arial" panose="020B0604020202020204" pitchFamily="34" charset="0"/>
              <a:buChar char="•"/>
            </a:pPr>
            <a:endParaRPr lang="en-GB" sz="2067" dirty="0">
              <a:latin typeface="Montserrat" panose="00000500000000000000" pitchFamily="2" charset="0"/>
            </a:endParaRPr>
          </a:p>
          <a:p>
            <a:endParaRPr lang="en-GB" sz="2067" dirty="0">
              <a:latin typeface="Montserrat" panose="00000500000000000000" pitchFamily="2" charset="0"/>
            </a:endParaRPr>
          </a:p>
        </p:txBody>
      </p:sp>
      <p:pic>
        <p:nvPicPr>
          <p:cNvPr id="12" name="Picture 11"/>
          <p:cNvPicPr>
            <a:picLocks noChangeAspect="1"/>
          </p:cNvPicPr>
          <p:nvPr/>
        </p:nvPicPr>
        <p:blipFill rotWithShape="1">
          <a:blip r:embed="rId2">
            <a:extLst>
              <a:ext uri="{28A0092B-C50C-407E-A947-70E740481C1C}">
                <a14:useLocalDpi xmlns:a14="http://schemas.microsoft.com/office/drawing/2010/main" val="0"/>
              </a:ext>
            </a:extLst>
          </a:blip>
          <a:srcRect l="5878" r="52303"/>
          <a:stretch/>
        </p:blipFill>
        <p:spPr>
          <a:xfrm>
            <a:off x="7920203" y="164638"/>
            <a:ext cx="4097844" cy="652872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527381" y="460656"/>
            <a:ext cx="11259632" cy="972557"/>
          </a:xfrm>
          <a:prstGeom prst="rect">
            <a:avLst/>
          </a:prstGeom>
          <a:noFill/>
          <a:ln w="0" cmpd="sng">
            <a:noFill/>
            <a:prstDash val="solid"/>
          </a:ln>
        </p:spPr>
        <p:txBody>
          <a:bodyPr vert="horz" lIns="0" tIns="163000" rIns="0" bIns="0" rtlCol="0" anchor="t">
            <a:normAutofit/>
          </a:bodyPr>
          <a:lstStyle/>
          <a:p>
            <a:pPr>
              <a:buNone/>
            </a:pPr>
            <a:r>
              <a:rPr lang="en-US" sz="4800" b="1" spc="-119" dirty="0">
                <a:solidFill>
                  <a:srgbClr val="0071B3"/>
                </a:solidFill>
                <a:latin typeface="Montserrat" panose="02020603050405020304" pitchFamily="2"/>
              </a:rPr>
              <a:t>Top 10 priority schemes</a:t>
            </a:r>
            <a:r>
              <a:rPr lang="en-US" b="1" spc="-119" dirty="0">
                <a:solidFill>
                  <a:srgbClr val="0071B3"/>
                </a:solidFill>
                <a:latin typeface="Montserrat" panose="02020603050405020304" pitchFamily="2"/>
              </a:rPr>
              <a:t>  – ranked by overall score</a:t>
            </a:r>
            <a:endParaRPr lang="en-US" sz="4800" b="1" spc="-119" dirty="0">
              <a:solidFill>
                <a:srgbClr val="0071B3"/>
              </a:solidFill>
              <a:latin typeface="Montserrat" panose="02020603050405020304" pitchFamily="2"/>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52384" y="6078551"/>
            <a:ext cx="2234629" cy="481867"/>
          </a:xfrm>
          <a:prstGeom prst="rect">
            <a:avLst/>
          </a:prstGeom>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403" y="1415246"/>
            <a:ext cx="8160907" cy="5250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556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LLM scheme status</a:t>
            </a:r>
          </a:p>
        </p:txBody>
      </p:sp>
      <p:sp>
        <p:nvSpPr>
          <p:cNvPr id="5" name="Rectangle 4"/>
          <p:cNvSpPr/>
          <p:nvPr/>
        </p:nvSpPr>
        <p:spPr>
          <a:xfrm>
            <a:off x="435244" y="481786"/>
            <a:ext cx="45725" cy="719913"/>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en-GB" sz="2400">
              <a:solidFill>
                <a:schemeClr val="tx2"/>
              </a:solidFill>
            </a:endParaRPr>
          </a:p>
        </p:txBody>
      </p:sp>
      <p:sp>
        <p:nvSpPr>
          <p:cNvPr id="6" name="TextBox 5"/>
          <p:cNvSpPr txBox="1"/>
          <p:nvPr/>
        </p:nvSpPr>
        <p:spPr>
          <a:xfrm>
            <a:off x="7830223" y="1557227"/>
            <a:ext cx="4027167" cy="4216533"/>
          </a:xfrm>
          <a:prstGeom prst="rect">
            <a:avLst/>
          </a:prstGeom>
          <a:noFill/>
        </p:spPr>
        <p:txBody>
          <a:bodyPr wrap="square" lIns="91436" tIns="45717" rIns="91436" bIns="45717" rtlCol="0">
            <a:spAutoFit/>
          </a:bodyPr>
          <a:lstStyle/>
          <a:p>
            <a:pPr marL="342874" indent="-342874">
              <a:buFont typeface="Arial" panose="020B0604020202020204" pitchFamily="34" charset="0"/>
              <a:buChar char="•"/>
            </a:pPr>
            <a:r>
              <a:rPr lang="en-GB" sz="2000" dirty="0"/>
              <a:t>Emerging Priority Schemes</a:t>
            </a:r>
          </a:p>
          <a:p>
            <a:pPr marL="342874" indent="-342874">
              <a:buFont typeface="Arial" panose="020B0604020202020204" pitchFamily="34" charset="0"/>
              <a:buChar char="•"/>
            </a:pPr>
            <a:r>
              <a:rPr lang="en-GB" sz="2000" dirty="0"/>
              <a:t>Further work by 16 August</a:t>
            </a:r>
          </a:p>
          <a:p>
            <a:pPr marL="952414" lvl="1" indent="-342874">
              <a:buFont typeface="Arial" panose="020B0604020202020204" pitchFamily="34" charset="0"/>
              <a:buChar char="•"/>
            </a:pPr>
            <a:r>
              <a:rPr lang="en-GB" sz="2000" dirty="0"/>
              <a:t>Strategic Case</a:t>
            </a:r>
          </a:p>
          <a:p>
            <a:pPr marL="952414" lvl="1" indent="-342874">
              <a:buFont typeface="Arial" panose="020B0604020202020204" pitchFamily="34" charset="0"/>
              <a:buChar char="•"/>
            </a:pPr>
            <a:r>
              <a:rPr lang="en-GB" sz="2000" dirty="0"/>
              <a:t>Economic Case</a:t>
            </a:r>
          </a:p>
          <a:p>
            <a:pPr marL="952414" lvl="1" indent="-342874">
              <a:buFont typeface="Arial" panose="020B0604020202020204" pitchFamily="34" charset="0"/>
              <a:buChar char="•"/>
            </a:pPr>
            <a:r>
              <a:rPr lang="en-GB" sz="2000" dirty="0"/>
              <a:t>Political considerations</a:t>
            </a:r>
          </a:p>
          <a:p>
            <a:pPr marL="952414" lvl="1" indent="-342874">
              <a:buFont typeface="Arial" panose="020B0604020202020204" pitchFamily="34" charset="0"/>
              <a:buChar char="•"/>
            </a:pPr>
            <a:r>
              <a:rPr lang="en-GB" sz="2000" dirty="0"/>
              <a:t>Deliverability</a:t>
            </a:r>
          </a:p>
          <a:p>
            <a:pPr marL="952414" lvl="1" indent="-342874">
              <a:buFont typeface="Arial" panose="020B0604020202020204" pitchFamily="34" charset="0"/>
              <a:buChar char="•"/>
            </a:pPr>
            <a:r>
              <a:rPr lang="en-GB" sz="2000" dirty="0"/>
              <a:t>Commitment to bring scheme forward</a:t>
            </a:r>
          </a:p>
          <a:p>
            <a:endParaRPr lang="en-GB" sz="2400" dirty="0"/>
          </a:p>
          <a:p>
            <a:pPr marL="342874" indent="-342874">
              <a:buFont typeface="Arial" panose="020B0604020202020204" pitchFamily="34" charset="0"/>
              <a:buChar char="•"/>
            </a:pPr>
            <a:r>
              <a:rPr lang="en-GB" sz="2000" dirty="0"/>
              <a:t>Decision on Priorities Shadow Partnership Board Meeting 19 September 2019</a:t>
            </a:r>
          </a:p>
          <a:p>
            <a:endParaRPr lang="en-GB" sz="2400"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681" y="1173353"/>
            <a:ext cx="7207543" cy="5575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4851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73785" y="92132"/>
            <a:ext cx="11875207" cy="5875077"/>
          </a:xfrm>
          <a:prstGeom prst="rect">
            <a:avLst/>
          </a:prstGeom>
          <a:solidFill>
            <a:schemeClr val="accent1"/>
          </a:solidFill>
          <a:ln w="0" cmpd="sng">
            <a:noFill/>
            <a:prstDash val="solid"/>
          </a:ln>
        </p:spPr>
        <p:txBody>
          <a:bodyPr vert="horz" lIns="0" tIns="528093" rIns="0" bIns="0" rtlCol="0" anchor="t">
            <a:normAutofit/>
          </a:bodyPr>
          <a:lstStyle/>
          <a:p>
            <a:pPr>
              <a:lnSpc>
                <a:spcPts val="5635"/>
              </a:lnSpc>
              <a:spcAft>
                <a:spcPts val="0"/>
              </a:spcAft>
              <a:buNone/>
            </a:pPr>
            <a:r>
              <a:rPr lang="en-US" sz="5067" b="1" spc="-57" dirty="0">
                <a:solidFill>
                  <a:srgbClr val="FFFFFF"/>
                </a:solidFill>
                <a:latin typeface="Montserrat" panose="02020603050405020304" pitchFamily="2"/>
              </a:rPr>
              <a:t>Becoming a </a:t>
            </a:r>
          </a:p>
          <a:p>
            <a:pPr>
              <a:lnSpc>
                <a:spcPts val="5635"/>
              </a:lnSpc>
              <a:spcAft>
                <a:spcPts val="0"/>
              </a:spcAft>
              <a:buNone/>
            </a:pPr>
            <a:r>
              <a:rPr lang="en-US" sz="5067" b="1" spc="-57" dirty="0">
                <a:solidFill>
                  <a:srgbClr val="FFFFFF"/>
                </a:solidFill>
                <a:latin typeface="Montserrat" panose="02020603050405020304" pitchFamily="2"/>
              </a:rPr>
              <a:t>statutory body</a:t>
            </a:r>
            <a:endParaRPr lang="en-US" sz="2533" spc="5" dirty="0">
              <a:solidFill>
                <a:srgbClr val="FFFFFF"/>
              </a:solidFill>
              <a:latin typeface="Montserrat" panose="02020603050405020304" pitchFamily="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52384" y="6078551"/>
            <a:ext cx="2234629" cy="481867"/>
          </a:xfrm>
          <a:prstGeom prst="rect">
            <a:avLst/>
          </a:prstGeom>
        </p:spPr>
      </p:pic>
    </p:spTree>
    <p:extLst>
      <p:ext uri="{BB962C8B-B14F-4D97-AF65-F5344CB8AC3E}">
        <p14:creationId xmlns:p14="http://schemas.microsoft.com/office/powerpoint/2010/main" val="3656714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1583982" y="1968537"/>
            <a:ext cx="8801503" cy="12553"/>
          </a:xfrm>
          <a:prstGeom prst="line">
            <a:avLst/>
          </a:prstGeom>
          <a:noFill/>
          <a:ln w="25400" cap="flat" cmpd="sng" algn="ctr">
            <a:solidFill>
              <a:srgbClr val="1F497D">
                <a:lumMod val="60000"/>
                <a:lumOff val="40000"/>
              </a:srgbClr>
            </a:solidFill>
            <a:prstDash val="dash"/>
          </a:ln>
          <a:effectLst/>
        </p:spPr>
      </p:cxnSp>
      <p:cxnSp>
        <p:nvCxnSpPr>
          <p:cNvPr id="8" name="Straight Connector 7"/>
          <p:cNvCxnSpPr/>
          <p:nvPr/>
        </p:nvCxnSpPr>
        <p:spPr>
          <a:xfrm flipV="1">
            <a:off x="1583982" y="3405874"/>
            <a:ext cx="8801503" cy="24076"/>
          </a:xfrm>
          <a:prstGeom prst="line">
            <a:avLst/>
          </a:prstGeom>
          <a:noFill/>
          <a:ln w="25400" cap="flat" cmpd="sng" algn="ctr">
            <a:solidFill>
              <a:srgbClr val="1F497D">
                <a:lumMod val="60000"/>
                <a:lumOff val="40000"/>
              </a:srgbClr>
            </a:solidFill>
            <a:prstDash val="dash"/>
          </a:ln>
          <a:effectLst/>
        </p:spPr>
      </p:cxnSp>
      <p:sp>
        <p:nvSpPr>
          <p:cNvPr id="9" name="TextBox 46"/>
          <p:cNvSpPr txBox="1"/>
          <p:nvPr/>
        </p:nvSpPr>
        <p:spPr>
          <a:xfrm>
            <a:off x="3763443" y="1445436"/>
            <a:ext cx="2230976" cy="400095"/>
          </a:xfrm>
          <a:prstGeom prst="rect">
            <a:avLst/>
          </a:prstGeom>
          <a:noFill/>
        </p:spPr>
        <p:txBody>
          <a:bodyPr wrap="square" lIns="91428" tIns="45713" rIns="91428" bIns="4571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b="1" dirty="0">
                <a:solidFill>
                  <a:prstClr val="black"/>
                </a:solidFill>
                <a:latin typeface="Montserrat Medium" panose="00000600000000000000" pitchFamily="2" charset="0"/>
              </a:rPr>
              <a:t>Planning</a:t>
            </a:r>
            <a:r>
              <a:rPr lang="en-GB" sz="1600" b="1" dirty="0">
                <a:solidFill>
                  <a:prstClr val="black"/>
                </a:solidFill>
                <a:latin typeface="Montserrat Medium" panose="00000600000000000000" pitchFamily="2" charset="0"/>
              </a:rPr>
              <a:t> </a:t>
            </a:r>
          </a:p>
        </p:txBody>
      </p:sp>
      <p:sp>
        <p:nvSpPr>
          <p:cNvPr id="10" name="TextBox 47"/>
          <p:cNvSpPr txBox="1"/>
          <p:nvPr/>
        </p:nvSpPr>
        <p:spPr>
          <a:xfrm>
            <a:off x="7183453" y="1445436"/>
            <a:ext cx="2230976" cy="400095"/>
          </a:xfrm>
          <a:prstGeom prst="rect">
            <a:avLst/>
          </a:prstGeom>
          <a:noFill/>
        </p:spPr>
        <p:txBody>
          <a:bodyPr wrap="square" lIns="91428" tIns="45713" rIns="91428" bIns="4571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b="1" dirty="0">
                <a:solidFill>
                  <a:prstClr val="black"/>
                </a:solidFill>
                <a:latin typeface="Montserrat Medium" panose="00000600000000000000" pitchFamily="2" charset="0"/>
              </a:rPr>
              <a:t>Infrastructure</a:t>
            </a:r>
            <a:r>
              <a:rPr lang="en-GB" sz="1600" b="1" dirty="0">
                <a:solidFill>
                  <a:prstClr val="black"/>
                </a:solidFill>
                <a:latin typeface="Montserrat Medium" panose="00000600000000000000" pitchFamily="2" charset="0"/>
              </a:rPr>
              <a:t> </a:t>
            </a:r>
          </a:p>
        </p:txBody>
      </p:sp>
      <p:sp>
        <p:nvSpPr>
          <p:cNvPr id="11" name="TextBox 48"/>
          <p:cNvSpPr txBox="1"/>
          <p:nvPr/>
        </p:nvSpPr>
        <p:spPr>
          <a:xfrm>
            <a:off x="1543547" y="2404631"/>
            <a:ext cx="1384101" cy="400095"/>
          </a:xfrm>
          <a:prstGeom prst="rect">
            <a:avLst/>
          </a:prstGeom>
          <a:noFill/>
        </p:spPr>
        <p:txBody>
          <a:bodyPr wrap="square" lIns="91428" tIns="45713" rIns="91428" bIns="4571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b="1" dirty="0">
                <a:solidFill>
                  <a:prstClr val="black"/>
                </a:solidFill>
                <a:latin typeface="Montserrat Medium" panose="00000600000000000000" pitchFamily="2" charset="0"/>
              </a:rPr>
              <a:t>National</a:t>
            </a:r>
          </a:p>
        </p:txBody>
      </p:sp>
      <p:sp>
        <p:nvSpPr>
          <p:cNvPr id="12" name="TextBox 49"/>
          <p:cNvSpPr txBox="1"/>
          <p:nvPr/>
        </p:nvSpPr>
        <p:spPr>
          <a:xfrm>
            <a:off x="1576806" y="5645841"/>
            <a:ext cx="1062809" cy="400095"/>
          </a:xfrm>
          <a:prstGeom prst="rect">
            <a:avLst/>
          </a:prstGeom>
          <a:noFill/>
        </p:spPr>
        <p:txBody>
          <a:bodyPr wrap="square" lIns="91428" tIns="45713" rIns="91428" bIns="4571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b="1" dirty="0">
                <a:solidFill>
                  <a:prstClr val="black"/>
                </a:solidFill>
                <a:latin typeface="Montserrat Medium" panose="00000600000000000000" pitchFamily="2" charset="0"/>
              </a:rPr>
              <a:t>Local </a:t>
            </a:r>
            <a:r>
              <a:rPr lang="en-GB" sz="2000" dirty="0">
                <a:solidFill>
                  <a:prstClr val="black"/>
                </a:solidFill>
                <a:latin typeface="Montserrat Medium" panose="00000600000000000000" pitchFamily="2" charset="0"/>
              </a:rPr>
              <a:t> </a:t>
            </a:r>
          </a:p>
        </p:txBody>
      </p:sp>
      <p:sp>
        <p:nvSpPr>
          <p:cNvPr id="13" name="TextBox 50"/>
          <p:cNvSpPr txBox="1"/>
          <p:nvPr/>
        </p:nvSpPr>
        <p:spPr>
          <a:xfrm>
            <a:off x="6346260" y="2891107"/>
            <a:ext cx="1542661" cy="584761"/>
          </a:xfrm>
          <a:prstGeom prst="rect">
            <a:avLst/>
          </a:prstGeom>
          <a:solidFill>
            <a:srgbClr val="00B0F0"/>
          </a:solidFill>
          <a:ln w="25400">
            <a:noFill/>
          </a:ln>
        </p:spPr>
        <p:txBody>
          <a:bodyPr wrap="square" lIns="91428" tIns="45713" rIns="91428" bIns="4571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600" kern="0" dirty="0">
                <a:solidFill>
                  <a:schemeClr val="bg1"/>
                </a:solidFill>
                <a:latin typeface="Montserrat Medium" panose="00000600000000000000" pitchFamily="2" charset="0"/>
              </a:rPr>
              <a:t>Highways England </a:t>
            </a:r>
          </a:p>
        </p:txBody>
      </p:sp>
      <p:sp>
        <p:nvSpPr>
          <p:cNvPr id="14" name="TextBox 51"/>
          <p:cNvSpPr txBox="1"/>
          <p:nvPr/>
        </p:nvSpPr>
        <p:spPr>
          <a:xfrm>
            <a:off x="3083867" y="2599208"/>
            <a:ext cx="2894743" cy="584761"/>
          </a:xfrm>
          <a:prstGeom prst="rect">
            <a:avLst/>
          </a:prstGeom>
          <a:noFill/>
          <a:ln w="15875">
            <a:solidFill>
              <a:sysClr val="windowText" lastClr="000000">
                <a:shade val="95000"/>
                <a:satMod val="105000"/>
              </a:sysClr>
            </a:solidFill>
          </a:ln>
        </p:spPr>
        <p:txBody>
          <a:bodyPr wrap="square" lIns="91428" tIns="45713" rIns="91428" bIns="4571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defRPr/>
            </a:pPr>
            <a:r>
              <a:rPr lang="en-GB" sz="1600" kern="0" dirty="0">
                <a:solidFill>
                  <a:prstClr val="black"/>
                </a:solidFill>
                <a:latin typeface="Montserrat Medium" panose="00000600000000000000" pitchFamily="2" charset="0"/>
              </a:rPr>
              <a:t>National Planning Policy  Framework + Guidance  </a:t>
            </a:r>
          </a:p>
        </p:txBody>
      </p:sp>
      <p:sp>
        <p:nvSpPr>
          <p:cNvPr id="15" name="TextBox 52"/>
          <p:cNvSpPr txBox="1"/>
          <p:nvPr/>
        </p:nvSpPr>
        <p:spPr>
          <a:xfrm>
            <a:off x="2800791" y="5445834"/>
            <a:ext cx="2960296" cy="338540"/>
          </a:xfrm>
          <a:prstGeom prst="rect">
            <a:avLst/>
          </a:prstGeom>
          <a:solidFill>
            <a:schemeClr val="accent1">
              <a:lumMod val="60000"/>
              <a:lumOff val="40000"/>
            </a:schemeClr>
          </a:solidFill>
          <a:ln w="25400">
            <a:noFill/>
          </a:ln>
        </p:spPr>
        <p:txBody>
          <a:bodyPr wrap="square" lIns="91428" tIns="45713" rIns="91428" bIns="4571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600" kern="0" dirty="0">
                <a:latin typeface="Montserrat Medium" panose="00000600000000000000" pitchFamily="2" charset="0"/>
              </a:rPr>
              <a:t>Local Planning Authorities  </a:t>
            </a:r>
          </a:p>
        </p:txBody>
      </p:sp>
      <p:sp>
        <p:nvSpPr>
          <p:cNvPr id="16" name="TextBox 53"/>
          <p:cNvSpPr txBox="1"/>
          <p:nvPr/>
        </p:nvSpPr>
        <p:spPr>
          <a:xfrm>
            <a:off x="3099677" y="6066855"/>
            <a:ext cx="2362527" cy="338540"/>
          </a:xfrm>
          <a:prstGeom prst="rect">
            <a:avLst/>
          </a:prstGeom>
          <a:noFill/>
          <a:ln w="15875">
            <a:solidFill>
              <a:sysClr val="windowText" lastClr="000000">
                <a:shade val="95000"/>
                <a:satMod val="105000"/>
              </a:sysClr>
            </a:solidFill>
          </a:ln>
        </p:spPr>
        <p:txBody>
          <a:bodyPr wrap="square" lIns="91428" tIns="45713" rIns="91428" bIns="4571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600" kern="0" dirty="0">
                <a:solidFill>
                  <a:prstClr val="black"/>
                </a:solidFill>
                <a:latin typeface="Montserrat Medium" panose="00000600000000000000" pitchFamily="2" charset="0"/>
              </a:rPr>
              <a:t>Local Plans &amp; IDPs  </a:t>
            </a:r>
          </a:p>
        </p:txBody>
      </p:sp>
      <p:sp>
        <p:nvSpPr>
          <p:cNvPr id="17" name="TextBox 54"/>
          <p:cNvSpPr txBox="1"/>
          <p:nvPr/>
        </p:nvSpPr>
        <p:spPr>
          <a:xfrm>
            <a:off x="3099677" y="2114813"/>
            <a:ext cx="7054471" cy="33854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lIns="91428" tIns="45713" rIns="91428" bIns="4571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600" kern="0" dirty="0">
                <a:solidFill>
                  <a:schemeClr val="bg1"/>
                </a:solidFill>
                <a:latin typeface="Montserrat Medium" panose="00000600000000000000" pitchFamily="2" charset="0"/>
              </a:rPr>
              <a:t>      National government  </a:t>
            </a:r>
          </a:p>
        </p:txBody>
      </p:sp>
      <p:sp>
        <p:nvSpPr>
          <p:cNvPr id="18" name="TextBox 55"/>
          <p:cNvSpPr txBox="1"/>
          <p:nvPr/>
        </p:nvSpPr>
        <p:spPr>
          <a:xfrm>
            <a:off x="6350254" y="5013463"/>
            <a:ext cx="1080260" cy="338540"/>
          </a:xfrm>
          <a:prstGeom prst="rect">
            <a:avLst/>
          </a:prstGeom>
          <a:solidFill>
            <a:schemeClr val="accent1">
              <a:lumMod val="60000"/>
              <a:lumOff val="40000"/>
            </a:schemeClr>
          </a:solidFill>
          <a:ln w="25400">
            <a:noFill/>
          </a:ln>
        </p:spPr>
        <p:txBody>
          <a:bodyPr wrap="square" lIns="91428" tIns="45713" rIns="91428" bIns="4571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600" kern="0" dirty="0">
                <a:latin typeface="Montserrat Medium" panose="00000600000000000000" pitchFamily="2" charset="0"/>
              </a:rPr>
              <a:t>LTAs  </a:t>
            </a:r>
          </a:p>
        </p:txBody>
      </p:sp>
      <p:sp>
        <p:nvSpPr>
          <p:cNvPr id="19" name="TextBox 56"/>
          <p:cNvSpPr txBox="1"/>
          <p:nvPr/>
        </p:nvSpPr>
        <p:spPr>
          <a:xfrm>
            <a:off x="7659237" y="5013463"/>
            <a:ext cx="1080260" cy="338540"/>
          </a:xfrm>
          <a:prstGeom prst="rect">
            <a:avLst/>
          </a:prstGeom>
          <a:solidFill>
            <a:schemeClr val="accent1">
              <a:lumMod val="60000"/>
              <a:lumOff val="40000"/>
            </a:schemeClr>
          </a:solidFill>
          <a:ln w="25400">
            <a:noFill/>
          </a:ln>
        </p:spPr>
        <p:txBody>
          <a:bodyPr wrap="square" lIns="91428" tIns="45713" rIns="91428" bIns="4571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600" kern="0" dirty="0">
                <a:latin typeface="Montserrat Medium" panose="00000600000000000000" pitchFamily="2" charset="0"/>
              </a:rPr>
              <a:t>LEPS  </a:t>
            </a:r>
          </a:p>
        </p:txBody>
      </p:sp>
      <p:sp>
        <p:nvSpPr>
          <p:cNvPr id="20" name="TextBox 57"/>
          <p:cNvSpPr txBox="1"/>
          <p:nvPr/>
        </p:nvSpPr>
        <p:spPr>
          <a:xfrm>
            <a:off x="8866217" y="5013463"/>
            <a:ext cx="1287928" cy="338540"/>
          </a:xfrm>
          <a:prstGeom prst="rect">
            <a:avLst/>
          </a:prstGeom>
          <a:solidFill>
            <a:schemeClr val="accent1">
              <a:lumMod val="60000"/>
              <a:lumOff val="40000"/>
            </a:schemeClr>
          </a:solidFill>
          <a:ln w="25400">
            <a:noFill/>
          </a:ln>
        </p:spPr>
        <p:txBody>
          <a:bodyPr wrap="square" lIns="91428" tIns="45713" rIns="91428" bIns="4571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600" kern="0" dirty="0">
                <a:latin typeface="Montserrat Medium" panose="00000600000000000000" pitchFamily="2" charset="0"/>
              </a:rPr>
              <a:t>Operators</a:t>
            </a:r>
            <a:r>
              <a:rPr lang="en-GB" sz="1600" kern="0" dirty="0">
                <a:solidFill>
                  <a:schemeClr val="bg1"/>
                </a:solidFill>
                <a:latin typeface="Montserrat Medium" panose="00000600000000000000" pitchFamily="2" charset="0"/>
              </a:rPr>
              <a:t>   </a:t>
            </a:r>
          </a:p>
        </p:txBody>
      </p:sp>
      <p:sp>
        <p:nvSpPr>
          <p:cNvPr id="21" name="TextBox 58"/>
          <p:cNvSpPr txBox="1"/>
          <p:nvPr/>
        </p:nvSpPr>
        <p:spPr>
          <a:xfrm>
            <a:off x="6346805" y="5866846"/>
            <a:ext cx="1080260" cy="338540"/>
          </a:xfrm>
          <a:prstGeom prst="rect">
            <a:avLst/>
          </a:prstGeom>
          <a:noFill/>
          <a:ln w="15875">
            <a:solidFill>
              <a:sysClr val="windowText" lastClr="000000">
                <a:shade val="95000"/>
                <a:satMod val="105000"/>
              </a:sysClr>
            </a:solidFill>
          </a:ln>
        </p:spPr>
        <p:txBody>
          <a:bodyPr wrap="square" lIns="91428" tIns="45713" rIns="91428" bIns="4571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600" kern="0" dirty="0">
                <a:solidFill>
                  <a:prstClr val="black"/>
                </a:solidFill>
                <a:latin typeface="Montserrat Medium" panose="00000600000000000000" pitchFamily="2" charset="0"/>
              </a:rPr>
              <a:t>LTP</a:t>
            </a:r>
          </a:p>
        </p:txBody>
      </p:sp>
      <p:sp>
        <p:nvSpPr>
          <p:cNvPr id="22" name="TextBox 59"/>
          <p:cNvSpPr txBox="1"/>
          <p:nvPr/>
        </p:nvSpPr>
        <p:spPr>
          <a:xfrm>
            <a:off x="7659237" y="5878421"/>
            <a:ext cx="1080260" cy="338540"/>
          </a:xfrm>
          <a:prstGeom prst="rect">
            <a:avLst/>
          </a:prstGeom>
          <a:noFill/>
          <a:ln w="15875">
            <a:solidFill>
              <a:sysClr val="windowText" lastClr="000000">
                <a:shade val="95000"/>
                <a:satMod val="105000"/>
              </a:sysClr>
            </a:solidFill>
          </a:ln>
        </p:spPr>
        <p:txBody>
          <a:bodyPr wrap="square" lIns="91428" tIns="45713" rIns="91428" bIns="4571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600" kern="0" dirty="0">
                <a:solidFill>
                  <a:prstClr val="black"/>
                </a:solidFill>
                <a:latin typeface="Montserrat Medium" panose="00000600000000000000" pitchFamily="2" charset="0"/>
              </a:rPr>
              <a:t>LGF</a:t>
            </a:r>
          </a:p>
        </p:txBody>
      </p:sp>
      <p:cxnSp>
        <p:nvCxnSpPr>
          <p:cNvPr id="23" name="Straight Connector 22"/>
          <p:cNvCxnSpPr>
            <a:endCxn id="14" idx="0"/>
          </p:cNvCxnSpPr>
          <p:nvPr/>
        </p:nvCxnSpPr>
        <p:spPr>
          <a:xfrm>
            <a:off x="4531238" y="2452720"/>
            <a:ext cx="1" cy="146488"/>
          </a:xfrm>
          <a:prstGeom prst="line">
            <a:avLst/>
          </a:prstGeom>
          <a:noFill/>
          <a:ln w="19050" cap="flat" cmpd="sng" algn="ctr">
            <a:solidFill>
              <a:sysClr val="windowText" lastClr="000000"/>
            </a:solidFill>
            <a:prstDash val="solid"/>
          </a:ln>
          <a:effectLst/>
        </p:spPr>
      </p:cxnSp>
      <p:cxnSp>
        <p:nvCxnSpPr>
          <p:cNvPr id="24" name="Straight Connector 23"/>
          <p:cNvCxnSpPr>
            <a:stCxn id="15" idx="2"/>
            <a:endCxn id="16" idx="0"/>
          </p:cNvCxnSpPr>
          <p:nvPr/>
        </p:nvCxnSpPr>
        <p:spPr>
          <a:xfrm>
            <a:off x="4280939" y="5784374"/>
            <a:ext cx="2" cy="282481"/>
          </a:xfrm>
          <a:prstGeom prst="line">
            <a:avLst/>
          </a:prstGeom>
          <a:noFill/>
          <a:ln w="19050" cap="flat" cmpd="sng" algn="ctr">
            <a:solidFill>
              <a:srgbClr val="4F81BD">
                <a:shade val="95000"/>
                <a:satMod val="105000"/>
              </a:srgbClr>
            </a:solidFill>
            <a:prstDash val="solid"/>
          </a:ln>
          <a:effectLst/>
        </p:spPr>
      </p:cxnSp>
      <p:cxnSp>
        <p:nvCxnSpPr>
          <p:cNvPr id="25" name="Straight Connector 24"/>
          <p:cNvCxnSpPr>
            <a:stCxn id="18" idx="2"/>
            <a:endCxn id="21" idx="0"/>
          </p:cNvCxnSpPr>
          <p:nvPr/>
        </p:nvCxnSpPr>
        <p:spPr>
          <a:xfrm flipH="1">
            <a:off x="6886935" y="5352003"/>
            <a:ext cx="3449" cy="514843"/>
          </a:xfrm>
          <a:prstGeom prst="line">
            <a:avLst/>
          </a:prstGeom>
          <a:noFill/>
          <a:ln w="19050" cap="flat" cmpd="sng" algn="ctr">
            <a:solidFill>
              <a:srgbClr val="4F81BD">
                <a:shade val="95000"/>
                <a:satMod val="105000"/>
              </a:srgbClr>
            </a:solidFill>
            <a:prstDash val="solid"/>
          </a:ln>
          <a:effectLst/>
        </p:spPr>
      </p:cxnSp>
      <p:cxnSp>
        <p:nvCxnSpPr>
          <p:cNvPr id="26" name="Straight Connector 25"/>
          <p:cNvCxnSpPr>
            <a:stCxn id="19" idx="2"/>
            <a:endCxn id="22" idx="0"/>
          </p:cNvCxnSpPr>
          <p:nvPr/>
        </p:nvCxnSpPr>
        <p:spPr>
          <a:xfrm>
            <a:off x="8199367" y="5352003"/>
            <a:ext cx="0" cy="526418"/>
          </a:xfrm>
          <a:prstGeom prst="line">
            <a:avLst/>
          </a:prstGeom>
          <a:noFill/>
          <a:ln w="19050" cap="flat" cmpd="sng" algn="ctr">
            <a:solidFill>
              <a:srgbClr val="4F81BD">
                <a:shade val="95000"/>
                <a:satMod val="105000"/>
              </a:srgbClr>
            </a:solidFill>
            <a:prstDash val="solid"/>
          </a:ln>
          <a:effectLst/>
        </p:spPr>
      </p:cxnSp>
      <p:sp>
        <p:nvSpPr>
          <p:cNvPr id="27" name="TextBox 66"/>
          <p:cNvSpPr txBox="1"/>
          <p:nvPr/>
        </p:nvSpPr>
        <p:spPr>
          <a:xfrm>
            <a:off x="8298942" y="2891107"/>
            <a:ext cx="1542661" cy="584761"/>
          </a:xfrm>
          <a:prstGeom prst="rect">
            <a:avLst/>
          </a:prstGeom>
          <a:solidFill>
            <a:srgbClr val="00B0F0"/>
          </a:solidFill>
          <a:ln w="25400">
            <a:noFill/>
          </a:ln>
        </p:spPr>
        <p:txBody>
          <a:bodyPr wrap="square" lIns="91428" tIns="45713" rIns="91428" bIns="4571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600" kern="0" dirty="0">
                <a:solidFill>
                  <a:schemeClr val="bg1"/>
                </a:solidFill>
                <a:latin typeface="Montserrat Medium" panose="00000600000000000000" pitchFamily="2" charset="0"/>
              </a:rPr>
              <a:t>Network </a:t>
            </a:r>
          </a:p>
          <a:p>
            <a:pPr algn="ctr" defTabSz="914377">
              <a:defRPr/>
            </a:pPr>
            <a:r>
              <a:rPr lang="en-GB" sz="1600" kern="0" dirty="0">
                <a:solidFill>
                  <a:schemeClr val="bg1"/>
                </a:solidFill>
                <a:latin typeface="Montserrat Medium" panose="00000600000000000000" pitchFamily="2" charset="0"/>
              </a:rPr>
              <a:t>Rail  </a:t>
            </a:r>
          </a:p>
        </p:txBody>
      </p:sp>
      <p:sp>
        <p:nvSpPr>
          <p:cNvPr id="28" name="TextBox 69"/>
          <p:cNvSpPr txBox="1"/>
          <p:nvPr/>
        </p:nvSpPr>
        <p:spPr>
          <a:xfrm>
            <a:off x="5400999" y="3987723"/>
            <a:ext cx="4753147" cy="338540"/>
          </a:xfrm>
          <a:prstGeom prst="rect">
            <a:avLst/>
          </a:prstGeom>
          <a:solidFill>
            <a:schemeClr val="accent2"/>
          </a:solidFill>
          <a:ln w="25400">
            <a:noFill/>
          </a:ln>
        </p:spPr>
        <p:txBody>
          <a:bodyPr wrap="square" lIns="91428" tIns="45713" rIns="91428" bIns="4571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600" b="1" kern="0" dirty="0">
                <a:solidFill>
                  <a:schemeClr val="bg1"/>
                </a:solidFill>
                <a:latin typeface="Montserrat" panose="00000500000000000000" pitchFamily="2" charset="0"/>
              </a:rPr>
              <a:t>Sub-National Transport Body </a:t>
            </a:r>
            <a:r>
              <a:rPr lang="en-GB" sz="1600" b="1" kern="0" dirty="0">
                <a:solidFill>
                  <a:schemeClr val="bg1"/>
                </a:solidFill>
                <a:latin typeface="Montserrat Medium" panose="00000600000000000000" pitchFamily="2" charset="0"/>
              </a:rPr>
              <a:t>  </a:t>
            </a:r>
          </a:p>
        </p:txBody>
      </p:sp>
      <p:cxnSp>
        <p:nvCxnSpPr>
          <p:cNvPr id="29" name="Straight Arrow Connector 28"/>
          <p:cNvCxnSpPr>
            <a:endCxn id="18" idx="0"/>
          </p:cNvCxnSpPr>
          <p:nvPr/>
        </p:nvCxnSpPr>
        <p:spPr>
          <a:xfrm>
            <a:off x="6886936" y="4387740"/>
            <a:ext cx="3448" cy="625723"/>
          </a:xfrm>
          <a:prstGeom prst="straightConnector1">
            <a:avLst/>
          </a:prstGeom>
          <a:noFill/>
          <a:ln w="25400" cap="flat" cmpd="sng" algn="ctr">
            <a:solidFill>
              <a:srgbClr val="9BBB59">
                <a:lumMod val="50000"/>
              </a:srgbClr>
            </a:solidFill>
            <a:prstDash val="solid"/>
            <a:headEnd type="triangle" w="lg" len="med"/>
            <a:tailEnd type="triangle" w="lg" len="med"/>
          </a:ln>
          <a:effectLst/>
        </p:spPr>
      </p:cxnSp>
      <p:cxnSp>
        <p:nvCxnSpPr>
          <p:cNvPr id="30" name="Straight Arrow Connector 29"/>
          <p:cNvCxnSpPr>
            <a:endCxn id="19" idx="0"/>
          </p:cNvCxnSpPr>
          <p:nvPr/>
        </p:nvCxnSpPr>
        <p:spPr>
          <a:xfrm>
            <a:off x="8199367" y="4387740"/>
            <a:ext cx="0" cy="625723"/>
          </a:xfrm>
          <a:prstGeom prst="straightConnector1">
            <a:avLst/>
          </a:prstGeom>
          <a:noFill/>
          <a:ln w="25400" cap="flat" cmpd="sng" algn="ctr">
            <a:solidFill>
              <a:srgbClr val="9BBB59">
                <a:lumMod val="50000"/>
              </a:srgbClr>
            </a:solidFill>
            <a:prstDash val="solid"/>
            <a:headEnd type="triangle" w="lg" len="med"/>
            <a:tailEnd type="triangle" w="lg" len="med"/>
          </a:ln>
          <a:effectLst/>
        </p:spPr>
      </p:cxnSp>
      <p:cxnSp>
        <p:nvCxnSpPr>
          <p:cNvPr id="31" name="Straight Arrow Connector 30"/>
          <p:cNvCxnSpPr/>
          <p:nvPr/>
        </p:nvCxnSpPr>
        <p:spPr>
          <a:xfrm>
            <a:off x="9082092" y="3615929"/>
            <a:ext cx="0" cy="410991"/>
          </a:xfrm>
          <a:prstGeom prst="straightConnector1">
            <a:avLst/>
          </a:prstGeom>
          <a:noFill/>
          <a:ln w="25400" cap="flat" cmpd="sng" algn="ctr">
            <a:solidFill>
              <a:srgbClr val="9BBB59">
                <a:lumMod val="50000"/>
              </a:srgbClr>
            </a:solidFill>
            <a:prstDash val="solid"/>
            <a:headEnd type="triangle" w="lg" len="med"/>
            <a:tailEnd type="triangle" w="lg" len="med"/>
          </a:ln>
          <a:effectLst/>
        </p:spPr>
      </p:cxnSp>
      <p:cxnSp>
        <p:nvCxnSpPr>
          <p:cNvPr id="32" name="Straight Arrow Connector 31"/>
          <p:cNvCxnSpPr/>
          <p:nvPr/>
        </p:nvCxnSpPr>
        <p:spPr>
          <a:xfrm flipH="1">
            <a:off x="7117592" y="3568020"/>
            <a:ext cx="1" cy="419704"/>
          </a:xfrm>
          <a:prstGeom prst="straightConnector1">
            <a:avLst/>
          </a:prstGeom>
          <a:noFill/>
          <a:ln w="25400" cap="flat" cmpd="sng" algn="ctr">
            <a:solidFill>
              <a:srgbClr val="9BBB59">
                <a:lumMod val="50000"/>
              </a:srgbClr>
            </a:solidFill>
            <a:prstDash val="solid"/>
            <a:headEnd type="triangle" w="lg" len="med"/>
            <a:tailEnd type="triangle" w="lg" len="med"/>
          </a:ln>
          <a:effectLst/>
        </p:spPr>
      </p:cxnSp>
      <p:cxnSp>
        <p:nvCxnSpPr>
          <p:cNvPr id="33" name="Straight Arrow Connector 32"/>
          <p:cNvCxnSpPr/>
          <p:nvPr/>
        </p:nvCxnSpPr>
        <p:spPr>
          <a:xfrm flipH="1">
            <a:off x="5040914" y="4387740"/>
            <a:ext cx="720173" cy="1058093"/>
          </a:xfrm>
          <a:prstGeom prst="straightConnector1">
            <a:avLst/>
          </a:prstGeom>
          <a:noFill/>
          <a:ln w="25400" cap="flat" cmpd="sng" algn="ctr">
            <a:solidFill>
              <a:srgbClr val="9BBB59">
                <a:lumMod val="50000"/>
              </a:srgbClr>
            </a:solidFill>
            <a:prstDash val="dash"/>
            <a:headEnd type="triangle" w="lg" len="med"/>
            <a:tailEnd type="triangle" w="lg" len="med"/>
          </a:ln>
          <a:effectLst/>
        </p:spPr>
      </p:cxnSp>
      <p:cxnSp>
        <p:nvCxnSpPr>
          <p:cNvPr id="34" name="Straight Arrow Connector 33"/>
          <p:cNvCxnSpPr/>
          <p:nvPr/>
        </p:nvCxnSpPr>
        <p:spPr>
          <a:xfrm>
            <a:off x="4878931" y="3306929"/>
            <a:ext cx="916323" cy="654651"/>
          </a:xfrm>
          <a:prstGeom prst="straightConnector1">
            <a:avLst/>
          </a:prstGeom>
          <a:noFill/>
          <a:ln w="25400" cap="flat" cmpd="sng" algn="ctr">
            <a:solidFill>
              <a:srgbClr val="9BBB59">
                <a:lumMod val="50000"/>
              </a:srgbClr>
            </a:solidFill>
            <a:prstDash val="dash"/>
            <a:headEnd type="none"/>
            <a:tailEnd type="triangle" w="lg" len="med"/>
          </a:ln>
          <a:effectLst/>
        </p:spPr>
      </p:cxnSp>
      <p:cxnSp>
        <p:nvCxnSpPr>
          <p:cNvPr id="35" name="Straight Arrow Connector 34"/>
          <p:cNvCxnSpPr/>
          <p:nvPr/>
        </p:nvCxnSpPr>
        <p:spPr>
          <a:xfrm>
            <a:off x="9515981" y="4387740"/>
            <a:ext cx="0" cy="625723"/>
          </a:xfrm>
          <a:prstGeom prst="straightConnector1">
            <a:avLst/>
          </a:prstGeom>
          <a:noFill/>
          <a:ln w="25400" cap="flat" cmpd="sng" algn="ctr">
            <a:solidFill>
              <a:srgbClr val="9BBB59">
                <a:lumMod val="50000"/>
              </a:srgbClr>
            </a:solidFill>
            <a:prstDash val="solid"/>
            <a:headEnd type="triangle" w="lg" len="med"/>
            <a:tailEnd type="triangle" w="lg" len="med"/>
          </a:ln>
          <a:effectLst/>
        </p:spPr>
      </p:cxnSp>
      <p:cxnSp>
        <p:nvCxnSpPr>
          <p:cNvPr id="36" name="Straight Connector 35"/>
          <p:cNvCxnSpPr>
            <a:stCxn id="13" idx="0"/>
          </p:cNvCxnSpPr>
          <p:nvPr/>
        </p:nvCxnSpPr>
        <p:spPr>
          <a:xfrm flipV="1">
            <a:off x="7117591" y="2514831"/>
            <a:ext cx="0" cy="376276"/>
          </a:xfrm>
          <a:prstGeom prst="line">
            <a:avLst/>
          </a:prstGeom>
          <a:noFill/>
          <a:ln w="22225" cap="flat" cmpd="sng" algn="ctr">
            <a:solidFill>
              <a:sysClr val="windowText" lastClr="000000"/>
            </a:solidFill>
            <a:prstDash val="solid"/>
          </a:ln>
          <a:effectLst/>
        </p:spPr>
      </p:cxnSp>
      <p:cxnSp>
        <p:nvCxnSpPr>
          <p:cNvPr id="37" name="Straight Connector 36"/>
          <p:cNvCxnSpPr/>
          <p:nvPr/>
        </p:nvCxnSpPr>
        <p:spPr>
          <a:xfrm flipH="1" flipV="1">
            <a:off x="9082093" y="2492901"/>
            <a:ext cx="1" cy="376276"/>
          </a:xfrm>
          <a:prstGeom prst="line">
            <a:avLst/>
          </a:prstGeom>
          <a:noFill/>
          <a:ln w="22225" cap="flat" cmpd="sng" algn="ctr">
            <a:solidFill>
              <a:sysClr val="windowText" lastClr="000000"/>
            </a:solidFill>
            <a:prstDash val="solid"/>
          </a:ln>
          <a:effectLst/>
        </p:spPr>
      </p:cxnSp>
      <p:sp>
        <p:nvSpPr>
          <p:cNvPr id="38" name="TextBox 94"/>
          <p:cNvSpPr txBox="1"/>
          <p:nvPr/>
        </p:nvSpPr>
        <p:spPr>
          <a:xfrm>
            <a:off x="1583499" y="3920201"/>
            <a:ext cx="2782551" cy="400095"/>
          </a:xfrm>
          <a:prstGeom prst="rect">
            <a:avLst/>
          </a:prstGeom>
          <a:noFill/>
        </p:spPr>
        <p:txBody>
          <a:bodyPr wrap="square" lIns="91428" tIns="45713" rIns="91428" bIns="4571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defRPr/>
            </a:pPr>
            <a:r>
              <a:rPr lang="en-GB" sz="2000" b="1" dirty="0">
                <a:solidFill>
                  <a:srgbClr val="000000"/>
                </a:solidFill>
                <a:latin typeface="Montserrat Medium" panose="00000600000000000000" pitchFamily="2" charset="0"/>
                <a:cs typeface="Arial"/>
              </a:rPr>
              <a:t>Regional     </a:t>
            </a:r>
          </a:p>
        </p:txBody>
      </p:sp>
      <p:cxnSp>
        <p:nvCxnSpPr>
          <p:cNvPr id="39" name="Straight Connector 38"/>
          <p:cNvCxnSpPr/>
          <p:nvPr/>
        </p:nvCxnSpPr>
        <p:spPr>
          <a:xfrm flipV="1">
            <a:off x="1593667" y="4700603"/>
            <a:ext cx="8801503" cy="24076"/>
          </a:xfrm>
          <a:prstGeom prst="line">
            <a:avLst/>
          </a:prstGeom>
          <a:noFill/>
          <a:ln w="25400" cap="flat" cmpd="sng" algn="ctr">
            <a:solidFill>
              <a:srgbClr val="1F497D">
                <a:lumMod val="60000"/>
                <a:lumOff val="40000"/>
              </a:srgbClr>
            </a:solidFill>
            <a:prstDash val="dash"/>
          </a:ln>
          <a:effectLst/>
        </p:spPr>
      </p:cxnSp>
      <p:sp>
        <p:nvSpPr>
          <p:cNvPr id="73" name="Text Placeholder 1"/>
          <p:cNvSpPr txBox="1">
            <a:spLocks/>
          </p:cNvSpPr>
          <p:nvPr/>
        </p:nvSpPr>
        <p:spPr>
          <a:xfrm>
            <a:off x="395587" y="345413"/>
            <a:ext cx="8445824" cy="729249"/>
          </a:xfrm>
          <a:prstGeom prst="rect">
            <a:avLst/>
          </a:prstGeom>
          <a:noFill/>
          <a:ln w="0" cmpd="sng">
            <a:noFill/>
            <a:prstDash val="solid"/>
          </a:ln>
        </p:spPr>
        <p:txBody>
          <a:bodyPr vert="horz" lIns="0" tIns="122233" rIns="0" bIns="0" rtlCol="0" anchor="t"/>
          <a:lstStyle>
            <a:defPPr>
              <a:defRPr lang="en-US"/>
            </a:defPPr>
            <a:lvl1pPr marL="0" algn="l"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4800" b="1" spc="-89" dirty="0">
                <a:solidFill>
                  <a:srgbClr val="0071B3"/>
                </a:solidFill>
                <a:latin typeface="Montserrat" panose="00000500000000000000" pitchFamily="2" charset="0"/>
              </a:rPr>
              <a:t>Role for STBs</a:t>
            </a:r>
          </a:p>
        </p:txBody>
      </p:sp>
      <p:pic>
        <p:nvPicPr>
          <p:cNvPr id="40" name="Picture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52384" y="6078551"/>
            <a:ext cx="2234629" cy="481867"/>
          </a:xfrm>
          <a:prstGeom prst="rect">
            <a:avLst/>
          </a:prstGeom>
        </p:spPr>
      </p:pic>
    </p:spTree>
    <p:extLst>
      <p:ext uri="{BB962C8B-B14F-4D97-AF65-F5344CB8AC3E}">
        <p14:creationId xmlns:p14="http://schemas.microsoft.com/office/powerpoint/2010/main" val="3695319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p:cNvSpPr txBox="1">
            <a:spLocks/>
          </p:cNvSpPr>
          <p:nvPr/>
        </p:nvSpPr>
        <p:spPr>
          <a:xfrm>
            <a:off x="395587" y="345413"/>
            <a:ext cx="10692968" cy="729249"/>
          </a:xfrm>
          <a:prstGeom prst="rect">
            <a:avLst/>
          </a:prstGeom>
          <a:noFill/>
          <a:ln w="0" cmpd="sng">
            <a:noFill/>
            <a:prstDash val="solid"/>
          </a:ln>
        </p:spPr>
        <p:txBody>
          <a:bodyPr vert="horz" lIns="0" tIns="122233" rIns="0" bIns="0" rtlCol="0" anchor="t"/>
          <a:lstStyle>
            <a:defPPr>
              <a:defRPr lang="en-US"/>
            </a:defPPr>
            <a:lvl1pPr marL="0" algn="l"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4800" b="1" spc="-89" dirty="0">
                <a:solidFill>
                  <a:srgbClr val="0071B3"/>
                </a:solidFill>
                <a:latin typeface="Montserrat" panose="00000500000000000000" pitchFamily="2" charset="0"/>
              </a:rPr>
              <a:t>Statutory status</a:t>
            </a: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52384" y="6078551"/>
            <a:ext cx="2234629" cy="481867"/>
          </a:xfrm>
          <a:prstGeom prst="rect">
            <a:avLst/>
          </a:prstGeom>
        </p:spPr>
      </p:pic>
      <p:sp>
        <p:nvSpPr>
          <p:cNvPr id="13" name="Content Placeholder 5"/>
          <p:cNvSpPr txBox="1">
            <a:spLocks/>
          </p:cNvSpPr>
          <p:nvPr/>
        </p:nvSpPr>
        <p:spPr>
          <a:xfrm>
            <a:off x="395587" y="1508786"/>
            <a:ext cx="5634516" cy="4608513"/>
          </a:xfrm>
          <a:prstGeom prst="rect">
            <a:avLst/>
          </a:prstGeom>
        </p:spPr>
        <p:txBody>
          <a:bodyPr>
            <a:normAutofit fontScale="92500" lnSpcReduction="20000"/>
          </a:bodyPr>
          <a:lstStyle/>
          <a:p>
            <a:pPr marL="457189" indent="-457189" fontAlgn="base">
              <a:lnSpc>
                <a:spcPct val="150000"/>
              </a:lnSpc>
              <a:spcAft>
                <a:spcPct val="0"/>
              </a:spcAft>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Permanence and longevity</a:t>
            </a:r>
          </a:p>
          <a:p>
            <a:pPr marL="457189" indent="-457189" fontAlgn="base">
              <a:lnSpc>
                <a:spcPct val="150000"/>
              </a:lnSpc>
              <a:spcAft>
                <a:spcPct val="0"/>
              </a:spcAft>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Influence over </a:t>
            </a:r>
            <a:r>
              <a:rPr lang="en-GB" sz="2400" dirty="0" err="1">
                <a:solidFill>
                  <a:srgbClr val="333333"/>
                </a:solidFill>
                <a:latin typeface="Montserrat" panose="00000500000000000000" pitchFamily="2" charset="0"/>
                <a:ea typeface="ＭＳ Ｐゴシック"/>
              </a:rPr>
              <a:t>SoS</a:t>
            </a:r>
            <a:r>
              <a:rPr lang="en-GB" sz="2400" dirty="0">
                <a:solidFill>
                  <a:srgbClr val="333333"/>
                </a:solidFill>
                <a:latin typeface="Montserrat" panose="00000500000000000000" pitchFamily="2" charset="0"/>
                <a:ea typeface="ＭＳ Ｐゴシック"/>
              </a:rPr>
              <a:t> investment plans for road and rail</a:t>
            </a:r>
          </a:p>
          <a:p>
            <a:pPr marL="457189" indent="-457189" fontAlgn="base">
              <a:lnSpc>
                <a:spcPct val="150000"/>
              </a:lnSpc>
              <a:spcAft>
                <a:spcPct val="0"/>
              </a:spcAft>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Regional transport strategy to ensure better coordination of transport arrangements across boundaries</a:t>
            </a:r>
          </a:p>
          <a:p>
            <a:pPr marL="457189" indent="-457189" fontAlgn="base">
              <a:lnSpc>
                <a:spcPct val="150000"/>
              </a:lnSpc>
              <a:spcAft>
                <a:spcPct val="0"/>
              </a:spcAft>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Better links to international ports and airports</a:t>
            </a:r>
          </a:p>
          <a:p>
            <a:pPr marL="457189" indent="-457189" fontAlgn="base">
              <a:lnSpc>
                <a:spcPct val="150000"/>
              </a:lnSpc>
              <a:spcAft>
                <a:spcPct val="0"/>
              </a:spcAft>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Support growth plans and housing proposals</a:t>
            </a:r>
          </a:p>
          <a:p>
            <a:pPr marL="228594" indent="-228594">
              <a:lnSpc>
                <a:spcPct val="150000"/>
              </a:lnSpc>
              <a:buFont typeface="Arial" panose="020B0604020202020204" pitchFamily="34" charset="0"/>
              <a:buChar char="•"/>
            </a:pPr>
            <a:endParaRPr lang="en-GB" sz="1333" dirty="0">
              <a:latin typeface="Montserrat" panose="00000500000000000000" pitchFamily="2" charset="0"/>
            </a:endParaRPr>
          </a:p>
        </p:txBody>
      </p:sp>
      <p:sp>
        <p:nvSpPr>
          <p:cNvPr id="5" name="Content Placeholder 5"/>
          <p:cNvSpPr txBox="1">
            <a:spLocks/>
          </p:cNvSpPr>
          <p:nvPr/>
        </p:nvSpPr>
        <p:spPr>
          <a:xfrm>
            <a:off x="6233303" y="1541378"/>
            <a:ext cx="5634516" cy="4608513"/>
          </a:xfrm>
          <a:prstGeom prst="rect">
            <a:avLst/>
          </a:prstGeom>
        </p:spPr>
        <p:txBody>
          <a:bodyPr>
            <a:normAutofit fontScale="92500"/>
          </a:bodyPr>
          <a:lstStyle/>
          <a:p>
            <a:pPr marL="457189" indent="-457189" defTabSz="1219170" fontAlgn="base">
              <a:lnSpc>
                <a:spcPct val="150000"/>
              </a:lnSpc>
              <a:spcAft>
                <a:spcPct val="0"/>
              </a:spcAft>
              <a:buSzPct val="100000"/>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Seeking concurrent powers with local transport authorities – not removing any powers - only to be exercised with consent from the Las concerned</a:t>
            </a:r>
          </a:p>
          <a:p>
            <a:pPr marL="457189" indent="-457189" defTabSz="1219170" fontAlgn="base">
              <a:lnSpc>
                <a:spcPct val="150000"/>
              </a:lnSpc>
              <a:spcAft>
                <a:spcPct val="0"/>
              </a:spcAft>
              <a:buSzPct val="100000"/>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Will help to coordinate transport functions across local authority boundaries </a:t>
            </a:r>
          </a:p>
          <a:p>
            <a:pPr marL="457189" indent="-457189" defTabSz="1219170" fontAlgn="base">
              <a:lnSpc>
                <a:spcPct val="150000"/>
              </a:lnSpc>
              <a:spcAft>
                <a:spcPct val="0"/>
              </a:spcAft>
              <a:buSzPct val="100000"/>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Support the region to access strategic transport investment</a:t>
            </a:r>
          </a:p>
          <a:p>
            <a:pPr marL="457189" indent="-457189" fontAlgn="base">
              <a:lnSpc>
                <a:spcPct val="150000"/>
              </a:lnSpc>
              <a:spcAft>
                <a:spcPct val="0"/>
              </a:spcAft>
              <a:buSzPct val="100000"/>
              <a:buFont typeface="Arial" panose="020B0604020202020204" pitchFamily="34" charset="0"/>
              <a:buChar char="•"/>
            </a:pPr>
            <a:endParaRPr lang="en-GB" sz="1333" dirty="0">
              <a:latin typeface="Montserrat" panose="00000500000000000000" pitchFamily="2"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p:cNvSpPr txBox="1">
            <a:spLocks/>
          </p:cNvSpPr>
          <p:nvPr/>
        </p:nvSpPr>
        <p:spPr>
          <a:xfrm>
            <a:off x="395587" y="345413"/>
            <a:ext cx="10692968" cy="729249"/>
          </a:xfrm>
          <a:prstGeom prst="rect">
            <a:avLst/>
          </a:prstGeom>
          <a:noFill/>
          <a:ln w="0" cmpd="sng">
            <a:noFill/>
            <a:prstDash val="solid"/>
          </a:ln>
        </p:spPr>
        <p:txBody>
          <a:bodyPr vert="horz" lIns="0" tIns="122233" rIns="0" bIns="0" rtlCol="0" anchor="t"/>
          <a:lstStyle>
            <a:defPPr>
              <a:defRPr lang="en-US"/>
            </a:defPPr>
            <a:lvl1pPr marL="0" algn="l"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4800" b="1" spc="-89" dirty="0">
                <a:solidFill>
                  <a:srgbClr val="0071B3"/>
                </a:solidFill>
                <a:latin typeface="Montserrat" panose="00000500000000000000" pitchFamily="2" charset="0"/>
              </a:rPr>
              <a:t>Proposed Functions</a:t>
            </a: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52384" y="6078551"/>
            <a:ext cx="2234629" cy="481867"/>
          </a:xfrm>
          <a:prstGeom prst="rect">
            <a:avLst/>
          </a:prstGeom>
        </p:spPr>
      </p:pic>
      <p:sp>
        <p:nvSpPr>
          <p:cNvPr id="13" name="Content Placeholder 5"/>
          <p:cNvSpPr txBox="1">
            <a:spLocks/>
          </p:cNvSpPr>
          <p:nvPr/>
        </p:nvSpPr>
        <p:spPr>
          <a:xfrm>
            <a:off x="395587" y="1508786"/>
            <a:ext cx="5634516" cy="4608513"/>
          </a:xfrm>
          <a:prstGeom prst="rect">
            <a:avLst/>
          </a:prstGeom>
        </p:spPr>
        <p:txBody>
          <a:bodyPr>
            <a:normAutofit/>
          </a:bodyPr>
          <a:lstStyle/>
          <a:p>
            <a:pPr marL="457189" indent="-457189" fontAlgn="base">
              <a:lnSpc>
                <a:spcPct val="150000"/>
              </a:lnSpc>
              <a:spcAft>
                <a:spcPct val="0"/>
              </a:spcAft>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General STB Functions </a:t>
            </a:r>
          </a:p>
          <a:p>
            <a:pPr marL="457189" indent="-457189" fontAlgn="base">
              <a:lnSpc>
                <a:spcPct val="150000"/>
              </a:lnSpc>
              <a:spcAft>
                <a:spcPct val="0"/>
              </a:spcAft>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Rail</a:t>
            </a:r>
          </a:p>
          <a:p>
            <a:pPr marL="457189" indent="-457189" fontAlgn="base">
              <a:lnSpc>
                <a:spcPct val="150000"/>
              </a:lnSpc>
              <a:spcAft>
                <a:spcPct val="0"/>
              </a:spcAft>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Highways</a:t>
            </a:r>
          </a:p>
          <a:p>
            <a:pPr marL="457189" indent="-457189" fontAlgn="base">
              <a:lnSpc>
                <a:spcPct val="150000"/>
              </a:lnSpc>
              <a:spcAft>
                <a:spcPct val="0"/>
              </a:spcAft>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Make capital grants for the provision of public highway facilities</a:t>
            </a:r>
          </a:p>
          <a:p>
            <a:pPr marL="457189" indent="-457189" fontAlgn="base">
              <a:lnSpc>
                <a:spcPct val="150000"/>
              </a:lnSpc>
              <a:spcAft>
                <a:spcPct val="0"/>
              </a:spcAft>
              <a:buFont typeface="Arial" panose="020B0604020202020204" pitchFamily="34" charset="0"/>
              <a:buChar char="•"/>
            </a:pPr>
            <a:endParaRPr lang="en-GB" sz="2400" dirty="0">
              <a:solidFill>
                <a:srgbClr val="333333"/>
              </a:solidFill>
              <a:latin typeface="Montserrat" panose="00000500000000000000" pitchFamily="2" charset="0"/>
              <a:ea typeface="ＭＳ Ｐゴシック"/>
            </a:endParaRPr>
          </a:p>
          <a:p>
            <a:pPr marL="457189" indent="-457189" fontAlgn="base">
              <a:lnSpc>
                <a:spcPct val="150000"/>
              </a:lnSpc>
              <a:spcAft>
                <a:spcPct val="0"/>
              </a:spcAft>
              <a:buFont typeface="Arial" panose="020B0604020202020204" pitchFamily="34" charset="0"/>
              <a:buChar char="•"/>
            </a:pPr>
            <a:endParaRPr lang="en-GB" sz="2400" dirty="0">
              <a:solidFill>
                <a:srgbClr val="333333"/>
              </a:solidFill>
              <a:latin typeface="Montserrat" panose="00000500000000000000" pitchFamily="2" charset="0"/>
              <a:ea typeface="ＭＳ Ｐゴシック"/>
            </a:endParaRPr>
          </a:p>
          <a:p>
            <a:pPr marL="228594" indent="-228594">
              <a:lnSpc>
                <a:spcPct val="150000"/>
              </a:lnSpc>
              <a:buFont typeface="Arial" panose="020B0604020202020204" pitchFamily="34" charset="0"/>
              <a:buChar char="•"/>
            </a:pPr>
            <a:endParaRPr lang="en-GB" sz="1333" dirty="0">
              <a:latin typeface="Montserrat" panose="00000500000000000000" pitchFamily="2" charset="0"/>
            </a:endParaRPr>
          </a:p>
        </p:txBody>
      </p:sp>
      <p:sp>
        <p:nvSpPr>
          <p:cNvPr id="5" name="Content Placeholder 5"/>
          <p:cNvSpPr txBox="1">
            <a:spLocks/>
          </p:cNvSpPr>
          <p:nvPr/>
        </p:nvSpPr>
        <p:spPr>
          <a:xfrm>
            <a:off x="6233303" y="1541378"/>
            <a:ext cx="5634516" cy="4608513"/>
          </a:xfrm>
          <a:prstGeom prst="rect">
            <a:avLst/>
          </a:prstGeom>
        </p:spPr>
        <p:txBody>
          <a:bodyPr>
            <a:normAutofit/>
          </a:bodyPr>
          <a:lstStyle/>
          <a:p>
            <a:pPr marL="457189" indent="-457189" fontAlgn="base">
              <a:lnSpc>
                <a:spcPct val="150000"/>
              </a:lnSpc>
              <a:spcAft>
                <a:spcPct val="0"/>
              </a:spcAft>
              <a:buSzPct val="100000"/>
              <a:buFont typeface="Arial" panose="020B0604020202020204" pitchFamily="34" charset="0"/>
              <a:buChar char="•"/>
            </a:pPr>
            <a:endParaRPr lang="en-GB" sz="1333" dirty="0">
              <a:latin typeface="Montserrat" panose="00000500000000000000" pitchFamily="2" charset="0"/>
            </a:endParaRPr>
          </a:p>
        </p:txBody>
      </p:sp>
      <p:sp>
        <p:nvSpPr>
          <p:cNvPr id="9" name="Content Placeholder 5"/>
          <p:cNvSpPr txBox="1">
            <a:spLocks/>
          </p:cNvSpPr>
          <p:nvPr/>
        </p:nvSpPr>
        <p:spPr>
          <a:xfrm>
            <a:off x="6191518" y="1508785"/>
            <a:ext cx="5634516" cy="4608513"/>
          </a:xfrm>
          <a:prstGeom prst="rect">
            <a:avLst/>
          </a:prstGeom>
        </p:spPr>
        <p:txBody>
          <a:bodyPr>
            <a:normAutofit/>
          </a:bodyPr>
          <a:lstStyle/>
          <a:p>
            <a:pPr marL="457189" indent="-457189" fontAlgn="base">
              <a:lnSpc>
                <a:spcPct val="150000"/>
              </a:lnSpc>
              <a:spcAft>
                <a:spcPct val="0"/>
              </a:spcAft>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Bus service provision</a:t>
            </a:r>
          </a:p>
          <a:p>
            <a:pPr marL="457189" indent="-457189" fontAlgn="base">
              <a:lnSpc>
                <a:spcPct val="150000"/>
              </a:lnSpc>
              <a:spcAft>
                <a:spcPct val="0"/>
              </a:spcAft>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Integrated ticketing</a:t>
            </a:r>
          </a:p>
          <a:p>
            <a:pPr marL="457189" indent="-457189" fontAlgn="base">
              <a:lnSpc>
                <a:spcPct val="150000"/>
              </a:lnSpc>
              <a:spcAft>
                <a:spcPct val="0"/>
              </a:spcAft>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Clean air zones</a:t>
            </a:r>
          </a:p>
          <a:p>
            <a:pPr marL="457189" indent="-457189" fontAlgn="base">
              <a:lnSpc>
                <a:spcPct val="150000"/>
              </a:lnSpc>
              <a:spcAft>
                <a:spcPct val="0"/>
              </a:spcAft>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Promote or oppose bills in parliament</a:t>
            </a:r>
          </a:p>
          <a:p>
            <a:pPr marL="457189" indent="-457189" fontAlgn="base">
              <a:lnSpc>
                <a:spcPct val="150000"/>
              </a:lnSpc>
              <a:spcAft>
                <a:spcPct val="0"/>
              </a:spcAft>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Incidental powers</a:t>
            </a:r>
          </a:p>
          <a:p>
            <a:pPr marL="457189" indent="-457189" fontAlgn="base">
              <a:lnSpc>
                <a:spcPct val="150000"/>
              </a:lnSpc>
              <a:spcAft>
                <a:spcPct val="0"/>
              </a:spcAft>
              <a:buFont typeface="Arial" panose="020B0604020202020204" pitchFamily="34" charset="0"/>
              <a:buChar char="•"/>
            </a:pPr>
            <a:endParaRPr lang="en-GB" sz="2400" dirty="0">
              <a:solidFill>
                <a:srgbClr val="333333"/>
              </a:solidFill>
              <a:latin typeface="Montserrat" panose="00000500000000000000" pitchFamily="2" charset="0"/>
              <a:ea typeface="ＭＳ Ｐゴシック"/>
            </a:endParaRPr>
          </a:p>
          <a:p>
            <a:pPr marL="457189" indent="-457189" fontAlgn="base">
              <a:lnSpc>
                <a:spcPct val="150000"/>
              </a:lnSpc>
              <a:spcAft>
                <a:spcPct val="0"/>
              </a:spcAft>
              <a:buFont typeface="Arial" panose="020B0604020202020204" pitchFamily="34" charset="0"/>
              <a:buChar char="•"/>
            </a:pPr>
            <a:endParaRPr lang="en-GB" sz="2400" dirty="0">
              <a:solidFill>
                <a:srgbClr val="333333"/>
              </a:solidFill>
              <a:latin typeface="Montserrat" panose="00000500000000000000" pitchFamily="2" charset="0"/>
              <a:ea typeface="ＭＳ Ｐゴシック"/>
            </a:endParaRPr>
          </a:p>
          <a:p>
            <a:pPr marL="457189" indent="-457189" fontAlgn="base">
              <a:lnSpc>
                <a:spcPct val="150000"/>
              </a:lnSpc>
              <a:spcAft>
                <a:spcPct val="0"/>
              </a:spcAft>
              <a:buFont typeface="Arial" panose="020B0604020202020204" pitchFamily="34" charset="0"/>
              <a:buChar char="•"/>
            </a:pPr>
            <a:endParaRPr lang="en-GB" sz="2400" dirty="0">
              <a:solidFill>
                <a:srgbClr val="333333"/>
              </a:solidFill>
              <a:latin typeface="Montserrat" panose="00000500000000000000" pitchFamily="2" charset="0"/>
              <a:ea typeface="ＭＳ Ｐゴシック"/>
            </a:endParaRPr>
          </a:p>
          <a:p>
            <a:pPr marL="228594" indent="-228594">
              <a:lnSpc>
                <a:spcPct val="150000"/>
              </a:lnSpc>
              <a:buFont typeface="Arial" panose="020B0604020202020204" pitchFamily="34" charset="0"/>
              <a:buChar char="•"/>
            </a:pPr>
            <a:endParaRPr lang="en-GB" sz="1333" dirty="0">
              <a:latin typeface="Montserrat" panose="00000500000000000000" pitchFamily="2" charset="0"/>
            </a:endParaRPr>
          </a:p>
        </p:txBody>
      </p:sp>
    </p:spTree>
    <p:extLst>
      <p:ext uri="{BB962C8B-B14F-4D97-AF65-F5344CB8AC3E}">
        <p14:creationId xmlns:p14="http://schemas.microsoft.com/office/powerpoint/2010/main" val="2647890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p:cNvSpPr txBox="1">
            <a:spLocks/>
          </p:cNvSpPr>
          <p:nvPr/>
        </p:nvSpPr>
        <p:spPr>
          <a:xfrm>
            <a:off x="395587" y="345413"/>
            <a:ext cx="10692968" cy="729249"/>
          </a:xfrm>
          <a:prstGeom prst="rect">
            <a:avLst/>
          </a:prstGeom>
          <a:noFill/>
          <a:ln w="0" cmpd="sng">
            <a:noFill/>
            <a:prstDash val="solid"/>
          </a:ln>
        </p:spPr>
        <p:txBody>
          <a:bodyPr vert="horz" lIns="0" tIns="122233" rIns="0" bIns="0" rtlCol="0" anchor="t"/>
          <a:lstStyle>
            <a:defPPr>
              <a:defRPr lang="en-US"/>
            </a:defPPr>
            <a:lvl1pPr marL="0" algn="l"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4800" b="1" spc="-89" dirty="0">
                <a:solidFill>
                  <a:srgbClr val="0071B3"/>
                </a:solidFill>
                <a:latin typeface="Montserrat" panose="00000500000000000000" pitchFamily="2" charset="0"/>
              </a:rPr>
              <a:t>Next steps</a:t>
            </a: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52384" y="6078551"/>
            <a:ext cx="2234629" cy="481867"/>
          </a:xfrm>
          <a:prstGeom prst="rect">
            <a:avLst/>
          </a:prstGeom>
        </p:spPr>
      </p:pic>
      <p:sp>
        <p:nvSpPr>
          <p:cNvPr id="13" name="Content Placeholder 5"/>
          <p:cNvSpPr txBox="1">
            <a:spLocks/>
          </p:cNvSpPr>
          <p:nvPr/>
        </p:nvSpPr>
        <p:spPr>
          <a:xfrm>
            <a:off x="395587" y="1508786"/>
            <a:ext cx="11269032" cy="4608513"/>
          </a:xfrm>
          <a:prstGeom prst="rect">
            <a:avLst/>
          </a:prstGeom>
        </p:spPr>
        <p:txBody>
          <a:bodyPr>
            <a:normAutofit/>
          </a:bodyPr>
          <a:lstStyle/>
          <a:p>
            <a:pPr marL="457189" indent="-457189" fontAlgn="base">
              <a:lnSpc>
                <a:spcPct val="150000"/>
              </a:lnSpc>
              <a:spcAft>
                <a:spcPct val="0"/>
              </a:spcAft>
              <a:buSzPct val="100000"/>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Formal consultation May-July 2019</a:t>
            </a:r>
          </a:p>
          <a:p>
            <a:pPr marL="457189" indent="-457189" fontAlgn="base">
              <a:lnSpc>
                <a:spcPct val="150000"/>
              </a:lnSpc>
              <a:spcAft>
                <a:spcPct val="0"/>
              </a:spcAft>
              <a:buSzPct val="100000"/>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Shadow Partnership Board to agree next steps in September 2019</a:t>
            </a:r>
          </a:p>
          <a:p>
            <a:pPr marL="457189" indent="-457189" fontAlgn="base">
              <a:lnSpc>
                <a:spcPct val="150000"/>
              </a:lnSpc>
              <a:spcAft>
                <a:spcPct val="0"/>
              </a:spcAft>
              <a:buSzPct val="100000"/>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Formal consent from constituent authorities in autumn 2019</a:t>
            </a:r>
          </a:p>
          <a:p>
            <a:pPr marL="457189" indent="-457189" fontAlgn="base">
              <a:lnSpc>
                <a:spcPct val="150000"/>
              </a:lnSpc>
              <a:spcAft>
                <a:spcPct val="0"/>
              </a:spcAft>
              <a:buSzPct val="100000"/>
              <a:buFont typeface="Arial" panose="020B0604020202020204" pitchFamily="34" charset="0"/>
              <a:buChar char="•"/>
            </a:pPr>
            <a:r>
              <a:rPr lang="en-GB" sz="2400" dirty="0">
                <a:solidFill>
                  <a:srgbClr val="333333"/>
                </a:solidFill>
                <a:latin typeface="Montserrat" panose="00000500000000000000" pitchFamily="2" charset="0"/>
                <a:ea typeface="ＭＳ Ｐゴシック"/>
              </a:rPr>
              <a:t>Submission to Government</a:t>
            </a:r>
          </a:p>
          <a:p>
            <a:pPr marL="457189" indent="-457189" fontAlgn="base">
              <a:lnSpc>
                <a:spcPct val="150000"/>
              </a:lnSpc>
              <a:spcAft>
                <a:spcPct val="0"/>
              </a:spcAft>
              <a:buSzPct val="100000"/>
              <a:buFont typeface="Arial" panose="020B0604020202020204" pitchFamily="34" charset="0"/>
              <a:buChar char="•"/>
            </a:pPr>
            <a:endParaRPr lang="en-GB" sz="2400" dirty="0">
              <a:solidFill>
                <a:srgbClr val="333333"/>
              </a:solidFill>
              <a:latin typeface="Montserrat" panose="00000500000000000000" pitchFamily="2" charset="0"/>
              <a:ea typeface="ＭＳ Ｐゴシック"/>
            </a:endParaRPr>
          </a:p>
        </p:txBody>
      </p:sp>
    </p:spTree>
    <p:extLst>
      <p:ext uri="{BB962C8B-B14F-4D97-AF65-F5344CB8AC3E}">
        <p14:creationId xmlns:p14="http://schemas.microsoft.com/office/powerpoint/2010/main" val="131865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73785" y="92133"/>
            <a:ext cx="11875207" cy="5737135"/>
          </a:xfrm>
          <a:prstGeom prst="rect">
            <a:avLst/>
          </a:prstGeom>
          <a:solidFill>
            <a:srgbClr val="0071B3"/>
          </a:solidFill>
          <a:ln w="0" cmpd="sng">
            <a:noFill/>
            <a:prstDash val="solid"/>
          </a:ln>
        </p:spPr>
        <p:txBody>
          <a:bodyPr vert="horz" lIns="0" tIns="528093" rIns="0" bIns="0" rtlCol="0" anchor="t">
            <a:normAutofit/>
          </a:bodyPr>
          <a:lstStyle/>
          <a:p>
            <a:pPr>
              <a:lnSpc>
                <a:spcPts val="5635"/>
              </a:lnSpc>
              <a:spcAft>
                <a:spcPts val="0"/>
              </a:spcAft>
              <a:buNone/>
            </a:pPr>
            <a:r>
              <a:rPr lang="en-US" sz="5067" b="1" spc="-57" dirty="0">
                <a:solidFill>
                  <a:srgbClr val="FFFFFF"/>
                </a:solidFill>
                <a:latin typeface="Montserrat" panose="02020603050405020304" pitchFamily="2"/>
              </a:rPr>
              <a:t>Join the conversation</a:t>
            </a:r>
          </a:p>
          <a:p>
            <a:pPr>
              <a:lnSpc>
                <a:spcPts val="5635"/>
              </a:lnSpc>
              <a:spcAft>
                <a:spcPts val="0"/>
              </a:spcAft>
              <a:buNone/>
            </a:pPr>
            <a:endParaRPr lang="en-US" sz="5067" b="1" spc="-57" dirty="0">
              <a:solidFill>
                <a:srgbClr val="FFFFFF"/>
              </a:solidFill>
              <a:latin typeface="Montserrat" panose="02020603050405020304" pitchFamily="2"/>
            </a:endParaRPr>
          </a:p>
          <a:p>
            <a:pPr>
              <a:lnSpc>
                <a:spcPts val="5635"/>
              </a:lnSpc>
              <a:spcAft>
                <a:spcPts val="0"/>
              </a:spcAft>
              <a:buNone/>
            </a:pPr>
            <a:r>
              <a:rPr lang="en-US" sz="3200" b="1" spc="-57" dirty="0">
                <a:solidFill>
                  <a:srgbClr val="FFFFFF"/>
                </a:solidFill>
                <a:latin typeface="Montserrat" panose="02020603050405020304" pitchFamily="2"/>
              </a:rPr>
              <a:t>Web		</a:t>
            </a:r>
            <a:r>
              <a:rPr lang="en-US" sz="3200" spc="-57" dirty="0">
                <a:solidFill>
                  <a:srgbClr val="FFFFFF"/>
                </a:solidFill>
                <a:latin typeface="Montserrat" panose="02020603050405020304" pitchFamily="2"/>
              </a:rPr>
              <a:t>tfse.org.uk</a:t>
            </a:r>
          </a:p>
          <a:p>
            <a:pPr>
              <a:lnSpc>
                <a:spcPts val="5635"/>
              </a:lnSpc>
              <a:spcAft>
                <a:spcPts val="0"/>
              </a:spcAft>
              <a:buNone/>
            </a:pPr>
            <a:r>
              <a:rPr lang="en-US" sz="3200" b="1" spc="-57" dirty="0">
                <a:solidFill>
                  <a:srgbClr val="FFFFFF"/>
                </a:solidFill>
                <a:latin typeface="Montserrat" panose="02020603050405020304" pitchFamily="2"/>
              </a:rPr>
              <a:t>Facebook</a:t>
            </a:r>
            <a:r>
              <a:rPr lang="en-US" sz="3200" spc="-57" dirty="0">
                <a:solidFill>
                  <a:srgbClr val="FFFFFF"/>
                </a:solidFill>
                <a:latin typeface="Montserrat" panose="02020603050405020304" pitchFamily="2"/>
              </a:rPr>
              <a:t>	</a:t>
            </a:r>
            <a:r>
              <a:rPr lang="en-US" sz="3200" spc="-57" dirty="0" err="1">
                <a:solidFill>
                  <a:srgbClr val="FFFFFF"/>
                </a:solidFill>
                <a:latin typeface="Montserrat" panose="02020603050405020304" pitchFamily="2"/>
              </a:rPr>
              <a:t>TransportForTheSouthEast</a:t>
            </a:r>
            <a:endParaRPr lang="en-US" sz="3200" spc="-57" dirty="0">
              <a:solidFill>
                <a:srgbClr val="FFFFFF"/>
              </a:solidFill>
              <a:latin typeface="Montserrat" panose="02020603050405020304" pitchFamily="2"/>
            </a:endParaRPr>
          </a:p>
          <a:p>
            <a:pPr>
              <a:lnSpc>
                <a:spcPts val="5635"/>
              </a:lnSpc>
              <a:spcAft>
                <a:spcPts val="0"/>
              </a:spcAft>
              <a:buNone/>
            </a:pPr>
            <a:r>
              <a:rPr lang="en-US" sz="3200" b="1" spc="-57" dirty="0">
                <a:solidFill>
                  <a:srgbClr val="FFFFFF"/>
                </a:solidFill>
                <a:latin typeface="Montserrat" panose="02020603050405020304" pitchFamily="2"/>
              </a:rPr>
              <a:t>Twitter</a:t>
            </a:r>
            <a:r>
              <a:rPr lang="en-US" sz="3200" spc="-57" dirty="0">
                <a:solidFill>
                  <a:srgbClr val="FFFFFF"/>
                </a:solidFill>
                <a:latin typeface="Montserrat" panose="02020603050405020304" pitchFamily="2"/>
              </a:rPr>
              <a:t>	@</a:t>
            </a:r>
            <a:r>
              <a:rPr lang="en-US" sz="3200" spc="-57" dirty="0" err="1">
                <a:solidFill>
                  <a:srgbClr val="FFFFFF"/>
                </a:solidFill>
                <a:latin typeface="Montserrat" panose="02020603050405020304" pitchFamily="2"/>
              </a:rPr>
              <a:t>TransportfSE</a:t>
            </a:r>
            <a:endParaRPr lang="en-US" sz="3200" spc="-57" dirty="0">
              <a:solidFill>
                <a:srgbClr val="FFFFFF"/>
              </a:solidFill>
              <a:latin typeface="Montserrat" panose="02020603050405020304" pitchFamily="2"/>
            </a:endParaRPr>
          </a:p>
          <a:p>
            <a:pPr>
              <a:lnSpc>
                <a:spcPts val="5635"/>
              </a:lnSpc>
              <a:spcAft>
                <a:spcPts val="0"/>
              </a:spcAft>
              <a:buNone/>
            </a:pPr>
            <a:r>
              <a:rPr lang="en-US" sz="3200" b="1" spc="-57" dirty="0">
                <a:solidFill>
                  <a:srgbClr val="FFFFFF"/>
                </a:solidFill>
                <a:latin typeface="Montserrat" panose="02020603050405020304" pitchFamily="2"/>
              </a:rPr>
              <a:t>LinkedIn</a:t>
            </a:r>
            <a:r>
              <a:rPr lang="en-US" sz="3200" spc="-57" dirty="0">
                <a:solidFill>
                  <a:srgbClr val="FFFFFF"/>
                </a:solidFill>
                <a:latin typeface="Montserrat" panose="02020603050405020304" pitchFamily="2"/>
              </a:rPr>
              <a:t>	transport-for-the-south-east</a:t>
            </a:r>
            <a:endParaRPr lang="en-US" sz="1600" spc="5" dirty="0">
              <a:solidFill>
                <a:srgbClr val="FFFFFF"/>
              </a:solidFill>
              <a:latin typeface="Montserrat" panose="02020603050405020304" pitchFamily="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52384" y="6078551"/>
            <a:ext cx="2234629" cy="48186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9" name="Title 88"/>
          <p:cNvSpPr>
            <a:spLocks noGrp="1"/>
          </p:cNvSpPr>
          <p:nvPr>
            <p:ph type="ctrTitle"/>
          </p:nvPr>
        </p:nvSpPr>
        <p:spPr/>
        <p:txBody>
          <a:bodyPr>
            <a:normAutofit/>
          </a:bodyPr>
          <a:lstStyle/>
          <a:p>
            <a:r>
              <a:rPr lang="en-GB" sz="4800" b="1" dirty="0">
                <a:latin typeface="Calibri" panose="020F0502020204030204" pitchFamily="34" charset="0"/>
              </a:rPr>
              <a:t>Assurance Framework </a:t>
            </a:r>
          </a:p>
        </p:txBody>
      </p:sp>
      <p:sp>
        <p:nvSpPr>
          <p:cNvPr id="90" name="Subtitle 89"/>
          <p:cNvSpPr>
            <a:spLocks noGrp="1"/>
          </p:cNvSpPr>
          <p:nvPr>
            <p:ph type="subTitle" idx="1"/>
          </p:nvPr>
        </p:nvSpPr>
        <p:spPr>
          <a:xfrm>
            <a:off x="838200" y="4034856"/>
            <a:ext cx="8390860" cy="1968374"/>
          </a:xfrm>
        </p:spPr>
        <p:txBody>
          <a:bodyPr>
            <a:normAutofit/>
          </a:bodyPr>
          <a:lstStyle/>
          <a:p>
            <a:r>
              <a:rPr lang="en-GB" b="1" dirty="0">
                <a:latin typeface="Calibri" panose="020F0502020204030204" pitchFamily="34" charset="0"/>
              </a:rPr>
              <a:t>Rhiannon Mort</a:t>
            </a:r>
          </a:p>
          <a:p>
            <a:r>
              <a:rPr lang="en-GB" b="1" dirty="0">
                <a:latin typeface="Calibri" panose="020F0502020204030204" pitchFamily="34" charset="0"/>
              </a:rPr>
              <a:t>Capital Programme Manager</a:t>
            </a:r>
          </a:p>
          <a:p>
            <a:r>
              <a:rPr lang="en-GB" b="1" dirty="0">
                <a:latin typeface="Calibri" panose="020F0502020204030204" pitchFamily="34" charset="0"/>
              </a:rPr>
              <a:t>Strategic Board</a:t>
            </a:r>
          </a:p>
          <a:p>
            <a:r>
              <a:rPr lang="en-GB" b="1" dirty="0">
                <a:latin typeface="Calibri" panose="020F0502020204030204" pitchFamily="34" charset="0"/>
              </a:rPr>
              <a:t>28/06/2019</a:t>
            </a:r>
          </a:p>
          <a:p>
            <a:endParaRPr lang="en-GB" dirty="0"/>
          </a:p>
        </p:txBody>
      </p:sp>
    </p:spTree>
    <p:extLst>
      <p:ext uri="{BB962C8B-B14F-4D97-AF65-F5344CB8AC3E}">
        <p14:creationId xmlns:p14="http://schemas.microsoft.com/office/powerpoint/2010/main" val="28066112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4559" y="558914"/>
            <a:ext cx="7579242" cy="674463"/>
          </a:xfrm>
        </p:spPr>
        <p:txBody>
          <a:bodyPr/>
          <a:lstStyle/>
          <a:p>
            <a:r>
              <a:rPr lang="en-GB" dirty="0">
                <a:latin typeface="Calibri" panose="020F0502020204030204" pitchFamily="34" charset="0"/>
              </a:rPr>
              <a:t>New Version</a:t>
            </a:r>
          </a:p>
        </p:txBody>
      </p:sp>
      <p:sp>
        <p:nvSpPr>
          <p:cNvPr id="4" name="Text Placeholder 3"/>
          <p:cNvSpPr>
            <a:spLocks noGrp="1"/>
          </p:cNvSpPr>
          <p:nvPr>
            <p:ph type="body" sz="quarter" idx="14"/>
          </p:nvPr>
        </p:nvSpPr>
        <p:spPr>
          <a:xfrm>
            <a:off x="374373" y="1587708"/>
            <a:ext cx="10969487" cy="4813092"/>
          </a:xfrm>
        </p:spPr>
        <p:txBody>
          <a:bodyPr/>
          <a:lstStyle/>
          <a:p>
            <a:pPr marL="285750" indent="-285750">
              <a:buFontTx/>
              <a:buChar char="-"/>
            </a:pPr>
            <a:r>
              <a:rPr lang="en-GB" sz="2800" i="1" dirty="0">
                <a:latin typeface="Calibri" panose="020F0502020204030204" pitchFamily="34" charset="0"/>
              </a:rPr>
              <a:t>Has been updated to reflect the new 2019 National Assurance Framework</a:t>
            </a:r>
          </a:p>
          <a:p>
            <a:pPr marL="285750" indent="-285750">
              <a:buFontTx/>
              <a:buChar char="-"/>
            </a:pPr>
            <a:r>
              <a:rPr lang="en-GB" sz="2800" i="1" dirty="0">
                <a:latin typeface="Calibri" panose="020F0502020204030204" pitchFamily="34" charset="0"/>
              </a:rPr>
              <a:t>Feedback from March 2019 meeting has been considered</a:t>
            </a:r>
          </a:p>
          <a:p>
            <a:pPr marL="285750" indent="-285750">
              <a:buFontTx/>
              <a:buChar char="-"/>
            </a:pPr>
            <a:r>
              <a:rPr lang="en-GB" sz="2800" i="1" dirty="0">
                <a:latin typeface="Calibri" panose="020F0502020204030204" pitchFamily="34" charset="0"/>
              </a:rPr>
              <a:t>Diagrams added for clarity</a:t>
            </a:r>
          </a:p>
          <a:p>
            <a:pPr marL="285750" indent="-285750">
              <a:buFontTx/>
              <a:buChar char="-"/>
            </a:pPr>
            <a:endParaRPr lang="en-GB" sz="2800" i="1" dirty="0">
              <a:latin typeface="Calibri" panose="020F0502020204030204" pitchFamily="34" charset="0"/>
            </a:endParaRPr>
          </a:p>
        </p:txBody>
      </p:sp>
    </p:spTree>
    <p:extLst>
      <p:ext uri="{BB962C8B-B14F-4D97-AF65-F5344CB8AC3E}">
        <p14:creationId xmlns:p14="http://schemas.microsoft.com/office/powerpoint/2010/main" val="1134137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4559" y="558914"/>
            <a:ext cx="7579242" cy="674463"/>
          </a:xfrm>
        </p:spPr>
        <p:txBody>
          <a:bodyPr/>
          <a:lstStyle/>
          <a:p>
            <a:r>
              <a:rPr lang="en-GB" dirty="0">
                <a:latin typeface="Calibri" panose="020F0502020204030204" pitchFamily="34" charset="0"/>
              </a:rPr>
              <a:t>SELEP Structure</a:t>
            </a:r>
          </a:p>
        </p:txBody>
      </p:sp>
      <p:sp>
        <p:nvSpPr>
          <p:cNvPr id="5" name="Text Placeholder 4">
            <a:extLst>
              <a:ext uri="{FF2B5EF4-FFF2-40B4-BE49-F238E27FC236}">
                <a16:creationId xmlns:a16="http://schemas.microsoft.com/office/drawing/2014/main" id="{D059477B-CD95-4008-8C77-59C95AAC34E1}"/>
              </a:ext>
            </a:extLst>
          </p:cNvPr>
          <p:cNvSpPr>
            <a:spLocks noGrp="1"/>
          </p:cNvSpPr>
          <p:nvPr>
            <p:ph type="body" sz="quarter" idx="14"/>
          </p:nvPr>
        </p:nvSpPr>
        <p:spPr/>
        <p:txBody>
          <a:bodyPr/>
          <a:lstStyle/>
          <a:p>
            <a:endParaRPr lang="en-GB"/>
          </a:p>
        </p:txBody>
      </p:sp>
      <p:pic>
        <p:nvPicPr>
          <p:cNvPr id="6" name="Picture 5">
            <a:extLst>
              <a:ext uri="{FF2B5EF4-FFF2-40B4-BE49-F238E27FC236}">
                <a16:creationId xmlns:a16="http://schemas.microsoft.com/office/drawing/2014/main" id="{81DA1158-9CBC-4D1E-B604-0FF285BE580C}"/>
              </a:ext>
            </a:extLst>
          </p:cNvPr>
          <p:cNvPicPr>
            <a:picLocks noChangeAspect="1"/>
          </p:cNvPicPr>
          <p:nvPr/>
        </p:nvPicPr>
        <p:blipFill rotWithShape="1">
          <a:blip r:embed="rId2"/>
          <a:srcRect l="62000" t="38821" r="13600" b="24165"/>
          <a:stretch/>
        </p:blipFill>
        <p:spPr>
          <a:xfrm>
            <a:off x="419100" y="1341298"/>
            <a:ext cx="11353800" cy="5516702"/>
          </a:xfrm>
          <a:prstGeom prst="rect">
            <a:avLst/>
          </a:prstGeom>
        </p:spPr>
      </p:pic>
    </p:spTree>
    <p:extLst>
      <p:ext uri="{BB962C8B-B14F-4D97-AF65-F5344CB8AC3E}">
        <p14:creationId xmlns:p14="http://schemas.microsoft.com/office/powerpoint/2010/main" val="2660256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4559" y="558914"/>
            <a:ext cx="7579242" cy="674463"/>
          </a:xfrm>
        </p:spPr>
        <p:txBody>
          <a:bodyPr/>
          <a:lstStyle/>
          <a:p>
            <a:r>
              <a:rPr lang="en-GB" dirty="0">
                <a:latin typeface="Calibri" panose="020F0502020204030204" pitchFamily="34" charset="0"/>
              </a:rPr>
              <a:t>Prioritisation of LGF</a:t>
            </a:r>
          </a:p>
        </p:txBody>
      </p:sp>
      <p:sp>
        <p:nvSpPr>
          <p:cNvPr id="5" name="Text Placeholder 4">
            <a:extLst>
              <a:ext uri="{FF2B5EF4-FFF2-40B4-BE49-F238E27FC236}">
                <a16:creationId xmlns:a16="http://schemas.microsoft.com/office/drawing/2014/main" id="{D059477B-CD95-4008-8C77-59C95AAC34E1}"/>
              </a:ext>
            </a:extLst>
          </p:cNvPr>
          <p:cNvSpPr>
            <a:spLocks noGrp="1"/>
          </p:cNvSpPr>
          <p:nvPr>
            <p:ph type="body" sz="quarter" idx="14"/>
          </p:nvPr>
        </p:nvSpPr>
        <p:spPr/>
        <p:txBody>
          <a:bodyPr/>
          <a:lstStyle/>
          <a:p>
            <a:endParaRPr lang="en-GB"/>
          </a:p>
        </p:txBody>
      </p:sp>
      <p:pic>
        <p:nvPicPr>
          <p:cNvPr id="3" name="Picture 2">
            <a:extLst>
              <a:ext uri="{FF2B5EF4-FFF2-40B4-BE49-F238E27FC236}">
                <a16:creationId xmlns:a16="http://schemas.microsoft.com/office/drawing/2014/main" id="{4DB6BDF1-1C8C-4894-93F3-49750B4490D4}"/>
              </a:ext>
            </a:extLst>
          </p:cNvPr>
          <p:cNvPicPr>
            <a:picLocks noChangeAspect="1"/>
          </p:cNvPicPr>
          <p:nvPr/>
        </p:nvPicPr>
        <p:blipFill rotWithShape="1">
          <a:blip r:embed="rId2"/>
          <a:srcRect l="52800" t="9959" r="30600" b="50368"/>
          <a:stretch/>
        </p:blipFill>
        <p:spPr>
          <a:xfrm>
            <a:off x="91684" y="1616027"/>
            <a:ext cx="5947992" cy="4553125"/>
          </a:xfrm>
          <a:prstGeom prst="rect">
            <a:avLst/>
          </a:prstGeom>
        </p:spPr>
      </p:pic>
      <p:pic>
        <p:nvPicPr>
          <p:cNvPr id="7" name="Picture 6">
            <a:extLst>
              <a:ext uri="{FF2B5EF4-FFF2-40B4-BE49-F238E27FC236}">
                <a16:creationId xmlns:a16="http://schemas.microsoft.com/office/drawing/2014/main" id="{0247249C-85E7-459F-844E-48E1F0C168F8}"/>
              </a:ext>
            </a:extLst>
          </p:cNvPr>
          <p:cNvPicPr>
            <a:picLocks noChangeAspect="1"/>
          </p:cNvPicPr>
          <p:nvPr/>
        </p:nvPicPr>
        <p:blipFill rotWithShape="1">
          <a:blip r:embed="rId2"/>
          <a:srcRect l="52800" t="49632" r="30600" b="13237"/>
          <a:stretch/>
        </p:blipFill>
        <p:spPr>
          <a:xfrm>
            <a:off x="6039676" y="1616027"/>
            <a:ext cx="6060640" cy="4342075"/>
          </a:xfrm>
          <a:prstGeom prst="rect">
            <a:avLst/>
          </a:prstGeom>
        </p:spPr>
      </p:pic>
    </p:spTree>
    <p:extLst>
      <p:ext uri="{BB962C8B-B14F-4D97-AF65-F5344CB8AC3E}">
        <p14:creationId xmlns:p14="http://schemas.microsoft.com/office/powerpoint/2010/main" val="2996249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4559" y="558914"/>
            <a:ext cx="7579242" cy="674463"/>
          </a:xfrm>
        </p:spPr>
        <p:txBody>
          <a:bodyPr/>
          <a:lstStyle/>
          <a:p>
            <a:r>
              <a:rPr lang="en-GB" dirty="0">
                <a:latin typeface="Calibri" panose="020F0502020204030204" pitchFamily="34" charset="0"/>
              </a:rPr>
              <a:t>Further suggested amendments</a:t>
            </a:r>
          </a:p>
        </p:txBody>
      </p:sp>
      <p:graphicFrame>
        <p:nvGraphicFramePr>
          <p:cNvPr id="3" name="Table 2">
            <a:extLst>
              <a:ext uri="{FF2B5EF4-FFF2-40B4-BE49-F238E27FC236}">
                <a16:creationId xmlns:a16="http://schemas.microsoft.com/office/drawing/2014/main" id="{2A1762DA-C8A8-4FE9-938E-97DAD9BF3041}"/>
              </a:ext>
            </a:extLst>
          </p:cNvPr>
          <p:cNvGraphicFramePr>
            <a:graphicFrameLocks noGrp="1"/>
          </p:cNvGraphicFramePr>
          <p:nvPr>
            <p:extLst/>
          </p:nvPr>
        </p:nvGraphicFramePr>
        <p:xfrm>
          <a:off x="371856" y="1548722"/>
          <a:ext cx="11448288" cy="4995574"/>
        </p:xfrm>
        <a:graphic>
          <a:graphicData uri="http://schemas.openxmlformats.org/drawingml/2006/table">
            <a:tbl>
              <a:tblPr firstRow="1" bandRow="1">
                <a:tableStyleId>{5C22544A-7EE6-4342-B048-85BDC9FD1C3A}</a:tableStyleId>
              </a:tblPr>
              <a:tblGrid>
                <a:gridCol w="894980">
                  <a:extLst>
                    <a:ext uri="{9D8B030D-6E8A-4147-A177-3AD203B41FA5}">
                      <a16:colId xmlns:a16="http://schemas.microsoft.com/office/drawing/2014/main" val="1127680732"/>
                    </a:ext>
                  </a:extLst>
                </a:gridCol>
                <a:gridCol w="5159686">
                  <a:extLst>
                    <a:ext uri="{9D8B030D-6E8A-4147-A177-3AD203B41FA5}">
                      <a16:colId xmlns:a16="http://schemas.microsoft.com/office/drawing/2014/main" val="540098213"/>
                    </a:ext>
                  </a:extLst>
                </a:gridCol>
                <a:gridCol w="5393622">
                  <a:extLst>
                    <a:ext uri="{9D8B030D-6E8A-4147-A177-3AD203B41FA5}">
                      <a16:colId xmlns:a16="http://schemas.microsoft.com/office/drawing/2014/main" val="757794962"/>
                    </a:ext>
                  </a:extLst>
                </a:gridCol>
              </a:tblGrid>
              <a:tr h="401439">
                <a:tc>
                  <a:txBody>
                    <a:bodyPr/>
                    <a:lstStyle/>
                    <a:p>
                      <a:endParaRPr lang="en-GB" dirty="0">
                        <a:latin typeface="Calibri" panose="020F0502020204030204" pitchFamily="34" charset="0"/>
                        <a:cs typeface="Calibri" panose="020F0502020204030204" pitchFamily="34" charset="0"/>
                      </a:endParaRPr>
                    </a:p>
                  </a:txBody>
                  <a:tcPr/>
                </a:tc>
                <a:tc>
                  <a:txBody>
                    <a:bodyPr/>
                    <a:lstStyle/>
                    <a:p>
                      <a:pPr algn="ctr"/>
                      <a:r>
                        <a:rPr lang="en-GB" dirty="0">
                          <a:latin typeface="Calibri" panose="020F0502020204030204" pitchFamily="34" charset="0"/>
                          <a:cs typeface="Calibri" panose="020F0502020204030204" pitchFamily="34" charset="0"/>
                        </a:rPr>
                        <a:t>Original</a:t>
                      </a:r>
                    </a:p>
                  </a:txBody>
                  <a:tcPr/>
                </a:tc>
                <a:tc>
                  <a:txBody>
                    <a:bodyPr/>
                    <a:lstStyle/>
                    <a:p>
                      <a:pPr algn="ctr"/>
                      <a:r>
                        <a:rPr lang="en-GB" dirty="0">
                          <a:latin typeface="Calibri" panose="020F0502020204030204" pitchFamily="34" charset="0"/>
                          <a:cs typeface="Calibri" panose="020F0502020204030204" pitchFamily="34" charset="0"/>
                        </a:rPr>
                        <a:t>Suggested</a:t>
                      </a:r>
                    </a:p>
                  </a:txBody>
                  <a:tcPr/>
                </a:tc>
                <a:extLst>
                  <a:ext uri="{0D108BD9-81ED-4DB2-BD59-A6C34878D82A}">
                    <a16:rowId xmlns:a16="http://schemas.microsoft.com/office/drawing/2014/main" val="3742055439"/>
                  </a:ext>
                </a:extLst>
              </a:tr>
              <a:tr h="2048815">
                <a:tc>
                  <a:txBody>
                    <a:bodyPr/>
                    <a:lstStyle/>
                    <a:p>
                      <a:r>
                        <a:rPr lang="en-GB" sz="1600" dirty="0">
                          <a:latin typeface="Calibri" panose="020F0502020204030204" pitchFamily="34" charset="0"/>
                          <a:cs typeface="Calibri" panose="020F0502020204030204" pitchFamily="34" charset="0"/>
                        </a:rPr>
                        <a:t>1.4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Calibri" panose="020F0502020204030204" pitchFamily="34" charset="0"/>
                          <a:ea typeface="+mn-ea"/>
                          <a:cs typeface="Calibri" panose="020F0502020204030204" pitchFamily="34" charset="0"/>
                        </a:rPr>
                        <a:t>The Assurance Framework is not a legal document, but provides a framework to set out the systems and processes in place that are necessary to manage the delegated funding from Government budgets effectively. It is intended to provide Government and Partner Authorities and wider stakeholders with the assurance that decisions over funding are proper, transparent and deliver value for money. </a:t>
                      </a:r>
                      <a:endParaRPr lang="en-GB" sz="1600" b="1" dirty="0">
                        <a:latin typeface="Calibri" panose="020F0502020204030204" pitchFamily="34" charset="0"/>
                        <a:cs typeface="Calibri" panose="020F0502020204030204" pitchFamily="34" charset="0"/>
                      </a:endParaRPr>
                    </a:p>
                  </a:txBody>
                  <a:tcPr/>
                </a:tc>
                <a:tc>
                  <a:txBody>
                    <a:bodyPr/>
                    <a:lstStyle/>
                    <a:p>
                      <a:r>
                        <a:rPr lang="en-GB" sz="1600" dirty="0">
                          <a:latin typeface="Calibri" panose="020F0502020204030204" pitchFamily="34" charset="0"/>
                          <a:cs typeface="Calibri" panose="020F0502020204030204" pitchFamily="34" charset="0"/>
                        </a:rPr>
                        <a:t>The Assurance Framework is not a legal document, but provides a guide to the structure of SELEP together with the processes and systems which are used to manage its business including the detailed processes applied to manage the funding delegated from Government budgets. It is intended to provide Government, Partner Authorities and wider stakeholders with the assurance that decisions over funding are proper, transparent and deliver value for money.</a:t>
                      </a:r>
                    </a:p>
                  </a:txBody>
                  <a:tcPr/>
                </a:tc>
                <a:extLst>
                  <a:ext uri="{0D108BD9-81ED-4DB2-BD59-A6C34878D82A}">
                    <a16:rowId xmlns:a16="http://schemas.microsoft.com/office/drawing/2014/main" val="3829299969"/>
                  </a:ext>
                </a:extLst>
              </a:tr>
              <a:tr h="367985">
                <a:tc>
                  <a:txBody>
                    <a:bodyPr/>
                    <a:lstStyle/>
                    <a:p>
                      <a:r>
                        <a:rPr lang="en-GB" sz="1600" dirty="0">
                          <a:latin typeface="Calibri" panose="020F0502020204030204" pitchFamily="34" charset="0"/>
                          <a:cs typeface="Calibri" panose="020F0502020204030204" pitchFamily="34" charset="0"/>
                        </a:rPr>
                        <a:t>2.1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Calibri" panose="020F0502020204030204" pitchFamily="34" charset="0"/>
                          <a:ea typeface="+mn-ea"/>
                          <a:cs typeface="Calibri" panose="020F0502020204030204" pitchFamily="34" charset="0"/>
                        </a:rPr>
                        <a:t>The SELEP is a clear partnership…</a:t>
                      </a:r>
                      <a:endParaRPr lang="en-GB" sz="1600" b="1" dirty="0">
                        <a:latin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Calibri" panose="020F0502020204030204" pitchFamily="34" charset="0"/>
                          <a:ea typeface="+mn-ea"/>
                          <a:cs typeface="Calibri" panose="020F0502020204030204" pitchFamily="34" charset="0"/>
                        </a:rPr>
                        <a:t>The SELEP is a partnership…</a:t>
                      </a:r>
                      <a:endParaRPr lang="en-GB"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703726723"/>
                  </a:ext>
                </a:extLst>
              </a:tr>
              <a:tr h="1487721">
                <a:tc>
                  <a:txBody>
                    <a:bodyPr/>
                    <a:lstStyle/>
                    <a:p>
                      <a:r>
                        <a:rPr lang="en-GB" sz="1600" dirty="0">
                          <a:latin typeface="Calibri" panose="020F0502020204030204" pitchFamily="34" charset="0"/>
                          <a:cs typeface="Calibri" panose="020F0502020204030204" pitchFamily="34" charset="0"/>
                        </a:rPr>
                        <a:t>2.28(c)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Calibri" panose="020F0502020204030204" pitchFamily="34" charset="0"/>
                          <a:ea typeface="+mn-ea"/>
                          <a:cs typeface="Calibri" panose="020F0502020204030204" pitchFamily="34" charset="0"/>
                        </a:rPr>
                        <a:t>(The Investment Panel’s role and responsibilities include</a:t>
                      </a:r>
                      <a:r>
                        <a:rPr lang="en-GB" sz="1600" kern="1200" dirty="0">
                          <a:solidFill>
                            <a:schemeClr val="dk1"/>
                          </a:solidFill>
                          <a:effectLst/>
                          <a:latin typeface="Calibri" panose="020F0502020204030204" pitchFamily="34" charset="0"/>
                          <a:ea typeface="+mn-ea"/>
                          <a:cs typeface="Calibri" panose="020F0502020204030204" pitchFamily="34" charset="0"/>
                          <a:sym typeface="Wingdings" panose="05000000000000000000" pitchFamily="2" charset="2"/>
                        </a:rPr>
                        <a:t>:)</a:t>
                      </a:r>
                      <a:endParaRPr lang="en-GB" sz="1600" kern="1200" dirty="0">
                        <a:solidFill>
                          <a:schemeClr val="dk1"/>
                        </a:solidFill>
                        <a:effectLst/>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Calibri" panose="020F0502020204030204" pitchFamily="34" charset="0"/>
                          <a:ea typeface="+mn-ea"/>
                          <a:cs typeface="Calibri" panose="020F0502020204030204" pitchFamily="34" charset="0"/>
                        </a:rPr>
                        <a:t>c) Making recommendations for the provisional allocation of funding to projects prioritised by the Investment Panel. The final award of funding will be subject to an Accountability Board decision, in line with the Assurance Framework requirements; and</a:t>
                      </a:r>
                      <a:endParaRPr lang="en-GB" sz="1600" b="1" dirty="0">
                        <a:latin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Calibri" panose="020F0502020204030204" pitchFamily="34" charset="0"/>
                          <a:ea typeface="+mn-ea"/>
                          <a:cs typeface="Calibri" panose="020F0502020204030204" pitchFamily="34" charset="0"/>
                        </a:rPr>
                        <a:t>(The Investment Panel’s role and responsibilities include</a:t>
                      </a:r>
                      <a:r>
                        <a:rPr lang="en-GB" sz="1600" kern="1200" dirty="0">
                          <a:solidFill>
                            <a:schemeClr val="dk1"/>
                          </a:solidFill>
                          <a:effectLst/>
                          <a:latin typeface="Calibri" panose="020F0502020204030204" pitchFamily="34" charset="0"/>
                          <a:ea typeface="+mn-ea"/>
                          <a:cs typeface="Calibri" panose="020F0502020204030204" pitchFamily="34" charset="0"/>
                          <a:sym typeface="Wingdings" panose="05000000000000000000" pitchFamily="2" charset="2"/>
                        </a:rPr>
                        <a:t>:)</a:t>
                      </a:r>
                      <a:endParaRPr lang="en-GB" sz="1600" kern="1200" dirty="0">
                        <a:solidFill>
                          <a:schemeClr val="dk1"/>
                        </a:solidFill>
                        <a:effectLst/>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Calibri" panose="020F0502020204030204" pitchFamily="34" charset="0"/>
                          <a:ea typeface="+mn-ea"/>
                          <a:cs typeface="Calibri" panose="020F0502020204030204" pitchFamily="34" charset="0"/>
                        </a:rPr>
                        <a:t>c) Making recommendations for the provisional allocation of funding to projects prioritised by the Investment Panel. The final award of funding will be made by an Accountability Board decision; and</a:t>
                      </a:r>
                    </a:p>
                    <a:p>
                      <a:endParaRPr lang="en-GB"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66593"/>
                  </a:ext>
                </a:extLst>
              </a:tr>
              <a:tr h="622855">
                <a:tc>
                  <a:txBody>
                    <a:bodyPr/>
                    <a:lstStyle/>
                    <a:p>
                      <a:r>
                        <a:rPr lang="en-GB" sz="1600" dirty="0">
                          <a:latin typeface="Calibri" panose="020F0502020204030204" pitchFamily="34" charset="0"/>
                          <a:cs typeface="Calibri" panose="020F0502020204030204" pitchFamily="34" charset="0"/>
                        </a:rPr>
                        <a:t>2.33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Calibri" panose="020F0502020204030204" pitchFamily="34" charset="0"/>
                          <a:ea typeface="+mn-ea"/>
                          <a:cs typeface="Calibri" panose="020F0502020204030204" pitchFamily="34" charset="0"/>
                        </a:rPr>
                        <a:t>(regarding Federated Boards)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Calibri" panose="020F0502020204030204" pitchFamily="34" charset="0"/>
                          <a:ea typeface="+mn-ea"/>
                          <a:cs typeface="Calibri" panose="020F0502020204030204" pitchFamily="34" charset="0"/>
                        </a:rPr>
                        <a:t>They have responsibility for:</a:t>
                      </a:r>
                      <a:r>
                        <a:rPr lang="en-GB" sz="1800" kern="1200" dirty="0">
                          <a:solidFill>
                            <a:schemeClr val="dk1"/>
                          </a:solidFill>
                          <a:effectLst/>
                          <a:latin typeface="Calibri" panose="020F0502020204030204" pitchFamily="34" charset="0"/>
                          <a:ea typeface="+mn-ea"/>
                          <a:cs typeface="Calibri" panose="020F0502020204030204" pitchFamily="34" charset="0"/>
                        </a:rPr>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Calibri" panose="020F0502020204030204" pitchFamily="34" charset="0"/>
                          <a:ea typeface="+mn-ea"/>
                          <a:cs typeface="Calibri" panose="020F0502020204030204" pitchFamily="34" charset="0"/>
                        </a:rPr>
                        <a:t>(regarding Federated Boards)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Calibri" panose="020F0502020204030204" pitchFamily="34" charset="0"/>
                          <a:ea typeface="+mn-ea"/>
                          <a:cs typeface="Calibri" panose="020F0502020204030204" pitchFamily="34" charset="0"/>
                        </a:rPr>
                        <a:t>They have responsibility in their respective areas for:</a:t>
                      </a:r>
                      <a:r>
                        <a:rPr lang="en-GB" sz="1800" kern="1200" dirty="0">
                          <a:solidFill>
                            <a:schemeClr val="dk1"/>
                          </a:solidFill>
                          <a:effectLst/>
                          <a:latin typeface="Calibri" panose="020F0502020204030204" pitchFamily="34" charset="0"/>
                          <a:ea typeface="+mn-ea"/>
                          <a:cs typeface="Calibri" panose="020F0502020204030204" pitchFamily="34" charset="0"/>
                        </a:rPr>
                        <a:t> </a:t>
                      </a:r>
                    </a:p>
                  </a:txBody>
                  <a:tcPr/>
                </a:tc>
                <a:extLst>
                  <a:ext uri="{0D108BD9-81ED-4DB2-BD59-A6C34878D82A}">
                    <a16:rowId xmlns:a16="http://schemas.microsoft.com/office/drawing/2014/main" val="231781870"/>
                  </a:ext>
                </a:extLst>
              </a:tr>
            </a:tbl>
          </a:graphicData>
        </a:graphic>
      </p:graphicFrame>
    </p:spTree>
    <p:extLst>
      <p:ext uri="{BB962C8B-B14F-4D97-AF65-F5344CB8AC3E}">
        <p14:creationId xmlns:p14="http://schemas.microsoft.com/office/powerpoint/2010/main" val="18736227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4559" y="558914"/>
            <a:ext cx="7579242" cy="674463"/>
          </a:xfrm>
        </p:spPr>
        <p:txBody>
          <a:bodyPr>
            <a:normAutofit fontScale="90000"/>
          </a:bodyPr>
          <a:lstStyle/>
          <a:p>
            <a:r>
              <a:rPr lang="en-GB" dirty="0">
                <a:latin typeface="Calibri" panose="020F0502020204030204" pitchFamily="34" charset="0"/>
              </a:rPr>
              <a:t>Terms of Reference -  </a:t>
            </a:r>
            <a:br>
              <a:rPr lang="en-GB" dirty="0">
                <a:latin typeface="Calibri" panose="020F0502020204030204" pitchFamily="34" charset="0"/>
              </a:rPr>
            </a:br>
            <a:r>
              <a:rPr lang="en-GB" dirty="0">
                <a:latin typeface="Calibri" panose="020F0502020204030204" pitchFamily="34" charset="0"/>
              </a:rPr>
              <a:t>Suggested Amendments</a:t>
            </a:r>
          </a:p>
        </p:txBody>
      </p:sp>
      <p:sp>
        <p:nvSpPr>
          <p:cNvPr id="4" name="TextBox 3">
            <a:extLst>
              <a:ext uri="{FF2B5EF4-FFF2-40B4-BE49-F238E27FC236}">
                <a16:creationId xmlns:a16="http://schemas.microsoft.com/office/drawing/2014/main" id="{61B6EF57-55B0-471E-9AC4-62B57E50F398}"/>
              </a:ext>
            </a:extLst>
          </p:cNvPr>
          <p:cNvSpPr txBox="1"/>
          <p:nvPr/>
        </p:nvSpPr>
        <p:spPr>
          <a:xfrm>
            <a:off x="816699" y="4055719"/>
            <a:ext cx="8590911"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EA5B0C"/>
                </a:solidFill>
                <a:effectLst/>
                <a:uLnTx/>
                <a:uFillTx/>
                <a:latin typeface="Museo 300"/>
                <a:ea typeface="ＭＳ Ｐゴシック"/>
                <a:cs typeface="+mn-cs"/>
              </a:rPr>
              <a:t>The Board are asked to approve the new Terms of Reference. </a:t>
            </a:r>
          </a:p>
        </p:txBody>
      </p:sp>
      <p:sp>
        <p:nvSpPr>
          <p:cNvPr id="5" name="TextBox 4"/>
          <p:cNvSpPr txBox="1"/>
          <p:nvPr/>
        </p:nvSpPr>
        <p:spPr>
          <a:xfrm>
            <a:off x="930875" y="1532237"/>
            <a:ext cx="9298975" cy="304698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393944"/>
              </a:solidFill>
              <a:effectLst/>
              <a:uLnTx/>
              <a:uFillTx/>
              <a:latin typeface="Calibri" panose="020F0502020204030204" pitchFamily="34" charset="0"/>
              <a:ea typeface="ＭＳ Ｐゴシック"/>
              <a:cs typeface="Calibri" panose="020F050202020403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393944"/>
                </a:solidFill>
                <a:effectLst/>
                <a:uLnTx/>
                <a:uFillTx/>
                <a:latin typeface="Calibri" panose="020F0502020204030204" pitchFamily="34" charset="0"/>
                <a:ea typeface="ＭＳ Ｐゴシック"/>
                <a:cs typeface="Calibri" panose="020F0502020204030204" pitchFamily="34" charset="0"/>
              </a:rPr>
              <a:t>To increase the length of the chair term to 2+2+2, to be consistent with the response to the LEP review.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393944"/>
              </a:solidFill>
              <a:effectLst/>
              <a:uLnTx/>
              <a:uFillTx/>
              <a:latin typeface="Calibri" panose="020F0502020204030204" pitchFamily="34" charset="0"/>
              <a:ea typeface="ＭＳ Ｐゴシック"/>
              <a:cs typeface="Calibri" panose="020F050202020403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393944"/>
                </a:solidFill>
                <a:effectLst/>
                <a:uLnTx/>
                <a:uFillTx/>
                <a:latin typeface="Calibri" panose="020F0502020204030204" pitchFamily="34" charset="0"/>
                <a:ea typeface="ＭＳ Ｐゴシック"/>
                <a:cs typeface="Calibri" panose="020F0502020204030204" pitchFamily="34" charset="0"/>
              </a:rPr>
              <a:t>To change SELEP to “SELEP Strategic Board” for clarity.</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393944"/>
              </a:solidFill>
              <a:effectLst/>
              <a:uLnTx/>
              <a:uFillTx/>
              <a:latin typeface="Calibri" panose="020F0502020204030204" pitchFamily="34" charset="0"/>
              <a:ea typeface="ＭＳ Ｐゴシック"/>
              <a:cs typeface="Calibri" panose="020F050202020403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393944"/>
              </a:solidFill>
              <a:effectLst/>
              <a:uLnTx/>
              <a:uFillTx/>
              <a:latin typeface="Calibri" panose="020F0502020204030204" pitchFamily="34" charset="0"/>
              <a:ea typeface="ＭＳ Ｐゴシック"/>
              <a:cs typeface="Calibri" panose="020F050202020403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EA5B0C"/>
              </a:solidFill>
              <a:effectLst/>
              <a:uLnTx/>
              <a:uFillTx/>
              <a:latin typeface="Museo 300"/>
              <a:ea typeface="ＭＳ Ｐゴシック"/>
              <a:cs typeface="+mn-cs"/>
            </a:endParaRPr>
          </a:p>
        </p:txBody>
      </p:sp>
    </p:spTree>
    <p:extLst>
      <p:ext uri="{BB962C8B-B14F-4D97-AF65-F5344CB8AC3E}">
        <p14:creationId xmlns:p14="http://schemas.microsoft.com/office/powerpoint/2010/main" val="39953399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Title 88"/>
          <p:cNvSpPr>
            <a:spLocks noGrp="1"/>
          </p:cNvSpPr>
          <p:nvPr>
            <p:ph type="ctrTitle"/>
          </p:nvPr>
        </p:nvSpPr>
        <p:spPr>
          <a:xfrm>
            <a:off x="838200" y="3034986"/>
            <a:ext cx="8390860" cy="788027"/>
          </a:xfrm>
        </p:spPr>
        <p:txBody>
          <a:bodyPr>
            <a:normAutofit fontScale="90000"/>
          </a:bodyPr>
          <a:lstStyle/>
          <a:p>
            <a:r>
              <a:rPr lang="en-GB" sz="4800" b="1" dirty="0">
                <a:latin typeface="Calibri" panose="020F0502020204030204" pitchFamily="34" charset="0"/>
              </a:rPr>
              <a:t>LEP Review Update an</a:t>
            </a:r>
            <a:r>
              <a:rPr lang="en-GB" sz="4800" dirty="0">
                <a:latin typeface="Calibri" panose="020F0502020204030204" pitchFamily="34" charset="0"/>
              </a:rPr>
              <a:t>d</a:t>
            </a:r>
            <a:r>
              <a:rPr lang="en-GB" sz="4800" b="1" dirty="0">
                <a:latin typeface="Calibri" panose="020F0502020204030204" pitchFamily="34" charset="0"/>
              </a:rPr>
              <a:t> Company Form</a:t>
            </a:r>
          </a:p>
        </p:txBody>
      </p:sp>
      <p:sp>
        <p:nvSpPr>
          <p:cNvPr id="90" name="Subtitle 89"/>
          <p:cNvSpPr>
            <a:spLocks noGrp="1"/>
          </p:cNvSpPr>
          <p:nvPr>
            <p:ph type="subTitle" idx="1"/>
          </p:nvPr>
        </p:nvSpPr>
        <p:spPr>
          <a:xfrm>
            <a:off x="838200" y="4034856"/>
            <a:ext cx="8390860" cy="1968374"/>
          </a:xfrm>
        </p:spPr>
        <p:txBody>
          <a:bodyPr>
            <a:normAutofit/>
          </a:bodyPr>
          <a:lstStyle/>
          <a:p>
            <a:r>
              <a:rPr lang="en-GB" b="1" dirty="0">
                <a:latin typeface="Calibri" panose="020F0502020204030204" pitchFamily="34" charset="0"/>
              </a:rPr>
              <a:t>Suzanne Bennett</a:t>
            </a:r>
          </a:p>
          <a:p>
            <a:r>
              <a:rPr lang="en-GB" b="1" dirty="0">
                <a:latin typeface="Calibri" panose="020F0502020204030204" pitchFamily="34" charset="0"/>
              </a:rPr>
              <a:t>Chief Operating Officer</a:t>
            </a:r>
          </a:p>
          <a:p>
            <a:r>
              <a:rPr lang="en-GB" b="1" dirty="0">
                <a:latin typeface="Calibri" panose="020F0502020204030204" pitchFamily="34" charset="0"/>
              </a:rPr>
              <a:t>Strategic Board</a:t>
            </a:r>
          </a:p>
          <a:p>
            <a:r>
              <a:rPr lang="en-GB" b="1" dirty="0">
                <a:latin typeface="Calibri" panose="020F0502020204030204" pitchFamily="34" charset="0"/>
              </a:rPr>
              <a:t>28 June 2019</a:t>
            </a:r>
          </a:p>
          <a:p>
            <a:endParaRPr lang="en-GB" dirty="0"/>
          </a:p>
        </p:txBody>
      </p:sp>
    </p:spTree>
    <p:extLst>
      <p:ext uri="{BB962C8B-B14F-4D97-AF65-F5344CB8AC3E}">
        <p14:creationId xmlns:p14="http://schemas.microsoft.com/office/powerpoint/2010/main" val="22941743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54680" y="499279"/>
            <a:ext cx="7579242" cy="674463"/>
          </a:xfrm>
        </p:spPr>
        <p:txBody>
          <a:bodyPr/>
          <a:lstStyle/>
          <a:p>
            <a:r>
              <a:rPr lang="en-GB" dirty="0">
                <a:latin typeface="Calibri" panose="020F0502020204030204" pitchFamily="34" charset="0"/>
              </a:rPr>
              <a:t>Introduction and Overview</a:t>
            </a:r>
          </a:p>
        </p:txBody>
      </p:sp>
      <p:sp>
        <p:nvSpPr>
          <p:cNvPr id="4" name="Text Placeholder 3"/>
          <p:cNvSpPr>
            <a:spLocks noGrp="1"/>
          </p:cNvSpPr>
          <p:nvPr>
            <p:ph type="body" sz="quarter" idx="14"/>
          </p:nvPr>
        </p:nvSpPr>
        <p:spPr>
          <a:xfrm>
            <a:off x="374374" y="1587708"/>
            <a:ext cx="5665514" cy="4813092"/>
          </a:xfrm>
        </p:spPr>
        <p:txBody>
          <a:bodyPr/>
          <a:lstStyle/>
          <a:p>
            <a:r>
              <a:rPr lang="en-GB" sz="2800" i="1" dirty="0">
                <a:latin typeface="Calibri" panose="020F0502020204030204" pitchFamily="34" charset="0"/>
              </a:rPr>
              <a:t>			</a:t>
            </a:r>
          </a:p>
        </p:txBody>
      </p:sp>
      <p:pic>
        <p:nvPicPr>
          <p:cNvPr id="5" name="Picture 4">
            <a:extLst>
              <a:ext uri="{FF2B5EF4-FFF2-40B4-BE49-F238E27FC236}">
                <a16:creationId xmlns:a16="http://schemas.microsoft.com/office/drawing/2014/main" id="{E4C12171-E58F-45D8-833B-9EB5289B07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372" y="1587708"/>
            <a:ext cx="5665515" cy="3682584"/>
          </a:xfrm>
          <a:prstGeom prst="rect">
            <a:avLst/>
          </a:prstGeom>
        </p:spPr>
      </p:pic>
      <p:sp>
        <p:nvSpPr>
          <p:cNvPr id="7" name="TextBox 6">
            <a:extLst>
              <a:ext uri="{FF2B5EF4-FFF2-40B4-BE49-F238E27FC236}">
                <a16:creationId xmlns:a16="http://schemas.microsoft.com/office/drawing/2014/main" id="{A24A8373-45EC-489A-9C0D-C4806ED41CDD}"/>
              </a:ext>
            </a:extLst>
          </p:cNvPr>
          <p:cNvSpPr txBox="1"/>
          <p:nvPr/>
        </p:nvSpPr>
        <p:spPr>
          <a:xfrm>
            <a:off x="6480313" y="1587708"/>
            <a:ext cx="4293704" cy="2062103"/>
          </a:xfrm>
          <a:prstGeom prst="rect">
            <a:avLst/>
          </a:prstGeom>
          <a:noFill/>
        </p:spPr>
        <p:txBody>
          <a:bodyPr wrap="square" rtlCol="0">
            <a:spAutoFit/>
          </a:bodyPr>
          <a:lstStyle/>
          <a:p>
            <a:pPr algn="l"/>
            <a:r>
              <a:rPr lang="en-GB" sz="3200" b="1" i="0" dirty="0">
                <a:solidFill>
                  <a:schemeClr val="bg1"/>
                </a:solidFill>
                <a:latin typeface="+mj-lt"/>
              </a:rPr>
              <a:t>Strengthened Local Enterprise Partnership Review – published July 2018</a:t>
            </a:r>
          </a:p>
        </p:txBody>
      </p:sp>
    </p:spTree>
    <p:extLst>
      <p:ext uri="{BB962C8B-B14F-4D97-AF65-F5344CB8AC3E}">
        <p14:creationId xmlns:p14="http://schemas.microsoft.com/office/powerpoint/2010/main" val="2502370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4559" y="558914"/>
            <a:ext cx="7579242" cy="674463"/>
          </a:xfrm>
        </p:spPr>
        <p:txBody>
          <a:bodyPr/>
          <a:lstStyle/>
          <a:p>
            <a:r>
              <a:rPr lang="en-GB" dirty="0">
                <a:latin typeface="Calibri" panose="020F0502020204030204" pitchFamily="34" charset="0"/>
              </a:rPr>
              <a:t>Working Groups</a:t>
            </a:r>
          </a:p>
        </p:txBody>
      </p:sp>
      <p:sp>
        <p:nvSpPr>
          <p:cNvPr id="4" name="Text Placeholder 3"/>
          <p:cNvSpPr>
            <a:spLocks noGrp="1"/>
          </p:cNvSpPr>
          <p:nvPr>
            <p:ph type="body" sz="quarter" idx="14"/>
          </p:nvPr>
        </p:nvSpPr>
        <p:spPr>
          <a:xfrm>
            <a:off x="374373" y="1587708"/>
            <a:ext cx="10969487" cy="4813092"/>
          </a:xfrm>
        </p:spPr>
        <p:txBody>
          <a:bodyPr/>
          <a:lstStyle/>
          <a:p>
            <a:pPr marL="457200" indent="-457200">
              <a:buFont typeface="Arial" panose="020B0604020202020204" pitchFamily="34" charset="0"/>
              <a:buChar char="•"/>
            </a:pPr>
            <a:r>
              <a:rPr lang="en-GB" sz="3200" b="1" dirty="0">
                <a:latin typeface="Calibri" panose="020F0502020204030204" pitchFamily="34" charset="0"/>
              </a:rPr>
              <a:t>Working Group 1: Board Size, Composition, Chair and Board Member Recruitment and Diversity</a:t>
            </a:r>
          </a:p>
          <a:p>
            <a:endParaRPr lang="en-GB" sz="3200" b="1" dirty="0">
              <a:latin typeface="Calibri" panose="020F0502020204030204" pitchFamily="34" charset="0"/>
            </a:endParaRPr>
          </a:p>
          <a:p>
            <a:pPr marL="457200" indent="-457200">
              <a:buFont typeface="Arial" panose="020B0604020202020204" pitchFamily="34" charset="0"/>
              <a:buChar char="•"/>
            </a:pPr>
            <a:r>
              <a:rPr lang="en-GB" sz="3200" b="1" dirty="0">
                <a:latin typeface="Calibri" panose="020F0502020204030204" pitchFamily="34" charset="0"/>
              </a:rPr>
              <a:t>Working Group 2: Legal Personality</a:t>
            </a:r>
          </a:p>
          <a:p>
            <a:endParaRPr lang="en-GB" sz="3200" b="1" dirty="0">
              <a:latin typeface="Calibri" panose="020F0502020204030204" pitchFamily="34" charset="0"/>
            </a:endParaRPr>
          </a:p>
          <a:p>
            <a:pPr marL="457200" indent="-457200">
              <a:buFont typeface="Arial" panose="020B0604020202020204" pitchFamily="34" charset="0"/>
              <a:buChar char="•"/>
            </a:pPr>
            <a:r>
              <a:rPr lang="en-GB" sz="3200" b="1" dirty="0">
                <a:latin typeface="Calibri" panose="020F0502020204030204" pitchFamily="34" charset="0"/>
              </a:rPr>
              <a:t>Groups made up Board Members</a:t>
            </a:r>
          </a:p>
          <a:p>
            <a:endParaRPr lang="en-GB" sz="3200" b="1" dirty="0">
              <a:latin typeface="Calibri" panose="020F0502020204030204" pitchFamily="34" charset="0"/>
            </a:endParaRPr>
          </a:p>
          <a:p>
            <a:pPr marL="457200" indent="-457200">
              <a:buFont typeface="Arial" panose="020B0604020202020204" pitchFamily="34" charset="0"/>
              <a:buChar char="•"/>
            </a:pPr>
            <a:r>
              <a:rPr lang="en-GB" sz="3200" b="1" dirty="0">
                <a:latin typeface="Calibri" panose="020F0502020204030204" pitchFamily="34" charset="0"/>
              </a:rPr>
              <a:t>Advisory Groups: make recommendations to Strategic Board</a:t>
            </a:r>
          </a:p>
          <a:p>
            <a:pPr marL="285750" indent="-285750">
              <a:buFontTx/>
              <a:buChar char="-"/>
            </a:pPr>
            <a:endParaRPr lang="en-GB" sz="2800" i="1" dirty="0">
              <a:latin typeface="Calibri" panose="020F0502020204030204" pitchFamily="34" charset="0"/>
            </a:endParaRPr>
          </a:p>
        </p:txBody>
      </p:sp>
    </p:spTree>
    <p:extLst>
      <p:ext uri="{BB962C8B-B14F-4D97-AF65-F5344CB8AC3E}">
        <p14:creationId xmlns:p14="http://schemas.microsoft.com/office/powerpoint/2010/main" val="17288552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4559" y="558914"/>
            <a:ext cx="7579242" cy="674463"/>
          </a:xfrm>
        </p:spPr>
        <p:txBody>
          <a:bodyPr/>
          <a:lstStyle/>
          <a:p>
            <a:r>
              <a:rPr lang="en-GB" dirty="0">
                <a:latin typeface="Calibri" panose="020F0502020204030204" pitchFamily="34" charset="0"/>
              </a:rPr>
              <a:t>Company Form</a:t>
            </a:r>
          </a:p>
        </p:txBody>
      </p:sp>
      <p:sp>
        <p:nvSpPr>
          <p:cNvPr id="4" name="Text Placeholder 3"/>
          <p:cNvSpPr>
            <a:spLocks noGrp="1"/>
          </p:cNvSpPr>
          <p:nvPr>
            <p:ph type="body" sz="quarter" idx="14"/>
          </p:nvPr>
        </p:nvSpPr>
        <p:spPr>
          <a:xfrm>
            <a:off x="374373" y="1587708"/>
            <a:ext cx="10969487" cy="4813092"/>
          </a:xfrm>
        </p:spPr>
        <p:txBody>
          <a:bodyPr>
            <a:normAutofit/>
          </a:bodyPr>
          <a:lstStyle/>
          <a:p>
            <a:pPr marL="457200" indent="-457200">
              <a:buFont typeface="Arial" panose="020B0604020202020204" pitchFamily="34" charset="0"/>
              <a:buChar char="•"/>
            </a:pPr>
            <a:r>
              <a:rPr lang="en-GB" sz="3200" b="1" dirty="0">
                <a:latin typeface="Calibri" panose="020F0502020204030204" pitchFamily="34" charset="0"/>
              </a:rPr>
              <a:t>Decision today won’t restrict options for either working group</a:t>
            </a:r>
          </a:p>
          <a:p>
            <a:endParaRPr lang="en-GB" sz="3200" b="1" dirty="0">
              <a:latin typeface="Calibri" panose="020F0502020204030204" pitchFamily="34" charset="0"/>
            </a:endParaRPr>
          </a:p>
          <a:p>
            <a:pPr marL="457200" indent="-457200">
              <a:buFont typeface="Arial" panose="020B0604020202020204" pitchFamily="34" charset="0"/>
              <a:buChar char="•"/>
            </a:pPr>
            <a:r>
              <a:rPr lang="en-GB" sz="3200" b="1" dirty="0">
                <a:latin typeface="Calibri" panose="020F0502020204030204" pitchFamily="34" charset="0"/>
              </a:rPr>
              <a:t>Company won’t be registered following today’s decision</a:t>
            </a:r>
          </a:p>
          <a:p>
            <a:pPr marL="457200" indent="-457200">
              <a:buFont typeface="Arial" panose="020B0604020202020204" pitchFamily="34" charset="0"/>
              <a:buChar char="•"/>
            </a:pPr>
            <a:endParaRPr lang="en-GB" sz="3200" b="1" dirty="0">
              <a:latin typeface="Calibri" panose="020F0502020204030204" pitchFamily="34" charset="0"/>
            </a:endParaRPr>
          </a:p>
          <a:p>
            <a:pPr marL="457200" indent="-457200">
              <a:buFont typeface="Arial" panose="020B0604020202020204" pitchFamily="34" charset="0"/>
              <a:buChar char="•"/>
            </a:pPr>
            <a:r>
              <a:rPr lang="en-GB" sz="3200" b="1" dirty="0">
                <a:latin typeface="Calibri" panose="020F0502020204030204" pitchFamily="34" charset="0"/>
              </a:rPr>
              <a:t>Nil Return Company</a:t>
            </a:r>
          </a:p>
          <a:p>
            <a:endParaRPr lang="en-GB" sz="3200" b="1" dirty="0">
              <a:latin typeface="Calibri" panose="020F0502020204030204" pitchFamily="34" charset="0"/>
            </a:endParaRPr>
          </a:p>
          <a:p>
            <a:pPr marL="457200" indent="-457200">
              <a:buFont typeface="Arial" panose="020B0604020202020204" pitchFamily="34" charset="0"/>
              <a:buChar char="•"/>
            </a:pPr>
            <a:r>
              <a:rPr lang="en-GB" sz="3200" b="1" dirty="0">
                <a:latin typeface="Calibri" panose="020F0502020204030204" pitchFamily="34" charset="0"/>
              </a:rPr>
              <a:t>Role of Accountability Board</a:t>
            </a:r>
          </a:p>
        </p:txBody>
      </p:sp>
    </p:spTree>
    <p:extLst>
      <p:ext uri="{BB962C8B-B14F-4D97-AF65-F5344CB8AC3E}">
        <p14:creationId xmlns:p14="http://schemas.microsoft.com/office/powerpoint/2010/main" val="2075820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4559" y="558914"/>
            <a:ext cx="7579242" cy="674463"/>
          </a:xfrm>
        </p:spPr>
        <p:txBody>
          <a:bodyPr/>
          <a:lstStyle/>
          <a:p>
            <a:r>
              <a:rPr lang="en-GB" dirty="0">
                <a:latin typeface="Calibri" panose="020F0502020204030204" pitchFamily="34" charset="0"/>
              </a:rPr>
              <a:t>Types of Company</a:t>
            </a:r>
          </a:p>
        </p:txBody>
      </p:sp>
      <p:pic>
        <p:nvPicPr>
          <p:cNvPr id="3" name="Picture 2">
            <a:extLst>
              <a:ext uri="{FF2B5EF4-FFF2-40B4-BE49-F238E27FC236}">
                <a16:creationId xmlns:a16="http://schemas.microsoft.com/office/drawing/2014/main" id="{E99FB335-A37E-4727-93E8-684A4359A072}"/>
              </a:ext>
            </a:extLst>
          </p:cNvPr>
          <p:cNvPicPr>
            <a:picLocks noChangeAspect="1"/>
          </p:cNvPicPr>
          <p:nvPr/>
        </p:nvPicPr>
        <p:blipFill>
          <a:blip r:embed="rId2"/>
          <a:stretch>
            <a:fillRect/>
          </a:stretch>
        </p:blipFill>
        <p:spPr>
          <a:xfrm>
            <a:off x="472110" y="2279726"/>
            <a:ext cx="4002177" cy="2298547"/>
          </a:xfrm>
          <a:prstGeom prst="rect">
            <a:avLst/>
          </a:prstGeom>
        </p:spPr>
      </p:pic>
      <p:sp>
        <p:nvSpPr>
          <p:cNvPr id="5" name="TextBox 4">
            <a:extLst>
              <a:ext uri="{FF2B5EF4-FFF2-40B4-BE49-F238E27FC236}">
                <a16:creationId xmlns:a16="http://schemas.microsoft.com/office/drawing/2014/main" id="{4C09F4D7-21C4-4BB7-8E39-FE6CA505D115}"/>
              </a:ext>
            </a:extLst>
          </p:cNvPr>
          <p:cNvSpPr txBox="1"/>
          <p:nvPr/>
        </p:nvSpPr>
        <p:spPr>
          <a:xfrm>
            <a:off x="5326221" y="2063564"/>
            <a:ext cx="7579242" cy="3970318"/>
          </a:xfrm>
          <a:prstGeom prst="rect">
            <a:avLst/>
          </a:prstGeom>
          <a:noFill/>
        </p:spPr>
        <p:txBody>
          <a:bodyPr wrap="square" rtlCol="0">
            <a:spAutoFit/>
          </a:bodyPr>
          <a:lstStyle/>
          <a:p>
            <a:pPr algn="l"/>
            <a:r>
              <a:rPr lang="en-GB" sz="3200" b="1" i="0" dirty="0">
                <a:solidFill>
                  <a:schemeClr val="accent2"/>
                </a:solidFill>
                <a:latin typeface="+mj-lt"/>
              </a:rPr>
              <a:t>Discounted Company Types</a:t>
            </a:r>
          </a:p>
          <a:p>
            <a:pPr algn="l"/>
            <a:endParaRPr lang="en-GB" sz="3200" b="1" dirty="0">
              <a:solidFill>
                <a:schemeClr val="accent2"/>
              </a:solidFill>
              <a:latin typeface="+mj-lt"/>
            </a:endParaRPr>
          </a:p>
          <a:p>
            <a:pPr marL="457200" indent="-457200" algn="l">
              <a:buFont typeface="Arial" panose="020B0604020202020204" pitchFamily="34" charset="0"/>
              <a:buChar char="•"/>
            </a:pPr>
            <a:r>
              <a:rPr lang="en-GB" sz="3200" dirty="0">
                <a:solidFill>
                  <a:schemeClr val="bg1"/>
                </a:solidFill>
                <a:latin typeface="+mj-lt"/>
              </a:rPr>
              <a:t>Company Limited by Shares</a:t>
            </a:r>
          </a:p>
          <a:p>
            <a:pPr algn="l"/>
            <a:endParaRPr lang="en-GB" sz="3200" dirty="0">
              <a:solidFill>
                <a:schemeClr val="bg1"/>
              </a:solidFill>
              <a:latin typeface="+mj-lt"/>
            </a:endParaRPr>
          </a:p>
          <a:p>
            <a:pPr marL="457200" indent="-457200" algn="l">
              <a:buFont typeface="Arial" panose="020B0604020202020204" pitchFamily="34" charset="0"/>
              <a:buChar char="•"/>
            </a:pPr>
            <a:r>
              <a:rPr lang="en-GB" sz="3200" i="0" dirty="0">
                <a:solidFill>
                  <a:schemeClr val="bg1"/>
                </a:solidFill>
                <a:latin typeface="+mj-lt"/>
              </a:rPr>
              <a:t>Charitable Company</a:t>
            </a:r>
          </a:p>
          <a:p>
            <a:pPr algn="l"/>
            <a:endParaRPr lang="en-GB" sz="3200" i="0" dirty="0">
              <a:solidFill>
                <a:schemeClr val="bg1"/>
              </a:solidFill>
              <a:latin typeface="+mj-lt"/>
            </a:endParaRPr>
          </a:p>
          <a:p>
            <a:pPr marL="457200" indent="-457200" algn="l">
              <a:buFont typeface="Arial" panose="020B0604020202020204" pitchFamily="34" charset="0"/>
              <a:buChar char="•"/>
            </a:pPr>
            <a:r>
              <a:rPr lang="en-GB" sz="3200" dirty="0">
                <a:solidFill>
                  <a:schemeClr val="bg1"/>
                </a:solidFill>
                <a:latin typeface="+mj-lt"/>
              </a:rPr>
              <a:t>Community Benefit Societies</a:t>
            </a:r>
          </a:p>
          <a:p>
            <a:pPr algn="l"/>
            <a:endParaRPr lang="en-GB" sz="2800" i="0" dirty="0">
              <a:solidFill>
                <a:schemeClr val="bg1"/>
              </a:solidFill>
              <a:latin typeface="+mj-lt"/>
            </a:endParaRPr>
          </a:p>
        </p:txBody>
      </p:sp>
    </p:spTree>
    <p:extLst>
      <p:ext uri="{BB962C8B-B14F-4D97-AF65-F5344CB8AC3E}">
        <p14:creationId xmlns:p14="http://schemas.microsoft.com/office/powerpoint/2010/main" val="2720884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4559" y="558914"/>
            <a:ext cx="7579242" cy="674463"/>
          </a:xfrm>
        </p:spPr>
        <p:txBody>
          <a:bodyPr/>
          <a:lstStyle/>
          <a:p>
            <a:r>
              <a:rPr lang="en-GB" dirty="0">
                <a:latin typeface="Calibri" panose="020F0502020204030204" pitchFamily="34" charset="0"/>
              </a:rPr>
              <a:t>CLG vs CIC</a:t>
            </a:r>
          </a:p>
        </p:txBody>
      </p:sp>
      <p:sp>
        <p:nvSpPr>
          <p:cNvPr id="5" name="TextBox 4">
            <a:extLst>
              <a:ext uri="{FF2B5EF4-FFF2-40B4-BE49-F238E27FC236}">
                <a16:creationId xmlns:a16="http://schemas.microsoft.com/office/drawing/2014/main" id="{4C09F4D7-21C4-4BB7-8E39-FE6CA505D115}"/>
              </a:ext>
            </a:extLst>
          </p:cNvPr>
          <p:cNvSpPr txBox="1"/>
          <p:nvPr/>
        </p:nvSpPr>
        <p:spPr>
          <a:xfrm>
            <a:off x="217507" y="1680542"/>
            <a:ext cx="11431154" cy="1508105"/>
          </a:xfrm>
          <a:prstGeom prst="rect">
            <a:avLst/>
          </a:prstGeom>
          <a:noFill/>
        </p:spPr>
        <p:txBody>
          <a:bodyPr wrap="square" rtlCol="0">
            <a:spAutoFit/>
          </a:bodyPr>
          <a:lstStyle/>
          <a:p>
            <a:pPr algn="l"/>
            <a:r>
              <a:rPr lang="en-GB" sz="3200" b="1" i="0" dirty="0">
                <a:solidFill>
                  <a:schemeClr val="accent2"/>
                </a:solidFill>
                <a:latin typeface="+mj-lt"/>
              </a:rPr>
              <a:t>Company Limited by Guarantee Vs Community Interest Company</a:t>
            </a:r>
          </a:p>
          <a:p>
            <a:pPr algn="l"/>
            <a:endParaRPr lang="en-GB" sz="3200" b="1" dirty="0">
              <a:solidFill>
                <a:schemeClr val="accent2"/>
              </a:solidFill>
              <a:latin typeface="+mj-lt"/>
            </a:endParaRPr>
          </a:p>
          <a:p>
            <a:pPr algn="l"/>
            <a:endParaRPr lang="en-GB" sz="2800" i="0" dirty="0">
              <a:solidFill>
                <a:schemeClr val="bg1"/>
              </a:solidFill>
              <a:latin typeface="+mj-lt"/>
            </a:endParaRPr>
          </a:p>
        </p:txBody>
      </p:sp>
      <p:graphicFrame>
        <p:nvGraphicFramePr>
          <p:cNvPr id="4" name="Table 3">
            <a:extLst>
              <a:ext uri="{FF2B5EF4-FFF2-40B4-BE49-F238E27FC236}">
                <a16:creationId xmlns:a16="http://schemas.microsoft.com/office/drawing/2014/main" id="{B9289B84-6F9B-4185-9E05-6C366AD6A610}"/>
              </a:ext>
            </a:extLst>
          </p:cNvPr>
          <p:cNvGraphicFramePr>
            <a:graphicFrameLocks noGrp="1"/>
          </p:cNvGraphicFramePr>
          <p:nvPr>
            <p:extLst/>
          </p:nvPr>
        </p:nvGraphicFramePr>
        <p:xfrm>
          <a:off x="217507" y="2444040"/>
          <a:ext cx="9681868" cy="3556089"/>
        </p:xfrm>
        <a:graphic>
          <a:graphicData uri="http://schemas.openxmlformats.org/drawingml/2006/table">
            <a:tbl>
              <a:tblPr firstRow="1" bandRow="1">
                <a:tableStyleId>{00A15C55-8517-42AA-B614-E9B94910E393}</a:tableStyleId>
              </a:tblPr>
              <a:tblGrid>
                <a:gridCol w="4840934">
                  <a:extLst>
                    <a:ext uri="{9D8B030D-6E8A-4147-A177-3AD203B41FA5}">
                      <a16:colId xmlns:a16="http://schemas.microsoft.com/office/drawing/2014/main" val="1191278689"/>
                    </a:ext>
                  </a:extLst>
                </a:gridCol>
                <a:gridCol w="4840934">
                  <a:extLst>
                    <a:ext uri="{9D8B030D-6E8A-4147-A177-3AD203B41FA5}">
                      <a16:colId xmlns:a16="http://schemas.microsoft.com/office/drawing/2014/main" val="3176298787"/>
                    </a:ext>
                  </a:extLst>
                </a:gridCol>
              </a:tblGrid>
              <a:tr h="556068">
                <a:tc>
                  <a:txBody>
                    <a:bodyPr/>
                    <a:lstStyle/>
                    <a:p>
                      <a:r>
                        <a:rPr lang="en-GB" sz="2800" dirty="0"/>
                        <a:t>CLG</a:t>
                      </a:r>
                    </a:p>
                  </a:txBody>
                  <a:tcPr/>
                </a:tc>
                <a:tc>
                  <a:txBody>
                    <a:bodyPr/>
                    <a:lstStyle/>
                    <a:p>
                      <a:r>
                        <a:rPr lang="en-GB" sz="2800" dirty="0"/>
                        <a:t>CIC</a:t>
                      </a:r>
                    </a:p>
                  </a:txBody>
                  <a:tcPr/>
                </a:tc>
                <a:extLst>
                  <a:ext uri="{0D108BD9-81ED-4DB2-BD59-A6C34878D82A}">
                    <a16:rowId xmlns:a16="http://schemas.microsoft.com/office/drawing/2014/main" val="3179005226"/>
                  </a:ext>
                </a:extLst>
              </a:tr>
              <a:tr h="725687">
                <a:tc>
                  <a:txBody>
                    <a:bodyPr/>
                    <a:lstStyle/>
                    <a:p>
                      <a:r>
                        <a:rPr lang="en-GB" sz="2400" dirty="0"/>
                        <a:t>Directors and Members model</a:t>
                      </a:r>
                    </a:p>
                  </a:txBody>
                  <a:tcPr/>
                </a:tc>
                <a:tc>
                  <a:txBody>
                    <a:bodyPr/>
                    <a:lstStyle/>
                    <a:p>
                      <a:r>
                        <a:rPr lang="en-GB" sz="2400" dirty="0"/>
                        <a:t>Directors and Members model</a:t>
                      </a:r>
                    </a:p>
                  </a:txBody>
                  <a:tcPr/>
                </a:tc>
                <a:extLst>
                  <a:ext uri="{0D108BD9-81ED-4DB2-BD59-A6C34878D82A}">
                    <a16:rowId xmlns:a16="http://schemas.microsoft.com/office/drawing/2014/main" val="2424292762"/>
                  </a:ext>
                </a:extLst>
              </a:tr>
              <a:tr h="725687">
                <a:tc>
                  <a:txBody>
                    <a:bodyPr/>
                    <a:lstStyle/>
                    <a:p>
                      <a:r>
                        <a:rPr lang="en-GB" sz="2400" dirty="0"/>
                        <a:t>Standard Reporting to Companies House</a:t>
                      </a:r>
                    </a:p>
                  </a:txBody>
                  <a:tcPr/>
                </a:tc>
                <a:tc>
                  <a:txBody>
                    <a:bodyPr/>
                    <a:lstStyle/>
                    <a:p>
                      <a:r>
                        <a:rPr lang="en-GB" sz="2400" dirty="0"/>
                        <a:t>Additional Reporting to  Companies House</a:t>
                      </a:r>
                    </a:p>
                  </a:txBody>
                  <a:tcPr/>
                </a:tc>
                <a:extLst>
                  <a:ext uri="{0D108BD9-81ED-4DB2-BD59-A6C34878D82A}">
                    <a16:rowId xmlns:a16="http://schemas.microsoft.com/office/drawing/2014/main" val="1880467407"/>
                  </a:ext>
                </a:extLst>
              </a:tr>
              <a:tr h="725687">
                <a:tc>
                  <a:txBody>
                    <a:bodyPr/>
                    <a:lstStyle/>
                    <a:p>
                      <a:r>
                        <a:rPr lang="en-GB" sz="2400" dirty="0"/>
                        <a:t>No asset lock</a:t>
                      </a:r>
                    </a:p>
                  </a:txBody>
                  <a:tcPr/>
                </a:tc>
                <a:tc>
                  <a:txBody>
                    <a:bodyPr/>
                    <a:lstStyle/>
                    <a:p>
                      <a:r>
                        <a:rPr lang="en-GB" sz="2400" dirty="0"/>
                        <a:t>Asset lock</a:t>
                      </a:r>
                    </a:p>
                  </a:txBody>
                  <a:tcPr/>
                </a:tc>
                <a:extLst>
                  <a:ext uri="{0D108BD9-81ED-4DB2-BD59-A6C34878D82A}">
                    <a16:rowId xmlns:a16="http://schemas.microsoft.com/office/drawing/2014/main" val="2176869778"/>
                  </a:ext>
                </a:extLst>
              </a:tr>
              <a:tr h="725687">
                <a:tc>
                  <a:txBody>
                    <a:bodyPr/>
                    <a:lstStyle/>
                    <a:p>
                      <a:r>
                        <a:rPr lang="en-GB" sz="2400" dirty="0"/>
                        <a:t>18 LEPs adopted form</a:t>
                      </a:r>
                    </a:p>
                  </a:txBody>
                  <a:tcPr/>
                </a:tc>
                <a:tc>
                  <a:txBody>
                    <a:bodyPr/>
                    <a:lstStyle/>
                    <a:p>
                      <a:r>
                        <a:rPr lang="en-GB" sz="2400" dirty="0"/>
                        <a:t>3 LEPs adopted form</a:t>
                      </a:r>
                    </a:p>
                  </a:txBody>
                  <a:tcPr/>
                </a:tc>
                <a:extLst>
                  <a:ext uri="{0D108BD9-81ED-4DB2-BD59-A6C34878D82A}">
                    <a16:rowId xmlns:a16="http://schemas.microsoft.com/office/drawing/2014/main" val="1239422510"/>
                  </a:ext>
                </a:extLst>
              </a:tr>
            </a:tbl>
          </a:graphicData>
        </a:graphic>
      </p:graphicFrame>
    </p:spTree>
    <p:extLst>
      <p:ext uri="{BB962C8B-B14F-4D97-AF65-F5344CB8AC3E}">
        <p14:creationId xmlns:p14="http://schemas.microsoft.com/office/powerpoint/2010/main" val="27763415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Title 88"/>
          <p:cNvSpPr>
            <a:spLocks noGrp="1"/>
          </p:cNvSpPr>
          <p:nvPr>
            <p:ph type="ctrTitle"/>
          </p:nvPr>
        </p:nvSpPr>
        <p:spPr>
          <a:xfrm>
            <a:off x="745436" y="2702654"/>
            <a:ext cx="6961649" cy="1423871"/>
          </a:xfrm>
        </p:spPr>
        <p:txBody>
          <a:bodyPr anchor="t">
            <a:normAutofit/>
          </a:bodyPr>
          <a:lstStyle/>
          <a:p>
            <a:r>
              <a:rPr lang="en-GB" sz="4800" b="1" dirty="0">
                <a:latin typeface="Calibri" panose="020F0502020204030204" pitchFamily="34" charset="0"/>
              </a:rPr>
              <a:t>Local Industrial Strategy</a:t>
            </a:r>
            <a:endParaRPr lang="en-GB" sz="4800" b="1" dirty="0">
              <a:solidFill>
                <a:schemeClr val="accent1"/>
              </a:solidFill>
              <a:latin typeface="Calibri" panose="020F0502020204030204" pitchFamily="34" charset="0"/>
            </a:endParaRPr>
          </a:p>
        </p:txBody>
      </p:sp>
      <p:sp>
        <p:nvSpPr>
          <p:cNvPr id="90" name="Subtitle 89"/>
          <p:cNvSpPr>
            <a:spLocks noGrp="1"/>
          </p:cNvSpPr>
          <p:nvPr>
            <p:ph type="subTitle" idx="1"/>
          </p:nvPr>
        </p:nvSpPr>
        <p:spPr>
          <a:xfrm>
            <a:off x="745436" y="4016952"/>
            <a:ext cx="8390860" cy="1729838"/>
          </a:xfrm>
        </p:spPr>
        <p:txBody>
          <a:bodyPr>
            <a:normAutofit/>
          </a:bodyPr>
          <a:lstStyle/>
          <a:p>
            <a:pPr>
              <a:spcBef>
                <a:spcPts val="600"/>
              </a:spcBef>
            </a:pPr>
            <a:r>
              <a:rPr lang="en-GB" dirty="0">
                <a:latin typeface="Calibri" panose="020F0502020204030204" pitchFamily="34" charset="0"/>
              </a:rPr>
              <a:t>Adam Bryan</a:t>
            </a:r>
          </a:p>
          <a:p>
            <a:pPr>
              <a:spcBef>
                <a:spcPts val="600"/>
              </a:spcBef>
            </a:pPr>
            <a:r>
              <a:rPr lang="en-GB" dirty="0">
                <a:latin typeface="Calibri" panose="020F0502020204030204" pitchFamily="34" charset="0"/>
              </a:rPr>
              <a:t>Chief Executive Officer</a:t>
            </a:r>
          </a:p>
          <a:p>
            <a:pPr>
              <a:spcBef>
                <a:spcPts val="600"/>
              </a:spcBef>
            </a:pPr>
            <a:r>
              <a:rPr lang="en-GB" dirty="0">
                <a:latin typeface="Calibri" panose="020F0502020204030204" pitchFamily="34" charset="0"/>
              </a:rPr>
              <a:t>Strategic Board</a:t>
            </a:r>
          </a:p>
          <a:p>
            <a:pPr>
              <a:spcBef>
                <a:spcPts val="600"/>
              </a:spcBef>
            </a:pPr>
            <a:r>
              <a:rPr lang="en-GB" dirty="0">
                <a:latin typeface="Calibri" panose="020F0502020204030204" pitchFamily="34" charset="0"/>
              </a:rPr>
              <a:t>28</a:t>
            </a:r>
            <a:r>
              <a:rPr lang="en-GB" baseline="30000" dirty="0">
                <a:latin typeface="Calibri" panose="020F0502020204030204" pitchFamily="34" charset="0"/>
              </a:rPr>
              <a:t>th</a:t>
            </a:r>
            <a:r>
              <a:rPr lang="en-GB" dirty="0">
                <a:latin typeface="Calibri" panose="020F0502020204030204" pitchFamily="34" charset="0"/>
              </a:rPr>
              <a:t> June 2019</a:t>
            </a:r>
          </a:p>
          <a:p>
            <a:endParaRPr lang="en-GB" dirty="0"/>
          </a:p>
        </p:txBody>
      </p:sp>
    </p:spTree>
    <p:extLst>
      <p:ext uri="{BB962C8B-B14F-4D97-AF65-F5344CB8AC3E}">
        <p14:creationId xmlns:p14="http://schemas.microsoft.com/office/powerpoint/2010/main" val="1644669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2557" y="558914"/>
            <a:ext cx="7961244" cy="674463"/>
          </a:xfrm>
        </p:spPr>
        <p:txBody>
          <a:bodyPr>
            <a:normAutofit/>
          </a:bodyPr>
          <a:lstStyle/>
          <a:p>
            <a:r>
              <a:rPr lang="en-GB" b="1" dirty="0">
                <a:latin typeface="Calibri" panose="020F0502020204030204" pitchFamily="34" charset="0"/>
              </a:rPr>
              <a:t>The story so far</a:t>
            </a: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0498" y="1315616"/>
            <a:ext cx="1613293" cy="226539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67823" y="1442549"/>
            <a:ext cx="1531839" cy="226539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15700" y="1688840"/>
            <a:ext cx="1561287" cy="226539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3">
            <a:extLst>
              <a:ext uri="{FF2B5EF4-FFF2-40B4-BE49-F238E27FC236}">
                <a16:creationId xmlns:a16="http://schemas.microsoft.com/office/drawing/2014/main" id="{020BB2BC-2A73-4F32-BBF1-38832F050704}"/>
              </a:ext>
            </a:extLst>
          </p:cNvPr>
          <p:cNvSpPr txBox="1">
            <a:spLocks/>
          </p:cNvSpPr>
          <p:nvPr/>
        </p:nvSpPr>
        <p:spPr>
          <a:xfrm>
            <a:off x="345442" y="1563329"/>
            <a:ext cx="7245055" cy="4919533"/>
          </a:xfrm>
          <a:prstGeom prst="rect">
            <a:avLst/>
          </a:prstGeom>
        </p:spPr>
        <p:txBody>
          <a:bodyPr>
            <a:normAutofit fontScale="92500"/>
          </a:bodyPr>
          <a:lstStyle>
            <a:lvl1pPr marL="0" indent="0" algn="l" defTabSz="914400" rtl="0" eaLnBrk="1" latinLnBrk="0" hangingPunct="1">
              <a:lnSpc>
                <a:spcPct val="100000"/>
              </a:lnSpc>
              <a:spcBef>
                <a:spcPts val="300"/>
              </a:spcBef>
              <a:buFont typeface="Arial" panose="020B0604020202020204" pitchFamily="34" charset="0"/>
              <a:buNone/>
              <a:defRPr lang="en-US" sz="1600" b="0" i="0" kern="1200" baseline="0">
                <a:solidFill>
                  <a:schemeClr val="accent5"/>
                </a:solidFill>
                <a:latin typeface="Open Sans" panose="020B0606030504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GB" sz="2800" dirty="0">
                <a:latin typeface="Calibri" panose="020F0502020204030204" pitchFamily="34" charset="0"/>
              </a:rPr>
              <a:t>Local Industrial Strategies to be agreed by March 2020</a:t>
            </a:r>
          </a:p>
          <a:p>
            <a:pPr marL="457200" indent="-457200">
              <a:buFont typeface="Wingdings" panose="05000000000000000000" pitchFamily="2" charset="2"/>
              <a:buChar char="§"/>
            </a:pPr>
            <a:r>
              <a:rPr lang="en-GB" sz="2800" dirty="0">
                <a:latin typeface="Calibri" panose="020F0502020204030204" pitchFamily="34" charset="0"/>
              </a:rPr>
              <a:t>Smarter, Faster Together as a starting point</a:t>
            </a:r>
          </a:p>
          <a:p>
            <a:pPr marL="457200" indent="-457200">
              <a:buFont typeface="Wingdings" panose="05000000000000000000" pitchFamily="2" charset="2"/>
              <a:buChar char="§"/>
            </a:pPr>
            <a:r>
              <a:rPr lang="en-GB" sz="2800" dirty="0">
                <a:latin typeface="Calibri" panose="020F0502020204030204" pitchFamily="34" charset="0"/>
              </a:rPr>
              <a:t>Strategy and Intelligence Managers in post</a:t>
            </a:r>
          </a:p>
          <a:p>
            <a:pPr marL="457200" indent="-457200">
              <a:buFont typeface="Wingdings" panose="05000000000000000000" pitchFamily="2" charset="2"/>
              <a:buChar char="§"/>
            </a:pPr>
            <a:r>
              <a:rPr lang="en-GB" sz="2800" dirty="0">
                <a:latin typeface="Calibri" panose="020F0502020204030204" pitchFamily="34" charset="0"/>
              </a:rPr>
              <a:t>Stakeholder group and core group in place to drive LIS work and engagement across SELEP</a:t>
            </a:r>
          </a:p>
          <a:p>
            <a:pPr marL="457200" indent="-457200">
              <a:buFont typeface="Wingdings" panose="05000000000000000000" pitchFamily="2" charset="2"/>
              <a:buChar char="§"/>
            </a:pPr>
            <a:r>
              <a:rPr lang="en-GB" sz="2800" dirty="0">
                <a:latin typeface="Calibri" panose="020F0502020204030204" pitchFamily="34" charset="0"/>
              </a:rPr>
              <a:t>Review of our existing evidence base is underway, which will also identify gaps /areas for further exploration </a:t>
            </a:r>
          </a:p>
          <a:p>
            <a:pPr marL="457200" indent="-457200">
              <a:buFont typeface="Wingdings" panose="05000000000000000000" pitchFamily="2" charset="2"/>
              <a:buChar char="§"/>
            </a:pPr>
            <a:r>
              <a:rPr lang="en-GB" sz="2800" dirty="0">
                <a:latin typeface="Calibri" panose="020F0502020204030204" pitchFamily="34" charset="0"/>
              </a:rPr>
              <a:t>Engagement and delivery plans in development</a:t>
            </a:r>
          </a:p>
          <a:p>
            <a:pPr marL="457200" indent="-457200">
              <a:buFont typeface="Wingdings" panose="05000000000000000000" pitchFamily="2" charset="2"/>
              <a:buChar char="§"/>
            </a:pPr>
            <a:r>
              <a:rPr lang="en-GB" sz="2800" dirty="0">
                <a:latin typeface="Calibri" panose="020F0502020204030204" pitchFamily="34" charset="0"/>
              </a:rPr>
              <a:t>Dialogue with neighbouring LEPs in progress</a:t>
            </a: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600" dirty="0">
              <a:latin typeface="Calibri" panose="020F0502020204030204" pitchFamily="34" charset="0"/>
            </a:endParaRPr>
          </a:p>
          <a:p>
            <a:pPr marL="457200" indent="-457200">
              <a:buFont typeface="Wingdings" panose="05000000000000000000" pitchFamily="2" charset="2"/>
              <a:buChar char="§"/>
            </a:pPr>
            <a:endParaRPr lang="en-GB" sz="2600" dirty="0">
              <a:latin typeface="Calibri" panose="020F0502020204030204" pitchFamily="34" charset="0"/>
            </a:endParaRPr>
          </a:p>
          <a:p>
            <a:pPr marL="457200" indent="-457200">
              <a:buFont typeface="Wingdings" panose="05000000000000000000" pitchFamily="2" charset="2"/>
              <a:buChar char="§"/>
            </a:pPr>
            <a:endParaRPr lang="en-GB" sz="2600" dirty="0">
              <a:latin typeface="Calibri" panose="020F0502020204030204" pitchFamily="34" charset="0"/>
            </a:endParaRPr>
          </a:p>
          <a:p>
            <a:pPr lvl="1"/>
            <a:endParaRPr lang="en-GB" sz="2600" dirty="0">
              <a:latin typeface="Calibri" panose="020F0502020204030204" pitchFamily="34" charset="0"/>
            </a:endParaRPr>
          </a:p>
          <a:p>
            <a:endParaRPr lang="en-GB" sz="2600" dirty="0">
              <a:latin typeface="Calibri" panose="020F0502020204030204" pitchFamily="34" charset="0"/>
            </a:endParaRPr>
          </a:p>
          <a:p>
            <a:pPr lvl="1"/>
            <a:endParaRPr lang="en-GB" sz="2600" dirty="0">
              <a:latin typeface="Calibri" panose="020F0502020204030204" pitchFamily="34" charset="0"/>
            </a:endParaRPr>
          </a:p>
          <a:p>
            <a:pPr marL="457200" indent="-457200">
              <a:buFont typeface="Wingdings" panose="05000000000000000000" pitchFamily="2" charset="2"/>
              <a:buChar char="§"/>
            </a:pPr>
            <a:endParaRPr lang="en-GB" sz="2600" dirty="0">
              <a:latin typeface="Calibri" panose="020F0502020204030204" pitchFamily="34" charset="0"/>
            </a:endParaRPr>
          </a:p>
          <a:p>
            <a:pPr lvl="1"/>
            <a:endParaRPr lang="en-GB" sz="2600" dirty="0">
              <a:solidFill>
                <a:schemeClr val="accent5"/>
              </a:solidFill>
              <a:latin typeface="Calibri" panose="020F0502020204030204" pitchFamily="34" charset="0"/>
            </a:endParaRPr>
          </a:p>
          <a:p>
            <a:pPr marL="457200" indent="-457200">
              <a:buFont typeface="Wingdings" panose="05000000000000000000" pitchFamily="2" charset="2"/>
              <a:buChar char="§"/>
            </a:pPr>
            <a:endParaRPr lang="en-GB" sz="2600" dirty="0">
              <a:latin typeface="Calibri" panose="020F0502020204030204" pitchFamily="34" charset="0"/>
            </a:endParaRPr>
          </a:p>
          <a:p>
            <a:pPr marL="285750" indent="-285750">
              <a:buFontTx/>
              <a:buChar char="-"/>
            </a:pPr>
            <a:endParaRPr lang="en-GB" sz="2600" dirty="0">
              <a:latin typeface="Calibri" panose="020F0502020204030204" pitchFamily="34" charset="0"/>
            </a:endParaRPr>
          </a:p>
          <a:p>
            <a:endParaRPr lang="en-GB" dirty="0"/>
          </a:p>
        </p:txBody>
      </p:sp>
    </p:spTree>
    <p:extLst>
      <p:ext uri="{BB962C8B-B14F-4D97-AF65-F5344CB8AC3E}">
        <p14:creationId xmlns:p14="http://schemas.microsoft.com/office/powerpoint/2010/main" val="4667728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2557" y="558914"/>
            <a:ext cx="7961244" cy="674463"/>
          </a:xfrm>
        </p:spPr>
        <p:txBody>
          <a:bodyPr>
            <a:normAutofit/>
          </a:bodyPr>
          <a:lstStyle/>
          <a:p>
            <a:r>
              <a:rPr lang="en-GB" b="1" dirty="0">
                <a:latin typeface="Calibri" panose="020F0502020204030204" pitchFamily="34" charset="0"/>
              </a:rPr>
              <a:t>Progress in other LEPs</a:t>
            </a:r>
          </a:p>
        </p:txBody>
      </p:sp>
      <p:sp>
        <p:nvSpPr>
          <p:cNvPr id="10" name="TextBox 9"/>
          <p:cNvSpPr txBox="1"/>
          <p:nvPr/>
        </p:nvSpPr>
        <p:spPr>
          <a:xfrm>
            <a:off x="1050129" y="3083999"/>
            <a:ext cx="2758966" cy="2585323"/>
          </a:xfrm>
          <a:prstGeom prst="rect">
            <a:avLst/>
          </a:prstGeom>
          <a:noFill/>
        </p:spPr>
        <p:txBody>
          <a:bodyPr wrap="square" rtlCol="0">
            <a:spAutoFit/>
          </a:bodyPr>
          <a:lstStyle/>
          <a:p>
            <a:pPr algn="ctr"/>
            <a:r>
              <a:rPr lang="en-US" dirty="0">
                <a:latin typeface="Calibri" panose="020F0502020204030204" pitchFamily="34" charset="0"/>
                <a:cs typeface="Arial" panose="020B0604020202020204" pitchFamily="34" charset="0"/>
              </a:rPr>
              <a:t>How do we drive innovation, increase technology adoption and create the skills and capabilities that we need to respond to the ‘grand challenges’ and thrive in a competitive, digitally enabled world?</a:t>
            </a:r>
            <a:endParaRPr lang="en-GB" b="1" dirty="0">
              <a:latin typeface="Calibri" panose="020F0502020204030204" pitchFamily="34" charset="0"/>
              <a:cs typeface="Arial" panose="020B0604020202020204" pitchFamily="34" charset="0"/>
            </a:endParaRPr>
          </a:p>
        </p:txBody>
      </p:sp>
      <p:sp>
        <p:nvSpPr>
          <p:cNvPr id="16" name="TextBox 15"/>
          <p:cNvSpPr txBox="1"/>
          <p:nvPr/>
        </p:nvSpPr>
        <p:spPr>
          <a:xfrm>
            <a:off x="4448099" y="3107806"/>
            <a:ext cx="2758966" cy="2554545"/>
          </a:xfrm>
          <a:prstGeom prst="rect">
            <a:avLst/>
          </a:prstGeom>
          <a:noFill/>
        </p:spPr>
        <p:txBody>
          <a:bodyPr wrap="square" rtlCol="0">
            <a:spAutoFit/>
          </a:bodyPr>
          <a:lstStyle/>
          <a:p>
            <a:pPr algn="ctr"/>
            <a:r>
              <a:rPr lang="en-US" dirty="0">
                <a:latin typeface="Calibri" panose="020F0502020204030204" pitchFamily="34" charset="0"/>
                <a:cs typeface="Arial" panose="020B0604020202020204" pitchFamily="34" charset="0"/>
              </a:rPr>
              <a:t>How do we secure the infrastructure we need to support a growing and changing population – and the demands of an evolving economy, and how do we drive the pace and quality of housing delivery?</a:t>
            </a:r>
            <a:endParaRPr lang="en-GB" dirty="0">
              <a:latin typeface="Calibri" panose="020F0502020204030204" pitchFamily="34" charset="0"/>
              <a:cs typeface="Arial" panose="020B0604020202020204" pitchFamily="34" charset="0"/>
            </a:endParaRPr>
          </a:p>
          <a:p>
            <a:pPr algn="ctr"/>
            <a:endParaRPr lang="en-GB" sz="1600" b="1" dirty="0">
              <a:latin typeface="Arial" panose="020B0604020202020204" pitchFamily="34" charset="0"/>
              <a:cs typeface="Arial" panose="020B0604020202020204" pitchFamily="34" charset="0"/>
            </a:endParaRPr>
          </a:p>
        </p:txBody>
      </p:sp>
      <p:sp>
        <p:nvSpPr>
          <p:cNvPr id="21" name="TextBox 20"/>
          <p:cNvSpPr txBox="1"/>
          <p:nvPr/>
        </p:nvSpPr>
        <p:spPr>
          <a:xfrm>
            <a:off x="7846069" y="3230916"/>
            <a:ext cx="2758966" cy="1692771"/>
          </a:xfrm>
          <a:prstGeom prst="rect">
            <a:avLst/>
          </a:prstGeom>
          <a:noFill/>
        </p:spPr>
        <p:txBody>
          <a:bodyPr wrap="square" rtlCol="0">
            <a:spAutoFit/>
          </a:bodyPr>
          <a:lstStyle/>
          <a:p>
            <a:pPr algn="ctr"/>
            <a:r>
              <a:rPr lang="en-US" dirty="0">
                <a:latin typeface="Calibri" panose="020F0502020204030204" pitchFamily="34" charset="0"/>
                <a:cs typeface="Arial" panose="020B0604020202020204" pitchFamily="34" charset="0"/>
              </a:rPr>
              <a:t>How do we ensure that everyone contributes to and benefits from productivity growth? </a:t>
            </a:r>
            <a:endParaRPr lang="en-GB" dirty="0">
              <a:latin typeface="Calibri" panose="020F0502020204030204" pitchFamily="34" charset="0"/>
              <a:cs typeface="Arial" panose="020B0604020202020204" pitchFamily="34" charset="0"/>
            </a:endParaRPr>
          </a:p>
          <a:p>
            <a:pPr algn="ctr"/>
            <a:endParaRPr lang="en-GB" sz="1600" dirty="0">
              <a:latin typeface="Arial" panose="020B0604020202020204" pitchFamily="34" charset="0"/>
              <a:cs typeface="Arial" panose="020B0604020202020204" pitchFamily="34" charset="0"/>
            </a:endParaRPr>
          </a:p>
          <a:p>
            <a:pPr algn="ctr"/>
            <a:endParaRPr lang="en-GB" sz="1600" b="1"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4"/>
          </p:nvPr>
        </p:nvSpPr>
        <p:spPr>
          <a:xfrm>
            <a:off x="4419547" y="1233377"/>
            <a:ext cx="7351297" cy="5110541"/>
          </a:xfrm>
        </p:spPr>
        <p:txBody>
          <a:bodyPr>
            <a:normAutofit fontScale="92500"/>
          </a:bodyPr>
          <a:lstStyle/>
          <a:p>
            <a:pPr marL="457200" indent="-457200">
              <a:buFont typeface="Wingdings" panose="05000000000000000000" pitchFamily="2" charset="2"/>
              <a:buChar char="§"/>
            </a:pPr>
            <a:r>
              <a:rPr lang="en-GB" sz="2800" dirty="0">
                <a:latin typeface="Calibri" panose="020F0502020204030204" pitchFamily="34" charset="0"/>
              </a:rPr>
              <a:t>2 LIS now agreed by Government – very closely aligned to national guidance and the five foundations of productivity</a:t>
            </a:r>
          </a:p>
          <a:p>
            <a:pPr marL="457200" indent="-457200">
              <a:buFont typeface="Wingdings" panose="05000000000000000000" pitchFamily="2" charset="2"/>
              <a:buChar char="§"/>
            </a:pPr>
            <a:r>
              <a:rPr lang="en-GB" sz="2800" b="1" dirty="0">
                <a:solidFill>
                  <a:schemeClr val="accent1"/>
                </a:solidFill>
                <a:latin typeface="Calibri" panose="020F0502020204030204" pitchFamily="34" charset="0"/>
              </a:rPr>
              <a:t>West Midlands </a:t>
            </a:r>
            <a:r>
              <a:rPr lang="en-GB" sz="2800" dirty="0">
                <a:latin typeface="Calibri" panose="020F0502020204030204" pitchFamily="34" charset="0"/>
              </a:rPr>
              <a:t>focuses</a:t>
            </a:r>
            <a:r>
              <a:rPr lang="en-GB" sz="2800" dirty="0">
                <a:solidFill>
                  <a:schemeClr val="accent5"/>
                </a:solidFill>
                <a:latin typeface="Calibri" panose="020F0502020204030204" pitchFamily="34" charset="0"/>
              </a:rPr>
              <a:t> on strengths in research, manufacturing  and transport innovation </a:t>
            </a:r>
          </a:p>
          <a:p>
            <a:pPr marL="457200" indent="-457200">
              <a:buFont typeface="Wingdings" panose="05000000000000000000" pitchFamily="2" charset="2"/>
              <a:buChar char="§"/>
            </a:pPr>
            <a:r>
              <a:rPr lang="en-GB" sz="2800" b="1" dirty="0">
                <a:solidFill>
                  <a:schemeClr val="accent1"/>
                </a:solidFill>
                <a:latin typeface="Calibri" panose="020F0502020204030204" pitchFamily="34" charset="0"/>
              </a:rPr>
              <a:t>Greater Manchester </a:t>
            </a:r>
            <a:r>
              <a:rPr lang="en-GB" sz="2800" dirty="0">
                <a:latin typeface="Calibri" panose="020F0502020204030204" pitchFamily="34" charset="0"/>
              </a:rPr>
              <a:t>focuses on health innovation, digitalisation, and a commitment to be carbon neutral by 2038</a:t>
            </a:r>
          </a:p>
          <a:p>
            <a:pPr marL="457200" indent="-457200">
              <a:buFont typeface="Wingdings" panose="05000000000000000000" pitchFamily="2" charset="2"/>
              <a:buChar char="§"/>
            </a:pPr>
            <a:r>
              <a:rPr lang="en-GB" sz="2800" dirty="0">
                <a:latin typeface="Calibri" panose="020F0502020204030204" pitchFamily="34" charset="0"/>
              </a:rPr>
              <a:t>Implementation plans will follow</a:t>
            </a:r>
          </a:p>
          <a:p>
            <a:pPr marL="457200" indent="-457200">
              <a:buFont typeface="Wingdings" panose="05000000000000000000" pitchFamily="2" charset="2"/>
              <a:buChar char="§"/>
            </a:pPr>
            <a:r>
              <a:rPr lang="en-GB" sz="2800" dirty="0">
                <a:latin typeface="Calibri" panose="020F0502020204030204" pitchFamily="34" charset="0"/>
              </a:rPr>
              <a:t>A few others are close to being agreed </a:t>
            </a:r>
            <a:br>
              <a:rPr lang="en-GB" sz="2800" dirty="0">
                <a:latin typeface="Calibri" panose="020F0502020204030204" pitchFamily="34" charset="0"/>
              </a:rPr>
            </a:br>
            <a:r>
              <a:rPr lang="en-GB" sz="2800" dirty="0">
                <a:latin typeface="Calibri" panose="020F0502020204030204" pitchFamily="34" charset="0"/>
              </a:rPr>
              <a:t>but the majority of LEPs working to </a:t>
            </a:r>
            <a:br>
              <a:rPr lang="en-GB" sz="2800" dirty="0">
                <a:latin typeface="Calibri" panose="020F0502020204030204" pitchFamily="34" charset="0"/>
              </a:rPr>
            </a:br>
            <a:r>
              <a:rPr lang="en-GB" sz="2800" dirty="0">
                <a:latin typeface="Calibri" panose="020F0502020204030204" pitchFamily="34" charset="0"/>
              </a:rPr>
              <a:t>December deadline</a:t>
            </a:r>
          </a:p>
          <a:p>
            <a:pPr marL="457200" indent="-457200">
              <a:buFont typeface="Wingdings" panose="05000000000000000000" pitchFamily="2" charset="2"/>
              <a:buChar char="§"/>
            </a:pPr>
            <a:endParaRPr lang="en-US" sz="2800" dirty="0">
              <a:solidFill>
                <a:schemeClr val="tx1">
                  <a:lumMod val="50000"/>
                </a:schemeClr>
              </a:solidFill>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endParaRPr lang="en-US" sz="2800" dirty="0">
              <a:solidFill>
                <a:schemeClr val="tx1">
                  <a:lumMod val="50000"/>
                </a:schemeClr>
              </a:solidFill>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endParaRPr lang="en-GB" sz="2800" b="1" dirty="0">
              <a:solidFill>
                <a:schemeClr val="bg1"/>
              </a:solidFill>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lvl="1"/>
            <a:endParaRPr lang="en-GB" sz="3600" dirty="0">
              <a:latin typeface="Calibri" panose="020F0502020204030204" pitchFamily="34" charset="0"/>
            </a:endParaRPr>
          </a:p>
          <a:p>
            <a:endParaRPr lang="en-GB" sz="2800" dirty="0">
              <a:latin typeface="Calibri" panose="020F0502020204030204" pitchFamily="34" charset="0"/>
            </a:endParaRPr>
          </a:p>
          <a:p>
            <a:pPr lvl="1"/>
            <a:endParaRPr lang="en-GB" sz="3600" dirty="0">
              <a:latin typeface="Calibri" panose="020F0502020204030204" pitchFamily="34" charset="0"/>
            </a:endParaRPr>
          </a:p>
          <a:p>
            <a:pPr marL="457200" indent="-457200">
              <a:buFont typeface="Wingdings" panose="05000000000000000000" pitchFamily="2" charset="2"/>
              <a:buChar char="§"/>
            </a:pPr>
            <a:endParaRPr lang="en-GB" sz="2800" dirty="0">
              <a:solidFill>
                <a:schemeClr val="accent5"/>
              </a:solidFill>
              <a:latin typeface="Calibri" panose="020F0502020204030204" pitchFamily="34" charset="0"/>
            </a:endParaRPr>
          </a:p>
          <a:p>
            <a:pPr lvl="1"/>
            <a:endParaRPr lang="en-GB" sz="3600" dirty="0">
              <a:solidFill>
                <a:schemeClr val="accent5"/>
              </a:solidFill>
              <a:latin typeface="Calibri" panose="020F0502020204030204" pitchFamily="34" charset="0"/>
            </a:endParaRPr>
          </a:p>
          <a:p>
            <a:pPr marL="457200" indent="-457200">
              <a:buFont typeface="Wingdings" panose="05000000000000000000" pitchFamily="2" charset="2"/>
              <a:buChar char="§"/>
            </a:pPr>
            <a:endParaRPr lang="en-GB" dirty="0">
              <a:solidFill>
                <a:schemeClr val="accent5"/>
              </a:solidFill>
              <a:latin typeface="Calibri" panose="020F0502020204030204" pitchFamily="34" charset="0"/>
            </a:endParaRPr>
          </a:p>
          <a:p>
            <a:pPr marL="285750" indent="-285750">
              <a:buFontTx/>
              <a:buChar char="-"/>
            </a:pPr>
            <a:endParaRPr lang="en-GB" sz="2800" dirty="0">
              <a:latin typeface="Calibri" panose="020F0502020204030204" pitchFamily="34" charset="0"/>
            </a:endParaRPr>
          </a:p>
          <a:p>
            <a:endParaRPr lang="en-GB" dirty="0"/>
          </a:p>
        </p:txBody>
      </p:sp>
      <p:pic>
        <p:nvPicPr>
          <p:cNvPr id="6" name="Picture 5">
            <a:extLst>
              <a:ext uri="{FF2B5EF4-FFF2-40B4-BE49-F238E27FC236}">
                <a16:creationId xmlns:a16="http://schemas.microsoft.com/office/drawing/2014/main" id="{17DFF4A1-7C15-4B74-BA06-7AEAC60A2F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758" y="1575165"/>
            <a:ext cx="2224595" cy="3155455"/>
          </a:xfrm>
          <a:prstGeom prst="rect">
            <a:avLst/>
          </a:prstGeom>
        </p:spPr>
      </p:pic>
      <p:pic>
        <p:nvPicPr>
          <p:cNvPr id="9" name="Picture 8">
            <a:extLst>
              <a:ext uri="{FF2B5EF4-FFF2-40B4-BE49-F238E27FC236}">
                <a16:creationId xmlns:a16="http://schemas.microsoft.com/office/drawing/2014/main" id="{23332C60-BB8E-4407-8045-B53B476CD2C4}"/>
              </a:ext>
            </a:extLst>
          </p:cNvPr>
          <p:cNvPicPr>
            <a:picLocks noChangeAspect="1"/>
          </p:cNvPicPr>
          <p:nvPr/>
        </p:nvPicPr>
        <p:blipFill>
          <a:blip r:embed="rId4"/>
          <a:stretch>
            <a:fillRect/>
          </a:stretch>
        </p:blipFill>
        <p:spPr>
          <a:xfrm>
            <a:off x="1887736" y="3083999"/>
            <a:ext cx="2233361" cy="3155455"/>
          </a:xfrm>
          <a:prstGeom prst="rect">
            <a:avLst/>
          </a:prstGeom>
        </p:spPr>
      </p:pic>
    </p:spTree>
    <p:extLst>
      <p:ext uri="{BB962C8B-B14F-4D97-AF65-F5344CB8AC3E}">
        <p14:creationId xmlns:p14="http://schemas.microsoft.com/office/powerpoint/2010/main" val="2531592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2557" y="558914"/>
            <a:ext cx="7961244" cy="674463"/>
          </a:xfrm>
        </p:spPr>
        <p:txBody>
          <a:bodyPr>
            <a:normAutofit/>
          </a:bodyPr>
          <a:lstStyle/>
          <a:p>
            <a:r>
              <a:rPr lang="en-GB" b="1" dirty="0">
                <a:latin typeface="Calibri" panose="020F0502020204030204" pitchFamily="34" charset="0"/>
              </a:rPr>
              <a:t>Our approach to the LIS</a:t>
            </a:r>
          </a:p>
        </p:txBody>
      </p:sp>
      <p:sp>
        <p:nvSpPr>
          <p:cNvPr id="5" name="Text Placeholder 3"/>
          <p:cNvSpPr>
            <a:spLocks noGrp="1"/>
          </p:cNvSpPr>
          <p:nvPr>
            <p:ph type="body" sz="quarter" idx="14"/>
          </p:nvPr>
        </p:nvSpPr>
        <p:spPr>
          <a:xfrm>
            <a:off x="3392558" y="1233378"/>
            <a:ext cx="8635318" cy="5624622"/>
          </a:xfrm>
        </p:spPr>
        <p:txBody>
          <a:bodyPr>
            <a:normAutofit lnSpcReduction="10000"/>
          </a:bodyPr>
          <a:lstStyle/>
          <a:p>
            <a:pPr marL="457200" indent="-457200">
              <a:buFont typeface="Wingdings" panose="05000000000000000000" pitchFamily="2" charset="2"/>
              <a:buChar char="§"/>
            </a:pPr>
            <a:r>
              <a:rPr lang="en-GB" sz="2800" dirty="0">
                <a:latin typeface="Calibri" panose="020F0502020204030204" pitchFamily="34" charset="0"/>
              </a:rPr>
              <a:t>Provide an evidence based strategy that aligns with Government’s expectations of a LIS and reflects SELEP as a distinct area</a:t>
            </a:r>
          </a:p>
          <a:p>
            <a:pPr marL="457200" indent="-457200">
              <a:buFont typeface="Wingdings" panose="05000000000000000000" pitchFamily="2" charset="2"/>
              <a:buChar char="§"/>
            </a:pPr>
            <a:r>
              <a:rPr lang="en-GB" sz="2800" dirty="0">
                <a:latin typeface="Calibri" panose="020F0502020204030204" pitchFamily="34" charset="0"/>
              </a:rPr>
              <a:t>Focus on productivity and growth and issues of pan-area relevance, including our relationship with London</a:t>
            </a:r>
          </a:p>
          <a:p>
            <a:pPr marL="457200" indent="-457200">
              <a:buFont typeface="Wingdings" panose="05000000000000000000" pitchFamily="2" charset="2"/>
              <a:buChar char="§"/>
            </a:pPr>
            <a:r>
              <a:rPr lang="en-GB" sz="2800" dirty="0">
                <a:latin typeface="Calibri" panose="020F0502020204030204" pitchFamily="34" charset="0"/>
              </a:rPr>
              <a:t>Demonstrate the scale of what we can deliver and the impact on productivity</a:t>
            </a:r>
          </a:p>
          <a:p>
            <a:pPr marL="457200" indent="-457200">
              <a:buFont typeface="Wingdings" panose="05000000000000000000" pitchFamily="2" charset="2"/>
              <a:buChar char="§"/>
            </a:pPr>
            <a:r>
              <a:rPr lang="en-GB" sz="2800" dirty="0">
                <a:latin typeface="Calibri" panose="020F0502020204030204" pitchFamily="34" charset="0"/>
              </a:rPr>
              <a:t>Reflect emerging issues from local productivity strategies and from SELEP/regional working groups</a:t>
            </a:r>
          </a:p>
          <a:p>
            <a:pPr marL="457200" indent="-457200">
              <a:buFont typeface="Wingdings" panose="05000000000000000000" pitchFamily="2" charset="2"/>
              <a:buChar char="§"/>
            </a:pPr>
            <a:r>
              <a:rPr lang="en-GB" sz="2800" dirty="0">
                <a:latin typeface="Calibri" panose="020F0502020204030204" pitchFamily="34" charset="0"/>
              </a:rPr>
              <a:t>Reflect the grand challenges, highlighting particular strengths/</a:t>
            </a:r>
            <a:r>
              <a:rPr lang="en-GB" sz="2800" dirty="0">
                <a:latin typeface="Calibri" panose="020F0502020204030204" pitchFamily="34" charset="0"/>
                <a:cs typeface="Calibri" panose="020F0502020204030204" pitchFamily="34" charset="0"/>
              </a:rPr>
              <a:t>opportunities for SELEP</a:t>
            </a:r>
          </a:p>
          <a:p>
            <a:pPr marL="457200" indent="-457200">
              <a:buFont typeface="Wingdings" panose="05000000000000000000" pitchFamily="2" charset="2"/>
              <a:buChar char="§"/>
            </a:pPr>
            <a:r>
              <a:rPr lang="en-GB" sz="2800" dirty="0">
                <a:latin typeface="Calibri" panose="020F0502020204030204" pitchFamily="34" charset="0"/>
                <a:cs typeface="Calibri" panose="020F0502020204030204" pitchFamily="34" charset="0"/>
              </a:rPr>
              <a:t>Identify clear asks of Government aligned </a:t>
            </a: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with matching local commitment</a:t>
            </a: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US" sz="2800" dirty="0">
              <a:solidFill>
                <a:schemeClr val="tx1">
                  <a:lumMod val="50000"/>
                </a:schemeClr>
              </a:solidFill>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endParaRPr lang="en-US" sz="2800" dirty="0">
              <a:solidFill>
                <a:schemeClr val="tx1">
                  <a:lumMod val="50000"/>
                </a:schemeClr>
              </a:solidFill>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endParaRPr lang="en-GB" sz="2800" b="1" dirty="0">
              <a:solidFill>
                <a:schemeClr val="bg1"/>
              </a:solidFill>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lvl="1"/>
            <a:endParaRPr lang="en-GB" sz="3600" dirty="0">
              <a:latin typeface="Calibri" panose="020F0502020204030204" pitchFamily="34" charset="0"/>
            </a:endParaRPr>
          </a:p>
          <a:p>
            <a:endParaRPr lang="en-GB" sz="2800" dirty="0">
              <a:latin typeface="Calibri" panose="020F0502020204030204" pitchFamily="34" charset="0"/>
            </a:endParaRPr>
          </a:p>
          <a:p>
            <a:pPr lvl="1"/>
            <a:endParaRPr lang="en-GB" sz="3600" dirty="0">
              <a:latin typeface="Calibri" panose="020F0502020204030204" pitchFamily="34" charset="0"/>
            </a:endParaRPr>
          </a:p>
          <a:p>
            <a:pPr marL="457200" indent="-457200">
              <a:buFont typeface="Wingdings" panose="05000000000000000000" pitchFamily="2" charset="2"/>
              <a:buChar char="§"/>
            </a:pPr>
            <a:endParaRPr lang="en-GB" sz="2800" dirty="0">
              <a:solidFill>
                <a:schemeClr val="accent5"/>
              </a:solidFill>
              <a:latin typeface="Calibri" panose="020F0502020204030204" pitchFamily="34" charset="0"/>
            </a:endParaRPr>
          </a:p>
          <a:p>
            <a:pPr lvl="1"/>
            <a:endParaRPr lang="en-GB" sz="3600" dirty="0">
              <a:solidFill>
                <a:schemeClr val="accent5"/>
              </a:solidFill>
              <a:latin typeface="Calibri" panose="020F0502020204030204" pitchFamily="34" charset="0"/>
            </a:endParaRPr>
          </a:p>
          <a:p>
            <a:pPr marL="457200" indent="-457200">
              <a:buFont typeface="Wingdings" panose="05000000000000000000" pitchFamily="2" charset="2"/>
              <a:buChar char="§"/>
            </a:pPr>
            <a:endParaRPr lang="en-GB" dirty="0">
              <a:solidFill>
                <a:schemeClr val="accent5"/>
              </a:solidFill>
              <a:latin typeface="Calibri" panose="020F0502020204030204" pitchFamily="34" charset="0"/>
            </a:endParaRPr>
          </a:p>
          <a:p>
            <a:pPr marL="285750" indent="-285750">
              <a:buFontTx/>
              <a:buChar char="-"/>
            </a:pPr>
            <a:endParaRPr lang="en-GB" sz="2800" dirty="0">
              <a:latin typeface="Calibri" panose="020F0502020204030204" pitchFamily="34" charset="0"/>
            </a:endParaRPr>
          </a:p>
          <a:p>
            <a:endParaRPr lang="en-GB" dirty="0"/>
          </a:p>
        </p:txBody>
      </p:sp>
      <p:pic>
        <p:nvPicPr>
          <p:cNvPr id="8" name="Picture 7">
            <a:extLst>
              <a:ext uri="{FF2B5EF4-FFF2-40B4-BE49-F238E27FC236}">
                <a16:creationId xmlns:a16="http://schemas.microsoft.com/office/drawing/2014/main" id="{7C431C6D-2CC2-40AF-9500-AF4178B3A982}"/>
              </a:ext>
            </a:extLst>
          </p:cNvPr>
          <p:cNvPicPr>
            <a:picLocks noChangeAspect="1"/>
          </p:cNvPicPr>
          <p:nvPr/>
        </p:nvPicPr>
        <p:blipFill>
          <a:blip r:embed="rId3"/>
          <a:stretch>
            <a:fillRect/>
          </a:stretch>
        </p:blipFill>
        <p:spPr>
          <a:xfrm>
            <a:off x="346898" y="1731834"/>
            <a:ext cx="2904480" cy="4332635"/>
          </a:xfrm>
          <a:prstGeom prst="rect">
            <a:avLst/>
          </a:prstGeom>
        </p:spPr>
      </p:pic>
    </p:spTree>
    <p:extLst>
      <p:ext uri="{BB962C8B-B14F-4D97-AF65-F5344CB8AC3E}">
        <p14:creationId xmlns:p14="http://schemas.microsoft.com/office/powerpoint/2010/main" val="9804295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77E05CA-A8EF-495D-A53F-B933585AF7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925" y="1590797"/>
            <a:ext cx="3333962" cy="2104222"/>
          </a:xfrm>
          <a:prstGeom prst="rect">
            <a:avLst/>
          </a:prstGeom>
        </p:spPr>
      </p:pic>
      <p:sp>
        <p:nvSpPr>
          <p:cNvPr id="2" name="Title 1"/>
          <p:cNvSpPr>
            <a:spLocks noGrp="1"/>
          </p:cNvSpPr>
          <p:nvPr>
            <p:ph type="title"/>
          </p:nvPr>
        </p:nvSpPr>
        <p:spPr>
          <a:xfrm>
            <a:off x="3392557" y="558914"/>
            <a:ext cx="7961244" cy="674463"/>
          </a:xfrm>
        </p:spPr>
        <p:txBody>
          <a:bodyPr>
            <a:normAutofit/>
          </a:bodyPr>
          <a:lstStyle/>
          <a:p>
            <a:r>
              <a:rPr lang="en-GB" b="1" dirty="0">
                <a:latin typeface="Calibri" panose="020F0502020204030204" pitchFamily="34" charset="0"/>
              </a:rPr>
              <a:t>Emerging issues for consideration</a:t>
            </a:r>
          </a:p>
        </p:txBody>
      </p:sp>
      <p:sp>
        <p:nvSpPr>
          <p:cNvPr id="5" name="Text Placeholder 3"/>
          <p:cNvSpPr>
            <a:spLocks noGrp="1"/>
          </p:cNvSpPr>
          <p:nvPr>
            <p:ph type="body" sz="quarter" idx="14"/>
          </p:nvPr>
        </p:nvSpPr>
        <p:spPr>
          <a:xfrm>
            <a:off x="3741576" y="1342102"/>
            <a:ext cx="8286300" cy="5184963"/>
          </a:xfrm>
        </p:spPr>
        <p:txBody>
          <a:bodyPr>
            <a:normAutofit/>
          </a:bodyPr>
          <a:lstStyle/>
          <a:p>
            <a:pPr marL="457200" indent="-457200">
              <a:buFont typeface="Wingdings" panose="05000000000000000000" pitchFamily="2" charset="2"/>
              <a:buChar char="§"/>
            </a:pPr>
            <a:r>
              <a:rPr lang="en-GB" sz="2800" dirty="0">
                <a:latin typeface="Calibri" panose="020F0502020204030204" pitchFamily="34" charset="0"/>
              </a:rPr>
              <a:t>The role of inclusive growth in addition to productivity </a:t>
            </a:r>
          </a:p>
          <a:p>
            <a:pPr marL="457200" indent="-457200">
              <a:buFont typeface="Wingdings" panose="05000000000000000000" pitchFamily="2" charset="2"/>
              <a:buChar char="§"/>
            </a:pPr>
            <a:r>
              <a:rPr lang="en-GB" sz="2800" dirty="0">
                <a:latin typeface="Calibri" panose="020F0502020204030204" pitchFamily="34" charset="0"/>
              </a:rPr>
              <a:t>Identifying the unique strengths of SELEP that will set our LIS apart from others – a few bold messages</a:t>
            </a:r>
          </a:p>
          <a:p>
            <a:pPr marL="457200" indent="-457200">
              <a:buFont typeface="Wingdings" panose="05000000000000000000" pitchFamily="2" charset="2"/>
              <a:buChar char="§"/>
            </a:pPr>
            <a:r>
              <a:rPr lang="en-GB" sz="2800" dirty="0">
                <a:latin typeface="Calibri" panose="020F0502020204030204" pitchFamily="34" charset="0"/>
              </a:rPr>
              <a:t>A potential role for Board members to sponsor each foundation</a:t>
            </a:r>
          </a:p>
          <a:p>
            <a:pPr marL="457200" indent="-457200">
              <a:buFont typeface="Wingdings" panose="05000000000000000000" pitchFamily="2" charset="2"/>
              <a:buChar char="§"/>
            </a:pPr>
            <a:r>
              <a:rPr lang="en-GB" sz="2800" dirty="0">
                <a:latin typeface="Calibri" panose="020F0502020204030204" pitchFamily="34" charset="0"/>
              </a:rPr>
              <a:t>Defining our relationship with, and asks of, London</a:t>
            </a:r>
          </a:p>
          <a:p>
            <a:pPr marL="457200" indent="-457200">
              <a:buFont typeface="Wingdings" panose="05000000000000000000" pitchFamily="2" charset="2"/>
              <a:buChar char="§"/>
            </a:pPr>
            <a:r>
              <a:rPr lang="en-GB" sz="2800" dirty="0">
                <a:latin typeface="Calibri" panose="020F0502020204030204" pitchFamily="34" charset="0"/>
              </a:rPr>
              <a:t>How best to engage with HMG, particularly </a:t>
            </a:r>
            <a:br>
              <a:rPr lang="en-GB" sz="2800" dirty="0">
                <a:latin typeface="Calibri" panose="020F0502020204030204" pitchFamily="34" charset="0"/>
              </a:rPr>
            </a:br>
            <a:r>
              <a:rPr lang="en-GB" sz="2800" dirty="0">
                <a:latin typeface="Calibri" panose="020F0502020204030204" pitchFamily="34" charset="0"/>
              </a:rPr>
              <a:t>on challenging issues</a:t>
            </a:r>
          </a:p>
          <a:p>
            <a:pPr marL="457200" indent="-457200">
              <a:buFont typeface="Wingdings" panose="05000000000000000000" pitchFamily="2" charset="2"/>
              <a:buChar char="§"/>
            </a:pPr>
            <a:r>
              <a:rPr lang="en-GB" sz="2800" dirty="0">
                <a:latin typeface="Calibri" panose="020F0502020204030204" pitchFamily="34" charset="0"/>
              </a:rPr>
              <a:t>Ensuring the strategy resonates with </a:t>
            </a:r>
            <a:br>
              <a:rPr lang="en-GB" sz="2800" dirty="0">
                <a:latin typeface="Calibri" panose="020F0502020204030204" pitchFamily="34" charset="0"/>
              </a:rPr>
            </a:br>
            <a:r>
              <a:rPr lang="en-GB" sz="2800" dirty="0">
                <a:latin typeface="Calibri" panose="020F0502020204030204" pitchFamily="34" charset="0"/>
              </a:rPr>
              <a:t>stakeholders, particularly businesses</a:t>
            </a: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US" sz="2800" dirty="0">
              <a:solidFill>
                <a:schemeClr val="tx1">
                  <a:lumMod val="50000"/>
                </a:schemeClr>
              </a:solidFill>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endParaRPr lang="en-US" sz="2800" dirty="0">
              <a:solidFill>
                <a:schemeClr val="tx1">
                  <a:lumMod val="50000"/>
                </a:schemeClr>
              </a:solidFill>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endParaRPr lang="en-GB" sz="2800" b="1" dirty="0">
              <a:solidFill>
                <a:schemeClr val="bg1"/>
              </a:solidFill>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marL="457200" indent="-457200">
              <a:buFont typeface="Wingdings" panose="05000000000000000000" pitchFamily="2" charset="2"/>
              <a:buChar char="§"/>
            </a:pPr>
            <a:endParaRPr lang="en-GB" sz="2800" dirty="0">
              <a:latin typeface="Calibri" panose="020F0502020204030204" pitchFamily="34" charset="0"/>
            </a:endParaRPr>
          </a:p>
          <a:p>
            <a:pPr lvl="1"/>
            <a:endParaRPr lang="en-GB" sz="3600" dirty="0">
              <a:latin typeface="Calibri" panose="020F0502020204030204" pitchFamily="34" charset="0"/>
            </a:endParaRPr>
          </a:p>
          <a:p>
            <a:endParaRPr lang="en-GB" sz="2800" dirty="0">
              <a:latin typeface="Calibri" panose="020F0502020204030204" pitchFamily="34" charset="0"/>
            </a:endParaRPr>
          </a:p>
          <a:p>
            <a:pPr lvl="1"/>
            <a:endParaRPr lang="en-GB" sz="3600" dirty="0">
              <a:latin typeface="Calibri" panose="020F0502020204030204" pitchFamily="34" charset="0"/>
            </a:endParaRPr>
          </a:p>
          <a:p>
            <a:pPr marL="457200" indent="-457200">
              <a:buFont typeface="Wingdings" panose="05000000000000000000" pitchFamily="2" charset="2"/>
              <a:buChar char="§"/>
            </a:pPr>
            <a:endParaRPr lang="en-GB" sz="2800" dirty="0">
              <a:solidFill>
                <a:schemeClr val="accent5"/>
              </a:solidFill>
              <a:latin typeface="Calibri" panose="020F0502020204030204" pitchFamily="34" charset="0"/>
            </a:endParaRPr>
          </a:p>
          <a:p>
            <a:pPr lvl="1"/>
            <a:endParaRPr lang="en-GB" sz="3600" dirty="0">
              <a:solidFill>
                <a:schemeClr val="accent5"/>
              </a:solidFill>
              <a:latin typeface="Calibri" panose="020F0502020204030204" pitchFamily="34" charset="0"/>
            </a:endParaRPr>
          </a:p>
          <a:p>
            <a:pPr marL="457200" indent="-457200">
              <a:buFont typeface="Wingdings" panose="05000000000000000000" pitchFamily="2" charset="2"/>
              <a:buChar char="§"/>
            </a:pPr>
            <a:endParaRPr lang="en-GB" dirty="0">
              <a:solidFill>
                <a:schemeClr val="accent5"/>
              </a:solidFill>
              <a:latin typeface="Calibri" panose="020F0502020204030204" pitchFamily="34" charset="0"/>
            </a:endParaRPr>
          </a:p>
          <a:p>
            <a:pPr marL="285750" indent="-285750">
              <a:buFontTx/>
              <a:buChar char="-"/>
            </a:pPr>
            <a:endParaRPr lang="en-GB" sz="2800" dirty="0">
              <a:latin typeface="Calibri" panose="020F0502020204030204" pitchFamily="34" charset="0"/>
            </a:endParaRPr>
          </a:p>
          <a:p>
            <a:endParaRPr lang="en-GB" dirty="0"/>
          </a:p>
        </p:txBody>
      </p:sp>
      <p:pic>
        <p:nvPicPr>
          <p:cNvPr id="3" name="Picture 2">
            <a:extLst>
              <a:ext uri="{FF2B5EF4-FFF2-40B4-BE49-F238E27FC236}">
                <a16:creationId xmlns:a16="http://schemas.microsoft.com/office/drawing/2014/main" id="{CA0A1B41-D29B-4A37-8E75-65D8887950BD}"/>
              </a:ext>
            </a:extLst>
          </p:cNvPr>
          <p:cNvPicPr>
            <a:picLocks noChangeAspect="1"/>
          </p:cNvPicPr>
          <p:nvPr/>
        </p:nvPicPr>
        <p:blipFill>
          <a:blip r:embed="rId4"/>
          <a:stretch>
            <a:fillRect/>
          </a:stretch>
        </p:blipFill>
        <p:spPr>
          <a:xfrm>
            <a:off x="251925" y="3998533"/>
            <a:ext cx="3333962" cy="1782001"/>
          </a:xfrm>
          <a:prstGeom prst="rect">
            <a:avLst/>
          </a:prstGeom>
        </p:spPr>
      </p:pic>
    </p:spTree>
    <p:extLst>
      <p:ext uri="{BB962C8B-B14F-4D97-AF65-F5344CB8AC3E}">
        <p14:creationId xmlns:p14="http://schemas.microsoft.com/office/powerpoint/2010/main" val="2772109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2557" y="558914"/>
            <a:ext cx="7961244" cy="674463"/>
          </a:xfrm>
        </p:spPr>
        <p:txBody>
          <a:bodyPr>
            <a:normAutofit/>
          </a:bodyPr>
          <a:lstStyle/>
          <a:p>
            <a:r>
              <a:rPr lang="en-GB" b="1" dirty="0">
                <a:latin typeface="Calibri" panose="020F0502020204030204" pitchFamily="34" charset="0"/>
              </a:rPr>
              <a:t>Engagement and delivery plan</a:t>
            </a:r>
          </a:p>
        </p:txBody>
      </p:sp>
      <p:pic>
        <p:nvPicPr>
          <p:cNvPr id="4" name="Picture 3">
            <a:extLst>
              <a:ext uri="{FF2B5EF4-FFF2-40B4-BE49-F238E27FC236}">
                <a16:creationId xmlns:a16="http://schemas.microsoft.com/office/drawing/2014/main" id="{BF3F558F-9AB7-4BE5-9EAB-6F4F325F1004}"/>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28643612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029" y="3175850"/>
            <a:ext cx="7961244" cy="674463"/>
          </a:xfrm>
        </p:spPr>
        <p:txBody>
          <a:bodyPr>
            <a:normAutofit/>
          </a:bodyPr>
          <a:lstStyle/>
          <a:p>
            <a:r>
              <a:rPr lang="en-GB" b="1" dirty="0">
                <a:latin typeface="Calibri" panose="020F0502020204030204" pitchFamily="34" charset="0"/>
              </a:rPr>
              <a:t>Questions / Discussion</a:t>
            </a:r>
          </a:p>
        </p:txBody>
      </p:sp>
    </p:spTree>
    <p:extLst>
      <p:ext uri="{BB962C8B-B14F-4D97-AF65-F5344CB8AC3E}">
        <p14:creationId xmlns:p14="http://schemas.microsoft.com/office/powerpoint/2010/main" val="33274411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Title 88"/>
          <p:cNvSpPr>
            <a:spLocks noGrp="1"/>
          </p:cNvSpPr>
          <p:nvPr>
            <p:ph type="ctrTitle"/>
          </p:nvPr>
        </p:nvSpPr>
        <p:spPr/>
        <p:txBody>
          <a:bodyPr>
            <a:normAutofit/>
          </a:bodyPr>
          <a:lstStyle/>
          <a:p>
            <a:r>
              <a:rPr lang="en-GB" sz="4800" b="1" dirty="0">
                <a:latin typeface="Calibri" panose="020F0502020204030204" pitchFamily="34" charset="0"/>
              </a:rPr>
              <a:t>Greater South East Energy Hub</a:t>
            </a:r>
          </a:p>
        </p:txBody>
      </p:sp>
      <p:sp>
        <p:nvSpPr>
          <p:cNvPr id="90" name="Subtitle 89"/>
          <p:cNvSpPr>
            <a:spLocks noGrp="1"/>
          </p:cNvSpPr>
          <p:nvPr>
            <p:ph type="subTitle" idx="1"/>
          </p:nvPr>
        </p:nvSpPr>
        <p:spPr>
          <a:xfrm>
            <a:off x="838200" y="4034856"/>
            <a:ext cx="8390860" cy="1968374"/>
          </a:xfrm>
        </p:spPr>
        <p:txBody>
          <a:bodyPr>
            <a:normAutofit/>
          </a:bodyPr>
          <a:lstStyle/>
          <a:p>
            <a:r>
              <a:rPr lang="en-GB" b="1" dirty="0">
                <a:latin typeface="Calibri" panose="020F0502020204030204" pitchFamily="34" charset="0"/>
              </a:rPr>
              <a:t>Suzanne Bennett</a:t>
            </a:r>
          </a:p>
          <a:p>
            <a:r>
              <a:rPr lang="en-GB" b="1" dirty="0">
                <a:latin typeface="Calibri" panose="020F0502020204030204" pitchFamily="34" charset="0"/>
              </a:rPr>
              <a:t>Chief Operating Officer</a:t>
            </a:r>
          </a:p>
          <a:p>
            <a:r>
              <a:rPr lang="en-GB" b="1" dirty="0">
                <a:latin typeface="Calibri" panose="020F0502020204030204" pitchFamily="34" charset="0"/>
              </a:rPr>
              <a:t>Strategic Board </a:t>
            </a:r>
          </a:p>
          <a:p>
            <a:r>
              <a:rPr lang="en-GB" b="1" dirty="0">
                <a:latin typeface="Calibri" panose="020F0502020204030204" pitchFamily="34" charset="0"/>
              </a:rPr>
              <a:t>28 June 2019</a:t>
            </a:r>
          </a:p>
          <a:p>
            <a:endParaRPr lang="en-GB" dirty="0"/>
          </a:p>
        </p:txBody>
      </p:sp>
    </p:spTree>
    <p:extLst>
      <p:ext uri="{BB962C8B-B14F-4D97-AF65-F5344CB8AC3E}">
        <p14:creationId xmlns:p14="http://schemas.microsoft.com/office/powerpoint/2010/main" val="23142108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4559" y="558914"/>
            <a:ext cx="7579242" cy="674463"/>
          </a:xfrm>
        </p:spPr>
        <p:txBody>
          <a:bodyPr/>
          <a:lstStyle/>
          <a:p>
            <a:r>
              <a:rPr lang="en-GB" dirty="0">
                <a:latin typeface="Calibri" panose="020F0502020204030204" pitchFamily="34" charset="0"/>
              </a:rPr>
              <a:t>Background on the Hub</a:t>
            </a:r>
          </a:p>
        </p:txBody>
      </p:sp>
      <p:sp>
        <p:nvSpPr>
          <p:cNvPr id="4" name="Text Placeholder 3"/>
          <p:cNvSpPr>
            <a:spLocks noGrp="1"/>
          </p:cNvSpPr>
          <p:nvPr>
            <p:ph type="body" sz="quarter" idx="14"/>
          </p:nvPr>
        </p:nvSpPr>
        <p:spPr>
          <a:xfrm>
            <a:off x="600672" y="1496180"/>
            <a:ext cx="5721626" cy="4813092"/>
          </a:xfrm>
        </p:spPr>
        <p:txBody>
          <a:bodyPr/>
          <a:lstStyle/>
          <a:p>
            <a:pPr marL="285750" indent="-285750">
              <a:buFontTx/>
              <a:buChar char="-"/>
            </a:pPr>
            <a:r>
              <a:rPr lang="en-GB" sz="3200" dirty="0">
                <a:latin typeface="Calibri" panose="020F0502020204030204" pitchFamily="34" charset="0"/>
              </a:rPr>
              <a:t>Climate Change Act</a:t>
            </a:r>
          </a:p>
          <a:p>
            <a:endParaRPr lang="en-GB" sz="3200" dirty="0">
              <a:latin typeface="Calibri" panose="020F0502020204030204" pitchFamily="34" charset="0"/>
            </a:endParaRPr>
          </a:p>
          <a:p>
            <a:pPr marL="285750" indent="-285750">
              <a:buFontTx/>
              <a:buChar char="-"/>
            </a:pPr>
            <a:r>
              <a:rPr lang="en-GB" sz="3200" dirty="0">
                <a:latin typeface="Calibri" panose="020F0502020204030204" pitchFamily="34" charset="0"/>
              </a:rPr>
              <a:t>New solutions and new approach to energy production nationally</a:t>
            </a:r>
          </a:p>
          <a:p>
            <a:endParaRPr lang="en-GB" sz="3200" dirty="0">
              <a:latin typeface="Calibri" panose="020F0502020204030204" pitchFamily="34" charset="0"/>
            </a:endParaRPr>
          </a:p>
          <a:p>
            <a:pPr marL="285750" indent="-285750">
              <a:buFontTx/>
              <a:buChar char="-"/>
            </a:pPr>
            <a:r>
              <a:rPr lang="en-GB" sz="3200" dirty="0">
                <a:latin typeface="Calibri" panose="020F0502020204030204" pitchFamily="34" charset="0"/>
              </a:rPr>
              <a:t>Tri-LEP Energy Strategy</a:t>
            </a:r>
          </a:p>
          <a:p>
            <a:endParaRPr lang="en-GB" sz="3200" dirty="0">
              <a:latin typeface="Calibri" panose="020F0502020204030204" pitchFamily="34" charset="0"/>
            </a:endParaRPr>
          </a:p>
          <a:p>
            <a:pPr marL="285750" indent="-285750">
              <a:buFontTx/>
              <a:buChar char="-"/>
            </a:pPr>
            <a:r>
              <a:rPr lang="en-GB" sz="3200" dirty="0">
                <a:latin typeface="Calibri" panose="020F0502020204030204" pitchFamily="34" charset="0"/>
              </a:rPr>
              <a:t>Supporting local solutions</a:t>
            </a:r>
          </a:p>
          <a:p>
            <a:pPr marL="285750" indent="-285750">
              <a:buFontTx/>
              <a:buChar char="-"/>
            </a:pPr>
            <a:endParaRPr lang="en-GB" sz="2800" i="1" dirty="0">
              <a:latin typeface="Calibri" panose="020F0502020204030204" pitchFamily="34" charset="0"/>
            </a:endParaRPr>
          </a:p>
        </p:txBody>
      </p:sp>
      <p:pic>
        <p:nvPicPr>
          <p:cNvPr id="3" name="Picture 2">
            <a:extLst>
              <a:ext uri="{FF2B5EF4-FFF2-40B4-BE49-F238E27FC236}">
                <a16:creationId xmlns:a16="http://schemas.microsoft.com/office/drawing/2014/main" id="{56E64522-0585-4459-B2F3-DD985849860E}"/>
              </a:ext>
            </a:extLst>
          </p:cNvPr>
          <p:cNvPicPr>
            <a:picLocks noChangeAspect="1"/>
          </p:cNvPicPr>
          <p:nvPr/>
        </p:nvPicPr>
        <p:blipFill>
          <a:blip r:embed="rId2"/>
          <a:stretch>
            <a:fillRect/>
          </a:stretch>
        </p:blipFill>
        <p:spPr>
          <a:xfrm>
            <a:off x="6939289" y="3426933"/>
            <a:ext cx="2009435" cy="2872153"/>
          </a:xfrm>
          <a:prstGeom prst="rect">
            <a:avLst/>
          </a:prstGeom>
        </p:spPr>
      </p:pic>
    </p:spTree>
    <p:extLst>
      <p:ext uri="{BB962C8B-B14F-4D97-AF65-F5344CB8AC3E}">
        <p14:creationId xmlns:p14="http://schemas.microsoft.com/office/powerpoint/2010/main" val="35068777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4559" y="558914"/>
            <a:ext cx="7579242" cy="674463"/>
          </a:xfrm>
        </p:spPr>
        <p:txBody>
          <a:bodyPr/>
          <a:lstStyle/>
          <a:p>
            <a:r>
              <a:rPr lang="en-GB" dirty="0">
                <a:latin typeface="Calibri" panose="020F0502020204030204" pitchFamily="34" charset="0"/>
              </a:rPr>
              <a:t>Greater South East Energy Hub</a:t>
            </a:r>
          </a:p>
        </p:txBody>
      </p:sp>
      <p:sp>
        <p:nvSpPr>
          <p:cNvPr id="4" name="Text Placeholder 3"/>
          <p:cNvSpPr>
            <a:spLocks noGrp="1"/>
          </p:cNvSpPr>
          <p:nvPr>
            <p:ph type="body" sz="quarter" idx="14"/>
          </p:nvPr>
        </p:nvSpPr>
        <p:spPr>
          <a:xfrm>
            <a:off x="374374" y="1587708"/>
            <a:ext cx="5069824" cy="4813092"/>
          </a:xfrm>
        </p:spPr>
        <p:txBody>
          <a:bodyPr>
            <a:normAutofit/>
          </a:bodyPr>
          <a:lstStyle/>
          <a:p>
            <a:pPr marL="285750" indent="-285750">
              <a:buFontTx/>
              <a:buChar char="-"/>
            </a:pPr>
            <a:r>
              <a:rPr lang="en-GB" sz="3200" dirty="0">
                <a:latin typeface="Calibri" panose="020F0502020204030204" pitchFamily="34" charset="0"/>
              </a:rPr>
              <a:t>10 LEPs and the London Economic Action Partnership (LEAP)</a:t>
            </a:r>
          </a:p>
          <a:p>
            <a:pPr marL="285750" indent="-285750">
              <a:buFontTx/>
              <a:buChar char="-"/>
            </a:pPr>
            <a:r>
              <a:rPr lang="en-GB" sz="3200" dirty="0">
                <a:latin typeface="Calibri" panose="020F0502020204030204" pitchFamily="34" charset="0"/>
              </a:rPr>
              <a:t>CPCA Accountable Body</a:t>
            </a:r>
          </a:p>
          <a:p>
            <a:pPr marL="285750" indent="-285750">
              <a:buFontTx/>
              <a:buChar char="-"/>
            </a:pPr>
            <a:r>
              <a:rPr lang="en-GB" sz="3200" dirty="0">
                <a:latin typeface="Calibri" panose="020F0502020204030204" pitchFamily="34" charset="0"/>
              </a:rPr>
              <a:t>Hub Project Team</a:t>
            </a:r>
          </a:p>
          <a:p>
            <a:pPr marL="285750" indent="-285750">
              <a:buFontTx/>
              <a:buChar char="-"/>
            </a:pPr>
            <a:r>
              <a:rPr lang="en-GB" sz="3200" dirty="0">
                <a:latin typeface="Calibri" panose="020F0502020204030204" pitchFamily="34" charset="0"/>
              </a:rPr>
              <a:t>Rural Community Energy Fund</a:t>
            </a:r>
          </a:p>
          <a:p>
            <a:pPr marL="285750" indent="-285750">
              <a:buFontTx/>
              <a:buChar char="-"/>
            </a:pPr>
            <a:r>
              <a:rPr lang="en-GB" sz="3200" dirty="0">
                <a:latin typeface="Calibri" panose="020F0502020204030204" pitchFamily="34" charset="0"/>
              </a:rPr>
              <a:t>GSEEH Board</a:t>
            </a:r>
          </a:p>
        </p:txBody>
      </p:sp>
      <p:pic>
        <p:nvPicPr>
          <p:cNvPr id="5" name="Picture 4">
            <a:extLst>
              <a:ext uri="{FF2B5EF4-FFF2-40B4-BE49-F238E27FC236}">
                <a16:creationId xmlns:a16="http://schemas.microsoft.com/office/drawing/2014/main" id="{ED6C9FEF-AFB7-4823-B201-239343AEA3D0}"/>
              </a:ext>
            </a:extLst>
          </p:cNvPr>
          <p:cNvPicPr>
            <a:picLocks noChangeAspect="1"/>
          </p:cNvPicPr>
          <p:nvPr/>
        </p:nvPicPr>
        <p:blipFill>
          <a:blip r:embed="rId2"/>
          <a:stretch>
            <a:fillRect/>
          </a:stretch>
        </p:blipFill>
        <p:spPr>
          <a:xfrm>
            <a:off x="6219004" y="1528709"/>
            <a:ext cx="4247359" cy="3981107"/>
          </a:xfrm>
          <a:prstGeom prst="rect">
            <a:avLst/>
          </a:prstGeom>
        </p:spPr>
      </p:pic>
    </p:spTree>
    <p:extLst>
      <p:ext uri="{BB962C8B-B14F-4D97-AF65-F5344CB8AC3E}">
        <p14:creationId xmlns:p14="http://schemas.microsoft.com/office/powerpoint/2010/main" val="16287169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4559" y="558914"/>
            <a:ext cx="7579242" cy="674463"/>
          </a:xfrm>
        </p:spPr>
        <p:txBody>
          <a:bodyPr/>
          <a:lstStyle/>
          <a:p>
            <a:r>
              <a:rPr lang="en-GB" dirty="0">
                <a:latin typeface="Calibri" panose="020F0502020204030204" pitchFamily="34" charset="0"/>
              </a:rPr>
              <a:t>Future Decision</a:t>
            </a:r>
          </a:p>
        </p:txBody>
      </p:sp>
      <p:sp>
        <p:nvSpPr>
          <p:cNvPr id="4" name="Text Placeholder 3"/>
          <p:cNvSpPr>
            <a:spLocks noGrp="1"/>
          </p:cNvSpPr>
          <p:nvPr>
            <p:ph type="body" sz="quarter" idx="14"/>
          </p:nvPr>
        </p:nvSpPr>
        <p:spPr>
          <a:xfrm>
            <a:off x="374373" y="1587708"/>
            <a:ext cx="10969487" cy="4813092"/>
          </a:xfrm>
        </p:spPr>
        <p:txBody>
          <a:bodyPr>
            <a:normAutofit/>
          </a:bodyPr>
          <a:lstStyle/>
          <a:p>
            <a:pPr marL="285750" indent="-285750">
              <a:buFontTx/>
              <a:buChar char="-"/>
            </a:pPr>
            <a:r>
              <a:rPr lang="en-GB" sz="3200" dirty="0">
                <a:latin typeface="Calibri" panose="020F0502020204030204" pitchFamily="34" charset="0"/>
              </a:rPr>
              <a:t>Partnership Agreement – MOU</a:t>
            </a:r>
          </a:p>
          <a:p>
            <a:endParaRPr lang="en-GB" sz="3200" dirty="0">
              <a:latin typeface="Calibri" panose="020F0502020204030204" pitchFamily="34" charset="0"/>
            </a:endParaRPr>
          </a:p>
          <a:p>
            <a:pPr marL="285750" indent="-285750">
              <a:buFontTx/>
              <a:buChar char="-"/>
            </a:pPr>
            <a:r>
              <a:rPr lang="en-GB" sz="3200" dirty="0">
                <a:latin typeface="Calibri" panose="020F0502020204030204" pitchFamily="34" charset="0"/>
              </a:rPr>
              <a:t>Role of Board: criteria for prioritisation and selection of projects</a:t>
            </a:r>
          </a:p>
          <a:p>
            <a:endParaRPr lang="en-GB" sz="3200" dirty="0">
              <a:latin typeface="Calibri" panose="020F0502020204030204" pitchFamily="34" charset="0"/>
            </a:endParaRPr>
          </a:p>
          <a:p>
            <a:pPr marL="285750" indent="-285750">
              <a:buFontTx/>
              <a:buChar char="-"/>
            </a:pPr>
            <a:r>
              <a:rPr lang="en-GB" sz="3200" dirty="0">
                <a:latin typeface="Calibri" panose="020F0502020204030204" pitchFamily="34" charset="0"/>
              </a:rPr>
              <a:t>Delegation to CEO</a:t>
            </a:r>
          </a:p>
          <a:p>
            <a:endParaRPr lang="en-GB" sz="3200" dirty="0">
              <a:latin typeface="Calibri" panose="020F0502020204030204" pitchFamily="34" charset="0"/>
            </a:endParaRPr>
          </a:p>
          <a:p>
            <a:pPr marL="285750" indent="-285750">
              <a:buFontTx/>
              <a:buChar char="-"/>
            </a:pPr>
            <a:r>
              <a:rPr lang="en-GB" sz="3200" dirty="0">
                <a:latin typeface="Calibri" panose="020F0502020204030204" pitchFamily="34" charset="0"/>
              </a:rPr>
              <a:t>Timing – by electronic procedure</a:t>
            </a:r>
          </a:p>
        </p:txBody>
      </p:sp>
    </p:spTree>
    <p:extLst>
      <p:ext uri="{BB962C8B-B14F-4D97-AF65-F5344CB8AC3E}">
        <p14:creationId xmlns:p14="http://schemas.microsoft.com/office/powerpoint/2010/main" val="9194522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279576" y="4941172"/>
            <a:ext cx="7772400" cy="1470025"/>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b="1" dirty="0">
                <a:solidFill>
                  <a:srgbClr val="4BACC6">
                    <a:lumMod val="75000"/>
                  </a:srgbClr>
                </a:solidFill>
                <a:latin typeface="Calibri" panose="020F0502020204030204" pitchFamily="34" charset="0"/>
                <a:cs typeface="Calibri" panose="020F0502020204030204" pitchFamily="34" charset="0"/>
              </a:rPr>
              <a:t>Peter Sharp – Head of Regeneration, LDC/EBC</a:t>
            </a:r>
          </a:p>
          <a:p>
            <a:endParaRPr lang="en-GB" sz="3200" b="1" dirty="0">
              <a:solidFill>
                <a:srgbClr val="4BACC6">
                  <a:lumMod val="75000"/>
                </a:srgbClr>
              </a:solidFill>
              <a:latin typeface="Calibri" panose="020F0502020204030204" pitchFamily="34" charset="0"/>
              <a:cs typeface="Calibri" panose="020F0502020204030204" pitchFamily="34" charset="0"/>
            </a:endParaRPr>
          </a:p>
          <a:p>
            <a:r>
              <a:rPr lang="en-GB" sz="3200" b="1">
                <a:solidFill>
                  <a:srgbClr val="4BACC6">
                    <a:lumMod val="75000"/>
                  </a:srgbClr>
                </a:solidFill>
                <a:latin typeface="Calibri" panose="020F0502020204030204" pitchFamily="34" charset="0"/>
                <a:cs typeface="Calibri" panose="020F0502020204030204" pitchFamily="34" charset="0"/>
              </a:rPr>
              <a:t>28 </a:t>
            </a:r>
            <a:r>
              <a:rPr lang="en-GB" sz="3200" b="1" dirty="0">
                <a:solidFill>
                  <a:srgbClr val="4BACC6">
                    <a:lumMod val="75000"/>
                  </a:srgbClr>
                </a:solidFill>
                <a:latin typeface="Calibri" panose="020F0502020204030204" pitchFamily="34" charset="0"/>
                <a:cs typeface="Calibri" panose="020F0502020204030204" pitchFamily="34" charset="0"/>
              </a:rPr>
              <a:t>June 2019</a:t>
            </a:r>
          </a:p>
        </p:txBody>
      </p:sp>
      <p:sp>
        <p:nvSpPr>
          <p:cNvPr id="6" name="Title 1"/>
          <p:cNvSpPr txBox="1">
            <a:spLocks/>
          </p:cNvSpPr>
          <p:nvPr/>
        </p:nvSpPr>
        <p:spPr>
          <a:xfrm>
            <a:off x="1981200" y="274638"/>
            <a:ext cx="5626968" cy="142617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dirty="0">
                <a:solidFill>
                  <a:srgbClr val="4BACC6">
                    <a:lumMod val="75000"/>
                  </a:srgbClr>
                </a:solidFill>
                <a:latin typeface="Calibri"/>
              </a:rPr>
              <a:t>Regenerating, Investing &amp; Driving Growth</a:t>
            </a:r>
            <a:endParaRPr lang="en-GB" sz="4100" b="1" dirty="0">
              <a:solidFill>
                <a:srgbClr val="4BACC6">
                  <a:lumMod val="75000"/>
                </a:srgbClr>
              </a:solidFill>
              <a:latin typeface="Calibri"/>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47364" b="3626"/>
          <a:stretch/>
        </p:blipFill>
        <p:spPr>
          <a:xfrm>
            <a:off x="2135560" y="2204864"/>
            <a:ext cx="7712724" cy="2520000"/>
          </a:xfrm>
          <a:prstGeom prst="rect">
            <a:avLst/>
          </a:prstGeom>
          <a:ln>
            <a:solidFill>
              <a:schemeClr val="tx1"/>
            </a:solidFill>
          </a:ln>
        </p:spPr>
      </p:pic>
    </p:spTree>
    <p:extLst>
      <p:ext uri="{BB962C8B-B14F-4D97-AF65-F5344CB8AC3E}">
        <p14:creationId xmlns:p14="http://schemas.microsoft.com/office/powerpoint/2010/main" val="34487426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5521" y="0"/>
            <a:ext cx="4853141" cy="6858000"/>
          </a:xfrm>
          <a:prstGeom prst="rect">
            <a:avLst/>
          </a:prstGeom>
        </p:spPr>
      </p:pic>
      <p:sp>
        <p:nvSpPr>
          <p:cNvPr id="7" name="Content Placeholder 5"/>
          <p:cNvSpPr>
            <a:spLocks noGrp="1"/>
          </p:cNvSpPr>
          <p:nvPr>
            <p:ph idx="1"/>
          </p:nvPr>
        </p:nvSpPr>
        <p:spPr>
          <a:xfrm>
            <a:off x="6960096" y="2060848"/>
            <a:ext cx="3034680" cy="4392488"/>
          </a:xfrm>
        </p:spPr>
        <p:txBody>
          <a:bodyPr>
            <a:normAutofit lnSpcReduction="10000"/>
          </a:bodyPr>
          <a:lstStyle/>
          <a:p>
            <a:endParaRPr lang="en-GB" sz="1800" dirty="0">
              <a:latin typeface="Calibri" panose="020F0502020204030204" pitchFamily="34" charset="0"/>
              <a:cs typeface="Calibri" panose="020F0502020204030204" pitchFamily="34" charset="0"/>
            </a:endParaRPr>
          </a:p>
          <a:p>
            <a:r>
              <a:rPr lang="en-GB" sz="1800" dirty="0">
                <a:latin typeface="Calibri" panose="020F0502020204030204" pitchFamily="34" charset="0"/>
                <a:cs typeface="Calibri" panose="020F0502020204030204" pitchFamily="34" charset="0"/>
              </a:rPr>
              <a:t>8 sites, covering 79ha</a:t>
            </a:r>
          </a:p>
          <a:p>
            <a:endParaRPr lang="en-GB" sz="1800" dirty="0">
              <a:latin typeface="Calibri" panose="020F0502020204030204" pitchFamily="34" charset="0"/>
              <a:cs typeface="Calibri" panose="020F0502020204030204" pitchFamily="34" charset="0"/>
            </a:endParaRPr>
          </a:p>
          <a:p>
            <a:r>
              <a:rPr lang="en-GB" sz="1800" dirty="0">
                <a:latin typeface="Calibri" panose="020F0502020204030204" pitchFamily="34" charset="0"/>
                <a:cs typeface="Calibri" panose="020F0502020204030204" pitchFamily="34" charset="0"/>
              </a:rPr>
              <a:t>25-year lifespan from April 2017</a:t>
            </a:r>
          </a:p>
          <a:p>
            <a:endParaRPr lang="en-GB" sz="1800" dirty="0">
              <a:latin typeface="Calibri" panose="020F0502020204030204" pitchFamily="34" charset="0"/>
              <a:cs typeface="Calibri" panose="020F0502020204030204" pitchFamily="34" charset="0"/>
            </a:endParaRPr>
          </a:p>
          <a:p>
            <a:r>
              <a:rPr lang="en-GB" sz="1800" dirty="0">
                <a:latin typeface="Calibri" panose="020F0502020204030204" pitchFamily="34" charset="0"/>
                <a:cs typeface="Calibri" panose="020F0502020204030204" pitchFamily="34" charset="0"/>
              </a:rPr>
              <a:t>Create 55,000m² of new employment floorspace</a:t>
            </a:r>
          </a:p>
          <a:p>
            <a:endParaRPr lang="en-GB" sz="1800" dirty="0">
              <a:latin typeface="Calibri" panose="020F0502020204030204" pitchFamily="34" charset="0"/>
              <a:cs typeface="Calibri" panose="020F0502020204030204" pitchFamily="34" charset="0"/>
            </a:endParaRPr>
          </a:p>
          <a:p>
            <a:r>
              <a:rPr lang="en-GB" sz="1800" dirty="0">
                <a:latin typeface="Calibri" panose="020F0502020204030204" pitchFamily="34" charset="0"/>
                <a:cs typeface="Calibri" panose="020F0502020204030204" pitchFamily="34" charset="0"/>
              </a:rPr>
              <a:t>Refurbish 15,000m² of employment floorspace</a:t>
            </a:r>
          </a:p>
          <a:p>
            <a:endParaRPr lang="en-GB" sz="1800" dirty="0">
              <a:latin typeface="Calibri" panose="020F0502020204030204" pitchFamily="34" charset="0"/>
              <a:cs typeface="Calibri" panose="020F0502020204030204" pitchFamily="34" charset="0"/>
            </a:endParaRPr>
          </a:p>
          <a:p>
            <a:r>
              <a:rPr lang="en-GB" sz="1800" dirty="0">
                <a:latin typeface="Calibri" panose="020F0502020204030204" pitchFamily="34" charset="0"/>
                <a:cs typeface="Calibri" panose="020F0502020204030204" pitchFamily="34" charset="0"/>
              </a:rPr>
              <a:t>Create / sustain 2,000 FTE jobs</a:t>
            </a:r>
          </a:p>
          <a:p>
            <a:endParaRPr lang="en-GB" sz="1800" dirty="0">
              <a:latin typeface="Calibri" panose="020F0502020204030204" pitchFamily="34" charset="0"/>
              <a:cs typeface="Calibri" panose="020F0502020204030204" pitchFamily="34" charset="0"/>
            </a:endParaRPr>
          </a:p>
          <a:p>
            <a:endParaRPr lang="en-GB"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5409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67608" y="1973056"/>
            <a:ext cx="7488832" cy="707886"/>
          </a:xfrm>
          <a:prstGeom prst="rect">
            <a:avLst/>
          </a:prstGeom>
          <a:noFill/>
        </p:spPr>
        <p:txBody>
          <a:bodyPr wrap="square" rtlCol="0">
            <a:spAutoFit/>
          </a:bodyPr>
          <a:lstStyle/>
          <a:p>
            <a:pPr marL="285750" indent="-285750">
              <a:buFont typeface="Arial" panose="020B0604020202020204" pitchFamily="34" charset="0"/>
              <a:buChar char="•"/>
            </a:pPr>
            <a:endParaRPr lang="en-GB" sz="2000" dirty="0">
              <a:solidFill>
                <a:prstClr val="black"/>
              </a:solidFill>
              <a:latin typeface="Calibri"/>
            </a:endParaRPr>
          </a:p>
          <a:p>
            <a:pPr marL="285750" indent="-285750">
              <a:buFont typeface="Arial" panose="020B0604020202020204" pitchFamily="34" charset="0"/>
              <a:buChar char="•"/>
            </a:pPr>
            <a:endParaRPr lang="en-GB" sz="2000" dirty="0">
              <a:solidFill>
                <a:prstClr val="black"/>
              </a:solidFill>
              <a:latin typeface="Calibri"/>
            </a:endParaRPr>
          </a:p>
        </p:txBody>
      </p:sp>
      <p:sp>
        <p:nvSpPr>
          <p:cNvPr id="4" name="Title 1"/>
          <p:cNvSpPr txBox="1">
            <a:spLocks/>
          </p:cNvSpPr>
          <p:nvPr/>
        </p:nvSpPr>
        <p:spPr>
          <a:xfrm>
            <a:off x="1981200" y="274638"/>
            <a:ext cx="5626968" cy="142617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4000" b="1" dirty="0">
                <a:solidFill>
                  <a:srgbClr val="4BACC6">
                    <a:lumMod val="75000"/>
                  </a:srgbClr>
                </a:solidFill>
                <a:latin typeface="Calibri"/>
              </a:rPr>
              <a:t>Strategic Framework</a:t>
            </a:r>
          </a:p>
        </p:txBody>
      </p:sp>
      <p:sp>
        <p:nvSpPr>
          <p:cNvPr id="2" name="AutoShape 4" descr="Image result for rampion base opening 29 may"/>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solidFill>
                <a:prstClr val="black"/>
              </a:solidFill>
              <a:latin typeface="Calibri"/>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420" y="2300343"/>
            <a:ext cx="5730701"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5"/>
          <p:cNvSpPr>
            <a:spLocks noGrp="1"/>
          </p:cNvSpPr>
          <p:nvPr>
            <p:ph idx="1"/>
          </p:nvPr>
        </p:nvSpPr>
        <p:spPr>
          <a:xfrm>
            <a:off x="7461147" y="1973056"/>
            <a:ext cx="3034680" cy="4032448"/>
          </a:xfrm>
        </p:spPr>
        <p:txBody>
          <a:bodyPr>
            <a:normAutofit/>
          </a:bodyPr>
          <a:lstStyle/>
          <a:p>
            <a:endParaRPr lang="en-GB" sz="1800" dirty="0">
              <a:latin typeface="Calibri" panose="020F0502020204030204" pitchFamily="34" charset="0"/>
              <a:cs typeface="Calibri" panose="020F0502020204030204" pitchFamily="34" charset="0"/>
            </a:endParaRPr>
          </a:p>
          <a:p>
            <a:r>
              <a:rPr lang="en-GB" sz="1800" dirty="0">
                <a:latin typeface="Calibri" panose="020F0502020204030204" pitchFamily="34" charset="0"/>
                <a:cs typeface="Calibri" panose="020F0502020204030204" pitchFamily="34" charset="0"/>
              </a:rPr>
              <a:t>Catalyst for positive growth</a:t>
            </a:r>
          </a:p>
          <a:p>
            <a:endParaRPr lang="en-GB" sz="1800" dirty="0">
              <a:latin typeface="Calibri" panose="020F0502020204030204" pitchFamily="34" charset="0"/>
              <a:cs typeface="Calibri" panose="020F0502020204030204" pitchFamily="34" charset="0"/>
            </a:endParaRPr>
          </a:p>
          <a:p>
            <a:r>
              <a:rPr lang="en-GB" sz="1800" dirty="0">
                <a:latin typeface="Calibri" panose="020F0502020204030204" pitchFamily="34" charset="0"/>
                <a:cs typeface="Calibri" panose="020F0502020204030204" pitchFamily="34" charset="0"/>
              </a:rPr>
              <a:t>Three key priorities:</a:t>
            </a:r>
          </a:p>
          <a:p>
            <a:endParaRPr lang="en-GB" sz="1800" dirty="0">
              <a:latin typeface="Calibri" panose="020F0502020204030204" pitchFamily="34" charset="0"/>
              <a:cs typeface="Calibri" panose="020F0502020204030204" pitchFamily="34" charset="0"/>
            </a:endParaRPr>
          </a:p>
          <a:p>
            <a:pPr>
              <a:buFont typeface="+mj-lt"/>
              <a:buAutoNum type="arabicPeriod"/>
            </a:pPr>
            <a:r>
              <a:rPr lang="en-GB" sz="1800" dirty="0">
                <a:latin typeface="Calibri" panose="020F0502020204030204" pitchFamily="34" charset="0"/>
                <a:cs typeface="Calibri" panose="020F0502020204030204" pitchFamily="34" charset="0"/>
              </a:rPr>
              <a:t>Quality Growth</a:t>
            </a:r>
          </a:p>
          <a:p>
            <a:pPr>
              <a:buFont typeface="+mj-lt"/>
              <a:buAutoNum type="arabicPeriod"/>
            </a:pPr>
            <a:endParaRPr lang="en-GB" sz="1800" dirty="0">
              <a:latin typeface="Calibri" panose="020F0502020204030204" pitchFamily="34" charset="0"/>
              <a:cs typeface="Calibri" panose="020F0502020204030204" pitchFamily="34" charset="0"/>
            </a:endParaRPr>
          </a:p>
          <a:p>
            <a:pPr>
              <a:buFont typeface="+mj-lt"/>
              <a:buAutoNum type="arabicPeriod"/>
            </a:pPr>
            <a:r>
              <a:rPr lang="en-GB" sz="1800" dirty="0">
                <a:latin typeface="Calibri" panose="020F0502020204030204" pitchFamily="34" charset="0"/>
                <a:cs typeface="Calibri" panose="020F0502020204030204" pitchFamily="34" charset="0"/>
              </a:rPr>
              <a:t>Inclusive Growth</a:t>
            </a:r>
          </a:p>
          <a:p>
            <a:pPr>
              <a:buFont typeface="+mj-lt"/>
              <a:buAutoNum type="arabicPeriod"/>
            </a:pPr>
            <a:endParaRPr lang="en-GB" sz="1800" dirty="0">
              <a:latin typeface="Calibri" panose="020F0502020204030204" pitchFamily="34" charset="0"/>
              <a:cs typeface="Calibri" panose="020F0502020204030204" pitchFamily="34" charset="0"/>
            </a:endParaRPr>
          </a:p>
          <a:p>
            <a:pPr>
              <a:buFont typeface="+mj-lt"/>
              <a:buAutoNum type="arabicPeriod"/>
            </a:pPr>
            <a:r>
              <a:rPr lang="en-GB" sz="1800" dirty="0">
                <a:latin typeface="Calibri" panose="020F0502020204030204" pitchFamily="34" charset="0"/>
                <a:cs typeface="Calibri" panose="020F0502020204030204" pitchFamily="34" charset="0"/>
              </a:rPr>
              <a:t>Sustainable Growth</a:t>
            </a:r>
          </a:p>
          <a:p>
            <a:endParaRPr lang="en-GB"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87034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nodePh="1">
                                  <p:stCondLst>
                                    <p:cond delay="0"/>
                                  </p:stCondLst>
                                  <p:endCondLst>
                                    <p:cond evt="begin" delay="0">
                                      <p:tn val="5"/>
                                    </p:cond>
                                  </p:end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1981200" y="274638"/>
            <a:ext cx="5626968" cy="1143000"/>
          </a:xfrm>
        </p:spPr>
        <p:txBody>
          <a:bodyPr>
            <a:normAutofit fontScale="90000"/>
          </a:bodyPr>
          <a:lstStyle/>
          <a:p>
            <a:pPr eaLnBrk="1" hangingPunct="1"/>
            <a:r>
              <a:rPr lang="en-GB" altLang="en-US" b="1" dirty="0">
                <a:solidFill>
                  <a:srgbClr val="009999"/>
                </a:solidFill>
                <a:latin typeface="Calibri" panose="020F0502020204030204" pitchFamily="34" charset="0"/>
              </a:rPr>
              <a:t>EZ - Key Outputs to date</a:t>
            </a:r>
          </a:p>
        </p:txBody>
      </p:sp>
      <p:sp>
        <p:nvSpPr>
          <p:cNvPr id="6" name="Content Placeholder 2"/>
          <p:cNvSpPr>
            <a:spLocks noGrp="1"/>
          </p:cNvSpPr>
          <p:nvPr>
            <p:ph idx="1"/>
          </p:nvPr>
        </p:nvSpPr>
        <p:spPr>
          <a:xfrm>
            <a:off x="2063552" y="1844825"/>
            <a:ext cx="8229600" cy="4525963"/>
          </a:xfrm>
        </p:spPr>
        <p:txBody>
          <a:bodyPr/>
          <a:lstStyle/>
          <a:p>
            <a:r>
              <a:rPr lang="en-GB" dirty="0"/>
              <a:t>Business rate relief granted to 13 businesses, leveraging £3.8m private sector investment</a:t>
            </a:r>
          </a:p>
          <a:p>
            <a:r>
              <a:rPr lang="en-GB" dirty="0"/>
              <a:t>£1m business rates uplift in 1</a:t>
            </a:r>
            <a:r>
              <a:rPr lang="en-GB" baseline="30000" dirty="0"/>
              <a:t>st</a:t>
            </a:r>
            <a:r>
              <a:rPr lang="en-GB" dirty="0"/>
              <a:t> two years</a:t>
            </a:r>
          </a:p>
          <a:p>
            <a:r>
              <a:rPr lang="en-GB" dirty="0"/>
              <a:t>108 FTE jobs created, 26 FTE safeguarded</a:t>
            </a:r>
          </a:p>
          <a:p>
            <a:r>
              <a:rPr lang="en-GB" dirty="0"/>
              <a:t>5,815m² employment floorspace created</a:t>
            </a:r>
          </a:p>
          <a:p>
            <a:r>
              <a:rPr lang="en-GB" dirty="0"/>
              <a:t>13,748m² employment floorspace refurbished</a:t>
            </a:r>
          </a:p>
          <a:p>
            <a:r>
              <a:rPr lang="en-GB" dirty="0"/>
              <a:t>Enhanced business engagement</a:t>
            </a:r>
          </a:p>
        </p:txBody>
      </p:sp>
    </p:spTree>
    <p:extLst>
      <p:ext uri="{BB962C8B-B14F-4D97-AF65-F5344CB8AC3E}">
        <p14:creationId xmlns:p14="http://schemas.microsoft.com/office/powerpoint/2010/main" val="3037915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1981200" y="274638"/>
            <a:ext cx="5626968" cy="1143000"/>
          </a:xfrm>
        </p:spPr>
        <p:txBody>
          <a:bodyPr>
            <a:normAutofit fontScale="90000"/>
          </a:bodyPr>
          <a:lstStyle/>
          <a:p>
            <a:pPr eaLnBrk="1" hangingPunct="1"/>
            <a:r>
              <a:rPr lang="en-GB" altLang="en-US" b="1" dirty="0">
                <a:solidFill>
                  <a:srgbClr val="009999"/>
                </a:solidFill>
                <a:latin typeface="Calibri" panose="020F0502020204030204" pitchFamily="34" charset="0"/>
              </a:rPr>
              <a:t>EZ - Key Achievements to date</a:t>
            </a:r>
          </a:p>
        </p:txBody>
      </p:sp>
      <p:sp>
        <p:nvSpPr>
          <p:cNvPr id="6" name="Content Placeholder 2"/>
          <p:cNvSpPr>
            <a:spLocks noGrp="1"/>
          </p:cNvSpPr>
          <p:nvPr>
            <p:ph idx="1"/>
          </p:nvPr>
        </p:nvSpPr>
        <p:spPr>
          <a:xfrm>
            <a:off x="1991545" y="1268761"/>
            <a:ext cx="5760640" cy="4525963"/>
          </a:xfrm>
        </p:spPr>
        <p:txBody>
          <a:bodyPr/>
          <a:lstStyle/>
          <a:p>
            <a:endParaRPr lang="en-GB" dirty="0"/>
          </a:p>
          <a:p>
            <a:r>
              <a:rPr lang="en-GB" dirty="0"/>
              <a:t>EZ Community Fund</a:t>
            </a:r>
          </a:p>
          <a:p>
            <a:endParaRPr lang="en-GB" dirty="0"/>
          </a:p>
          <a:p>
            <a:r>
              <a:rPr lang="en-GB" dirty="0"/>
              <a:t>AWNQ Business Forum</a:t>
            </a:r>
          </a:p>
          <a:p>
            <a:endParaRPr lang="en-GB" dirty="0"/>
          </a:p>
          <a:p>
            <a:r>
              <a:rPr lang="en-GB" dirty="0"/>
              <a:t>Employment &amp; Skills </a:t>
            </a:r>
            <a:r>
              <a:rPr lang="en-GB" dirty="0" err="1"/>
              <a:t>Workstream</a:t>
            </a:r>
            <a:endParaRPr lang="en-GB"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8129" y="1988840"/>
            <a:ext cx="2865175" cy="4293096"/>
          </a:xfrm>
          <a:prstGeom prst="rect">
            <a:avLst/>
          </a:prstGeom>
        </p:spPr>
      </p:pic>
    </p:spTree>
    <p:extLst>
      <p:ext uri="{BB962C8B-B14F-4D97-AF65-F5344CB8AC3E}">
        <p14:creationId xmlns:p14="http://schemas.microsoft.com/office/powerpoint/2010/main" val="250804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1981200" y="274638"/>
            <a:ext cx="5698976" cy="1143000"/>
          </a:xfrm>
        </p:spPr>
        <p:txBody>
          <a:bodyPr/>
          <a:lstStyle/>
          <a:p>
            <a:pPr eaLnBrk="1" hangingPunct="1"/>
            <a:r>
              <a:rPr lang="en-GB" altLang="en-US" b="1" dirty="0">
                <a:solidFill>
                  <a:srgbClr val="009999"/>
                </a:solidFill>
                <a:latin typeface="Calibri" panose="020F0502020204030204" pitchFamily="34" charset="0"/>
              </a:rPr>
              <a:t>What Next for the EZ?</a:t>
            </a:r>
          </a:p>
        </p:txBody>
      </p:sp>
      <p:sp>
        <p:nvSpPr>
          <p:cNvPr id="6" name="Content Placeholder 2"/>
          <p:cNvSpPr>
            <a:spLocks noGrp="1"/>
          </p:cNvSpPr>
          <p:nvPr>
            <p:ph idx="1"/>
          </p:nvPr>
        </p:nvSpPr>
        <p:spPr>
          <a:xfrm>
            <a:off x="1991544" y="1700809"/>
            <a:ext cx="8229600" cy="4525963"/>
          </a:xfrm>
        </p:spPr>
        <p:txBody>
          <a:bodyPr/>
          <a:lstStyle/>
          <a:p>
            <a:r>
              <a:rPr lang="en-GB" dirty="0"/>
              <a:t>Forecasts for 2019/20:</a:t>
            </a:r>
          </a:p>
          <a:p>
            <a:pPr lvl="1"/>
            <a:r>
              <a:rPr lang="en-GB" dirty="0"/>
              <a:t>£845,000 business rates uplift</a:t>
            </a:r>
          </a:p>
          <a:p>
            <a:pPr lvl="1"/>
            <a:r>
              <a:rPr lang="en-GB" dirty="0"/>
              <a:t>£2.3m private sector investment</a:t>
            </a:r>
          </a:p>
          <a:p>
            <a:r>
              <a:rPr lang="en-GB" dirty="0"/>
              <a:t>Ongoing discussions with National Maritime and creative workspace providers</a:t>
            </a:r>
          </a:p>
          <a:p>
            <a:r>
              <a:rPr lang="en-GB" dirty="0"/>
              <a:t>Addressing Challenges</a:t>
            </a:r>
          </a:p>
          <a:p>
            <a:r>
              <a:rPr lang="en-GB" dirty="0"/>
              <a:t>Launch of updated website</a:t>
            </a:r>
          </a:p>
          <a:p>
            <a:pPr lvl="1"/>
            <a:endParaRPr lang="en-GB" dirty="0"/>
          </a:p>
        </p:txBody>
      </p:sp>
    </p:spTree>
    <p:extLst>
      <p:ext uri="{BB962C8B-B14F-4D97-AF65-F5344CB8AC3E}">
        <p14:creationId xmlns:p14="http://schemas.microsoft.com/office/powerpoint/2010/main" val="389203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274638"/>
            <a:ext cx="5626968" cy="142617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sz="4000" b="1" dirty="0">
              <a:solidFill>
                <a:srgbClr val="4BACC6">
                  <a:lumMod val="75000"/>
                </a:srgbClr>
              </a:solidFill>
              <a:latin typeface="Calibri"/>
            </a:endParaRPr>
          </a:p>
        </p:txBody>
      </p:sp>
      <p:sp>
        <p:nvSpPr>
          <p:cNvPr id="5" name="Content Placeholder 5"/>
          <p:cNvSpPr>
            <a:spLocks noGrp="1"/>
          </p:cNvSpPr>
          <p:nvPr>
            <p:ph idx="1"/>
          </p:nvPr>
        </p:nvSpPr>
        <p:spPr>
          <a:xfrm>
            <a:off x="1981201" y="2357325"/>
            <a:ext cx="3152673" cy="3768839"/>
          </a:xfrm>
        </p:spPr>
        <p:txBody>
          <a:bodyPr>
            <a:normAutofit fontScale="25000" lnSpcReduction="20000"/>
          </a:bodyPr>
          <a:lstStyle/>
          <a:p>
            <a:pPr marL="0" indent="0">
              <a:buNone/>
            </a:pPr>
            <a:endParaRPr lang="en-GB" sz="1800" dirty="0">
              <a:latin typeface="Calibri" panose="020F0502020204030204" pitchFamily="34" charset="0"/>
              <a:cs typeface="Calibri" panose="020F0502020204030204" pitchFamily="34" charset="0"/>
            </a:endParaRPr>
          </a:p>
          <a:p>
            <a:endParaRPr lang="en-GB" sz="1800" dirty="0">
              <a:latin typeface="Calibri" panose="020F0502020204030204" pitchFamily="34" charset="0"/>
              <a:cs typeface="Calibri" panose="020F0502020204030204" pitchFamily="34" charset="0"/>
            </a:endParaRPr>
          </a:p>
          <a:p>
            <a:pPr marL="0" indent="0">
              <a:buNone/>
            </a:pPr>
            <a:endParaRPr lang="en-GB" sz="5200" dirty="0">
              <a:latin typeface="Calibri" panose="020F0502020204030204" pitchFamily="34" charset="0"/>
              <a:cs typeface="Calibri" panose="020F0502020204030204" pitchFamily="34" charset="0"/>
            </a:endParaRPr>
          </a:p>
          <a:p>
            <a:pPr marL="0" indent="0">
              <a:buNone/>
            </a:pPr>
            <a:r>
              <a:rPr lang="en-GB" sz="5200" dirty="0">
                <a:latin typeface="Calibri" panose="020F0502020204030204" pitchFamily="34" charset="0"/>
                <a:cs typeface="Calibri" panose="020F0502020204030204" pitchFamily="34" charset="0"/>
              </a:rPr>
              <a:t>Peter Sharp</a:t>
            </a:r>
          </a:p>
          <a:p>
            <a:pPr marL="0" indent="0">
              <a:buNone/>
            </a:pPr>
            <a:r>
              <a:rPr lang="en-GB" sz="5200" dirty="0">
                <a:latin typeface="Calibri" panose="020F0502020204030204" pitchFamily="34" charset="0"/>
                <a:cs typeface="Calibri" panose="020F0502020204030204" pitchFamily="34" charset="0"/>
              </a:rPr>
              <a:t>Head of Regeneration</a:t>
            </a:r>
          </a:p>
          <a:p>
            <a:pPr marL="0" indent="0">
              <a:buNone/>
            </a:pPr>
            <a:r>
              <a:rPr lang="en-GB" sz="5200" dirty="0">
                <a:latin typeface="Calibri" panose="020F0502020204030204" pitchFamily="34" charset="0"/>
                <a:cs typeface="Calibri" panose="020F0502020204030204" pitchFamily="34" charset="0"/>
              </a:rPr>
              <a:t>LDC/EBC</a:t>
            </a:r>
          </a:p>
          <a:p>
            <a:pPr marL="0" indent="0">
              <a:buNone/>
            </a:pPr>
            <a:r>
              <a:rPr lang="en-GB" sz="5200" dirty="0">
                <a:latin typeface="Calibri" panose="020F0502020204030204" pitchFamily="34" charset="0"/>
                <a:cs typeface="Calibri" panose="020F0502020204030204" pitchFamily="34" charset="0"/>
              </a:rPr>
              <a:t>E: </a:t>
            </a:r>
            <a:r>
              <a:rPr lang="en-GB" sz="5200" dirty="0">
                <a:latin typeface="Calibri" panose="020F0502020204030204" pitchFamily="34" charset="0"/>
                <a:cs typeface="Calibri" panose="020F0502020204030204" pitchFamily="34" charset="0"/>
                <a:hlinkClick r:id="rId3"/>
              </a:rPr>
              <a:t>peter.sharp@lewes-eastbourne.gov.uk</a:t>
            </a:r>
            <a:endParaRPr lang="en-GB" sz="5200" dirty="0">
              <a:latin typeface="Calibri" panose="020F0502020204030204" pitchFamily="34" charset="0"/>
              <a:cs typeface="Calibri" panose="020F0502020204030204" pitchFamily="34" charset="0"/>
            </a:endParaRPr>
          </a:p>
          <a:p>
            <a:pPr marL="0" indent="0">
              <a:buNone/>
            </a:pPr>
            <a:endParaRPr lang="en-GB" sz="5200" dirty="0">
              <a:latin typeface="Calibri" panose="020F0502020204030204" pitchFamily="34" charset="0"/>
              <a:cs typeface="Calibri" panose="020F0502020204030204" pitchFamily="34" charset="0"/>
            </a:endParaRPr>
          </a:p>
          <a:p>
            <a:pPr marL="0" indent="0">
              <a:buNone/>
            </a:pPr>
            <a:r>
              <a:rPr lang="en-GB" sz="5200" dirty="0">
                <a:latin typeface="Calibri" panose="020F0502020204030204" pitchFamily="34" charset="0"/>
                <a:cs typeface="Calibri" panose="020F0502020204030204" pitchFamily="34" charset="0"/>
              </a:rPr>
              <a:t>                	 </a:t>
            </a:r>
          </a:p>
          <a:p>
            <a:pPr marL="0" indent="0">
              <a:buNone/>
            </a:pPr>
            <a:r>
              <a:rPr lang="en-GB" sz="5200" dirty="0">
                <a:latin typeface="Calibri" panose="020F0502020204030204" pitchFamily="34" charset="0"/>
                <a:cs typeface="Calibri" panose="020F0502020204030204" pitchFamily="34" charset="0"/>
              </a:rPr>
              <a:t>Corinne Day</a:t>
            </a:r>
          </a:p>
          <a:p>
            <a:pPr marL="0" indent="0">
              <a:buNone/>
            </a:pPr>
            <a:r>
              <a:rPr lang="en-GB" sz="5200" dirty="0">
                <a:latin typeface="Calibri" panose="020F0502020204030204" pitchFamily="34" charset="0"/>
                <a:cs typeface="Calibri" panose="020F0502020204030204" pitchFamily="34" charset="0"/>
              </a:rPr>
              <a:t>Newhaven EZ Programme Manager</a:t>
            </a:r>
          </a:p>
          <a:p>
            <a:pPr marL="0" indent="0">
              <a:buNone/>
            </a:pPr>
            <a:r>
              <a:rPr lang="en-GB" sz="5200" dirty="0">
                <a:latin typeface="Calibri" panose="020F0502020204030204" pitchFamily="34" charset="0"/>
                <a:cs typeface="Calibri" panose="020F0502020204030204" pitchFamily="34" charset="0"/>
              </a:rPr>
              <a:t>LDC/EBC</a:t>
            </a:r>
          </a:p>
          <a:p>
            <a:pPr marL="0" indent="0">
              <a:buNone/>
            </a:pPr>
            <a:r>
              <a:rPr lang="en-GB" sz="5200" dirty="0">
                <a:latin typeface="Calibri" panose="020F0502020204030204" pitchFamily="34" charset="0"/>
                <a:cs typeface="Calibri" panose="020F0502020204030204" pitchFamily="34" charset="0"/>
              </a:rPr>
              <a:t>E: </a:t>
            </a:r>
            <a:r>
              <a:rPr lang="en-GB" sz="5200" dirty="0">
                <a:latin typeface="Calibri" panose="020F0502020204030204" pitchFamily="34" charset="0"/>
                <a:cs typeface="Calibri" panose="020F0502020204030204" pitchFamily="34" charset="0"/>
                <a:hlinkClick r:id="rId4"/>
              </a:rPr>
              <a:t>corinne.day@lewes-eastbourne.gov.uk</a:t>
            </a:r>
            <a:endParaRPr lang="en-GB" sz="5200" dirty="0">
              <a:latin typeface="Calibri" panose="020F0502020204030204" pitchFamily="34" charset="0"/>
              <a:cs typeface="Calibri" panose="020F0502020204030204" pitchFamily="34" charset="0"/>
            </a:endParaRPr>
          </a:p>
          <a:p>
            <a:pPr marL="0" indent="0">
              <a:buNone/>
            </a:pPr>
            <a:r>
              <a:rPr lang="en-GB" sz="5200" dirty="0">
                <a:solidFill>
                  <a:schemeClr val="accent5">
                    <a:lumMod val="75000"/>
                  </a:schemeClr>
                </a:solidFill>
                <a:latin typeface="Calibri" panose="020F0502020204030204" pitchFamily="34" charset="0"/>
                <a:cs typeface="Calibri" panose="020F0502020204030204" pitchFamily="34" charset="0"/>
              </a:rPr>
              <a:t>	</a:t>
            </a:r>
          </a:p>
          <a:p>
            <a:pPr marL="0" indent="0">
              <a:buNone/>
            </a:pPr>
            <a:endParaRPr lang="en-GB" sz="5900" dirty="0">
              <a:solidFill>
                <a:schemeClr val="accent5">
                  <a:lumMod val="75000"/>
                </a:schemeClr>
              </a:solidFill>
              <a:latin typeface="Calibri" panose="020F0502020204030204" pitchFamily="34" charset="0"/>
              <a:cs typeface="Calibri" panose="020F0502020204030204" pitchFamily="34" charset="0"/>
            </a:endParaRPr>
          </a:p>
          <a:p>
            <a:pPr marL="0" indent="0">
              <a:buNone/>
            </a:pPr>
            <a:endParaRPr lang="en-GB" sz="5900" dirty="0">
              <a:solidFill>
                <a:schemeClr val="accent5">
                  <a:lumMod val="75000"/>
                </a:schemeClr>
              </a:solidFill>
              <a:latin typeface="Calibri" panose="020F0502020204030204" pitchFamily="34" charset="0"/>
              <a:cs typeface="Calibri" panose="020F0502020204030204" pitchFamily="34" charset="0"/>
            </a:endParaRPr>
          </a:p>
          <a:p>
            <a:pPr marL="0" indent="0">
              <a:buNone/>
            </a:pPr>
            <a:r>
              <a:rPr lang="en-GB" sz="5900" dirty="0">
                <a:solidFill>
                  <a:schemeClr val="accent5">
                    <a:lumMod val="75000"/>
                  </a:schemeClr>
                </a:solidFill>
                <a:latin typeface="Calibri" panose="020F0502020204030204" pitchFamily="34" charset="0"/>
                <a:cs typeface="Calibri" panose="020F0502020204030204" pitchFamily="34" charset="0"/>
              </a:rPr>
              <a:t>	</a:t>
            </a:r>
          </a:p>
          <a:p>
            <a:pPr marL="0" indent="0">
              <a:buNone/>
            </a:pPr>
            <a:r>
              <a:rPr lang="en-GB" sz="5900" dirty="0">
                <a:solidFill>
                  <a:schemeClr val="accent5">
                    <a:lumMod val="75000"/>
                  </a:schemeClr>
                </a:solidFill>
                <a:latin typeface="Calibri" panose="020F0502020204030204" pitchFamily="34" charset="0"/>
                <a:cs typeface="Calibri" panose="020F0502020204030204" pitchFamily="34" charset="0"/>
              </a:rPr>
              <a:t>	  follow us at </a:t>
            </a:r>
            <a:r>
              <a:rPr lang="en-GB" sz="5900" b="1" dirty="0">
                <a:solidFill>
                  <a:schemeClr val="accent5">
                    <a:lumMod val="75000"/>
                  </a:schemeClr>
                </a:solidFill>
                <a:latin typeface="Calibri" panose="020F0502020204030204" pitchFamily="34" charset="0"/>
                <a:cs typeface="Calibri" panose="020F0502020204030204" pitchFamily="34" charset="0"/>
              </a:rPr>
              <a:t>			@EZNewhaven 																																																									</a:t>
            </a:r>
          </a:p>
        </p:txBody>
      </p:sp>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81200" y="5302448"/>
            <a:ext cx="986078" cy="8020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p:cNvSpPr txBox="1">
            <a:spLocks/>
          </p:cNvSpPr>
          <p:nvPr/>
        </p:nvSpPr>
        <p:spPr>
          <a:xfrm>
            <a:off x="2133600" y="427038"/>
            <a:ext cx="5626968" cy="142617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4000" b="1" dirty="0">
                <a:solidFill>
                  <a:srgbClr val="4BACC6">
                    <a:lumMod val="75000"/>
                  </a:srgbClr>
                </a:solidFill>
                <a:latin typeface="Calibri"/>
              </a:rPr>
              <a:t>More Information</a:t>
            </a:r>
          </a:p>
        </p:txBody>
      </p:sp>
      <p:sp>
        <p:nvSpPr>
          <p:cNvPr id="2" name="TextBox 1"/>
          <p:cNvSpPr txBox="1"/>
          <p:nvPr/>
        </p:nvSpPr>
        <p:spPr>
          <a:xfrm>
            <a:off x="2007350" y="6289124"/>
            <a:ext cx="3530352" cy="369332"/>
          </a:xfrm>
          <a:prstGeom prst="rect">
            <a:avLst/>
          </a:prstGeom>
          <a:noFill/>
        </p:spPr>
        <p:txBody>
          <a:bodyPr wrap="square" rtlCol="0">
            <a:spAutoFit/>
          </a:bodyPr>
          <a:lstStyle/>
          <a:p>
            <a:pPr algn="ctr"/>
            <a:r>
              <a:rPr lang="en-GB" b="1" i="1" dirty="0">
                <a:solidFill>
                  <a:srgbClr val="4BACC6">
                    <a:lumMod val="75000"/>
                  </a:srgbClr>
                </a:solidFill>
                <a:latin typeface="Calibri"/>
              </a:rPr>
              <a:t>#NewhavenEZ</a:t>
            </a:r>
          </a:p>
        </p:txBody>
      </p:sp>
      <p:pic>
        <p:nvPicPr>
          <p:cNvPr id="102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9771" r="7438"/>
          <a:stretch/>
        </p:blipFill>
        <p:spPr bwMode="auto">
          <a:xfrm>
            <a:off x="5133873" y="2357325"/>
            <a:ext cx="5253390" cy="393179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1981200" y="1484784"/>
            <a:ext cx="5626968" cy="523220"/>
          </a:xfrm>
          <a:prstGeom prst="rect">
            <a:avLst/>
          </a:prstGeom>
          <a:noFill/>
        </p:spPr>
        <p:txBody>
          <a:bodyPr wrap="square" rtlCol="0">
            <a:spAutoFit/>
          </a:bodyPr>
          <a:lstStyle/>
          <a:p>
            <a:r>
              <a:rPr lang="en-GB" sz="2800" dirty="0">
                <a:solidFill>
                  <a:prstClr val="black"/>
                </a:solidFill>
                <a:latin typeface="Calibri"/>
                <a:hlinkClick r:id="rId7"/>
              </a:rPr>
              <a:t>www.newhavenenterprisezone.com</a:t>
            </a:r>
            <a:r>
              <a:rPr lang="en-GB" sz="2800" dirty="0">
                <a:solidFill>
                  <a:prstClr val="black"/>
                </a:solidFill>
                <a:latin typeface="Calibri"/>
              </a:rPr>
              <a:t> </a:t>
            </a:r>
          </a:p>
        </p:txBody>
      </p:sp>
    </p:spTree>
    <p:extLst>
      <p:ext uri="{BB962C8B-B14F-4D97-AF65-F5344CB8AC3E}">
        <p14:creationId xmlns:p14="http://schemas.microsoft.com/office/powerpoint/2010/main" val="4066052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6" end="1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7" end="1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LEP PowerPoint Template_White">
  <a:themeElements>
    <a:clrScheme name="SELEP">
      <a:dk1>
        <a:srgbClr val="393944"/>
      </a:dk1>
      <a:lt1>
        <a:srgbClr val="F6F6F6"/>
      </a:lt1>
      <a:dk2>
        <a:srgbClr val="3C3C3B"/>
      </a:dk2>
      <a:lt2>
        <a:srgbClr val="F6F6F6"/>
      </a:lt2>
      <a:accent1>
        <a:srgbClr val="D42B3F"/>
      </a:accent1>
      <a:accent2>
        <a:srgbClr val="EA5B0C"/>
      </a:accent2>
      <a:accent3>
        <a:srgbClr val="44BCCD"/>
      </a:accent3>
      <a:accent4>
        <a:srgbClr val="9C9FAE"/>
      </a:accent4>
      <a:accent5>
        <a:srgbClr val="706F6F"/>
      </a:accent5>
      <a:accent6>
        <a:srgbClr val="FFFFFF"/>
      </a:accent6>
      <a:hlink>
        <a:srgbClr val="44BCCD"/>
      </a:hlink>
      <a:folHlink>
        <a:srgbClr val="818195"/>
      </a:folHlink>
    </a:clrScheme>
    <a:fontScheme name="Font Pairing 1">
      <a:majorFont>
        <a:latin typeface="Museo 300"/>
        <a:ea typeface="ＭＳ Ｐゴシック"/>
        <a:cs typeface=""/>
      </a:majorFont>
      <a:minorFont>
        <a:latin typeface="Open Sans"/>
        <a:ea typeface="ＭＳ Ｐゴシック"/>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b="0" i="0" dirty="0">
            <a:solidFill>
              <a:schemeClr val="accent2"/>
            </a:solidFill>
            <a:latin typeface="+mj-lt"/>
          </a:defRPr>
        </a:defPPr>
      </a:lstStyle>
    </a:txDef>
  </a:objectDefaults>
  <a:extraClrSchemeLst/>
  <a:extLst>
    <a:ext uri="{05A4C25C-085E-4340-85A3-A5531E510DB2}">
      <thm15:themeFamily xmlns:thm15="http://schemas.microsoft.com/office/thememl/2012/main" name="SELEP PowerPoint Template_Dark.potx" id="{BA9A06C8-817D-4B23-9865-944CCB1E6F8F}" vid="{DC72DF40-851C-491F-868B-7F4471BCC057}"/>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TotalTime>
  <Words>1887</Words>
  <Application>Microsoft Office PowerPoint</Application>
  <PresentationFormat>Widescreen</PresentationFormat>
  <Paragraphs>402</Paragraphs>
  <Slides>51</Slides>
  <Notes>14</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51</vt:i4>
      </vt:variant>
    </vt:vector>
  </HeadingPairs>
  <TitlesOfParts>
    <vt:vector size="63" baseType="lpstr">
      <vt:lpstr>ＭＳ Ｐゴシック</vt:lpstr>
      <vt:lpstr>Arial</vt:lpstr>
      <vt:lpstr>Calibri</vt:lpstr>
      <vt:lpstr>Calibri Light</vt:lpstr>
      <vt:lpstr>Montserrat</vt:lpstr>
      <vt:lpstr>Montserrat Medium</vt:lpstr>
      <vt:lpstr>Museo 300</vt:lpstr>
      <vt:lpstr>Open Sans</vt:lpstr>
      <vt:lpstr>Wingdings</vt:lpstr>
      <vt:lpstr>Office Theme</vt:lpstr>
      <vt:lpstr>SELEP PowerPoint Template_White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LLM scheme status</vt:lpstr>
      <vt:lpstr>PowerPoint Presentation</vt:lpstr>
      <vt:lpstr>PowerPoint Presentation</vt:lpstr>
      <vt:lpstr>PowerPoint Presentation</vt:lpstr>
      <vt:lpstr>PowerPoint Presentation</vt:lpstr>
      <vt:lpstr>PowerPoint Presentation</vt:lpstr>
      <vt:lpstr>PowerPoint Presentation</vt:lpstr>
      <vt:lpstr>Assurance Framework </vt:lpstr>
      <vt:lpstr>New Version</vt:lpstr>
      <vt:lpstr>SELEP Structure</vt:lpstr>
      <vt:lpstr>Prioritisation of LGF</vt:lpstr>
      <vt:lpstr>Further suggested amendments</vt:lpstr>
      <vt:lpstr>Terms of Reference -   Suggested Amendments</vt:lpstr>
      <vt:lpstr>LEP Review Update and Company Form</vt:lpstr>
      <vt:lpstr>Introduction and Overview</vt:lpstr>
      <vt:lpstr>Working Groups</vt:lpstr>
      <vt:lpstr>Company Form</vt:lpstr>
      <vt:lpstr>Types of Company</vt:lpstr>
      <vt:lpstr>CLG vs CIC</vt:lpstr>
      <vt:lpstr>Local Industrial Strategy</vt:lpstr>
      <vt:lpstr>The story so far</vt:lpstr>
      <vt:lpstr>Progress in other LEPs</vt:lpstr>
      <vt:lpstr>Our approach to the LIS</vt:lpstr>
      <vt:lpstr>Emerging issues for consideration</vt:lpstr>
      <vt:lpstr>Engagement and delivery plan</vt:lpstr>
      <vt:lpstr>Questions / Discussion</vt:lpstr>
      <vt:lpstr>Greater South East Energy Hub</vt:lpstr>
      <vt:lpstr>Background on the Hub</vt:lpstr>
      <vt:lpstr>Greater South East Energy Hub</vt:lpstr>
      <vt:lpstr>Future Decision</vt:lpstr>
      <vt:lpstr>PowerPoint Presentation</vt:lpstr>
      <vt:lpstr>PowerPoint Presentation</vt:lpstr>
      <vt:lpstr>PowerPoint Presentation</vt:lpstr>
      <vt:lpstr>EZ - Key Outputs to date</vt:lpstr>
      <vt:lpstr>EZ - Key Achievements to date</vt:lpstr>
      <vt:lpstr>What Next for the EZ?</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Wharton, Governance Officer</dc:creator>
  <cp:lastModifiedBy>Amy Wharton, Governance Officer</cp:lastModifiedBy>
  <cp:revision>6</cp:revision>
  <dcterms:created xsi:type="dcterms:W3CDTF">2019-06-27T13:45:46Z</dcterms:created>
  <dcterms:modified xsi:type="dcterms:W3CDTF">2019-06-27T14:31:06Z</dcterms:modified>
</cp:coreProperties>
</file>