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70" r:id="rId4"/>
    <p:sldId id="271" r:id="rId5"/>
    <p:sldId id="272"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79" d="100"/>
          <a:sy n="79" d="100"/>
        </p:scale>
        <p:origin x="54"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dirty="0"/>
              <a:t>Lorem Ipsum</a:t>
            </a:r>
            <a:endParaRPr lang="en-GB" dirty="0"/>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endParaRPr lang="en-GB" dirty="0"/>
          </a:p>
        </p:txBody>
      </p:sp>
    </p:spTree>
    <p:extLst>
      <p:ext uri="{BB962C8B-B14F-4D97-AF65-F5344CB8AC3E}">
        <p14:creationId xmlns:p14="http://schemas.microsoft.com/office/powerpoint/2010/main" val="2125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dirty="0">
                <a:solidFill>
                  <a:schemeClr val="accent2"/>
                </a:solidFill>
                <a:latin typeface="+mj-lt"/>
              </a:rPr>
              <a:t>Lorem ipsum </a:t>
            </a:r>
            <a:r>
              <a:rPr lang="en-GB" sz="2400" b="0" i="0" dirty="0" err="1">
                <a:solidFill>
                  <a:schemeClr val="accent2"/>
                </a:solidFill>
                <a:latin typeface="+mj-lt"/>
              </a:rPr>
              <a:t>dolor</a:t>
            </a:r>
            <a:r>
              <a:rPr lang="en-GB" sz="2400" b="0" i="0" dirty="0">
                <a:solidFill>
                  <a:schemeClr val="accent2"/>
                </a:solidFill>
                <a:latin typeface="+mj-lt"/>
              </a:rPr>
              <a:t> sit </a:t>
            </a:r>
            <a:r>
              <a:rPr lang="en-GB" sz="2400" b="0" i="0" dirty="0" err="1">
                <a:solidFill>
                  <a:schemeClr val="accent2"/>
                </a:solidFill>
                <a:latin typeface="+mj-lt"/>
              </a:rPr>
              <a:t>amet</a:t>
            </a:r>
            <a:endParaRPr lang="en-GB" sz="2400" b="0" i="0" dirty="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7610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838200" y="6341878"/>
            <a:ext cx="5221778" cy="365125"/>
          </a:xfrm>
        </p:spPr>
        <p:txBody>
          <a:bodyPr/>
          <a:lstStyle/>
          <a:p>
            <a:endParaRPr lang="en-GB"/>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dirty="0">
                <a:solidFill>
                  <a:schemeClr val="accent2"/>
                </a:solidFill>
                <a:latin typeface="+mj-lt"/>
              </a:rPr>
              <a:t>Lorem ipsum </a:t>
            </a:r>
            <a:r>
              <a:rPr lang="en-GB" sz="2400" b="0" i="0" dirty="0" err="1">
                <a:solidFill>
                  <a:schemeClr val="accent2"/>
                </a:solidFill>
                <a:latin typeface="+mj-lt"/>
              </a:rPr>
              <a:t>dolor</a:t>
            </a:r>
            <a:r>
              <a:rPr lang="en-GB" sz="2400" b="0" i="0" dirty="0">
                <a:solidFill>
                  <a:schemeClr val="accent2"/>
                </a:solidFill>
                <a:latin typeface="+mj-lt"/>
              </a:rPr>
              <a:t> sit </a:t>
            </a:r>
            <a:r>
              <a:rPr lang="en-GB" sz="2400" b="0" i="0" dirty="0" err="1">
                <a:solidFill>
                  <a:schemeClr val="accent2"/>
                </a:solidFill>
                <a:latin typeface="+mj-lt"/>
              </a:rPr>
              <a:t>amet</a:t>
            </a:r>
            <a:endParaRPr lang="en-GB" sz="2400" b="0" i="0" dirty="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6782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Tree>
    <p:extLst>
      <p:ext uri="{BB962C8B-B14F-4D97-AF65-F5344CB8AC3E}">
        <p14:creationId xmlns:p14="http://schemas.microsoft.com/office/powerpoint/2010/main" val="32926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838200" y="6341879"/>
            <a:ext cx="5062869" cy="249860"/>
          </a:xfrm>
        </p:spPr>
        <p:txBody>
          <a:bodyPr/>
          <a:lstStyle/>
          <a:p>
            <a:endParaRPr lang="en-GB" dirty="0"/>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endParaRPr lang="en-US" dirty="0"/>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Tree>
    <p:extLst>
      <p:ext uri="{BB962C8B-B14F-4D97-AF65-F5344CB8AC3E}">
        <p14:creationId xmlns:p14="http://schemas.microsoft.com/office/powerpoint/2010/main" val="111331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endParaRPr lang="en-US" dirty="0"/>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Tree>
    <p:extLst>
      <p:ext uri="{BB962C8B-B14F-4D97-AF65-F5344CB8AC3E}">
        <p14:creationId xmlns:p14="http://schemas.microsoft.com/office/powerpoint/2010/main" val="69621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a:t>South East Local Enterprise Partnership</a:t>
            </a:r>
            <a:endParaRPr lang="en-GB" dirty="0"/>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p:txBody>
          <a:bodyPr>
            <a:normAutofit/>
          </a:bodyPr>
          <a:lstStyle/>
          <a:p>
            <a:r>
              <a:rPr lang="en-GB" sz="4800" b="1" dirty="0">
                <a:latin typeface="Calibri" panose="020F0502020204030204" pitchFamily="34" charset="0"/>
              </a:rPr>
              <a:t>Assurance Framework</a:t>
            </a:r>
          </a:p>
        </p:txBody>
      </p:sp>
      <p:sp>
        <p:nvSpPr>
          <p:cNvPr id="90" name="Subtitle 89"/>
          <p:cNvSpPr>
            <a:spLocks noGrp="1"/>
          </p:cNvSpPr>
          <p:nvPr>
            <p:ph type="subTitle" idx="1"/>
          </p:nvPr>
        </p:nvSpPr>
        <p:spPr>
          <a:xfrm>
            <a:off x="838200" y="4034856"/>
            <a:ext cx="8390860" cy="1968374"/>
          </a:xfrm>
        </p:spPr>
        <p:txBody>
          <a:bodyPr>
            <a:normAutofit/>
          </a:bodyPr>
          <a:lstStyle/>
          <a:p>
            <a:r>
              <a:rPr lang="en-GB" b="1" dirty="0">
                <a:latin typeface="Calibri" panose="020F0502020204030204" pitchFamily="34" charset="0"/>
              </a:rPr>
              <a:t>Rhiannon Mort</a:t>
            </a:r>
          </a:p>
          <a:p>
            <a:r>
              <a:rPr lang="en-GB" b="1" dirty="0">
                <a:latin typeface="Calibri" panose="020F0502020204030204" pitchFamily="34" charset="0"/>
              </a:rPr>
              <a:t>Capital Programme Manager</a:t>
            </a:r>
          </a:p>
          <a:p>
            <a:r>
              <a:rPr lang="en-GB" b="1" dirty="0">
                <a:latin typeface="Calibri" panose="020F0502020204030204" pitchFamily="34" charset="0"/>
              </a:rPr>
              <a:t>Strategic Board</a:t>
            </a:r>
          </a:p>
          <a:p>
            <a:r>
              <a:rPr lang="en-GB" b="1" dirty="0">
                <a:latin typeface="Calibri" panose="020F0502020204030204" pitchFamily="34" charset="0"/>
              </a:rPr>
              <a:t>28/06/2019</a:t>
            </a:r>
          </a:p>
          <a:p>
            <a:endParaRPr lang="en-GB" dirty="0"/>
          </a:p>
        </p:txBody>
      </p:sp>
    </p:spTree>
    <p:extLst>
      <p:ext uri="{BB962C8B-B14F-4D97-AF65-F5344CB8AC3E}">
        <p14:creationId xmlns:p14="http://schemas.microsoft.com/office/powerpoint/2010/main" val="280661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9" y="558914"/>
            <a:ext cx="7579242" cy="674463"/>
          </a:xfrm>
        </p:spPr>
        <p:txBody>
          <a:bodyPr/>
          <a:lstStyle/>
          <a:p>
            <a:r>
              <a:rPr lang="en-GB" dirty="0">
                <a:latin typeface="Calibri" panose="020F0502020204030204" pitchFamily="34" charset="0"/>
              </a:rPr>
              <a:t>New Version</a:t>
            </a:r>
          </a:p>
        </p:txBody>
      </p:sp>
      <p:sp>
        <p:nvSpPr>
          <p:cNvPr id="4" name="Text Placeholder 3"/>
          <p:cNvSpPr>
            <a:spLocks noGrp="1"/>
          </p:cNvSpPr>
          <p:nvPr>
            <p:ph type="body" sz="quarter" idx="14"/>
          </p:nvPr>
        </p:nvSpPr>
        <p:spPr>
          <a:xfrm>
            <a:off x="374373" y="1587708"/>
            <a:ext cx="10969487" cy="4813092"/>
          </a:xfrm>
        </p:spPr>
        <p:txBody>
          <a:bodyPr/>
          <a:lstStyle/>
          <a:p>
            <a:pPr marL="285750" indent="-285750">
              <a:buFontTx/>
              <a:buChar char="-"/>
            </a:pPr>
            <a:r>
              <a:rPr lang="en-GB" sz="2800" i="1" dirty="0">
                <a:latin typeface="Calibri" panose="020F0502020204030204" pitchFamily="34" charset="0"/>
              </a:rPr>
              <a:t>Has been updated to reflect the new 2019 National Assurance Framework</a:t>
            </a:r>
          </a:p>
          <a:p>
            <a:pPr marL="285750" indent="-285750">
              <a:buFontTx/>
              <a:buChar char="-"/>
            </a:pPr>
            <a:r>
              <a:rPr lang="en-GB" sz="2800" i="1" dirty="0">
                <a:latin typeface="Calibri" panose="020F0502020204030204" pitchFamily="34" charset="0"/>
              </a:rPr>
              <a:t>Feedback from March 2019 meeting has been considered</a:t>
            </a:r>
          </a:p>
          <a:p>
            <a:pPr marL="285750" indent="-285750">
              <a:buFontTx/>
              <a:buChar char="-"/>
            </a:pPr>
            <a:r>
              <a:rPr lang="en-GB" sz="2800" i="1" dirty="0">
                <a:latin typeface="Calibri" panose="020F0502020204030204" pitchFamily="34" charset="0"/>
              </a:rPr>
              <a:t>Diagrams added for clarity</a:t>
            </a:r>
          </a:p>
          <a:p>
            <a:pPr marL="285750" indent="-285750">
              <a:buFontTx/>
              <a:buChar char="-"/>
            </a:pPr>
            <a:endParaRPr lang="en-GB" sz="2800" i="1" dirty="0">
              <a:latin typeface="Calibri" panose="020F0502020204030204" pitchFamily="34" charset="0"/>
            </a:endParaRPr>
          </a:p>
        </p:txBody>
      </p:sp>
    </p:spTree>
    <p:extLst>
      <p:ext uri="{BB962C8B-B14F-4D97-AF65-F5344CB8AC3E}">
        <p14:creationId xmlns:p14="http://schemas.microsoft.com/office/powerpoint/2010/main" val="11341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9" y="558914"/>
            <a:ext cx="7579242" cy="674463"/>
          </a:xfrm>
        </p:spPr>
        <p:txBody>
          <a:bodyPr/>
          <a:lstStyle/>
          <a:p>
            <a:r>
              <a:rPr lang="en-GB" dirty="0">
                <a:latin typeface="Calibri" panose="020F0502020204030204" pitchFamily="34" charset="0"/>
              </a:rPr>
              <a:t>SELEP Structure</a:t>
            </a:r>
          </a:p>
        </p:txBody>
      </p:sp>
      <p:sp>
        <p:nvSpPr>
          <p:cNvPr id="5" name="Text Placeholder 4">
            <a:extLst>
              <a:ext uri="{FF2B5EF4-FFF2-40B4-BE49-F238E27FC236}">
                <a16:creationId xmlns:a16="http://schemas.microsoft.com/office/drawing/2014/main" id="{D059477B-CD95-4008-8C77-59C95AAC34E1}"/>
              </a:ext>
            </a:extLst>
          </p:cNvPr>
          <p:cNvSpPr>
            <a:spLocks noGrp="1"/>
          </p:cNvSpPr>
          <p:nvPr>
            <p:ph type="body" sz="quarter" idx="14"/>
          </p:nvPr>
        </p:nvSpPr>
        <p:spPr/>
        <p:txBody>
          <a:bodyPr/>
          <a:lstStyle/>
          <a:p>
            <a:endParaRPr lang="en-GB"/>
          </a:p>
        </p:txBody>
      </p:sp>
      <p:pic>
        <p:nvPicPr>
          <p:cNvPr id="6" name="Picture 5">
            <a:extLst>
              <a:ext uri="{FF2B5EF4-FFF2-40B4-BE49-F238E27FC236}">
                <a16:creationId xmlns:a16="http://schemas.microsoft.com/office/drawing/2014/main" id="{81DA1158-9CBC-4D1E-B604-0FF285BE580C}"/>
              </a:ext>
            </a:extLst>
          </p:cNvPr>
          <p:cNvPicPr>
            <a:picLocks noChangeAspect="1"/>
          </p:cNvPicPr>
          <p:nvPr/>
        </p:nvPicPr>
        <p:blipFill rotWithShape="1">
          <a:blip r:embed="rId2"/>
          <a:srcRect l="62000" t="38821" r="13600" b="24165"/>
          <a:stretch/>
        </p:blipFill>
        <p:spPr>
          <a:xfrm>
            <a:off x="419100" y="1341298"/>
            <a:ext cx="11353800" cy="5516702"/>
          </a:xfrm>
          <a:prstGeom prst="rect">
            <a:avLst/>
          </a:prstGeom>
        </p:spPr>
      </p:pic>
    </p:spTree>
    <p:extLst>
      <p:ext uri="{BB962C8B-B14F-4D97-AF65-F5344CB8AC3E}">
        <p14:creationId xmlns:p14="http://schemas.microsoft.com/office/powerpoint/2010/main" val="266025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9" y="558914"/>
            <a:ext cx="7579242" cy="674463"/>
          </a:xfrm>
        </p:spPr>
        <p:txBody>
          <a:bodyPr/>
          <a:lstStyle/>
          <a:p>
            <a:r>
              <a:rPr lang="en-GB" dirty="0">
                <a:latin typeface="Calibri" panose="020F0502020204030204" pitchFamily="34" charset="0"/>
              </a:rPr>
              <a:t>Prioritisation of LGF</a:t>
            </a:r>
          </a:p>
        </p:txBody>
      </p:sp>
      <p:sp>
        <p:nvSpPr>
          <p:cNvPr id="5" name="Text Placeholder 4">
            <a:extLst>
              <a:ext uri="{FF2B5EF4-FFF2-40B4-BE49-F238E27FC236}">
                <a16:creationId xmlns:a16="http://schemas.microsoft.com/office/drawing/2014/main" id="{D059477B-CD95-4008-8C77-59C95AAC34E1}"/>
              </a:ext>
            </a:extLst>
          </p:cNvPr>
          <p:cNvSpPr>
            <a:spLocks noGrp="1"/>
          </p:cNvSpPr>
          <p:nvPr>
            <p:ph type="body" sz="quarter" idx="14"/>
          </p:nvPr>
        </p:nvSpPr>
        <p:spPr/>
        <p:txBody>
          <a:bodyPr/>
          <a:lstStyle/>
          <a:p>
            <a:endParaRPr lang="en-GB"/>
          </a:p>
        </p:txBody>
      </p:sp>
      <p:pic>
        <p:nvPicPr>
          <p:cNvPr id="3" name="Picture 2">
            <a:extLst>
              <a:ext uri="{FF2B5EF4-FFF2-40B4-BE49-F238E27FC236}">
                <a16:creationId xmlns:a16="http://schemas.microsoft.com/office/drawing/2014/main" id="{4DB6BDF1-1C8C-4894-93F3-49750B4490D4}"/>
              </a:ext>
            </a:extLst>
          </p:cNvPr>
          <p:cNvPicPr>
            <a:picLocks noChangeAspect="1"/>
          </p:cNvPicPr>
          <p:nvPr/>
        </p:nvPicPr>
        <p:blipFill rotWithShape="1">
          <a:blip r:embed="rId2"/>
          <a:srcRect l="52800" t="9959" r="30600" b="50368"/>
          <a:stretch/>
        </p:blipFill>
        <p:spPr>
          <a:xfrm>
            <a:off x="91684" y="1616027"/>
            <a:ext cx="5947992" cy="4553125"/>
          </a:xfrm>
          <a:prstGeom prst="rect">
            <a:avLst/>
          </a:prstGeom>
        </p:spPr>
      </p:pic>
      <p:pic>
        <p:nvPicPr>
          <p:cNvPr id="7" name="Picture 6">
            <a:extLst>
              <a:ext uri="{FF2B5EF4-FFF2-40B4-BE49-F238E27FC236}">
                <a16:creationId xmlns:a16="http://schemas.microsoft.com/office/drawing/2014/main" id="{0247249C-85E7-459F-844E-48E1F0C168F8}"/>
              </a:ext>
            </a:extLst>
          </p:cNvPr>
          <p:cNvPicPr>
            <a:picLocks noChangeAspect="1"/>
          </p:cNvPicPr>
          <p:nvPr/>
        </p:nvPicPr>
        <p:blipFill rotWithShape="1">
          <a:blip r:embed="rId2"/>
          <a:srcRect l="52800" t="49632" r="30600" b="13237"/>
          <a:stretch/>
        </p:blipFill>
        <p:spPr>
          <a:xfrm>
            <a:off x="6039676" y="1616027"/>
            <a:ext cx="6060640" cy="4342075"/>
          </a:xfrm>
          <a:prstGeom prst="rect">
            <a:avLst/>
          </a:prstGeom>
        </p:spPr>
      </p:pic>
    </p:spTree>
    <p:extLst>
      <p:ext uri="{BB962C8B-B14F-4D97-AF65-F5344CB8AC3E}">
        <p14:creationId xmlns:p14="http://schemas.microsoft.com/office/powerpoint/2010/main" val="299624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9" y="558914"/>
            <a:ext cx="7579242" cy="674463"/>
          </a:xfrm>
        </p:spPr>
        <p:txBody>
          <a:bodyPr/>
          <a:lstStyle/>
          <a:p>
            <a:r>
              <a:rPr lang="en-GB" dirty="0">
                <a:latin typeface="Calibri" panose="020F0502020204030204" pitchFamily="34" charset="0"/>
              </a:rPr>
              <a:t>LGF Gate Process</a:t>
            </a:r>
          </a:p>
        </p:txBody>
      </p:sp>
      <p:sp>
        <p:nvSpPr>
          <p:cNvPr id="5" name="Text Placeholder 4">
            <a:extLst>
              <a:ext uri="{FF2B5EF4-FFF2-40B4-BE49-F238E27FC236}">
                <a16:creationId xmlns:a16="http://schemas.microsoft.com/office/drawing/2014/main" id="{D059477B-CD95-4008-8C77-59C95AAC34E1}"/>
              </a:ext>
            </a:extLst>
          </p:cNvPr>
          <p:cNvSpPr>
            <a:spLocks noGrp="1"/>
          </p:cNvSpPr>
          <p:nvPr>
            <p:ph type="body" sz="quarter" idx="14"/>
          </p:nvPr>
        </p:nvSpPr>
        <p:spPr/>
        <p:txBody>
          <a:bodyPr/>
          <a:lstStyle/>
          <a:p>
            <a:endParaRPr lang="en-GB"/>
          </a:p>
        </p:txBody>
      </p:sp>
      <p:pic>
        <p:nvPicPr>
          <p:cNvPr id="4" name="Picture 3">
            <a:extLst>
              <a:ext uri="{FF2B5EF4-FFF2-40B4-BE49-F238E27FC236}">
                <a16:creationId xmlns:a16="http://schemas.microsoft.com/office/drawing/2014/main" id="{00B9B459-DF48-4D17-B0B6-CCDEF534994C}"/>
              </a:ext>
            </a:extLst>
          </p:cNvPr>
          <p:cNvPicPr>
            <a:picLocks noChangeAspect="1"/>
          </p:cNvPicPr>
          <p:nvPr/>
        </p:nvPicPr>
        <p:blipFill rotWithShape="1">
          <a:blip r:embed="rId2"/>
          <a:srcRect l="74400" t="10339" r="6500" b="54979"/>
          <a:stretch/>
        </p:blipFill>
        <p:spPr>
          <a:xfrm>
            <a:off x="0" y="1352023"/>
            <a:ext cx="6254498" cy="3637553"/>
          </a:xfrm>
          <a:prstGeom prst="rect">
            <a:avLst/>
          </a:prstGeom>
        </p:spPr>
      </p:pic>
      <p:pic>
        <p:nvPicPr>
          <p:cNvPr id="8" name="Picture 7">
            <a:extLst>
              <a:ext uri="{FF2B5EF4-FFF2-40B4-BE49-F238E27FC236}">
                <a16:creationId xmlns:a16="http://schemas.microsoft.com/office/drawing/2014/main" id="{364AB2A1-E451-461F-977B-5486402EC475}"/>
              </a:ext>
            </a:extLst>
          </p:cNvPr>
          <p:cNvPicPr>
            <a:picLocks noChangeAspect="1"/>
          </p:cNvPicPr>
          <p:nvPr/>
        </p:nvPicPr>
        <p:blipFill rotWithShape="1">
          <a:blip r:embed="rId2"/>
          <a:srcRect l="74451" t="43098" r="7190" b="20038"/>
          <a:stretch/>
        </p:blipFill>
        <p:spPr>
          <a:xfrm>
            <a:off x="6254498" y="3080143"/>
            <a:ext cx="5937502" cy="3818866"/>
          </a:xfrm>
          <a:prstGeom prst="rect">
            <a:avLst/>
          </a:prstGeom>
        </p:spPr>
      </p:pic>
    </p:spTree>
    <p:extLst>
      <p:ext uri="{BB962C8B-B14F-4D97-AF65-F5344CB8AC3E}">
        <p14:creationId xmlns:p14="http://schemas.microsoft.com/office/powerpoint/2010/main" val="294520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9" y="558914"/>
            <a:ext cx="7579242" cy="674463"/>
          </a:xfrm>
        </p:spPr>
        <p:txBody>
          <a:bodyPr/>
          <a:lstStyle/>
          <a:p>
            <a:r>
              <a:rPr lang="en-GB" dirty="0">
                <a:latin typeface="Calibri" panose="020F0502020204030204" pitchFamily="34" charset="0"/>
              </a:rPr>
              <a:t>Further suggested amendments</a:t>
            </a:r>
          </a:p>
        </p:txBody>
      </p:sp>
      <p:graphicFrame>
        <p:nvGraphicFramePr>
          <p:cNvPr id="3" name="Table 2">
            <a:extLst>
              <a:ext uri="{FF2B5EF4-FFF2-40B4-BE49-F238E27FC236}">
                <a16:creationId xmlns:a16="http://schemas.microsoft.com/office/drawing/2014/main" id="{2A1762DA-C8A8-4FE9-938E-97DAD9BF3041}"/>
              </a:ext>
            </a:extLst>
          </p:cNvPr>
          <p:cNvGraphicFramePr>
            <a:graphicFrameLocks noGrp="1"/>
          </p:cNvGraphicFramePr>
          <p:nvPr>
            <p:extLst>
              <p:ext uri="{D42A27DB-BD31-4B8C-83A1-F6EECF244321}">
                <p14:modId xmlns:p14="http://schemas.microsoft.com/office/powerpoint/2010/main" val="3189372351"/>
              </p:ext>
            </p:extLst>
          </p:nvPr>
        </p:nvGraphicFramePr>
        <p:xfrm>
          <a:off x="371856" y="1548722"/>
          <a:ext cx="11448288" cy="4995574"/>
        </p:xfrm>
        <a:graphic>
          <a:graphicData uri="http://schemas.openxmlformats.org/drawingml/2006/table">
            <a:tbl>
              <a:tblPr firstRow="1" bandRow="1">
                <a:tableStyleId>{5C22544A-7EE6-4342-B048-85BDC9FD1C3A}</a:tableStyleId>
              </a:tblPr>
              <a:tblGrid>
                <a:gridCol w="894980">
                  <a:extLst>
                    <a:ext uri="{9D8B030D-6E8A-4147-A177-3AD203B41FA5}">
                      <a16:colId xmlns:a16="http://schemas.microsoft.com/office/drawing/2014/main" val="1127680732"/>
                    </a:ext>
                  </a:extLst>
                </a:gridCol>
                <a:gridCol w="5159686">
                  <a:extLst>
                    <a:ext uri="{9D8B030D-6E8A-4147-A177-3AD203B41FA5}">
                      <a16:colId xmlns:a16="http://schemas.microsoft.com/office/drawing/2014/main" val="540098213"/>
                    </a:ext>
                  </a:extLst>
                </a:gridCol>
                <a:gridCol w="5393622">
                  <a:extLst>
                    <a:ext uri="{9D8B030D-6E8A-4147-A177-3AD203B41FA5}">
                      <a16:colId xmlns:a16="http://schemas.microsoft.com/office/drawing/2014/main" val="757794962"/>
                    </a:ext>
                  </a:extLst>
                </a:gridCol>
              </a:tblGrid>
              <a:tr h="401439">
                <a:tc>
                  <a:txBody>
                    <a:bodyPr/>
                    <a:lstStyle/>
                    <a:p>
                      <a:endParaRPr lang="en-GB" dirty="0">
                        <a:latin typeface="Calibri" panose="020F0502020204030204" pitchFamily="34" charset="0"/>
                        <a:cs typeface="Calibri" panose="020F0502020204030204" pitchFamily="34" charset="0"/>
                      </a:endParaRPr>
                    </a:p>
                  </a:txBody>
                  <a:tcPr/>
                </a:tc>
                <a:tc>
                  <a:txBody>
                    <a:bodyPr/>
                    <a:lstStyle/>
                    <a:p>
                      <a:pPr algn="ctr"/>
                      <a:r>
                        <a:rPr lang="en-GB" dirty="0">
                          <a:latin typeface="Calibri" panose="020F0502020204030204" pitchFamily="34" charset="0"/>
                          <a:cs typeface="Calibri" panose="020F0502020204030204" pitchFamily="34" charset="0"/>
                        </a:rPr>
                        <a:t>Original</a:t>
                      </a:r>
                    </a:p>
                  </a:txBody>
                  <a:tcPr/>
                </a:tc>
                <a:tc>
                  <a:txBody>
                    <a:bodyPr/>
                    <a:lstStyle/>
                    <a:p>
                      <a:pPr algn="ctr"/>
                      <a:r>
                        <a:rPr lang="en-GB" dirty="0">
                          <a:latin typeface="Calibri" panose="020F0502020204030204" pitchFamily="34" charset="0"/>
                          <a:cs typeface="Calibri" panose="020F0502020204030204" pitchFamily="34" charset="0"/>
                        </a:rPr>
                        <a:t>Suggested</a:t>
                      </a:r>
                    </a:p>
                  </a:txBody>
                  <a:tcPr/>
                </a:tc>
                <a:extLst>
                  <a:ext uri="{0D108BD9-81ED-4DB2-BD59-A6C34878D82A}">
                    <a16:rowId xmlns:a16="http://schemas.microsoft.com/office/drawing/2014/main" val="3742055439"/>
                  </a:ext>
                </a:extLst>
              </a:tr>
              <a:tr h="2048815">
                <a:tc>
                  <a:txBody>
                    <a:bodyPr/>
                    <a:lstStyle/>
                    <a:p>
                      <a:r>
                        <a:rPr lang="en-GB" sz="1600" dirty="0">
                          <a:latin typeface="Calibri" panose="020F0502020204030204" pitchFamily="34" charset="0"/>
                          <a:cs typeface="Calibri" panose="020F050202020403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The Assurance Framework is not a legal document, but provides a framework to set out the systems and processes in place that are necessary to manage the delegated funding from Government budgets effectively. It is intended to provide Government and Partner Authorities and wider stakeholders with the assurance that decisions over funding are proper, transparent and deliver value for money. </a:t>
                      </a:r>
                      <a:endParaRPr lang="en-GB" sz="1600" b="1" dirty="0">
                        <a:latin typeface="Calibri" panose="020F0502020204030204" pitchFamily="34" charset="0"/>
                        <a:cs typeface="Calibri" panose="020F0502020204030204" pitchFamily="34" charset="0"/>
                      </a:endParaRPr>
                    </a:p>
                  </a:txBody>
                  <a:tcPr/>
                </a:tc>
                <a:tc>
                  <a:txBody>
                    <a:bodyPr/>
                    <a:lstStyle/>
                    <a:p>
                      <a:r>
                        <a:rPr lang="en-GB" sz="1600" dirty="0">
                          <a:latin typeface="Calibri" panose="020F0502020204030204" pitchFamily="34" charset="0"/>
                          <a:cs typeface="Calibri" panose="020F0502020204030204" pitchFamily="34" charset="0"/>
                        </a:rPr>
                        <a:t>The Assurance Framework is not a legal document, but provides a guide to the structure of SELEP together with the processes and systems which are used to manage its business including the detailed processes applied to manage the funding delegated from Government budgets. It is intended to provide Government, Partner Authorities and wider stakeholders with the assurance that decisions over funding are proper, transparent and deliver value for money.</a:t>
                      </a:r>
                    </a:p>
                  </a:txBody>
                  <a:tcPr/>
                </a:tc>
                <a:extLst>
                  <a:ext uri="{0D108BD9-81ED-4DB2-BD59-A6C34878D82A}">
                    <a16:rowId xmlns:a16="http://schemas.microsoft.com/office/drawing/2014/main" val="3829299969"/>
                  </a:ext>
                </a:extLst>
              </a:tr>
              <a:tr h="367985">
                <a:tc>
                  <a:txBody>
                    <a:bodyPr/>
                    <a:lstStyle/>
                    <a:p>
                      <a:r>
                        <a:rPr lang="en-GB" sz="1600" dirty="0">
                          <a:latin typeface="Calibri" panose="020F0502020204030204" pitchFamily="34" charset="0"/>
                          <a:cs typeface="Calibri" panose="020F0502020204030204" pitchFamily="34" charset="0"/>
                        </a:rPr>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The SELEP is a clear partnership…</a:t>
                      </a:r>
                      <a:endParaRPr lang="en-GB"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The SELEP is a partnership…</a:t>
                      </a:r>
                      <a:endParaRPr lang="en-GB"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03726723"/>
                  </a:ext>
                </a:extLst>
              </a:tr>
              <a:tr h="1487721">
                <a:tc>
                  <a:txBody>
                    <a:bodyPr/>
                    <a:lstStyle/>
                    <a:p>
                      <a:r>
                        <a:rPr lang="en-GB" sz="1600" dirty="0">
                          <a:latin typeface="Calibri" panose="020F0502020204030204" pitchFamily="34" charset="0"/>
                          <a:cs typeface="Calibri" panose="020F0502020204030204" pitchFamily="34" charset="0"/>
                        </a:rPr>
                        <a:t>2.28(c)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(The Investment Panel’s role and responsibilities include</a:t>
                      </a:r>
                      <a:r>
                        <a:rPr lang="en-GB" sz="1600" kern="1200" dirty="0">
                          <a:solidFill>
                            <a:schemeClr val="dk1"/>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en-GB" sz="16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c) Making recommendations for the provisional allocation of funding to projects prioritised by the Investment Panel. The final award of funding will be subject to an Accountability Board decision, in line with the Assurance Framework requirements; and</a:t>
                      </a:r>
                      <a:endParaRPr lang="en-GB" sz="16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(The Investment Panel’s role and responsibilities include</a:t>
                      </a:r>
                      <a:r>
                        <a:rPr lang="en-GB" sz="1600" kern="1200" dirty="0">
                          <a:solidFill>
                            <a:schemeClr val="dk1"/>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en-GB" sz="160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c) Making recommendations for the provisional allocation of funding to projects prioritised by the Investment Panel. The final award of funding will be made by an Accountability Board decision; and</a:t>
                      </a:r>
                    </a:p>
                    <a:p>
                      <a:endParaRPr lang="en-GB"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7666593"/>
                  </a:ext>
                </a:extLst>
              </a:tr>
              <a:tr h="622855">
                <a:tc>
                  <a:txBody>
                    <a:bodyPr/>
                    <a:lstStyle/>
                    <a:p>
                      <a:r>
                        <a:rPr lang="en-GB" sz="1600" dirty="0">
                          <a:latin typeface="Calibri" panose="020F0502020204030204" pitchFamily="34" charset="0"/>
                          <a:cs typeface="Calibri" panose="020F0502020204030204" pitchFamily="34" charset="0"/>
                        </a:rPr>
                        <a:t>2.33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(regarding Federated Boards)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They have responsibility for:</a:t>
                      </a:r>
                      <a:r>
                        <a:rPr lang="en-GB" sz="1800" kern="1200" dirty="0">
                          <a:solidFill>
                            <a:schemeClr val="dk1"/>
                          </a:solidFill>
                          <a:effectLst/>
                          <a:latin typeface="Calibri" panose="020F0502020204030204" pitchFamily="34" charset="0"/>
                          <a:ea typeface="+mn-ea"/>
                          <a:cs typeface="Calibri" panose="020F0502020204030204"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(regarding Federated Boards)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They have responsibility in their respective areas for:</a:t>
                      </a:r>
                      <a:r>
                        <a:rPr lang="en-GB" sz="1800" kern="1200" dirty="0">
                          <a:solidFill>
                            <a:schemeClr val="dk1"/>
                          </a:solidFill>
                          <a:effectLst/>
                          <a:latin typeface="Calibri" panose="020F0502020204030204" pitchFamily="34" charset="0"/>
                          <a:ea typeface="+mn-ea"/>
                          <a:cs typeface="Calibri" panose="020F0502020204030204" pitchFamily="34" charset="0"/>
                        </a:rPr>
                        <a:t> </a:t>
                      </a:r>
                    </a:p>
                  </a:txBody>
                  <a:tcPr/>
                </a:tc>
                <a:extLst>
                  <a:ext uri="{0D108BD9-81ED-4DB2-BD59-A6C34878D82A}">
                    <a16:rowId xmlns:a16="http://schemas.microsoft.com/office/drawing/2014/main" val="231781870"/>
                  </a:ext>
                </a:extLst>
              </a:tr>
            </a:tbl>
          </a:graphicData>
        </a:graphic>
      </p:graphicFrame>
    </p:spTree>
    <p:extLst>
      <p:ext uri="{BB962C8B-B14F-4D97-AF65-F5344CB8AC3E}">
        <p14:creationId xmlns:p14="http://schemas.microsoft.com/office/powerpoint/2010/main" val="1873622798"/>
      </p:ext>
    </p:extLst>
  </p:cSld>
  <p:clrMapOvr>
    <a:masterClrMapping/>
  </p:clrMapOvr>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docProps/app.xml><?xml version="1.0" encoding="utf-8"?>
<Properties xmlns="http://schemas.openxmlformats.org/officeDocument/2006/extended-properties" xmlns:vt="http://schemas.openxmlformats.org/officeDocument/2006/docPropsVTypes">
  <Template>SELEP PowerPoint Template_White</Template>
  <TotalTime>350</TotalTime>
  <Words>322</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ＭＳ Ｐゴシック</vt:lpstr>
      <vt:lpstr>Arial</vt:lpstr>
      <vt:lpstr>Calibri</vt:lpstr>
      <vt:lpstr>Museo 300</vt:lpstr>
      <vt:lpstr>Open Sans</vt:lpstr>
      <vt:lpstr>Wingdings</vt:lpstr>
      <vt:lpstr>SELEP PowerPoint Template_White</vt:lpstr>
      <vt:lpstr>Assurance Framework</vt:lpstr>
      <vt:lpstr>New Version</vt:lpstr>
      <vt:lpstr>SELEP Structure</vt:lpstr>
      <vt:lpstr>Prioritisation of LGF</vt:lpstr>
      <vt:lpstr>LGF Gate Process</vt:lpstr>
      <vt:lpstr>Further suggested amendments</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Adam.Bryan</dc:creator>
  <cp:lastModifiedBy>Amy Wharton, Governance Officer</cp:lastModifiedBy>
  <cp:revision>24</cp:revision>
  <dcterms:created xsi:type="dcterms:W3CDTF">2017-05-03T23:45:05Z</dcterms:created>
  <dcterms:modified xsi:type="dcterms:W3CDTF">2019-06-26T15:03:02Z</dcterms:modified>
</cp:coreProperties>
</file>