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6"/>
  </p:notesMasterIdLst>
  <p:handoutMasterIdLst>
    <p:handoutMasterId r:id="rId17"/>
  </p:handoutMasterIdLst>
  <p:sldIdLst>
    <p:sldId id="327" r:id="rId2"/>
    <p:sldId id="346" r:id="rId3"/>
    <p:sldId id="371" r:id="rId4"/>
    <p:sldId id="366" r:id="rId5"/>
    <p:sldId id="357" r:id="rId6"/>
    <p:sldId id="358" r:id="rId7"/>
    <p:sldId id="374" r:id="rId8"/>
    <p:sldId id="373" r:id="rId9"/>
    <p:sldId id="375" r:id="rId10"/>
    <p:sldId id="361" r:id="rId11"/>
    <p:sldId id="362" r:id="rId12"/>
    <p:sldId id="376" r:id="rId13"/>
    <p:sldId id="377" r:id="rId14"/>
    <p:sldId id="33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C0A6BF-A6DC-4DC7-ACFA-B2E12B7D2DCF}" v="7" dt="2019-07-10T06:45:50.7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69555" autoAdjust="0"/>
  </p:normalViewPr>
  <p:slideViewPr>
    <p:cSldViewPr>
      <p:cViewPr varScale="1">
        <p:scale>
          <a:sx n="77" d="100"/>
          <a:sy n="77" d="100"/>
        </p:scale>
        <p:origin x="-2392" y="-96"/>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notesViewPr>
    <p:cSldViewPr>
      <p:cViewPr>
        <p:scale>
          <a:sx n="130" d="100"/>
          <a:sy n="130" d="100"/>
        </p:scale>
        <p:origin x="1752" y="-595"/>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23" Type="http://schemas.microsoft.com/office/2016/11/relationships/changesInfo" Target="changesInfos/changesInfo1.xml"/><Relationship Id="rId24"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l Dalgleish" userId="849ecb58ae05bae1" providerId="LiveId" clId="{CFC0A6BF-A6DC-4DC7-ACFA-B2E12B7D2DCF}"/>
    <pc:docChg chg="custSel addSld delSld modSld">
      <pc:chgData name="Karl Dalgleish" userId="849ecb58ae05bae1" providerId="LiveId" clId="{CFC0A6BF-A6DC-4DC7-ACFA-B2E12B7D2DCF}" dt="2019-07-10T06:46:03.479" v="302" actId="6549"/>
      <pc:docMkLst>
        <pc:docMk/>
      </pc:docMkLst>
      <pc:sldChg chg="modSp">
        <pc:chgData name="Karl Dalgleish" userId="849ecb58ae05bae1" providerId="LiveId" clId="{CFC0A6BF-A6DC-4DC7-ACFA-B2E12B7D2DCF}" dt="2019-07-10T06:36:58.825" v="13" actId="20577"/>
        <pc:sldMkLst>
          <pc:docMk/>
          <pc:sldMk cId="1531671185" sldId="327"/>
        </pc:sldMkLst>
        <pc:spChg chg="mod">
          <ac:chgData name="Karl Dalgleish" userId="849ecb58ae05bae1" providerId="LiveId" clId="{CFC0A6BF-A6DC-4DC7-ACFA-B2E12B7D2DCF}" dt="2019-07-10T06:36:58.825" v="13" actId="20577"/>
          <ac:spMkLst>
            <pc:docMk/>
            <pc:sldMk cId="1531671185" sldId="327"/>
            <ac:spMk id="3" creationId="{00000000-0000-0000-0000-000000000000}"/>
          </ac:spMkLst>
        </pc:spChg>
      </pc:sldChg>
      <pc:sldChg chg="modSp">
        <pc:chgData name="Karl Dalgleish" userId="849ecb58ae05bae1" providerId="LiveId" clId="{CFC0A6BF-A6DC-4DC7-ACFA-B2E12B7D2DCF}" dt="2019-07-10T06:40:05.695" v="69" actId="20577"/>
        <pc:sldMkLst>
          <pc:docMk/>
          <pc:sldMk cId="1571484402" sldId="346"/>
        </pc:sldMkLst>
        <pc:spChg chg="mod">
          <ac:chgData name="Karl Dalgleish" userId="849ecb58ae05bae1" providerId="LiveId" clId="{CFC0A6BF-A6DC-4DC7-ACFA-B2E12B7D2DCF}" dt="2019-07-10T06:40:05.695" v="69" actId="20577"/>
          <ac:spMkLst>
            <pc:docMk/>
            <pc:sldMk cId="1571484402" sldId="346"/>
            <ac:spMk id="2" creationId="{0FE003C0-F1E4-4675-9324-54B571AE7C7D}"/>
          </ac:spMkLst>
        </pc:spChg>
      </pc:sldChg>
      <pc:sldChg chg="del">
        <pc:chgData name="Karl Dalgleish" userId="849ecb58ae05bae1" providerId="LiveId" clId="{CFC0A6BF-A6DC-4DC7-ACFA-B2E12B7D2DCF}" dt="2019-07-10T06:38:08.194" v="14" actId="2696"/>
        <pc:sldMkLst>
          <pc:docMk/>
          <pc:sldMk cId="3355541128" sldId="367"/>
        </pc:sldMkLst>
      </pc:sldChg>
      <pc:sldChg chg="modSp add modNotesTx">
        <pc:chgData name="Karl Dalgleish" userId="849ecb58ae05bae1" providerId="LiveId" clId="{CFC0A6BF-A6DC-4DC7-ACFA-B2E12B7D2DCF}" dt="2019-07-10T06:46:03.479" v="302" actId="6549"/>
        <pc:sldMkLst>
          <pc:docMk/>
          <pc:sldMk cId="1358463109" sldId="371"/>
        </pc:sldMkLst>
        <pc:spChg chg="mod">
          <ac:chgData name="Karl Dalgleish" userId="849ecb58ae05bae1" providerId="LiveId" clId="{CFC0A6BF-A6DC-4DC7-ACFA-B2E12B7D2DCF}" dt="2019-07-10T06:46:03.479" v="302" actId="6549"/>
          <ac:spMkLst>
            <pc:docMk/>
            <pc:sldMk cId="1358463109" sldId="371"/>
            <ac:spMk id="2" creationId="{0FE003C0-F1E4-4675-9324-54B571AE7C7D}"/>
          </ac:spMkLst>
        </pc:spChg>
        <pc:spChg chg="mod">
          <ac:chgData name="Karl Dalgleish" userId="849ecb58ae05bae1" providerId="LiveId" clId="{CFC0A6BF-A6DC-4DC7-ACFA-B2E12B7D2DCF}" dt="2019-07-10T06:40:27.712" v="78" actId="20577"/>
          <ac:spMkLst>
            <pc:docMk/>
            <pc:sldMk cId="1358463109" sldId="371"/>
            <ac:spMk id="3" creationId="{3466BFED-7849-45AD-B46D-8FC7DD869C1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3107EDB-FCB1-4158-9ADD-357AEAA04A44}" type="datetimeFigureOut">
              <a:rPr lang="en-GB" smtClean="0"/>
              <a:pPr/>
              <a:t>12/07/19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69D4D1-4218-47CC-8692-DB943CE82B63}" type="slidenum">
              <a:rPr lang="en-GB" smtClean="0"/>
              <a:pPr/>
              <a:t>‹#›</a:t>
            </a:fld>
            <a:endParaRPr lang="en-GB"/>
          </a:p>
        </p:txBody>
      </p:sp>
    </p:spTree>
    <p:extLst>
      <p:ext uri="{BB962C8B-B14F-4D97-AF65-F5344CB8AC3E}">
        <p14:creationId xmlns:p14="http://schemas.microsoft.com/office/powerpoint/2010/main" val="377119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AB8063-65EE-45A6-A033-ADE5078D199C}" type="datetimeFigureOut">
              <a:rPr lang="en-GB" smtClean="0"/>
              <a:pPr/>
              <a:t>12/07/19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DA129B-A0A1-465B-AD51-75F1A6588426}" type="slidenum">
              <a:rPr lang="en-GB" smtClean="0"/>
              <a:pPr/>
              <a:t>‹#›</a:t>
            </a:fld>
            <a:endParaRPr lang="en-GB" dirty="0"/>
          </a:p>
        </p:txBody>
      </p:sp>
    </p:spTree>
    <p:extLst>
      <p:ext uri="{BB962C8B-B14F-4D97-AF65-F5344CB8AC3E}">
        <p14:creationId xmlns:p14="http://schemas.microsoft.com/office/powerpoint/2010/main" val="3974353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DA129B-A0A1-465B-AD51-75F1A6588426}" type="slidenum">
              <a:rPr lang="en-GB" smtClean="0"/>
              <a:pPr/>
              <a:t>1</a:t>
            </a:fld>
            <a:endParaRPr lang="en-GB" dirty="0"/>
          </a:p>
        </p:txBody>
      </p:sp>
    </p:spTree>
    <p:extLst>
      <p:ext uri="{BB962C8B-B14F-4D97-AF65-F5344CB8AC3E}">
        <p14:creationId xmlns:p14="http://schemas.microsoft.com/office/powerpoint/2010/main" val="78041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Formalising the SEBH steering group so it directs its efforts towards the collective interests of the SELEP cascading intelligence from all three hubs.    </a:t>
            </a:r>
            <a:endParaRPr lang="en-GB" dirty="0">
              <a:effectLst/>
            </a:endParaRPr>
          </a:p>
          <a:p>
            <a:pPr lvl="0"/>
            <a:r>
              <a:rPr lang="en-GB" sz="1200" kern="1200" dirty="0">
                <a:solidFill>
                  <a:schemeClr val="tx1"/>
                </a:solidFill>
                <a:effectLst/>
                <a:latin typeface="+mn-lt"/>
                <a:ea typeface="+mn-ea"/>
                <a:cs typeface="+mn-cs"/>
              </a:rPr>
              <a:t>Using the above to report back on links with national providers to ensure all hubs benefit.</a:t>
            </a:r>
            <a:endParaRPr lang="en-GB" dirty="0">
              <a:effectLst/>
            </a:endParaRPr>
          </a:p>
          <a:p>
            <a:pPr lvl="0"/>
            <a:r>
              <a:rPr lang="en-GB" sz="1200" kern="1200" dirty="0">
                <a:solidFill>
                  <a:schemeClr val="tx1"/>
                </a:solidFill>
                <a:effectLst/>
                <a:latin typeface="+mn-lt"/>
                <a:ea typeface="+mn-ea"/>
                <a:cs typeface="+mn-cs"/>
              </a:rPr>
              <a:t>Deepen links with IUK, Catapults, Better Business for All and Be the Business team.  </a:t>
            </a:r>
            <a:endParaRPr lang="en-GB" dirty="0">
              <a:effectLst/>
            </a:endParaRPr>
          </a:p>
          <a:p>
            <a:pPr lvl="0"/>
            <a:r>
              <a:rPr lang="en-GB" sz="1200" kern="1200" dirty="0">
                <a:solidFill>
                  <a:schemeClr val="tx1"/>
                </a:solidFill>
                <a:effectLst/>
                <a:latin typeface="+mn-lt"/>
                <a:ea typeface="+mn-ea"/>
                <a:cs typeface="+mn-cs"/>
              </a:rPr>
              <a:t>How the visibility of University and partner business support expertise and events including DIT and FSB could be significantly enhanced.  </a:t>
            </a:r>
            <a:endParaRPr lang="en-GB" dirty="0">
              <a:effectLst/>
            </a:endParaRPr>
          </a:p>
          <a:p>
            <a:pPr lvl="0"/>
            <a:r>
              <a:rPr lang="en-GB" sz="1200" kern="1200" dirty="0">
                <a:solidFill>
                  <a:schemeClr val="tx1"/>
                </a:solidFill>
                <a:effectLst/>
                <a:latin typeface="+mn-lt"/>
                <a:ea typeface="+mn-ea"/>
                <a:cs typeface="+mn-cs"/>
              </a:rPr>
              <a:t>Measures to simplify the skills, training and apprenticeships market.  </a:t>
            </a:r>
            <a:endParaRPr lang="en-GB" dirty="0">
              <a:effectLst/>
            </a:endParaRPr>
          </a:p>
          <a:p>
            <a:pPr lvl="0"/>
            <a:r>
              <a:rPr lang="en-GB" sz="1200" kern="1200" dirty="0">
                <a:solidFill>
                  <a:schemeClr val="tx1"/>
                </a:solidFill>
                <a:effectLst/>
                <a:latin typeface="+mn-lt"/>
                <a:ea typeface="+mn-ea"/>
                <a:cs typeface="+mn-cs"/>
              </a:rPr>
              <a:t>Lobbying for new resources from the Shared Prosperity Fund and other sources for a new SEBH investment readiness product, SEBB2 and funds to boost the number and capacity of Business Navigators.  </a:t>
            </a:r>
            <a:endParaRPr lang="en-GB" dirty="0">
              <a:effectLst/>
            </a:endParaRPr>
          </a:p>
          <a:p>
            <a:pPr lvl="0"/>
            <a:r>
              <a:rPr lang="en-GB" sz="1200" kern="1200" dirty="0">
                <a:solidFill>
                  <a:schemeClr val="tx1"/>
                </a:solidFill>
                <a:effectLst/>
                <a:latin typeface="+mn-lt"/>
                <a:ea typeface="+mn-ea"/>
                <a:cs typeface="+mn-cs"/>
              </a:rPr>
              <a:t>Reflecting on the scaleup pilots, working with The </a:t>
            </a:r>
            <a:r>
              <a:rPr lang="en-GB" sz="1200" kern="1200" dirty="0" err="1">
                <a:solidFill>
                  <a:schemeClr val="tx1"/>
                </a:solidFill>
                <a:effectLst/>
                <a:latin typeface="+mn-lt"/>
                <a:ea typeface="+mn-ea"/>
                <a:cs typeface="+mn-cs"/>
              </a:rPr>
              <a:t>ScaleUp</a:t>
            </a:r>
            <a:r>
              <a:rPr lang="en-GB" sz="1200" kern="1200" dirty="0">
                <a:solidFill>
                  <a:schemeClr val="tx1"/>
                </a:solidFill>
                <a:effectLst/>
                <a:latin typeface="+mn-lt"/>
                <a:ea typeface="+mn-ea"/>
                <a:cs typeface="+mn-cs"/>
              </a:rPr>
              <a:t> Institute and developing a SELEP wide scaleup programme.  </a:t>
            </a:r>
            <a:endParaRPr lang="en-GB" dirty="0">
              <a:effectLst/>
            </a:endParaRPr>
          </a:p>
          <a:p>
            <a:r>
              <a:rPr lang="en-GB" sz="1200" kern="1200" dirty="0">
                <a:solidFill>
                  <a:schemeClr val="tx1"/>
                </a:solidFill>
                <a:effectLst/>
                <a:latin typeface="+mn-lt"/>
                <a:ea typeface="+mn-ea"/>
                <a:cs typeface="+mn-cs"/>
              </a:rPr>
              <a:t>Engage hubs in the development of the Local Industrial Strategy.  Target catapults should be aligned with the Enterprise Zones’ industrial specialisms e.g. Off-Shore Renewable Energy, Medicine Discovery and High Value Manufacturing.</a:t>
            </a:r>
          </a:p>
          <a:p>
            <a:endParaRPr lang="en-GB" dirty="0"/>
          </a:p>
        </p:txBody>
      </p:sp>
      <p:sp>
        <p:nvSpPr>
          <p:cNvPr id="4" name="Slide Number Placeholder 3"/>
          <p:cNvSpPr>
            <a:spLocks noGrp="1"/>
          </p:cNvSpPr>
          <p:nvPr>
            <p:ph type="sldNum" sz="quarter" idx="5"/>
          </p:nvPr>
        </p:nvSpPr>
        <p:spPr/>
        <p:txBody>
          <a:bodyPr/>
          <a:lstStyle/>
          <a:p>
            <a:fld id="{3DDA129B-A0A1-465B-AD51-75F1A6588426}" type="slidenum">
              <a:rPr lang="en-GB" smtClean="0"/>
              <a:pPr/>
              <a:t>12</a:t>
            </a:fld>
            <a:endParaRPr lang="en-GB" dirty="0"/>
          </a:p>
        </p:txBody>
      </p:sp>
    </p:spTree>
    <p:extLst>
      <p:ext uri="{BB962C8B-B14F-4D97-AF65-F5344CB8AC3E}">
        <p14:creationId xmlns:p14="http://schemas.microsoft.com/office/powerpoint/2010/main" val="1310747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Plan for the annual evaluation 2-3 months in advance to allow sufficient time to conduct company surveys, case studies etc.  </a:t>
            </a:r>
            <a:endParaRPr lang="en-GB" dirty="0">
              <a:effectLst/>
            </a:endParaRPr>
          </a:p>
          <a:p>
            <a:pPr lvl="0"/>
            <a:r>
              <a:rPr lang="en-GB" sz="1200" kern="1200" dirty="0">
                <a:solidFill>
                  <a:schemeClr val="tx1"/>
                </a:solidFill>
                <a:effectLst/>
                <a:latin typeface="+mn-lt"/>
                <a:ea typeface="+mn-ea"/>
                <a:cs typeface="+mn-cs"/>
              </a:rPr>
              <a:t>How KPIs and monitoring data can be collated much more consistently between the three areas.  </a:t>
            </a:r>
            <a:endParaRPr lang="en-GB" dirty="0">
              <a:effectLst/>
            </a:endParaRPr>
          </a:p>
          <a:p>
            <a:pPr lvl="1"/>
            <a:r>
              <a:rPr lang="en-GB" sz="1200" kern="1200" dirty="0">
                <a:solidFill>
                  <a:schemeClr val="tx1"/>
                </a:solidFill>
                <a:effectLst/>
                <a:latin typeface="+mn-lt"/>
                <a:ea typeface="+mn-ea"/>
                <a:cs typeface="+mn-cs"/>
              </a:rPr>
              <a:t>Although locational data has been made available, this has been collected at the level of towns and other small geographies.  These are not formal boundaries such as local authority districts which would make the task of knowing whether areas are adequately supported more difficult.</a:t>
            </a:r>
            <a:endParaRPr lang="en-GB" dirty="0">
              <a:effectLst/>
            </a:endParaRPr>
          </a:p>
          <a:p>
            <a:pPr lvl="1"/>
            <a:r>
              <a:rPr lang="en-GB" sz="1200" kern="1200" dirty="0">
                <a:solidFill>
                  <a:schemeClr val="tx1"/>
                </a:solidFill>
                <a:effectLst/>
                <a:latin typeface="+mn-lt"/>
                <a:ea typeface="+mn-ea"/>
                <a:cs typeface="+mn-cs"/>
              </a:rPr>
              <a:t>A more clear and consistent method on data collection on sectors is needed by using an agreed level of a standard industrial classification.</a:t>
            </a:r>
            <a:endParaRPr lang="en-GB" dirty="0">
              <a:effectLst/>
            </a:endParaRPr>
          </a:p>
          <a:p>
            <a:pPr lvl="1"/>
            <a:r>
              <a:rPr lang="en-GB" sz="1200" kern="1200" dirty="0">
                <a:solidFill>
                  <a:schemeClr val="tx1"/>
                </a:solidFill>
                <a:effectLst/>
                <a:latin typeface="+mn-lt"/>
                <a:ea typeface="+mn-ea"/>
                <a:cs typeface="+mn-cs"/>
              </a:rPr>
              <a:t>Enquiry collection methods have varied across the three hubs.  These need to be aligned to ensure the hours for each enquiry are recorded consistently.  </a:t>
            </a:r>
            <a:endParaRPr lang="en-GB" dirty="0">
              <a:effectLst/>
            </a:endParaRPr>
          </a:p>
          <a:p>
            <a:pPr lvl="1"/>
            <a:r>
              <a:rPr lang="en-GB" sz="1200" kern="1200" dirty="0">
                <a:solidFill>
                  <a:schemeClr val="tx1"/>
                </a:solidFill>
                <a:effectLst/>
                <a:latin typeface="+mn-lt"/>
                <a:ea typeface="+mn-ea"/>
                <a:cs typeface="+mn-cs"/>
              </a:rPr>
              <a:t>The description of the type of enquiries or advice given (e.g. funding, IT, marketing etc.) should be clearly defined with all three hubs using identical categories.</a:t>
            </a:r>
            <a:endParaRPr lang="en-GB" dirty="0">
              <a:effectLst/>
            </a:endParaRPr>
          </a:p>
          <a:p>
            <a:pPr lvl="1"/>
            <a:r>
              <a:rPr lang="en-GB" sz="1200" kern="1200" dirty="0">
                <a:solidFill>
                  <a:schemeClr val="tx1"/>
                </a:solidFill>
                <a:effectLst/>
                <a:latin typeface="+mn-lt"/>
                <a:ea typeface="+mn-ea"/>
                <a:cs typeface="+mn-cs"/>
              </a:rPr>
              <a:t>The turnover ranges for companies should be collected consistently.  This should be in line with BEIS requirements.</a:t>
            </a:r>
            <a:endParaRPr lang="en-GB" dirty="0">
              <a:effectLst/>
            </a:endParaRPr>
          </a:p>
          <a:p>
            <a:pPr lvl="0"/>
            <a:r>
              <a:rPr lang="en-GB" sz="1200" kern="1200" dirty="0">
                <a:solidFill>
                  <a:schemeClr val="tx1"/>
                </a:solidFill>
                <a:effectLst/>
                <a:latin typeface="+mn-lt"/>
                <a:ea typeface="+mn-ea"/>
                <a:cs typeface="+mn-cs"/>
              </a:rPr>
              <a:t>Whether there is scope to simplify the sharing of company data for evaluation purposes.  </a:t>
            </a:r>
            <a:endParaRPr lang="en-GB" dirty="0">
              <a:effectLst/>
            </a:endParaRPr>
          </a:p>
          <a:p>
            <a:pPr lvl="0"/>
            <a:r>
              <a:rPr lang="en-GB" sz="1200" kern="1200" dirty="0">
                <a:solidFill>
                  <a:schemeClr val="tx1"/>
                </a:solidFill>
                <a:effectLst/>
                <a:latin typeface="+mn-lt"/>
                <a:ea typeface="+mn-ea"/>
                <a:cs typeface="+mn-cs"/>
              </a:rPr>
              <a:t>Plan in scaleup impacts to the 2019-2020 evaluation.  </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3DDA129B-A0A1-465B-AD51-75F1A6588426}" type="slidenum">
              <a:rPr lang="en-GB" smtClean="0"/>
              <a:pPr/>
              <a:t>13</a:t>
            </a:fld>
            <a:endParaRPr lang="en-GB" dirty="0"/>
          </a:p>
        </p:txBody>
      </p:sp>
    </p:spTree>
    <p:extLst>
      <p:ext uri="{BB962C8B-B14F-4D97-AF65-F5344CB8AC3E}">
        <p14:creationId xmlns:p14="http://schemas.microsoft.com/office/powerpoint/2010/main" val="323841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10"/>
          </p:nvPr>
        </p:nvSpPr>
        <p:spPr/>
        <p:txBody>
          <a:bodyPr/>
          <a:lstStyle/>
          <a:p>
            <a:fld id="{3DDA129B-A0A1-465B-AD51-75F1A6588426}" type="slidenum">
              <a:rPr lang="en-GB" smtClean="0"/>
              <a:pPr/>
              <a:t>14</a:t>
            </a:fld>
            <a:endParaRPr lang="en-GB" dirty="0"/>
          </a:p>
        </p:txBody>
      </p:sp>
    </p:spTree>
    <p:extLst>
      <p:ext uri="{BB962C8B-B14F-4D97-AF65-F5344CB8AC3E}">
        <p14:creationId xmlns:p14="http://schemas.microsoft.com/office/powerpoint/2010/main" val="1280146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 The long-term economic impact of the SEBH. </a:t>
            </a:r>
          </a:p>
          <a:p>
            <a:r>
              <a:rPr lang="en-GB" sz="1200" b="0" i="0" u="none" strike="noStrike" kern="1200" baseline="0" dirty="0">
                <a:solidFill>
                  <a:schemeClr val="tx1"/>
                </a:solidFill>
                <a:latin typeface="+mn-lt"/>
                <a:ea typeface="+mn-ea"/>
                <a:cs typeface="+mn-cs"/>
              </a:rPr>
              <a:t>• Customer satisfaction of businesses who have used the SEBH services including those who have been signposted to external organisations and their satisfaction of this signposting. </a:t>
            </a:r>
          </a:p>
          <a:p>
            <a:r>
              <a:rPr lang="en-GB" sz="1200" b="0" i="0" u="none" strike="noStrike" kern="1200" baseline="0" dirty="0">
                <a:solidFill>
                  <a:schemeClr val="tx1"/>
                </a:solidFill>
                <a:latin typeface="+mn-lt"/>
                <a:ea typeface="+mn-ea"/>
                <a:cs typeface="+mn-cs"/>
              </a:rPr>
              <a:t>• The impact of the scaleup support including customer feedback and future opportunities. </a:t>
            </a:r>
          </a:p>
          <a:p>
            <a:r>
              <a:rPr lang="en-GB" sz="1200" b="0" i="0" u="none" strike="noStrike" kern="1200" baseline="0" dirty="0">
                <a:solidFill>
                  <a:schemeClr val="tx1"/>
                </a:solidFill>
                <a:latin typeface="+mn-lt"/>
                <a:ea typeface="+mn-ea"/>
                <a:cs typeface="+mn-cs"/>
              </a:rPr>
              <a:t>• Strategic partnership working and feedback from stakeholders. </a:t>
            </a:r>
          </a:p>
          <a:p>
            <a:r>
              <a:rPr lang="en-GB" sz="1200" b="0" i="0" u="none" strike="noStrike" kern="1200" baseline="0" dirty="0">
                <a:solidFill>
                  <a:schemeClr val="tx1"/>
                </a:solidFill>
                <a:latin typeface="+mn-lt"/>
                <a:ea typeface="+mn-ea"/>
                <a:cs typeface="+mn-cs"/>
              </a:rPr>
              <a:t>• Progress against recommendations made in the 2018 evaluation. </a:t>
            </a:r>
          </a:p>
          <a:p>
            <a:r>
              <a:rPr lang="en-GB" sz="1200" b="0" i="0" u="none" strike="noStrike" kern="1200" baseline="0" dirty="0">
                <a:solidFill>
                  <a:schemeClr val="tx1"/>
                </a:solidFill>
                <a:latin typeface="+mn-lt"/>
                <a:ea typeface="+mn-ea"/>
                <a:cs typeface="+mn-cs"/>
              </a:rPr>
              <a:t>• Recommendations for the future evaluation, informed by consultation with hub staff and relevant stakeholders and in accordance with the new 2019 framework. </a:t>
            </a:r>
          </a:p>
          <a:p>
            <a:endParaRPr lang="en-GB" dirty="0"/>
          </a:p>
        </p:txBody>
      </p:sp>
      <p:sp>
        <p:nvSpPr>
          <p:cNvPr id="4" name="Slide Number Placeholder 3"/>
          <p:cNvSpPr>
            <a:spLocks noGrp="1"/>
          </p:cNvSpPr>
          <p:nvPr>
            <p:ph type="sldNum" sz="quarter" idx="5"/>
          </p:nvPr>
        </p:nvSpPr>
        <p:spPr/>
        <p:txBody>
          <a:bodyPr/>
          <a:lstStyle/>
          <a:p>
            <a:fld id="{3DDA129B-A0A1-465B-AD51-75F1A6588426}" type="slidenum">
              <a:rPr lang="en-GB" smtClean="0"/>
              <a:pPr/>
              <a:t>2</a:t>
            </a:fld>
            <a:endParaRPr lang="en-GB" dirty="0"/>
          </a:p>
        </p:txBody>
      </p:sp>
    </p:spTree>
    <p:extLst>
      <p:ext uri="{BB962C8B-B14F-4D97-AF65-F5344CB8AC3E}">
        <p14:creationId xmlns:p14="http://schemas.microsoft.com/office/powerpoint/2010/main" val="1884443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DA129B-A0A1-465B-AD51-75F1A6588426}" type="slidenum">
              <a:rPr lang="en-GB" smtClean="0"/>
              <a:pPr/>
              <a:t>3</a:t>
            </a:fld>
            <a:endParaRPr lang="en-GB" dirty="0"/>
          </a:p>
        </p:txBody>
      </p:sp>
    </p:spTree>
    <p:extLst>
      <p:ext uri="{BB962C8B-B14F-4D97-AF65-F5344CB8AC3E}">
        <p14:creationId xmlns:p14="http://schemas.microsoft.com/office/powerpoint/2010/main" val="3901428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DA129B-A0A1-465B-AD51-75F1A6588426}" type="slidenum">
              <a:rPr lang="en-GB" smtClean="0"/>
              <a:pPr/>
              <a:t>5</a:t>
            </a:fld>
            <a:endParaRPr lang="en-GB" dirty="0"/>
          </a:p>
        </p:txBody>
      </p:sp>
    </p:spTree>
    <p:extLst>
      <p:ext uri="{BB962C8B-B14F-4D97-AF65-F5344CB8AC3E}">
        <p14:creationId xmlns:p14="http://schemas.microsoft.com/office/powerpoint/2010/main" val="2733874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DA129B-A0A1-465B-AD51-75F1A6588426}" type="slidenum">
              <a:rPr lang="en-GB" smtClean="0"/>
              <a:pPr/>
              <a:t>6</a:t>
            </a:fld>
            <a:endParaRPr lang="en-GB" dirty="0"/>
          </a:p>
        </p:txBody>
      </p:sp>
    </p:spTree>
    <p:extLst>
      <p:ext uri="{BB962C8B-B14F-4D97-AF65-F5344CB8AC3E}">
        <p14:creationId xmlns:p14="http://schemas.microsoft.com/office/powerpoint/2010/main" val="293357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Links with IUK, Catapults, Better Business for All and Be the Business team could be improved.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Visibility of university and partner events could be </a:t>
            </a:r>
            <a:r>
              <a:rPr lang="en-GB" dirty="0" err="1"/>
              <a:t>engance</a:t>
            </a:r>
            <a:endParaRPr lang="en-GB" dirty="0"/>
          </a:p>
          <a:p>
            <a:endParaRPr lang="en-GB" dirty="0"/>
          </a:p>
        </p:txBody>
      </p:sp>
      <p:sp>
        <p:nvSpPr>
          <p:cNvPr id="4" name="Slide Number Placeholder 3"/>
          <p:cNvSpPr>
            <a:spLocks noGrp="1"/>
          </p:cNvSpPr>
          <p:nvPr>
            <p:ph type="sldNum" sz="quarter" idx="5"/>
          </p:nvPr>
        </p:nvSpPr>
        <p:spPr/>
        <p:txBody>
          <a:bodyPr/>
          <a:lstStyle/>
          <a:p>
            <a:fld id="{3DDA129B-A0A1-465B-AD51-75F1A6588426}" type="slidenum">
              <a:rPr lang="en-GB" smtClean="0"/>
              <a:pPr/>
              <a:t>7</a:t>
            </a:fld>
            <a:endParaRPr lang="en-GB" dirty="0"/>
          </a:p>
        </p:txBody>
      </p:sp>
    </p:spTree>
    <p:extLst>
      <p:ext uri="{BB962C8B-B14F-4D97-AF65-F5344CB8AC3E}">
        <p14:creationId xmlns:p14="http://schemas.microsoft.com/office/powerpoint/2010/main" val="2471799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Links with IUK, Catapults, Better Business for All and Be the Business team could be improved.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Visibility of university and partner events could be enhanced</a:t>
            </a:r>
          </a:p>
          <a:p>
            <a:endParaRPr lang="en-GB" dirty="0"/>
          </a:p>
        </p:txBody>
      </p:sp>
      <p:sp>
        <p:nvSpPr>
          <p:cNvPr id="4" name="Slide Number Placeholder 3"/>
          <p:cNvSpPr>
            <a:spLocks noGrp="1"/>
          </p:cNvSpPr>
          <p:nvPr>
            <p:ph type="sldNum" sz="quarter" idx="5"/>
          </p:nvPr>
        </p:nvSpPr>
        <p:spPr/>
        <p:txBody>
          <a:bodyPr/>
          <a:lstStyle/>
          <a:p>
            <a:fld id="{3DDA129B-A0A1-465B-AD51-75F1A6588426}" type="slidenum">
              <a:rPr lang="en-GB" smtClean="0"/>
              <a:pPr/>
              <a:t>8</a:t>
            </a:fld>
            <a:endParaRPr lang="en-GB" dirty="0"/>
          </a:p>
        </p:txBody>
      </p:sp>
    </p:spTree>
    <p:extLst>
      <p:ext uri="{BB962C8B-B14F-4D97-AF65-F5344CB8AC3E}">
        <p14:creationId xmlns:p14="http://schemas.microsoft.com/office/powerpoint/2010/main" val="197097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Links with IUK, Catapults, Better Business for All and Be the Business team could be improved.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Visibility of university and partner events could be enhanced</a:t>
            </a:r>
          </a:p>
          <a:p>
            <a:endParaRPr lang="en-GB" dirty="0"/>
          </a:p>
        </p:txBody>
      </p:sp>
      <p:sp>
        <p:nvSpPr>
          <p:cNvPr id="4" name="Slide Number Placeholder 3"/>
          <p:cNvSpPr>
            <a:spLocks noGrp="1"/>
          </p:cNvSpPr>
          <p:nvPr>
            <p:ph type="sldNum" sz="quarter" idx="5"/>
          </p:nvPr>
        </p:nvSpPr>
        <p:spPr/>
        <p:txBody>
          <a:bodyPr/>
          <a:lstStyle/>
          <a:p>
            <a:fld id="{3DDA129B-A0A1-465B-AD51-75F1A6588426}" type="slidenum">
              <a:rPr lang="en-GB" smtClean="0"/>
              <a:pPr/>
              <a:t>9</a:t>
            </a:fld>
            <a:endParaRPr lang="en-GB" dirty="0"/>
          </a:p>
        </p:txBody>
      </p:sp>
    </p:spTree>
    <p:extLst>
      <p:ext uri="{BB962C8B-B14F-4D97-AF65-F5344CB8AC3E}">
        <p14:creationId xmlns:p14="http://schemas.microsoft.com/office/powerpoint/2010/main" val="3508373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(could the Kent Investor Network be introduced to more prospects elsewhere in the SELEP area?).  </a:t>
            </a:r>
            <a:endParaRPr lang="en-GB" dirty="0">
              <a:effectLst/>
            </a:endParaRPr>
          </a:p>
          <a:p>
            <a:pPr lvl="0"/>
            <a:r>
              <a:rPr lang="en-GB" sz="1200" kern="1200" dirty="0">
                <a:solidFill>
                  <a:schemeClr val="tx1"/>
                </a:solidFill>
                <a:effectLst/>
                <a:latin typeface="+mn-lt"/>
                <a:ea typeface="+mn-ea"/>
                <a:cs typeface="+mn-cs"/>
              </a:rPr>
              <a:t>Ensure all three CRM systems are fully aligned.</a:t>
            </a:r>
            <a:endParaRPr lang="en-GB" dirty="0">
              <a:effectLst/>
            </a:endParaRPr>
          </a:p>
          <a:p>
            <a:pPr lvl="0"/>
            <a:r>
              <a:rPr lang="en-GB" sz="1200" kern="1200" dirty="0">
                <a:solidFill>
                  <a:schemeClr val="tx1"/>
                </a:solidFill>
                <a:effectLst/>
                <a:latin typeface="+mn-lt"/>
                <a:ea typeface="+mn-ea"/>
                <a:cs typeface="+mn-cs"/>
              </a:rPr>
              <a:t>Consider new ways to better engage young people, women and ethnic minorities.</a:t>
            </a:r>
            <a:endParaRPr lang="en-GB" dirty="0">
              <a:effectLst/>
            </a:endParaRPr>
          </a:p>
          <a:p>
            <a:pPr lvl="0"/>
            <a:r>
              <a:rPr lang="en-GB" sz="1200" kern="1200" dirty="0">
                <a:solidFill>
                  <a:schemeClr val="tx1"/>
                </a:solidFill>
                <a:effectLst/>
                <a:latin typeface="+mn-lt"/>
                <a:ea typeface="+mn-ea"/>
                <a:cs typeface="+mn-cs"/>
              </a:rPr>
              <a:t>A cross hub marketing plan with appropriate measures and activities to deepen awareness of the brand.  </a:t>
            </a:r>
            <a:endParaRPr lang="en-GB" dirty="0">
              <a:effectLst/>
            </a:endParaRPr>
          </a:p>
          <a:p>
            <a:pPr lvl="0"/>
            <a:r>
              <a:rPr lang="en-GB" sz="1200" kern="1200" dirty="0">
                <a:solidFill>
                  <a:schemeClr val="tx1"/>
                </a:solidFill>
                <a:effectLst/>
                <a:latin typeface="+mn-lt"/>
                <a:ea typeface="+mn-ea"/>
                <a:cs typeface="+mn-cs"/>
              </a:rPr>
              <a:t>Training for the SEBH Navigators on helping firms prepare for Brexit.  </a:t>
            </a:r>
            <a:endParaRPr lang="en-GB" dirty="0">
              <a:effectLst/>
            </a:endParaRPr>
          </a:p>
          <a:p>
            <a:pPr lvl="0"/>
            <a:r>
              <a:rPr lang="en-GB" sz="1200" kern="1200" dirty="0">
                <a:solidFill>
                  <a:schemeClr val="tx1"/>
                </a:solidFill>
                <a:effectLst/>
                <a:latin typeface="+mn-lt"/>
                <a:ea typeface="+mn-ea"/>
                <a:cs typeface="+mn-cs"/>
              </a:rPr>
              <a:t>More routine aftercare and follow-up. </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3DDA129B-A0A1-465B-AD51-75F1A6588426}" type="slidenum">
              <a:rPr lang="en-GB" smtClean="0"/>
              <a:pPr/>
              <a:t>11</a:t>
            </a:fld>
            <a:endParaRPr lang="en-GB" dirty="0"/>
          </a:p>
        </p:txBody>
      </p:sp>
    </p:spTree>
    <p:extLst>
      <p:ext uri="{BB962C8B-B14F-4D97-AF65-F5344CB8AC3E}">
        <p14:creationId xmlns:p14="http://schemas.microsoft.com/office/powerpoint/2010/main" val="3803205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0DF2179A-AD8F-41B6-B769-91826D0A7535}" type="datetimeFigureOut">
              <a:rPr lang="en-GB" smtClean="0"/>
              <a:pPr/>
              <a:t>12/07/19</a:t>
            </a:fld>
            <a:endParaRPr lang="en-GB" dirty="0"/>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en-GB" dirty="0"/>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7DA13F2C-24E7-4F02-B224-ACDE84977BAC}" type="slidenum">
              <a:rPr lang="en-GB" smtClean="0"/>
              <a:pPr/>
              <a:t>‹#›</a:t>
            </a:fld>
            <a:endParaRPr lang="en-GB" dirty="0"/>
          </a:p>
        </p:txBody>
      </p:sp>
      <p:pic>
        <p:nvPicPr>
          <p:cNvPr id="11" name="Picture 10">
            <a:extLst>
              <a:ext uri="{FF2B5EF4-FFF2-40B4-BE49-F238E27FC236}">
                <a16:creationId xmlns:a16="http://schemas.microsoft.com/office/drawing/2014/main" xmlns="" id="{89BCB325-E82B-4A56-BDD1-6D26970019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5949280"/>
            <a:ext cx="1964790" cy="687676"/>
          </a:xfrm>
          <a:prstGeom prst="rect">
            <a:avLst/>
          </a:prstGeom>
        </p:spPr>
      </p:pic>
    </p:spTree>
    <p:extLst>
      <p:ext uri="{BB962C8B-B14F-4D97-AF65-F5344CB8AC3E}">
        <p14:creationId xmlns:p14="http://schemas.microsoft.com/office/powerpoint/2010/main" val="198205008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2179A-AD8F-41B6-B769-91826D0A7535}" type="datetimeFigureOut">
              <a:rPr lang="en-GB" smtClean="0"/>
              <a:pPr/>
              <a:t>12/07/19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DA13F2C-24E7-4F02-B224-ACDE84977BAC}" type="slidenum">
              <a:rPr lang="en-GB" smtClean="0"/>
              <a:pPr/>
              <a:t>‹#›</a:t>
            </a:fld>
            <a:endParaRPr lang="en-GB" dirty="0"/>
          </a:p>
        </p:txBody>
      </p:sp>
    </p:spTree>
    <p:extLst>
      <p:ext uri="{BB962C8B-B14F-4D97-AF65-F5344CB8AC3E}">
        <p14:creationId xmlns:p14="http://schemas.microsoft.com/office/powerpoint/2010/main" val="334130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2179A-AD8F-41B6-B769-91826D0A7535}" type="datetimeFigureOut">
              <a:rPr lang="en-GB" smtClean="0"/>
              <a:pPr/>
              <a:t>12/07/19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DA13F2C-24E7-4F02-B224-ACDE84977BAC}" type="slidenum">
              <a:rPr lang="en-GB" smtClean="0"/>
              <a:pPr/>
              <a:t>‹#›</a:t>
            </a:fld>
            <a:endParaRPr lang="en-GB" dirty="0"/>
          </a:p>
        </p:txBody>
      </p:sp>
    </p:spTree>
    <p:extLst>
      <p:ext uri="{BB962C8B-B14F-4D97-AF65-F5344CB8AC3E}">
        <p14:creationId xmlns:p14="http://schemas.microsoft.com/office/powerpoint/2010/main" val="65056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2179A-AD8F-41B6-B769-91826D0A7535}" type="datetimeFigureOut">
              <a:rPr lang="en-GB" smtClean="0"/>
              <a:pPr/>
              <a:t>12/07/19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DA13F2C-24E7-4F02-B224-ACDE84977BAC}" type="slidenum">
              <a:rPr lang="en-GB" smtClean="0"/>
              <a:pPr/>
              <a:t>‹#›</a:t>
            </a:fld>
            <a:endParaRPr lang="en-GB" dirty="0"/>
          </a:p>
        </p:txBody>
      </p:sp>
      <p:pic>
        <p:nvPicPr>
          <p:cNvPr id="7" name="Picture 6">
            <a:extLst>
              <a:ext uri="{FF2B5EF4-FFF2-40B4-BE49-F238E27FC236}">
                <a16:creationId xmlns:a16="http://schemas.microsoft.com/office/drawing/2014/main" xmlns="" id="{D8D5F71D-3899-4442-B04A-844156BA82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5949280"/>
            <a:ext cx="1964790" cy="687676"/>
          </a:xfrm>
          <a:prstGeom prst="rect">
            <a:avLst/>
          </a:prstGeom>
        </p:spPr>
      </p:pic>
    </p:spTree>
    <p:extLst>
      <p:ext uri="{BB962C8B-B14F-4D97-AF65-F5344CB8AC3E}">
        <p14:creationId xmlns:p14="http://schemas.microsoft.com/office/powerpoint/2010/main" val="266514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2179A-AD8F-41B6-B769-91826D0A7535}" type="datetimeFigureOut">
              <a:rPr lang="en-GB" smtClean="0"/>
              <a:pPr/>
              <a:t>12/07/19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DA13F2C-24E7-4F02-B224-ACDE84977BAC}" type="slidenum">
              <a:rPr lang="en-GB" smtClean="0"/>
              <a:pPr/>
              <a:t>‹#›</a:t>
            </a:fld>
            <a:endParaRPr lang="en-GB"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02502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F2179A-AD8F-41B6-B769-91826D0A7535}" type="datetimeFigureOut">
              <a:rPr lang="en-GB" smtClean="0"/>
              <a:pPr/>
              <a:t>12/07/19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DA13F2C-24E7-4F02-B224-ACDE84977BAC}" type="slidenum">
              <a:rPr lang="en-GB" smtClean="0"/>
              <a:pPr/>
              <a:t>‹#›</a:t>
            </a:fld>
            <a:endParaRPr lang="en-GB" dirty="0"/>
          </a:p>
        </p:txBody>
      </p:sp>
    </p:spTree>
    <p:extLst>
      <p:ext uri="{BB962C8B-B14F-4D97-AF65-F5344CB8AC3E}">
        <p14:creationId xmlns:p14="http://schemas.microsoft.com/office/powerpoint/2010/main" val="85282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F2179A-AD8F-41B6-B769-91826D0A7535}" type="datetimeFigureOut">
              <a:rPr lang="en-GB" smtClean="0"/>
              <a:pPr/>
              <a:t>12/07/19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DA13F2C-24E7-4F02-B224-ACDE84977BAC}" type="slidenum">
              <a:rPr lang="en-GB" smtClean="0"/>
              <a:pPr/>
              <a:t>‹#›</a:t>
            </a:fld>
            <a:endParaRPr lang="en-GB" dirty="0"/>
          </a:p>
        </p:txBody>
      </p:sp>
    </p:spTree>
    <p:extLst>
      <p:ext uri="{BB962C8B-B14F-4D97-AF65-F5344CB8AC3E}">
        <p14:creationId xmlns:p14="http://schemas.microsoft.com/office/powerpoint/2010/main" val="28643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F2179A-AD8F-41B6-B769-91826D0A7535}" type="datetimeFigureOut">
              <a:rPr lang="en-GB" smtClean="0"/>
              <a:pPr/>
              <a:t>12/07/19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DA13F2C-24E7-4F02-B224-ACDE84977BAC}" type="slidenum">
              <a:rPr lang="en-GB" smtClean="0"/>
              <a:pPr/>
              <a:t>‹#›</a:t>
            </a:fld>
            <a:endParaRPr lang="en-GB" dirty="0"/>
          </a:p>
        </p:txBody>
      </p:sp>
    </p:spTree>
    <p:extLst>
      <p:ext uri="{BB962C8B-B14F-4D97-AF65-F5344CB8AC3E}">
        <p14:creationId xmlns:p14="http://schemas.microsoft.com/office/powerpoint/2010/main" val="1074379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2179A-AD8F-41B6-B769-91826D0A7535}" type="datetimeFigureOut">
              <a:rPr lang="en-GB" smtClean="0"/>
              <a:pPr/>
              <a:t>12/07/19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DA13F2C-24E7-4F02-B224-ACDE84977BAC}" type="slidenum">
              <a:rPr lang="en-GB" smtClean="0"/>
              <a:pPr/>
              <a:t>‹#›</a:t>
            </a:fld>
            <a:endParaRPr lang="en-GB" dirty="0"/>
          </a:p>
        </p:txBody>
      </p:sp>
    </p:spTree>
    <p:extLst>
      <p:ext uri="{BB962C8B-B14F-4D97-AF65-F5344CB8AC3E}">
        <p14:creationId xmlns:p14="http://schemas.microsoft.com/office/powerpoint/2010/main" val="241054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F2179A-AD8F-41B6-B769-91826D0A7535}" type="datetimeFigureOut">
              <a:rPr lang="en-GB" smtClean="0"/>
              <a:pPr/>
              <a:t>12/07/19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DA13F2C-24E7-4F02-B224-ACDE84977BAC}" type="slidenum">
              <a:rPr lang="en-GB" smtClean="0"/>
              <a:pPr/>
              <a:t>‹#›</a:t>
            </a:fld>
            <a:endParaRPr lang="en-GB" dirty="0"/>
          </a:p>
        </p:txBody>
      </p:sp>
    </p:spTree>
    <p:extLst>
      <p:ext uri="{BB962C8B-B14F-4D97-AF65-F5344CB8AC3E}">
        <p14:creationId xmlns:p14="http://schemas.microsoft.com/office/powerpoint/2010/main" val="39314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F2179A-AD8F-41B6-B769-91826D0A7535}" type="datetimeFigureOut">
              <a:rPr lang="en-GB" smtClean="0"/>
              <a:pPr/>
              <a:t>12/07/19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DA13F2C-24E7-4F02-B224-ACDE84977BAC}" type="slidenum">
              <a:rPr lang="en-GB" smtClean="0"/>
              <a:pPr/>
              <a:t>‹#›</a:t>
            </a:fld>
            <a:endParaRPr lang="en-GB" dirty="0"/>
          </a:p>
        </p:txBody>
      </p:sp>
    </p:spTree>
    <p:extLst>
      <p:ext uri="{BB962C8B-B14F-4D97-AF65-F5344CB8AC3E}">
        <p14:creationId xmlns:p14="http://schemas.microsoft.com/office/powerpoint/2010/main" val="1115667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DF2179A-AD8F-41B6-B769-91826D0A7535}" type="datetimeFigureOut">
              <a:rPr lang="en-GB" smtClean="0"/>
              <a:pPr/>
              <a:t>12/07/19</a:t>
            </a:fld>
            <a:endParaRPr lang="en-GB" dirty="0"/>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GB" dirty="0"/>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7DA13F2C-24E7-4F02-B224-ACDE84977BAC}" type="slidenum">
              <a:rPr lang="en-GB" smtClean="0"/>
              <a:pPr/>
              <a:t>‹#›</a:t>
            </a:fld>
            <a:endParaRPr lang="en-GB" dirty="0"/>
          </a:p>
        </p:txBody>
      </p:sp>
    </p:spTree>
    <p:extLst>
      <p:ext uri="{BB962C8B-B14F-4D97-AF65-F5344CB8AC3E}">
        <p14:creationId xmlns:p14="http://schemas.microsoft.com/office/powerpoint/2010/main" val="3122889077"/>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04664"/>
            <a:ext cx="3168352" cy="3477875"/>
          </a:xfrm>
          <a:prstGeom prst="rect">
            <a:avLst/>
          </a:prstGeom>
          <a:noFill/>
        </p:spPr>
        <p:txBody>
          <a:bodyPr wrap="square" rtlCol="0">
            <a:spAutoFit/>
          </a:bodyPr>
          <a:lstStyle/>
          <a:p>
            <a:r>
              <a:rPr lang="en-GB" sz="2400" b="1" dirty="0">
                <a:latin typeface="Segoe UI Semibold" panose="020B0702040204020203" pitchFamily="34" charset="0"/>
                <a:ea typeface="Segoe UI Black" panose="020B0A02040204020203" pitchFamily="34" charset="0"/>
                <a:cs typeface="Segoe UI Semibold" panose="020B0702040204020203" pitchFamily="34" charset="0"/>
              </a:rPr>
              <a:t>SEBH Evaluation</a:t>
            </a:r>
          </a:p>
          <a:p>
            <a:endParaRPr lang="en-GB" sz="2400" b="1" dirty="0">
              <a:latin typeface="Segoe UI Semibold" panose="020B0702040204020203" pitchFamily="34" charset="0"/>
              <a:ea typeface="Segoe UI Black" panose="020B0A02040204020203" pitchFamily="34" charset="0"/>
              <a:cs typeface="Segoe UI Semibold" panose="020B0702040204020203" pitchFamily="34" charset="0"/>
            </a:endParaRPr>
          </a:p>
          <a:p>
            <a:r>
              <a:rPr lang="en-GB" sz="2400" b="1" dirty="0">
                <a:latin typeface="Segoe UI Semibold" panose="020B0702040204020203" pitchFamily="34" charset="0"/>
                <a:ea typeface="Segoe UI Black" panose="020B0A02040204020203" pitchFamily="34" charset="0"/>
                <a:cs typeface="Segoe UI Semibold" panose="020B0702040204020203" pitchFamily="34" charset="0"/>
              </a:rPr>
              <a:t>A Presentation</a:t>
            </a:r>
          </a:p>
          <a:p>
            <a:r>
              <a:rPr lang="en-GB" sz="2400" b="1" dirty="0">
                <a:latin typeface="Segoe UI Semibold" panose="020B0702040204020203" pitchFamily="34" charset="0"/>
                <a:ea typeface="Segoe UI Black" panose="020B0A02040204020203" pitchFamily="34" charset="0"/>
                <a:cs typeface="Segoe UI Semibold" panose="020B0702040204020203" pitchFamily="34" charset="0"/>
              </a:rPr>
              <a:t>to SE LEP </a:t>
            </a:r>
          </a:p>
          <a:p>
            <a:r>
              <a:rPr lang="en-GB" sz="2400" b="1" dirty="0">
                <a:latin typeface="Segoe UI Semibold" panose="020B0702040204020203" pitchFamily="34" charset="0"/>
                <a:ea typeface="Segoe UI Black" panose="020B0A02040204020203" pitchFamily="34" charset="0"/>
                <a:cs typeface="Segoe UI Semibold" panose="020B0702040204020203" pitchFamily="34" charset="0"/>
              </a:rPr>
              <a:t>July 2019</a:t>
            </a:r>
          </a:p>
          <a:p>
            <a:endParaRPr lang="en-GB" sz="2400" b="1" dirty="0">
              <a:latin typeface="Segoe UI Semibold" panose="020B0702040204020203" pitchFamily="34" charset="0"/>
              <a:ea typeface="Segoe UI Black" panose="020B0A02040204020203" pitchFamily="34" charset="0"/>
              <a:cs typeface="Segoe UI Semibold" panose="020B0702040204020203" pitchFamily="34" charset="0"/>
            </a:endParaRPr>
          </a:p>
          <a:p>
            <a:r>
              <a:rPr lang="en-GB" sz="2400" b="1" dirty="0">
                <a:latin typeface="Segoe UI Semibold" panose="020B0702040204020203" pitchFamily="34" charset="0"/>
                <a:ea typeface="Segoe UI Black" panose="020B0A02040204020203" pitchFamily="34" charset="0"/>
                <a:cs typeface="Segoe UI Semibold" panose="020B0702040204020203" pitchFamily="34" charset="0"/>
              </a:rPr>
              <a:t>Final Report </a:t>
            </a:r>
          </a:p>
          <a:p>
            <a:r>
              <a:rPr lang="en-GB" sz="2400" b="1" dirty="0">
                <a:latin typeface="Segoe UI Semibold" panose="020B0702040204020203" pitchFamily="34" charset="0"/>
                <a:ea typeface="Segoe UI Black" panose="020B0A02040204020203" pitchFamily="34" charset="0"/>
                <a:cs typeface="Segoe UI Semibold" panose="020B0702040204020203" pitchFamily="34" charset="0"/>
              </a:rPr>
              <a:t>Findings</a:t>
            </a:r>
          </a:p>
          <a:p>
            <a:endParaRPr lang="en-GB" sz="2800" dirty="0">
              <a:solidFill>
                <a:schemeClr val="bg1"/>
              </a:solidFill>
              <a:latin typeface="Segoe UI" panose="020B0502040204020203" pitchFamily="34" charset="0"/>
              <a:cs typeface="Segoe UI" panose="020B05020402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5805264"/>
            <a:ext cx="2438400" cy="853440"/>
          </a:xfrm>
          <a:prstGeom prst="rect">
            <a:avLst/>
          </a:prstGeom>
        </p:spPr>
      </p:pic>
      <p:pic>
        <p:nvPicPr>
          <p:cNvPr id="2" name="Picture 1">
            <a:extLst>
              <a:ext uri="{FF2B5EF4-FFF2-40B4-BE49-F238E27FC236}">
                <a16:creationId xmlns:a16="http://schemas.microsoft.com/office/drawing/2014/main" xmlns="" id="{3BA4BE3D-CEFF-4758-978E-96B6E786908A}"/>
              </a:ext>
            </a:extLst>
          </p:cNvPr>
          <p:cNvPicPr>
            <a:picLocks noChangeAspect="1"/>
          </p:cNvPicPr>
          <p:nvPr/>
        </p:nvPicPr>
        <p:blipFill>
          <a:blip r:embed="rId4"/>
          <a:stretch>
            <a:fillRect/>
          </a:stretch>
        </p:blipFill>
        <p:spPr>
          <a:xfrm>
            <a:off x="3779912" y="71586"/>
            <a:ext cx="4486275" cy="6381750"/>
          </a:xfrm>
          <a:prstGeom prst="rect">
            <a:avLst/>
          </a:prstGeom>
        </p:spPr>
      </p:pic>
    </p:spTree>
    <p:extLst>
      <p:ext uri="{BB962C8B-B14F-4D97-AF65-F5344CB8AC3E}">
        <p14:creationId xmlns:p14="http://schemas.microsoft.com/office/powerpoint/2010/main" val="1531671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BA3D8AB-075F-4BA0-86FD-E58CCD85BC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xmlns="" id="{0AE80D91-18AA-438F-BFF4-E6BABFDFBA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4696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EF05C5AB-8A34-4DF3-AB54-AD74AA4324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8523" y="0"/>
            <a:ext cx="3891106" cy="686546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xmlns="" id="{3466BFED-7849-45AD-B46D-8FC7DD869C1E}"/>
              </a:ext>
            </a:extLst>
          </p:cNvPr>
          <p:cNvSpPr>
            <a:spLocks noGrp="1"/>
          </p:cNvSpPr>
          <p:nvPr>
            <p:ph type="title" idx="4294967295"/>
          </p:nvPr>
        </p:nvSpPr>
        <p:spPr>
          <a:xfrm>
            <a:off x="5148064" y="643466"/>
            <a:ext cx="3001132" cy="4585734"/>
          </a:xfrm>
        </p:spPr>
        <p:txBody>
          <a:bodyPr vert="horz" lIns="91440" tIns="45720" rIns="91440" bIns="45720" rtlCol="0" anchor="ctr">
            <a:normAutofit/>
          </a:bodyPr>
          <a:lstStyle/>
          <a:p>
            <a:r>
              <a:rPr lang="en-US" sz="2400" dirty="0">
                <a:solidFill>
                  <a:srgbClr val="FFFFFF"/>
                </a:solidFill>
                <a:latin typeface="Segoe UI Semibold" panose="020B0702040204020203" pitchFamily="34" charset="0"/>
                <a:cs typeface="Segoe UI Semibold" panose="020B0702040204020203" pitchFamily="34" charset="0"/>
              </a:rPr>
              <a:t>Conclusion</a:t>
            </a:r>
          </a:p>
        </p:txBody>
      </p:sp>
      <p:sp>
        <p:nvSpPr>
          <p:cNvPr id="2" name="Content Placeholder 1">
            <a:extLst>
              <a:ext uri="{FF2B5EF4-FFF2-40B4-BE49-F238E27FC236}">
                <a16:creationId xmlns:a16="http://schemas.microsoft.com/office/drawing/2014/main" xmlns="" id="{0FE003C0-F1E4-4675-9324-54B571AE7C7D}"/>
              </a:ext>
            </a:extLst>
          </p:cNvPr>
          <p:cNvSpPr>
            <a:spLocks noGrp="1"/>
          </p:cNvSpPr>
          <p:nvPr>
            <p:ph idx="4294967295"/>
          </p:nvPr>
        </p:nvSpPr>
        <p:spPr>
          <a:xfrm>
            <a:off x="482600" y="643467"/>
            <a:ext cx="4095922" cy="5578528"/>
          </a:xfrm>
        </p:spPr>
        <p:txBody>
          <a:bodyPr vert="horz" lIns="91440" tIns="45720" rIns="91440" bIns="45720" rtlCol="0" anchor="ctr">
            <a:normAutofit fontScale="92500" lnSpcReduction="10000"/>
          </a:bodyPr>
          <a:lstStyle/>
          <a:p>
            <a:r>
              <a:rPr lang="en-GB" sz="2000" dirty="0">
                <a:latin typeface="Segoe UI Light" panose="020B0502040204020203" pitchFamily="34" charset="0"/>
                <a:cs typeface="Segoe UI Light" panose="020B0502040204020203" pitchFamily="34" charset="0"/>
              </a:rPr>
              <a:t>The SEBH has considerable geographical reach, strong stakeholder relations and wide publicity of local services. </a:t>
            </a:r>
          </a:p>
          <a:p>
            <a:r>
              <a:rPr lang="en-GB" sz="2000" dirty="0">
                <a:latin typeface="Segoe UI Light" panose="020B0502040204020203" pitchFamily="34" charset="0"/>
                <a:cs typeface="Segoe UI Light" panose="020B0502040204020203" pitchFamily="34" charset="0"/>
              </a:rPr>
              <a:t>The Federated Model has enabled a dedicated local service to be established in each area.  </a:t>
            </a:r>
          </a:p>
          <a:p>
            <a:r>
              <a:rPr lang="en-GB" sz="2000" dirty="0">
                <a:latin typeface="Segoe UI Light" panose="020B0502040204020203" pitchFamily="34" charset="0"/>
                <a:cs typeface="Segoe UI Light" panose="020B0502040204020203" pitchFamily="34" charset="0"/>
              </a:rPr>
              <a:t>The benefits recognised included the ability to provide a staffed service with local, hands-on knowledge that local businesses can directly interact with.  </a:t>
            </a:r>
          </a:p>
          <a:p>
            <a:r>
              <a:rPr lang="en-GB" sz="2000" dirty="0">
                <a:latin typeface="Segoe UI Light" panose="020B0502040204020203" pitchFamily="34" charset="0"/>
                <a:cs typeface="Segoe UI Light" panose="020B0502040204020203" pitchFamily="34" charset="0"/>
              </a:rPr>
              <a:t>The next phase of its development should be to maximise the sum of its parts – aligning measurement and resources, and sharing networking, expertise and company intelligence.</a:t>
            </a:r>
            <a:r>
              <a:rPr lang="en-US" sz="2000" dirty="0">
                <a:latin typeface="Segoe UI Light" panose="020B0502040204020203" pitchFamily="34" charset="0"/>
                <a:cs typeface="Segoe UI Light" panose="020B0502040204020203" pitchFamily="34" charset="0"/>
              </a:rPr>
              <a:t>  </a:t>
            </a:r>
          </a:p>
          <a:p>
            <a:pPr marL="400050">
              <a:buFont typeface="Wingdings" pitchFamily="2" charset="2"/>
              <a:buAutoNum type="romanUcPeriod"/>
            </a:pPr>
            <a:endParaRPr lang="en-US" sz="1300" dirty="0"/>
          </a:p>
        </p:txBody>
      </p:sp>
      <p:sp>
        <p:nvSpPr>
          <p:cNvPr id="14" name="Rectangle 13">
            <a:extLst>
              <a:ext uri="{FF2B5EF4-FFF2-40B4-BE49-F238E27FC236}">
                <a16:creationId xmlns:a16="http://schemas.microsoft.com/office/drawing/2014/main" xmlns="" id="{AA3B856C-9196-4702-BED7-5733C7EAA6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5820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56206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BA3D8AB-075F-4BA0-86FD-E58CCD85BC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xmlns="" id="{0AE80D91-18AA-438F-BFF4-E6BABFDFBA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4696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EF05C5AB-8A34-4DF3-AB54-AD74AA4324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8523" y="0"/>
            <a:ext cx="3891106" cy="686546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xmlns="" id="{3466BFED-7849-45AD-B46D-8FC7DD869C1E}"/>
              </a:ext>
            </a:extLst>
          </p:cNvPr>
          <p:cNvSpPr>
            <a:spLocks noGrp="1"/>
          </p:cNvSpPr>
          <p:nvPr>
            <p:ph type="title" idx="4294967295"/>
          </p:nvPr>
        </p:nvSpPr>
        <p:spPr>
          <a:xfrm>
            <a:off x="5177202" y="643466"/>
            <a:ext cx="3305472" cy="5376334"/>
          </a:xfrm>
        </p:spPr>
        <p:txBody>
          <a:bodyPr vert="horz" lIns="91440" tIns="45720" rIns="91440" bIns="45720" rtlCol="0" anchor="ctr">
            <a:normAutofit/>
          </a:bodyPr>
          <a:lstStyle/>
          <a:p>
            <a:r>
              <a:rPr lang="en-US" sz="2800" dirty="0">
                <a:solidFill>
                  <a:srgbClr val="FFFFFF"/>
                </a:solidFill>
                <a:latin typeface="Segoe UI Semibold" panose="020B0702040204020203" pitchFamily="34" charset="0"/>
                <a:cs typeface="Segoe UI Semibold" panose="020B0702040204020203" pitchFamily="34" charset="0"/>
              </a:rPr>
              <a:t>Operational Recommendations </a:t>
            </a:r>
          </a:p>
        </p:txBody>
      </p:sp>
      <p:sp>
        <p:nvSpPr>
          <p:cNvPr id="2" name="Content Placeholder 1">
            <a:extLst>
              <a:ext uri="{FF2B5EF4-FFF2-40B4-BE49-F238E27FC236}">
                <a16:creationId xmlns:a16="http://schemas.microsoft.com/office/drawing/2014/main" xmlns="" id="{0FE003C0-F1E4-4675-9324-54B571AE7C7D}"/>
              </a:ext>
            </a:extLst>
          </p:cNvPr>
          <p:cNvSpPr>
            <a:spLocks noGrp="1"/>
          </p:cNvSpPr>
          <p:nvPr>
            <p:ph idx="4294967295"/>
          </p:nvPr>
        </p:nvSpPr>
        <p:spPr>
          <a:xfrm>
            <a:off x="251520" y="643467"/>
            <a:ext cx="4313958" cy="5578528"/>
          </a:xfrm>
        </p:spPr>
        <p:txBody>
          <a:bodyPr vert="horz" lIns="91440" tIns="45720" rIns="91440" bIns="45720" rtlCol="0" anchor="ctr">
            <a:normAutofit/>
          </a:bodyPr>
          <a:lstStyle/>
          <a:p>
            <a:pPr marL="502920" indent="-285750"/>
            <a:r>
              <a:rPr lang="en-GB" sz="1700" dirty="0">
                <a:latin typeface="Segoe UI Light" panose="020B0502040204020203" pitchFamily="34" charset="0"/>
                <a:cs typeface="Segoe UI Light" panose="020B0502040204020203" pitchFamily="34" charset="0"/>
              </a:rPr>
              <a:t>Encourage partners such as libraries and the FSB to advertise their events on the hub websites free of charge.  </a:t>
            </a:r>
          </a:p>
          <a:p>
            <a:pPr marL="502920" indent="-285750"/>
            <a:r>
              <a:rPr lang="en-GB" sz="1700" dirty="0">
                <a:latin typeface="Segoe UI Light" panose="020B0502040204020203" pitchFamily="34" charset="0"/>
                <a:cs typeface="Segoe UI Light" panose="020B0502040204020203" pitchFamily="34" charset="0"/>
              </a:rPr>
              <a:t>More joint events between the three hubs and more routine cross referral.  </a:t>
            </a:r>
          </a:p>
          <a:p>
            <a:pPr marL="502920" indent="-285750"/>
            <a:r>
              <a:rPr lang="en-GB" sz="1700" dirty="0">
                <a:latin typeface="Segoe UI Light" panose="020B0502040204020203" pitchFamily="34" charset="0"/>
                <a:cs typeface="Segoe UI Light" panose="020B0502040204020203" pitchFamily="34" charset="0"/>
              </a:rPr>
              <a:t>Alignment of CRM systems.</a:t>
            </a:r>
          </a:p>
          <a:p>
            <a:pPr marL="502920" indent="-285750"/>
            <a:r>
              <a:rPr lang="en-GB" sz="1700" dirty="0">
                <a:latin typeface="Segoe UI Light" panose="020B0502040204020203" pitchFamily="34" charset="0"/>
                <a:cs typeface="Segoe UI Light" panose="020B0502040204020203" pitchFamily="34" charset="0"/>
              </a:rPr>
              <a:t>New ways to better engage young people, women and ethnic minorities.</a:t>
            </a:r>
          </a:p>
          <a:p>
            <a:pPr marL="502920" indent="-285750"/>
            <a:r>
              <a:rPr lang="en-GB" sz="1700" dirty="0">
                <a:latin typeface="Segoe UI Light" panose="020B0502040204020203" pitchFamily="34" charset="0"/>
                <a:cs typeface="Segoe UI Light" panose="020B0502040204020203" pitchFamily="34" charset="0"/>
              </a:rPr>
              <a:t>A cross hub marketing plan with appropriate measures and activities to deepen awareness of the brand.  </a:t>
            </a:r>
          </a:p>
          <a:p>
            <a:pPr marL="502920" indent="-285750"/>
            <a:r>
              <a:rPr lang="en-GB" sz="1700" dirty="0">
                <a:latin typeface="Segoe UI Light" panose="020B0502040204020203" pitchFamily="34" charset="0"/>
                <a:cs typeface="Segoe UI Light" panose="020B0502040204020203" pitchFamily="34" charset="0"/>
              </a:rPr>
              <a:t>Training for the SEBH Navigators on helping firms prepare for Brexit.  </a:t>
            </a:r>
          </a:p>
          <a:p>
            <a:pPr marL="502920" indent="-285750"/>
            <a:r>
              <a:rPr lang="en-GB" sz="1700" dirty="0">
                <a:latin typeface="Segoe UI Light" panose="020B0502040204020203" pitchFamily="34" charset="0"/>
                <a:cs typeface="Segoe UI Light" panose="020B0502040204020203" pitchFamily="34" charset="0"/>
              </a:rPr>
              <a:t>More routine aftercare and follow-up. </a:t>
            </a:r>
          </a:p>
        </p:txBody>
      </p:sp>
      <p:sp>
        <p:nvSpPr>
          <p:cNvPr id="14" name="Rectangle 13">
            <a:extLst>
              <a:ext uri="{FF2B5EF4-FFF2-40B4-BE49-F238E27FC236}">
                <a16:creationId xmlns:a16="http://schemas.microsoft.com/office/drawing/2014/main" xmlns="" id="{AA3B856C-9196-4702-BED7-5733C7EAA6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5820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7712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BA3D8AB-075F-4BA0-86FD-E58CCD85BC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xmlns="" id="{0AE80D91-18AA-438F-BFF4-E6BABFDFBA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4696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EF05C5AB-8A34-4DF3-AB54-AD74AA4324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8523" y="0"/>
            <a:ext cx="3891106" cy="686546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xmlns="" id="{3466BFED-7849-45AD-B46D-8FC7DD869C1E}"/>
              </a:ext>
            </a:extLst>
          </p:cNvPr>
          <p:cNvSpPr>
            <a:spLocks noGrp="1"/>
          </p:cNvSpPr>
          <p:nvPr>
            <p:ph type="title" idx="4294967295"/>
          </p:nvPr>
        </p:nvSpPr>
        <p:spPr>
          <a:xfrm>
            <a:off x="5177202" y="643466"/>
            <a:ext cx="3305472" cy="5376334"/>
          </a:xfrm>
        </p:spPr>
        <p:txBody>
          <a:bodyPr vert="horz" lIns="91440" tIns="45720" rIns="91440" bIns="45720" rtlCol="0" anchor="ctr">
            <a:normAutofit/>
          </a:bodyPr>
          <a:lstStyle/>
          <a:p>
            <a:r>
              <a:rPr lang="en-US" sz="2800" dirty="0">
                <a:solidFill>
                  <a:srgbClr val="FFFFFF"/>
                </a:solidFill>
                <a:latin typeface="Segoe UI Semibold" panose="020B0702040204020203" pitchFamily="34" charset="0"/>
                <a:cs typeface="Segoe UI Semibold" panose="020B0702040204020203" pitchFamily="34" charset="0"/>
              </a:rPr>
              <a:t>Strategic Recommendations </a:t>
            </a:r>
          </a:p>
        </p:txBody>
      </p:sp>
      <p:sp>
        <p:nvSpPr>
          <p:cNvPr id="2" name="Content Placeholder 1">
            <a:extLst>
              <a:ext uri="{FF2B5EF4-FFF2-40B4-BE49-F238E27FC236}">
                <a16:creationId xmlns:a16="http://schemas.microsoft.com/office/drawing/2014/main" xmlns="" id="{0FE003C0-F1E4-4675-9324-54B571AE7C7D}"/>
              </a:ext>
            </a:extLst>
          </p:cNvPr>
          <p:cNvSpPr>
            <a:spLocks noGrp="1"/>
          </p:cNvSpPr>
          <p:nvPr>
            <p:ph idx="4294967295"/>
          </p:nvPr>
        </p:nvSpPr>
        <p:spPr>
          <a:xfrm>
            <a:off x="0" y="643467"/>
            <a:ext cx="4565478" cy="5578528"/>
          </a:xfrm>
        </p:spPr>
        <p:txBody>
          <a:bodyPr vert="horz" lIns="91440" tIns="45720" rIns="91440" bIns="45720" rtlCol="0" anchor="ctr">
            <a:normAutofit/>
          </a:bodyPr>
          <a:lstStyle/>
          <a:p>
            <a:pPr marL="502920" indent="-285750"/>
            <a:r>
              <a:rPr lang="en-GB" sz="1600" dirty="0">
                <a:latin typeface="Segoe UI Light" panose="020B0502040204020203" pitchFamily="34" charset="0"/>
                <a:cs typeface="Segoe UI Light" panose="020B0502040204020203" pitchFamily="34" charset="0"/>
              </a:rPr>
              <a:t>Formalising the SEBH steering group to direct efforts towards the collective SELEP interests </a:t>
            </a:r>
            <a:r>
              <a:rPr lang="en-GB" sz="1600" dirty="0" err="1">
                <a:latin typeface="Segoe UI Light" panose="020B0502040204020203" pitchFamily="34" charset="0"/>
                <a:cs typeface="Segoe UI Light" panose="020B0502040204020203" pitchFamily="34" charset="0"/>
              </a:rPr>
              <a:t>eg</a:t>
            </a:r>
            <a:r>
              <a:rPr lang="en-GB" sz="1600" dirty="0">
                <a:latin typeface="Segoe UI Light" panose="020B0502040204020203" pitchFamily="34" charset="0"/>
                <a:cs typeface="Segoe UI Light" panose="020B0502040204020203" pitchFamily="34" charset="0"/>
              </a:rPr>
              <a:t> links with national providers.</a:t>
            </a:r>
          </a:p>
          <a:p>
            <a:pPr marL="502920" indent="-285750"/>
            <a:r>
              <a:rPr lang="en-GB" sz="1600" dirty="0">
                <a:latin typeface="Segoe UI Light" panose="020B0502040204020203" pitchFamily="34" charset="0"/>
                <a:cs typeface="Segoe UI Light" panose="020B0502040204020203" pitchFamily="34" charset="0"/>
              </a:rPr>
              <a:t>Deepen links with IUK, Catapults , Better Business for All and Be the Business team.  </a:t>
            </a:r>
          </a:p>
          <a:p>
            <a:pPr marL="502920" indent="-285750"/>
            <a:r>
              <a:rPr lang="en-GB" sz="1600" dirty="0">
                <a:latin typeface="Segoe UI Light" panose="020B0502040204020203" pitchFamily="34" charset="0"/>
                <a:cs typeface="Segoe UI Light" panose="020B0502040204020203" pitchFamily="34" charset="0"/>
              </a:rPr>
              <a:t>Enhanced visibility of University &amp; partner business support expertise &amp; events.  </a:t>
            </a:r>
          </a:p>
          <a:p>
            <a:pPr marL="502920" indent="-285750"/>
            <a:r>
              <a:rPr lang="en-GB" sz="1600" dirty="0">
                <a:latin typeface="Segoe UI Light" panose="020B0502040204020203" pitchFamily="34" charset="0"/>
                <a:cs typeface="Segoe UI Light" panose="020B0502040204020203" pitchFamily="34" charset="0"/>
              </a:rPr>
              <a:t>Measures to simplify the skills, training and apprenticeships market.  </a:t>
            </a:r>
          </a:p>
          <a:p>
            <a:pPr marL="502920" indent="-285750"/>
            <a:r>
              <a:rPr lang="en-GB" sz="1600" dirty="0">
                <a:latin typeface="Segoe UI Light" panose="020B0502040204020203" pitchFamily="34" charset="0"/>
                <a:cs typeface="Segoe UI Light" panose="020B0502040204020203" pitchFamily="34" charset="0"/>
              </a:rPr>
              <a:t>Lobbying for funding for investment readiness, SEBB2 and funds to boost the number and capacity of Business Navigators.  </a:t>
            </a:r>
          </a:p>
          <a:p>
            <a:pPr marL="502920" indent="-285750"/>
            <a:r>
              <a:rPr lang="en-GB" sz="1600" dirty="0">
                <a:latin typeface="Segoe UI Light" panose="020B0502040204020203" pitchFamily="34" charset="0"/>
                <a:cs typeface="Segoe UI Light" panose="020B0502040204020203" pitchFamily="34" charset="0"/>
              </a:rPr>
              <a:t>Reflecting on the scaleup pilots, working with The </a:t>
            </a:r>
            <a:r>
              <a:rPr lang="en-GB" sz="1600" dirty="0" err="1">
                <a:latin typeface="Segoe UI Light" panose="020B0502040204020203" pitchFamily="34" charset="0"/>
                <a:cs typeface="Segoe UI Light" panose="020B0502040204020203" pitchFamily="34" charset="0"/>
              </a:rPr>
              <a:t>ScaleUp</a:t>
            </a:r>
            <a:r>
              <a:rPr lang="en-GB" sz="1600" dirty="0">
                <a:latin typeface="Segoe UI Light" panose="020B0502040204020203" pitchFamily="34" charset="0"/>
                <a:cs typeface="Segoe UI Light" panose="020B0502040204020203" pitchFamily="34" charset="0"/>
              </a:rPr>
              <a:t> Institute and developing a SELEP wide scaleup programme.  </a:t>
            </a:r>
          </a:p>
          <a:p>
            <a:pPr marL="502920" indent="-285750"/>
            <a:r>
              <a:rPr lang="en-GB" sz="1600" dirty="0">
                <a:latin typeface="Segoe UI Light" panose="020B0502040204020203" pitchFamily="34" charset="0"/>
                <a:cs typeface="Segoe UI Light" panose="020B0502040204020203" pitchFamily="34" charset="0"/>
              </a:rPr>
              <a:t>Engage hubs in the development of the LIS</a:t>
            </a:r>
            <a:r>
              <a:rPr lang="en-GB" sz="1500" dirty="0">
                <a:latin typeface="Segoe UI Light" panose="020B0502040204020203" pitchFamily="34" charset="0"/>
                <a:cs typeface="Segoe UI Light" panose="020B0502040204020203" pitchFamily="34" charset="0"/>
              </a:rPr>
              <a:t>. </a:t>
            </a:r>
          </a:p>
        </p:txBody>
      </p:sp>
      <p:sp>
        <p:nvSpPr>
          <p:cNvPr id="14" name="Rectangle 13">
            <a:extLst>
              <a:ext uri="{FF2B5EF4-FFF2-40B4-BE49-F238E27FC236}">
                <a16:creationId xmlns:a16="http://schemas.microsoft.com/office/drawing/2014/main" xmlns="" id="{AA3B856C-9196-4702-BED7-5733C7EAA6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5820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65199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BA3D8AB-075F-4BA0-86FD-E58CCD85BC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xmlns="" id="{0AE80D91-18AA-438F-BFF4-E6BABFDFBA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4696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EF05C5AB-8A34-4DF3-AB54-AD74AA4324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8523" y="0"/>
            <a:ext cx="3891106" cy="686546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xmlns="" id="{3466BFED-7849-45AD-B46D-8FC7DD869C1E}"/>
              </a:ext>
            </a:extLst>
          </p:cNvPr>
          <p:cNvSpPr>
            <a:spLocks noGrp="1"/>
          </p:cNvSpPr>
          <p:nvPr>
            <p:ph type="title" idx="4294967295"/>
          </p:nvPr>
        </p:nvSpPr>
        <p:spPr>
          <a:xfrm>
            <a:off x="5177202" y="643466"/>
            <a:ext cx="3305472" cy="5376334"/>
          </a:xfrm>
        </p:spPr>
        <p:txBody>
          <a:bodyPr vert="horz" lIns="91440" tIns="45720" rIns="91440" bIns="45720" rtlCol="0" anchor="ctr">
            <a:normAutofit/>
          </a:bodyPr>
          <a:lstStyle/>
          <a:p>
            <a:r>
              <a:rPr lang="en-GB" sz="2800" dirty="0">
                <a:solidFill>
                  <a:srgbClr val="FFFFFF"/>
                </a:solidFill>
                <a:latin typeface="Segoe UI Semibold" panose="020B0702040204020203" pitchFamily="34" charset="0"/>
                <a:cs typeface="Segoe UI Semibold" panose="020B0702040204020203" pitchFamily="34" charset="0"/>
              </a:rPr>
              <a:t>Recommendations on the Future Monitoring &amp; Evaluation</a:t>
            </a:r>
            <a:endParaRPr lang="en-US" sz="2800" dirty="0">
              <a:solidFill>
                <a:srgbClr val="FFFFFF"/>
              </a:solidFill>
              <a:latin typeface="Segoe UI Semibold" panose="020B0702040204020203" pitchFamily="34" charset="0"/>
              <a:cs typeface="Segoe UI Semibold" panose="020B0702040204020203" pitchFamily="34" charset="0"/>
            </a:endParaRPr>
          </a:p>
        </p:txBody>
      </p:sp>
      <p:sp>
        <p:nvSpPr>
          <p:cNvPr id="2" name="Content Placeholder 1">
            <a:extLst>
              <a:ext uri="{FF2B5EF4-FFF2-40B4-BE49-F238E27FC236}">
                <a16:creationId xmlns:a16="http://schemas.microsoft.com/office/drawing/2014/main" xmlns="" id="{0FE003C0-F1E4-4675-9324-54B571AE7C7D}"/>
              </a:ext>
            </a:extLst>
          </p:cNvPr>
          <p:cNvSpPr>
            <a:spLocks noGrp="1"/>
          </p:cNvSpPr>
          <p:nvPr>
            <p:ph idx="4294967295"/>
          </p:nvPr>
        </p:nvSpPr>
        <p:spPr>
          <a:xfrm>
            <a:off x="333852" y="639736"/>
            <a:ext cx="4313958" cy="5578528"/>
          </a:xfrm>
        </p:spPr>
        <p:txBody>
          <a:bodyPr vert="horz" lIns="91440" tIns="45720" rIns="91440" bIns="45720" rtlCol="0" anchor="ctr">
            <a:normAutofit/>
          </a:bodyPr>
          <a:lstStyle/>
          <a:p>
            <a:pPr marL="502920" indent="-285750">
              <a:lnSpc>
                <a:spcPct val="115000"/>
              </a:lnSpc>
            </a:pPr>
            <a:r>
              <a:rPr lang="en-GB" sz="2000" dirty="0">
                <a:latin typeface="Segoe UI Light" panose="020B0502040204020203" pitchFamily="34" charset="0"/>
                <a:cs typeface="Segoe UI Light" panose="020B0502040204020203" pitchFamily="34" charset="0"/>
              </a:rPr>
              <a:t>Plan for the annual evaluation 2-3 months in advance to allow sufficient time to conduct company surveys, case studies etc.  </a:t>
            </a:r>
          </a:p>
          <a:p>
            <a:pPr marL="502920" indent="-285750">
              <a:lnSpc>
                <a:spcPct val="115000"/>
              </a:lnSpc>
            </a:pPr>
            <a:r>
              <a:rPr lang="en-GB" sz="2000" dirty="0">
                <a:latin typeface="Segoe UI Light" panose="020B0502040204020203" pitchFamily="34" charset="0"/>
                <a:cs typeface="Segoe UI Light" panose="020B0502040204020203" pitchFamily="34" charset="0"/>
              </a:rPr>
              <a:t>How KPIs and monitoring data can be collated much more consistently between the three areas.  </a:t>
            </a:r>
          </a:p>
          <a:p>
            <a:pPr marL="502920" indent="-285750">
              <a:lnSpc>
                <a:spcPct val="115000"/>
              </a:lnSpc>
            </a:pPr>
            <a:r>
              <a:rPr lang="en-GB" sz="2000" dirty="0">
                <a:latin typeface="Segoe UI Light" panose="020B0502040204020203" pitchFamily="34" charset="0"/>
                <a:cs typeface="Segoe UI Light" panose="020B0502040204020203" pitchFamily="34" charset="0"/>
              </a:rPr>
              <a:t>Whether there is scope to simplify the sharing of company data for evaluation purposes.  </a:t>
            </a:r>
          </a:p>
          <a:p>
            <a:pPr marL="502920" indent="-285750">
              <a:lnSpc>
                <a:spcPct val="115000"/>
              </a:lnSpc>
            </a:pPr>
            <a:r>
              <a:rPr lang="en-GB" sz="2000" dirty="0">
                <a:latin typeface="Segoe UI Light" panose="020B0502040204020203" pitchFamily="34" charset="0"/>
                <a:cs typeface="Segoe UI Light" panose="020B0502040204020203" pitchFamily="34" charset="0"/>
              </a:rPr>
              <a:t>Plan in scaleup impacts to the 2019-2020 evaluation. </a:t>
            </a:r>
          </a:p>
        </p:txBody>
      </p:sp>
      <p:sp>
        <p:nvSpPr>
          <p:cNvPr id="14" name="Rectangle 13">
            <a:extLst>
              <a:ext uri="{FF2B5EF4-FFF2-40B4-BE49-F238E27FC236}">
                <a16:creationId xmlns:a16="http://schemas.microsoft.com/office/drawing/2014/main" xmlns="" id="{AA3B856C-9196-4702-BED7-5733C7EAA6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5820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14053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5949280"/>
            <a:ext cx="1964790" cy="687676"/>
          </a:xfrm>
          <a:prstGeom prst="rect">
            <a:avLst/>
          </a:prstGeom>
        </p:spPr>
      </p:pic>
      <p:pic>
        <p:nvPicPr>
          <p:cNvPr id="4" name="Picture 3"/>
          <p:cNvPicPr>
            <a:picLocks noChangeAspect="1"/>
          </p:cNvPicPr>
          <p:nvPr/>
        </p:nvPicPr>
        <p:blipFill>
          <a:blip r:embed="rId4"/>
          <a:stretch>
            <a:fillRect/>
          </a:stretch>
        </p:blipFill>
        <p:spPr>
          <a:xfrm>
            <a:off x="0" y="2060848"/>
            <a:ext cx="5833666" cy="2308541"/>
          </a:xfrm>
          <a:prstGeom prst="rect">
            <a:avLst/>
          </a:prstGeom>
        </p:spPr>
      </p:pic>
    </p:spTree>
    <p:extLst>
      <p:ext uri="{BB962C8B-B14F-4D97-AF65-F5344CB8AC3E}">
        <p14:creationId xmlns:p14="http://schemas.microsoft.com/office/powerpoint/2010/main" val="3425894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BA3D8AB-075F-4BA0-86FD-E58CCD85BC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xmlns="" id="{0AE80D91-18AA-438F-BFF4-E6BABFDFBA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4696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EF05C5AB-8A34-4DF3-AB54-AD74AA4324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8523" y="0"/>
            <a:ext cx="3891106" cy="686546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xmlns="" id="{3466BFED-7849-45AD-B46D-8FC7DD869C1E}"/>
              </a:ext>
            </a:extLst>
          </p:cNvPr>
          <p:cNvSpPr>
            <a:spLocks noGrp="1"/>
          </p:cNvSpPr>
          <p:nvPr>
            <p:ph type="title" idx="4294967295"/>
          </p:nvPr>
        </p:nvSpPr>
        <p:spPr>
          <a:xfrm>
            <a:off x="5177202" y="643466"/>
            <a:ext cx="2971994" cy="5376334"/>
          </a:xfrm>
        </p:spPr>
        <p:txBody>
          <a:bodyPr vert="horz" lIns="91440" tIns="45720" rIns="91440" bIns="45720" rtlCol="0" anchor="ctr">
            <a:normAutofit/>
          </a:bodyPr>
          <a:lstStyle/>
          <a:p>
            <a:r>
              <a:rPr lang="en-US" sz="3100" dirty="0">
                <a:solidFill>
                  <a:srgbClr val="FFFFFF"/>
                </a:solidFill>
                <a:latin typeface="Segoe UI Light" panose="020B0502040204020203" pitchFamily="34" charset="0"/>
                <a:cs typeface="Segoe UI Light" panose="020B0502040204020203" pitchFamily="34" charset="0"/>
              </a:rPr>
              <a:t>Study Aims</a:t>
            </a:r>
          </a:p>
        </p:txBody>
      </p:sp>
      <p:sp>
        <p:nvSpPr>
          <p:cNvPr id="2" name="Content Placeholder 1">
            <a:extLst>
              <a:ext uri="{FF2B5EF4-FFF2-40B4-BE49-F238E27FC236}">
                <a16:creationId xmlns:a16="http://schemas.microsoft.com/office/drawing/2014/main" xmlns="" id="{0FE003C0-F1E4-4675-9324-54B571AE7C7D}"/>
              </a:ext>
            </a:extLst>
          </p:cNvPr>
          <p:cNvSpPr>
            <a:spLocks noGrp="1"/>
          </p:cNvSpPr>
          <p:nvPr>
            <p:ph idx="4294967295"/>
          </p:nvPr>
        </p:nvSpPr>
        <p:spPr>
          <a:xfrm>
            <a:off x="482600" y="643467"/>
            <a:ext cx="3613324" cy="5578528"/>
          </a:xfrm>
        </p:spPr>
        <p:txBody>
          <a:bodyPr vert="horz" lIns="91440" tIns="45720" rIns="91440" bIns="45720" rtlCol="0" anchor="ctr">
            <a:normAutofit/>
          </a:bodyPr>
          <a:lstStyle/>
          <a:p>
            <a:r>
              <a:rPr lang="en-GB" sz="2000" dirty="0">
                <a:latin typeface="Segoe UI Light" panose="020B0502040204020203" pitchFamily="34" charset="0"/>
                <a:cs typeface="Segoe UI Light" panose="020B0502040204020203" pitchFamily="34" charset="0"/>
              </a:rPr>
              <a:t>Long-term economic impact.</a:t>
            </a:r>
          </a:p>
          <a:p>
            <a:r>
              <a:rPr lang="en-GB" sz="2000" dirty="0">
                <a:latin typeface="Segoe UI Light" panose="020B0502040204020203" pitchFamily="34" charset="0"/>
                <a:cs typeface="Segoe UI Light" panose="020B0502040204020203" pitchFamily="34" charset="0"/>
              </a:rPr>
              <a:t>Customer satisfaction.</a:t>
            </a:r>
          </a:p>
          <a:p>
            <a:r>
              <a:rPr lang="en-GB" sz="2000" dirty="0">
                <a:latin typeface="Segoe UI Light" panose="020B0502040204020203" pitchFamily="34" charset="0"/>
                <a:cs typeface="Segoe UI Light" panose="020B0502040204020203" pitchFamily="34" charset="0"/>
              </a:rPr>
              <a:t>The impact of the scaleup support.</a:t>
            </a:r>
          </a:p>
          <a:p>
            <a:r>
              <a:rPr lang="en-GB" sz="2000" dirty="0">
                <a:latin typeface="Segoe UI Light" panose="020B0502040204020203" pitchFamily="34" charset="0"/>
                <a:cs typeface="Segoe UI Light" panose="020B0502040204020203" pitchFamily="34" charset="0"/>
              </a:rPr>
              <a:t>Strategic partnership working and stakeholder feedback.</a:t>
            </a:r>
          </a:p>
          <a:p>
            <a:r>
              <a:rPr lang="en-GB" sz="2000" dirty="0">
                <a:latin typeface="Segoe UI Light" panose="020B0502040204020203" pitchFamily="34" charset="0"/>
                <a:cs typeface="Segoe UI Light" panose="020B0502040204020203" pitchFamily="34" charset="0"/>
              </a:rPr>
              <a:t>Progress against 2018 evaluation recommendations.</a:t>
            </a:r>
          </a:p>
          <a:p>
            <a:r>
              <a:rPr lang="en-GB" sz="2000" dirty="0">
                <a:latin typeface="Segoe UI Light" panose="020B0502040204020203" pitchFamily="34" charset="0"/>
                <a:cs typeface="Segoe UI Light" panose="020B0502040204020203" pitchFamily="34" charset="0"/>
              </a:rPr>
              <a:t>Recommendations for the future evaluation</a:t>
            </a:r>
            <a:r>
              <a:rPr lang="en-US" sz="2000" dirty="0">
                <a:latin typeface="Segoe UI Light" panose="020B0502040204020203" pitchFamily="34" charset="0"/>
                <a:cs typeface="Segoe UI Light" panose="020B0502040204020203" pitchFamily="34" charset="0"/>
              </a:rPr>
              <a:t>. </a:t>
            </a:r>
          </a:p>
        </p:txBody>
      </p:sp>
      <p:sp>
        <p:nvSpPr>
          <p:cNvPr id="14" name="Rectangle 13">
            <a:extLst>
              <a:ext uri="{FF2B5EF4-FFF2-40B4-BE49-F238E27FC236}">
                <a16:creationId xmlns:a16="http://schemas.microsoft.com/office/drawing/2014/main" xmlns="" id="{AA3B856C-9196-4702-BED7-5733C7EAA6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5820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71484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BA3D8AB-075F-4BA0-86FD-E58CCD85BC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xmlns="" id="{0AE80D91-18AA-438F-BFF4-E6BABFDFBA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4696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EF05C5AB-8A34-4DF3-AB54-AD74AA4324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8523" y="0"/>
            <a:ext cx="3891106" cy="686546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xmlns="" id="{3466BFED-7849-45AD-B46D-8FC7DD869C1E}"/>
              </a:ext>
            </a:extLst>
          </p:cNvPr>
          <p:cNvSpPr>
            <a:spLocks noGrp="1"/>
          </p:cNvSpPr>
          <p:nvPr>
            <p:ph type="title" idx="4294967295"/>
          </p:nvPr>
        </p:nvSpPr>
        <p:spPr>
          <a:xfrm>
            <a:off x="5177202" y="643466"/>
            <a:ext cx="2971994" cy="5376334"/>
          </a:xfrm>
        </p:spPr>
        <p:txBody>
          <a:bodyPr vert="horz" lIns="91440" tIns="45720" rIns="91440" bIns="45720" rtlCol="0" anchor="ctr">
            <a:normAutofit/>
          </a:bodyPr>
          <a:lstStyle/>
          <a:p>
            <a:r>
              <a:rPr lang="en-US" sz="3100" dirty="0">
                <a:solidFill>
                  <a:srgbClr val="FFFFFF"/>
                </a:solidFill>
                <a:latin typeface="Segoe UI Light" panose="020B0502040204020203" pitchFamily="34" charset="0"/>
                <a:cs typeface="Segoe UI Light" panose="020B0502040204020203" pitchFamily="34" charset="0"/>
              </a:rPr>
              <a:t>Approach</a:t>
            </a:r>
          </a:p>
        </p:txBody>
      </p:sp>
      <p:sp>
        <p:nvSpPr>
          <p:cNvPr id="2" name="Content Placeholder 1">
            <a:extLst>
              <a:ext uri="{FF2B5EF4-FFF2-40B4-BE49-F238E27FC236}">
                <a16:creationId xmlns:a16="http://schemas.microsoft.com/office/drawing/2014/main" xmlns="" id="{0FE003C0-F1E4-4675-9324-54B571AE7C7D}"/>
              </a:ext>
            </a:extLst>
          </p:cNvPr>
          <p:cNvSpPr>
            <a:spLocks noGrp="1"/>
          </p:cNvSpPr>
          <p:nvPr>
            <p:ph idx="4294967295"/>
          </p:nvPr>
        </p:nvSpPr>
        <p:spPr>
          <a:xfrm>
            <a:off x="482600" y="643467"/>
            <a:ext cx="3613324" cy="5578528"/>
          </a:xfrm>
        </p:spPr>
        <p:txBody>
          <a:bodyPr vert="horz" lIns="91440" tIns="45720" rIns="91440" bIns="45720" rtlCol="0" anchor="ctr">
            <a:normAutofit/>
          </a:bodyPr>
          <a:lstStyle/>
          <a:p>
            <a:r>
              <a:rPr lang="en-GB" sz="2000" dirty="0">
                <a:latin typeface="Segoe UI Light" panose="020B0502040204020203" pitchFamily="34" charset="0"/>
                <a:cs typeface="Segoe UI Light" panose="020B0502040204020203" pitchFamily="34" charset="0"/>
              </a:rPr>
              <a:t>Desk review of context and performance.</a:t>
            </a:r>
          </a:p>
          <a:p>
            <a:r>
              <a:rPr lang="en-GB" sz="2000" dirty="0">
                <a:latin typeface="Segoe UI Light" panose="020B0502040204020203" pitchFamily="34" charset="0"/>
                <a:cs typeface="Segoe UI Light" panose="020B0502040204020203" pitchFamily="34" charset="0"/>
              </a:rPr>
              <a:t>Stakeholder discussions (18) and six team meetings.</a:t>
            </a:r>
          </a:p>
          <a:p>
            <a:r>
              <a:rPr lang="en-GB" sz="2000" dirty="0">
                <a:latin typeface="Segoe UI Light" panose="020B0502040204020203" pitchFamily="34" charset="0"/>
                <a:cs typeface="Segoe UI Light" panose="020B0502040204020203" pitchFamily="34" charset="0"/>
              </a:rPr>
              <a:t>Impact assessment.</a:t>
            </a:r>
          </a:p>
          <a:p>
            <a:r>
              <a:rPr lang="en-GB" sz="2000" dirty="0">
                <a:latin typeface="Segoe UI Light" panose="020B0502040204020203" pitchFamily="34" charset="0"/>
                <a:cs typeface="Segoe UI Light" panose="020B0502040204020203" pitchFamily="34" charset="0"/>
              </a:rPr>
              <a:t>On-line survey (LT) (145).</a:t>
            </a:r>
          </a:p>
          <a:p>
            <a:r>
              <a:rPr lang="en-GB" sz="2000" dirty="0">
                <a:latin typeface="Segoe UI Light" panose="020B0502040204020203" pitchFamily="34" charset="0"/>
                <a:cs typeface="Segoe UI Light" panose="020B0502040204020203" pitchFamily="34" charset="0"/>
              </a:rPr>
              <a:t>Telephone survey (M+H) (57).</a:t>
            </a:r>
          </a:p>
          <a:p>
            <a:r>
              <a:rPr lang="en-GB" sz="2000" dirty="0">
                <a:latin typeface="Segoe UI Light" panose="020B0502040204020203" pitchFamily="34" charset="0"/>
                <a:cs typeface="Segoe UI Light" panose="020B0502040204020203" pitchFamily="34" charset="0"/>
              </a:rPr>
              <a:t>3 case studies</a:t>
            </a:r>
            <a:r>
              <a:rPr lang="en-US" sz="2000" dirty="0">
                <a:latin typeface="Segoe UI Light" panose="020B0502040204020203" pitchFamily="34" charset="0"/>
                <a:cs typeface="Segoe UI Light" panose="020B0502040204020203" pitchFamily="34" charset="0"/>
              </a:rPr>
              <a:t>. </a:t>
            </a:r>
          </a:p>
        </p:txBody>
      </p:sp>
      <p:sp>
        <p:nvSpPr>
          <p:cNvPr id="14" name="Rectangle 13">
            <a:extLst>
              <a:ext uri="{FF2B5EF4-FFF2-40B4-BE49-F238E27FC236}">
                <a16:creationId xmlns:a16="http://schemas.microsoft.com/office/drawing/2014/main" xmlns="" id="{AA3B856C-9196-4702-BED7-5733C7EAA6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5820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8463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xmlns="" id="{40651617-6212-49E8-885A-349445338E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908720"/>
            <a:ext cx="7245402" cy="4608512"/>
          </a:xfrm>
          <a:prstGeom prst="rect">
            <a:avLst/>
          </a:prstGeom>
        </p:spPr>
      </p:pic>
    </p:spTree>
    <p:extLst>
      <p:ext uri="{BB962C8B-B14F-4D97-AF65-F5344CB8AC3E}">
        <p14:creationId xmlns:p14="http://schemas.microsoft.com/office/powerpoint/2010/main" val="293780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screenshot of a cell phone&#10;&#10;Description automatically generated">
            <a:extLst>
              <a:ext uri="{FF2B5EF4-FFF2-40B4-BE49-F238E27FC236}">
                <a16:creationId xmlns:a16="http://schemas.microsoft.com/office/drawing/2014/main" xmlns="" id="{6FC4E882-255F-42EE-8602-5665890DE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1268760"/>
            <a:ext cx="7545904" cy="3384376"/>
          </a:xfrm>
          <a:prstGeom prst="rect">
            <a:avLst/>
          </a:prstGeom>
        </p:spPr>
      </p:pic>
    </p:spTree>
    <p:extLst>
      <p:ext uri="{BB962C8B-B14F-4D97-AF65-F5344CB8AC3E}">
        <p14:creationId xmlns:p14="http://schemas.microsoft.com/office/powerpoint/2010/main" val="837684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DBB8448B-FD21-4DF2-8DC5-D10304C5C8D9}"/>
              </a:ext>
            </a:extLst>
          </p:cNvPr>
          <p:cNvPicPr>
            <a:picLocks noChangeAspect="1"/>
          </p:cNvPicPr>
          <p:nvPr/>
        </p:nvPicPr>
        <p:blipFill>
          <a:blip r:embed="rId3"/>
          <a:stretch>
            <a:fillRect/>
          </a:stretch>
        </p:blipFill>
        <p:spPr>
          <a:xfrm>
            <a:off x="683568" y="1628800"/>
            <a:ext cx="7213005" cy="2880320"/>
          </a:xfrm>
          <a:prstGeom prst="rect">
            <a:avLst/>
          </a:prstGeom>
        </p:spPr>
      </p:pic>
    </p:spTree>
    <p:extLst>
      <p:ext uri="{BB962C8B-B14F-4D97-AF65-F5344CB8AC3E}">
        <p14:creationId xmlns:p14="http://schemas.microsoft.com/office/powerpoint/2010/main" val="48431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BA3D8AB-075F-4BA0-86FD-E58CCD85BC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xmlns="" id="{0AE80D91-18AA-438F-BFF4-E6BABFDFBA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4696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EF05C5AB-8A34-4DF3-AB54-AD74AA4324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8523" y="0"/>
            <a:ext cx="3891106" cy="686546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xmlns="" id="{3466BFED-7849-45AD-B46D-8FC7DD869C1E}"/>
              </a:ext>
            </a:extLst>
          </p:cNvPr>
          <p:cNvSpPr>
            <a:spLocks noGrp="1"/>
          </p:cNvSpPr>
          <p:nvPr>
            <p:ph type="title" idx="4294967295"/>
          </p:nvPr>
        </p:nvSpPr>
        <p:spPr>
          <a:xfrm>
            <a:off x="5177202" y="643466"/>
            <a:ext cx="2971994" cy="5376334"/>
          </a:xfrm>
        </p:spPr>
        <p:txBody>
          <a:bodyPr vert="horz" lIns="91440" tIns="45720" rIns="91440" bIns="45720" rtlCol="0" anchor="ctr">
            <a:normAutofit/>
          </a:bodyPr>
          <a:lstStyle/>
          <a:p>
            <a:r>
              <a:rPr lang="en-US" sz="3100" dirty="0">
                <a:solidFill>
                  <a:srgbClr val="FFFFFF"/>
                </a:solidFill>
                <a:latin typeface="Segoe UI Light" panose="020B0502040204020203" pitchFamily="34" charset="0"/>
                <a:cs typeface="Segoe UI Light" panose="020B0502040204020203" pitchFamily="34" charset="0"/>
              </a:rPr>
              <a:t>Delivery Headlines (I)</a:t>
            </a:r>
          </a:p>
        </p:txBody>
      </p:sp>
      <p:sp>
        <p:nvSpPr>
          <p:cNvPr id="2" name="Content Placeholder 1">
            <a:extLst>
              <a:ext uri="{FF2B5EF4-FFF2-40B4-BE49-F238E27FC236}">
                <a16:creationId xmlns:a16="http://schemas.microsoft.com/office/drawing/2014/main" xmlns="" id="{0FE003C0-F1E4-4675-9324-54B571AE7C7D}"/>
              </a:ext>
            </a:extLst>
          </p:cNvPr>
          <p:cNvSpPr>
            <a:spLocks noGrp="1"/>
          </p:cNvSpPr>
          <p:nvPr>
            <p:ph idx="4294967295"/>
          </p:nvPr>
        </p:nvSpPr>
        <p:spPr>
          <a:xfrm>
            <a:off x="482600" y="643467"/>
            <a:ext cx="4020232" cy="5578528"/>
          </a:xfrm>
        </p:spPr>
        <p:txBody>
          <a:bodyPr vert="horz" lIns="91440" tIns="45720" rIns="91440" bIns="45720" rtlCol="0" anchor="ctr">
            <a:noAutofit/>
          </a:bodyPr>
          <a:lstStyle/>
          <a:p>
            <a:pPr lvl="0"/>
            <a:r>
              <a:rPr lang="en-GB" sz="2000" dirty="0">
                <a:latin typeface="Segoe UI Light" panose="020B0502040204020203" pitchFamily="34" charset="0"/>
                <a:cs typeface="Segoe UI Light" panose="020B0502040204020203" pitchFamily="34" charset="0"/>
              </a:rPr>
              <a:t>Federated Model rooted in the local economic landscape makes sense.  </a:t>
            </a:r>
          </a:p>
          <a:p>
            <a:pPr lvl="0"/>
            <a:r>
              <a:rPr lang="en-GB" sz="2000" dirty="0">
                <a:latin typeface="Segoe UI Light" panose="020B0502040204020203" pitchFamily="34" charset="0"/>
                <a:cs typeface="Segoe UI Light" panose="020B0502040204020203" pitchFamily="34" charset="0"/>
              </a:rPr>
              <a:t>All areas proactive in co-ordinating local activity &amp; steering groups to monitor performance and share information.  </a:t>
            </a:r>
          </a:p>
          <a:p>
            <a:pPr lvl="0"/>
            <a:r>
              <a:rPr lang="en-GB" sz="2000" dirty="0">
                <a:latin typeface="Segoe UI Light" panose="020B0502040204020203" pitchFamily="34" charset="0"/>
                <a:cs typeface="Segoe UI Light" panose="020B0502040204020203" pitchFamily="34" charset="0"/>
              </a:rPr>
              <a:t>Good relationship between hubs &amp; LAs.  </a:t>
            </a:r>
          </a:p>
          <a:p>
            <a:pPr lvl="0"/>
            <a:r>
              <a:rPr lang="en-GB" sz="2000" dirty="0">
                <a:latin typeface="Segoe UI Light" panose="020B0502040204020203" pitchFamily="34" charset="0"/>
                <a:cs typeface="Segoe UI Light" panose="020B0502040204020203" pitchFamily="34" charset="0"/>
              </a:rPr>
              <a:t>Excellent integration with SEBB.</a:t>
            </a:r>
          </a:p>
          <a:p>
            <a:pPr lvl="0"/>
            <a:r>
              <a:rPr lang="en-GB" sz="2000" dirty="0">
                <a:latin typeface="Segoe UI Light" panose="020B0502040204020203" pitchFamily="34" charset="0"/>
                <a:cs typeface="Segoe UI Light" panose="020B0502040204020203" pitchFamily="34" charset="0"/>
              </a:rPr>
              <a:t>The relationship with national &amp; local partners - deepened considerably in the last 12 </a:t>
            </a:r>
            <a:r>
              <a:rPr lang="en-GB" sz="2000" dirty="0" err="1">
                <a:latin typeface="Segoe UI Light" panose="020B0502040204020203" pitchFamily="34" charset="0"/>
                <a:cs typeface="Segoe UI Light" panose="020B0502040204020203" pitchFamily="34" charset="0"/>
              </a:rPr>
              <a:t>mths</a:t>
            </a:r>
            <a:r>
              <a:rPr lang="en-GB" sz="2000" dirty="0">
                <a:latin typeface="Segoe UI Light" panose="020B0502040204020203" pitchFamily="34" charset="0"/>
                <a:cs typeface="Segoe UI Light" panose="020B0502040204020203" pitchFamily="34" charset="0"/>
              </a:rPr>
              <a:t>.</a:t>
            </a:r>
          </a:p>
        </p:txBody>
      </p:sp>
      <p:sp>
        <p:nvSpPr>
          <p:cNvPr id="14" name="Rectangle 13">
            <a:extLst>
              <a:ext uri="{FF2B5EF4-FFF2-40B4-BE49-F238E27FC236}">
                <a16:creationId xmlns:a16="http://schemas.microsoft.com/office/drawing/2014/main" xmlns="" id="{AA3B856C-9196-4702-BED7-5733C7EAA6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5820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30102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BA3D8AB-075F-4BA0-86FD-E58CCD85BC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xmlns="" id="{0AE80D91-18AA-438F-BFF4-E6BABFDFBA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4696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EF05C5AB-8A34-4DF3-AB54-AD74AA4324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8523" y="0"/>
            <a:ext cx="3891106" cy="686546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xmlns="" id="{3466BFED-7849-45AD-B46D-8FC7DD869C1E}"/>
              </a:ext>
            </a:extLst>
          </p:cNvPr>
          <p:cNvSpPr>
            <a:spLocks noGrp="1"/>
          </p:cNvSpPr>
          <p:nvPr>
            <p:ph type="title" idx="4294967295"/>
          </p:nvPr>
        </p:nvSpPr>
        <p:spPr>
          <a:xfrm>
            <a:off x="5177202" y="643466"/>
            <a:ext cx="2971994" cy="5376334"/>
          </a:xfrm>
        </p:spPr>
        <p:txBody>
          <a:bodyPr vert="horz" lIns="91440" tIns="45720" rIns="91440" bIns="45720" rtlCol="0" anchor="ctr">
            <a:normAutofit/>
          </a:bodyPr>
          <a:lstStyle/>
          <a:p>
            <a:r>
              <a:rPr lang="en-US" sz="3100" dirty="0">
                <a:solidFill>
                  <a:srgbClr val="FFFFFF"/>
                </a:solidFill>
                <a:latin typeface="Segoe UI Light" panose="020B0502040204020203" pitchFamily="34" charset="0"/>
                <a:cs typeface="Segoe UI Light" panose="020B0502040204020203" pitchFamily="34" charset="0"/>
              </a:rPr>
              <a:t>Delivery Headlines (II)</a:t>
            </a:r>
          </a:p>
        </p:txBody>
      </p:sp>
      <p:sp>
        <p:nvSpPr>
          <p:cNvPr id="2" name="Content Placeholder 1">
            <a:extLst>
              <a:ext uri="{FF2B5EF4-FFF2-40B4-BE49-F238E27FC236}">
                <a16:creationId xmlns:a16="http://schemas.microsoft.com/office/drawing/2014/main" xmlns="" id="{0FE003C0-F1E4-4675-9324-54B571AE7C7D}"/>
              </a:ext>
            </a:extLst>
          </p:cNvPr>
          <p:cNvSpPr>
            <a:spLocks noGrp="1"/>
          </p:cNvSpPr>
          <p:nvPr>
            <p:ph idx="4294967295"/>
          </p:nvPr>
        </p:nvSpPr>
        <p:spPr>
          <a:xfrm>
            <a:off x="482600" y="643467"/>
            <a:ext cx="4020232" cy="5578528"/>
          </a:xfrm>
        </p:spPr>
        <p:txBody>
          <a:bodyPr vert="horz" lIns="91440" tIns="45720" rIns="91440" bIns="45720" rtlCol="0" anchor="ctr">
            <a:noAutofit/>
          </a:bodyPr>
          <a:lstStyle/>
          <a:p>
            <a:pPr lvl="0"/>
            <a:r>
              <a:rPr lang="en-GB" sz="2000" dirty="0">
                <a:latin typeface="Segoe UI Light" panose="020B0502040204020203" pitchFamily="34" charset="0"/>
                <a:cs typeface="Segoe UI Light" panose="020B0502040204020203" pitchFamily="34" charset="0"/>
              </a:rPr>
              <a:t>Visibility of partner business support expertise/events could be enhanced.  </a:t>
            </a:r>
          </a:p>
          <a:p>
            <a:pPr lvl="0"/>
            <a:r>
              <a:rPr lang="en-GB" sz="2000" dirty="0">
                <a:latin typeface="Segoe UI Light" panose="020B0502040204020203" pitchFamily="34" charset="0"/>
                <a:cs typeface="Segoe UI Light" panose="020B0502040204020203" pitchFamily="34" charset="0"/>
              </a:rPr>
              <a:t>Live Chat quick/easy entry point, offering triage enquiries and can establish initial trust. </a:t>
            </a:r>
          </a:p>
          <a:p>
            <a:pPr lvl="0"/>
            <a:r>
              <a:rPr lang="en-GB" sz="2000" dirty="0">
                <a:latin typeface="Segoe UI Light" panose="020B0502040204020203" pitchFamily="34" charset="0"/>
                <a:cs typeface="Segoe UI Light" panose="020B0502040204020203" pitchFamily="34" charset="0"/>
              </a:rPr>
              <a:t>Potential for more joint working.</a:t>
            </a:r>
          </a:p>
          <a:p>
            <a:pPr lvl="0"/>
            <a:r>
              <a:rPr lang="en-GB" sz="2000" dirty="0">
                <a:latin typeface="Segoe UI Light" panose="020B0502040204020203" pitchFamily="34" charset="0"/>
                <a:cs typeface="Segoe UI Light" panose="020B0502040204020203" pitchFamily="34" charset="0"/>
              </a:rPr>
              <a:t>Differences collation of business support data. </a:t>
            </a:r>
          </a:p>
          <a:p>
            <a:pPr lvl="0"/>
            <a:r>
              <a:rPr lang="en-GB" sz="2000" dirty="0">
                <a:latin typeface="Segoe UI Light" panose="020B0502040204020203" pitchFamily="34" charset="0"/>
                <a:cs typeface="Segoe UI Light" panose="020B0502040204020203" pitchFamily="34" charset="0"/>
              </a:rPr>
              <a:t>Step change in the service offer but scope for more investment readiness support. </a:t>
            </a:r>
          </a:p>
          <a:p>
            <a:pPr lvl="0"/>
            <a:r>
              <a:rPr lang="en-GB" sz="2000" dirty="0">
                <a:latin typeface="Segoe UI Light" panose="020B0502040204020203" pitchFamily="34" charset="0"/>
                <a:cs typeface="Segoe UI Light" panose="020B0502040204020203" pitchFamily="34" charset="0"/>
              </a:rPr>
              <a:t>The hubs would welcome more feedback from referral providers. </a:t>
            </a:r>
          </a:p>
        </p:txBody>
      </p:sp>
      <p:sp>
        <p:nvSpPr>
          <p:cNvPr id="14" name="Rectangle 13">
            <a:extLst>
              <a:ext uri="{FF2B5EF4-FFF2-40B4-BE49-F238E27FC236}">
                <a16:creationId xmlns:a16="http://schemas.microsoft.com/office/drawing/2014/main" xmlns="" id="{AA3B856C-9196-4702-BED7-5733C7EAA6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5820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53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BA3D8AB-075F-4BA0-86FD-E58CCD85BC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xmlns="" id="{0AE80D91-18AA-438F-BFF4-E6BABFDFBA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4696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EF05C5AB-8A34-4DF3-AB54-AD74AA4324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8523" y="0"/>
            <a:ext cx="3891106" cy="686546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xmlns="" id="{3466BFED-7849-45AD-B46D-8FC7DD869C1E}"/>
              </a:ext>
            </a:extLst>
          </p:cNvPr>
          <p:cNvSpPr>
            <a:spLocks noGrp="1"/>
          </p:cNvSpPr>
          <p:nvPr>
            <p:ph type="title" idx="4294967295"/>
          </p:nvPr>
        </p:nvSpPr>
        <p:spPr>
          <a:xfrm>
            <a:off x="5177202" y="643466"/>
            <a:ext cx="2971994" cy="5376334"/>
          </a:xfrm>
        </p:spPr>
        <p:txBody>
          <a:bodyPr vert="horz" lIns="91440" tIns="45720" rIns="91440" bIns="45720" rtlCol="0" anchor="ctr">
            <a:normAutofit/>
          </a:bodyPr>
          <a:lstStyle/>
          <a:p>
            <a:r>
              <a:rPr lang="en-US" sz="3100" dirty="0">
                <a:solidFill>
                  <a:srgbClr val="FFFFFF"/>
                </a:solidFill>
                <a:latin typeface="Segoe UI Light" panose="020B0502040204020203" pitchFamily="34" charset="0"/>
                <a:cs typeface="Segoe UI Light" panose="020B0502040204020203" pitchFamily="34" charset="0"/>
              </a:rPr>
              <a:t>Delivery Headlines (III)</a:t>
            </a:r>
          </a:p>
        </p:txBody>
      </p:sp>
      <p:sp>
        <p:nvSpPr>
          <p:cNvPr id="2" name="Content Placeholder 1">
            <a:extLst>
              <a:ext uri="{FF2B5EF4-FFF2-40B4-BE49-F238E27FC236}">
                <a16:creationId xmlns:a16="http://schemas.microsoft.com/office/drawing/2014/main" xmlns="" id="{0FE003C0-F1E4-4675-9324-54B571AE7C7D}"/>
              </a:ext>
            </a:extLst>
          </p:cNvPr>
          <p:cNvSpPr>
            <a:spLocks noGrp="1"/>
          </p:cNvSpPr>
          <p:nvPr>
            <p:ph idx="4294967295"/>
          </p:nvPr>
        </p:nvSpPr>
        <p:spPr>
          <a:xfrm>
            <a:off x="179512" y="643467"/>
            <a:ext cx="4323320" cy="5578528"/>
          </a:xfrm>
        </p:spPr>
        <p:txBody>
          <a:bodyPr vert="horz" lIns="91440" tIns="45720" rIns="91440" bIns="45720" rtlCol="0" anchor="ctr">
            <a:noAutofit/>
          </a:bodyPr>
          <a:lstStyle/>
          <a:p>
            <a:pPr lvl="0"/>
            <a:r>
              <a:rPr lang="en-GB" sz="2000" dirty="0">
                <a:latin typeface="Segoe UI Light" panose="020B0502040204020203" pitchFamily="34" charset="0"/>
                <a:cs typeface="Segoe UI Light" panose="020B0502040204020203" pitchFamily="34" charset="0"/>
              </a:rPr>
              <a:t>The overall awareness of the SEBH could be higher amongst the business community. </a:t>
            </a:r>
          </a:p>
          <a:p>
            <a:pPr lvl="0"/>
            <a:r>
              <a:rPr lang="en-GB" sz="2000" dirty="0">
                <a:latin typeface="Segoe UI Light" panose="020B0502040204020203" pitchFamily="34" charset="0"/>
                <a:cs typeface="Segoe UI Light" panose="020B0502040204020203" pitchFamily="34" charset="0"/>
              </a:rPr>
              <a:t>Scope for more sharing of info about events? </a:t>
            </a:r>
          </a:p>
          <a:p>
            <a:pPr lvl="0"/>
            <a:r>
              <a:rPr lang="en-GB" sz="2000" dirty="0">
                <a:latin typeface="Segoe UI Light" panose="020B0502040204020203" pitchFamily="34" charset="0"/>
                <a:cs typeface="Segoe UI Light" panose="020B0502040204020203" pitchFamily="34" charset="0"/>
              </a:rPr>
              <a:t>Shift to a central website makes sense provided local distinctiveness is not lost. </a:t>
            </a:r>
          </a:p>
          <a:p>
            <a:pPr lvl="0"/>
            <a:r>
              <a:rPr lang="en-GB" sz="2000" dirty="0">
                <a:latin typeface="Segoe UI Light" panose="020B0502040204020203" pitchFamily="34" charset="0"/>
                <a:cs typeface="Segoe UI Light" panose="020B0502040204020203" pitchFamily="34" charset="0"/>
              </a:rPr>
              <a:t>Recognition of delivery challenges in the face of changes by Central Government.  </a:t>
            </a:r>
          </a:p>
          <a:p>
            <a:pPr lvl="0"/>
            <a:r>
              <a:rPr lang="en-GB" sz="2000" dirty="0">
                <a:latin typeface="Segoe UI Light" panose="020B0502040204020203" pitchFamily="34" charset="0"/>
                <a:cs typeface="Segoe UI Light" panose="020B0502040204020203" pitchFamily="34" charset="0"/>
              </a:rPr>
              <a:t>Hub appetite to work more closely together in next 12 </a:t>
            </a:r>
            <a:r>
              <a:rPr lang="en-GB" sz="2000" dirty="0" err="1">
                <a:latin typeface="Segoe UI Light" panose="020B0502040204020203" pitchFamily="34" charset="0"/>
                <a:cs typeface="Segoe UI Light" panose="020B0502040204020203" pitchFamily="34" charset="0"/>
              </a:rPr>
              <a:t>mths</a:t>
            </a:r>
            <a:r>
              <a:rPr lang="en-GB" sz="2000" dirty="0">
                <a:latin typeface="Segoe UI Light" panose="020B0502040204020203" pitchFamily="34" charset="0"/>
                <a:cs typeface="Segoe UI Light" panose="020B0502040204020203" pitchFamily="34" charset="0"/>
              </a:rPr>
              <a:t>.</a:t>
            </a:r>
          </a:p>
          <a:p>
            <a:pPr lvl="0"/>
            <a:r>
              <a:rPr lang="en-GB" sz="2000" dirty="0">
                <a:latin typeface="Segoe UI Light" panose="020B0502040204020203" pitchFamily="34" charset="0"/>
                <a:cs typeface="Segoe UI Light" panose="020B0502040204020203" pitchFamily="34" charset="0"/>
              </a:rPr>
              <a:t>Annual Showcases of Business Support Providers well received.  </a:t>
            </a:r>
          </a:p>
          <a:p>
            <a:pPr lvl="0"/>
            <a:r>
              <a:rPr lang="en-GB" sz="2000" dirty="0">
                <a:latin typeface="Segoe UI Light" panose="020B0502040204020203" pitchFamily="34" charset="0"/>
                <a:cs typeface="Segoe UI Light" panose="020B0502040204020203" pitchFamily="34" charset="0"/>
              </a:rPr>
              <a:t>Push to understand the impact of the SEBH more widely.  </a:t>
            </a:r>
          </a:p>
        </p:txBody>
      </p:sp>
      <p:sp>
        <p:nvSpPr>
          <p:cNvPr id="14" name="Rectangle 13">
            <a:extLst>
              <a:ext uri="{FF2B5EF4-FFF2-40B4-BE49-F238E27FC236}">
                <a16:creationId xmlns:a16="http://schemas.microsoft.com/office/drawing/2014/main" xmlns="" id="{AA3B856C-9196-4702-BED7-5733C7EAA6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5820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9729090"/>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xmlns=""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TotalTime>
  <Words>1345</Words>
  <Application>Microsoft Macintosh PowerPoint</Application>
  <PresentationFormat>On-screen Show (4:3)</PresentationFormat>
  <Paragraphs>117</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View</vt:lpstr>
      <vt:lpstr>PowerPoint Presentation</vt:lpstr>
      <vt:lpstr>Study Aims</vt:lpstr>
      <vt:lpstr>Approach</vt:lpstr>
      <vt:lpstr>PowerPoint Presentation</vt:lpstr>
      <vt:lpstr>PowerPoint Presentation</vt:lpstr>
      <vt:lpstr>PowerPoint Presentation</vt:lpstr>
      <vt:lpstr>Delivery Headlines (I)</vt:lpstr>
      <vt:lpstr>Delivery Headlines (II)</vt:lpstr>
      <vt:lpstr>Delivery Headlines (III)</vt:lpstr>
      <vt:lpstr>Conclusion</vt:lpstr>
      <vt:lpstr>Operational Recommendations </vt:lpstr>
      <vt:lpstr>Strategic Recommendations </vt:lpstr>
      <vt:lpstr>Recommendations on the Future Monitoring &amp; Evaluation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dalgleish</dc:creator>
  <cp:lastModifiedBy>Iwona Bainbridge</cp:lastModifiedBy>
  <cp:revision>20</cp:revision>
  <dcterms:created xsi:type="dcterms:W3CDTF">2019-03-22T13:05:29Z</dcterms:created>
  <dcterms:modified xsi:type="dcterms:W3CDTF">2019-07-12T15:32:19Z</dcterms:modified>
</cp:coreProperties>
</file>