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1" r:id="rId3"/>
    <p:sldMasterId id="2147483652" r:id="rId4"/>
    <p:sldMasterId id="2147484219" r:id="rId5"/>
    <p:sldMasterId id="2147485907" r:id="rId6"/>
  </p:sldMasterIdLst>
  <p:notesMasterIdLst>
    <p:notesMasterId r:id="rId18"/>
  </p:notesMasterIdLst>
  <p:handoutMasterIdLst>
    <p:handoutMasterId r:id="rId19"/>
  </p:handoutMasterIdLst>
  <p:sldIdLst>
    <p:sldId id="288" r:id="rId7"/>
    <p:sldId id="351" r:id="rId8"/>
    <p:sldId id="332" r:id="rId9"/>
    <p:sldId id="356" r:id="rId10"/>
    <p:sldId id="355" r:id="rId11"/>
    <p:sldId id="358" r:id="rId12"/>
    <p:sldId id="334" r:id="rId13"/>
    <p:sldId id="357" r:id="rId14"/>
    <p:sldId id="346" r:id="rId15"/>
    <p:sldId id="348" r:id="rId16"/>
    <p:sldId id="273" r:id="rId17"/>
  </p:sldIdLst>
  <p:sldSz cx="9144000" cy="6858000" type="screen4x3"/>
  <p:notesSz cx="6858000" cy="9144000"/>
  <p:custDataLst>
    <p:tags r:id="rId20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348"/>
    <a:srgbClr val="18162F"/>
    <a:srgbClr val="B00D23"/>
    <a:srgbClr val="E9E5DC"/>
    <a:srgbClr val="007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886" autoAdjust="0"/>
  </p:normalViewPr>
  <p:slideViewPr>
    <p:cSldViewPr>
      <p:cViewPr varScale="1">
        <p:scale>
          <a:sx n="50" d="100"/>
          <a:sy n="50" d="100"/>
        </p:scale>
        <p:origin x="1548" y="5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08108F-6BE6-FB49-8384-9443EE7BA8E2}" type="doc">
      <dgm:prSet loTypeId="urn:microsoft.com/office/officeart/2005/8/layout/hList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6F5D246-ADC5-E54D-A173-F93583E00DA1}">
      <dgm:prSet phldrT="[Text]" custT="1"/>
      <dgm:spPr>
        <a:solidFill>
          <a:srgbClr val="00285F"/>
        </a:solidFill>
        <a:effectLst/>
      </dgm:spPr>
      <dgm:t>
        <a:bodyPr anchor="ctr"/>
        <a:lstStyle/>
        <a:p>
          <a:pPr algn="ctr">
            <a:spcAft>
              <a:spcPts val="1200"/>
            </a:spcAft>
          </a:pPr>
          <a:r>
            <a:rPr lang="en-GB" sz="1500" b="1" dirty="0" smtClean="0"/>
            <a:t>New and returning exporters</a:t>
          </a:r>
          <a:endParaRPr lang="en-GB" sz="1500" b="1" dirty="0"/>
        </a:p>
      </dgm:t>
    </dgm:pt>
    <dgm:pt modelId="{1EB73FFF-2E3C-1745-94B9-0D2EF45B57CC}" type="parTrans" cxnId="{2113731D-0100-E34E-BE52-4202B0A3A2EE}">
      <dgm:prSet/>
      <dgm:spPr/>
      <dgm:t>
        <a:bodyPr/>
        <a:lstStyle/>
        <a:p>
          <a:endParaRPr lang="en-GB"/>
        </a:p>
      </dgm:t>
    </dgm:pt>
    <dgm:pt modelId="{069872F7-AF22-E046-9500-5DBD6B1127B3}" type="sibTrans" cxnId="{2113731D-0100-E34E-BE52-4202B0A3A2EE}">
      <dgm:prSet/>
      <dgm:spPr/>
      <dgm:t>
        <a:bodyPr/>
        <a:lstStyle/>
        <a:p>
          <a:endParaRPr lang="en-GB"/>
        </a:p>
      </dgm:t>
    </dgm:pt>
    <dgm:pt modelId="{2589DB6E-3DAC-A847-879B-EF5AD7ABCD78}">
      <dgm:prSet phldrT="[Text]" custT="1"/>
      <dgm:spPr>
        <a:solidFill>
          <a:srgbClr val="4814A0"/>
        </a:solidFill>
        <a:effectLst/>
      </dgm:spPr>
      <dgm:t>
        <a:bodyPr anchor="ctr"/>
        <a:lstStyle/>
        <a:p>
          <a:pPr algn="ctr">
            <a:spcAft>
              <a:spcPts val="1200"/>
            </a:spcAft>
          </a:pPr>
          <a:r>
            <a:rPr lang="en-GB" sz="1500" b="1" dirty="0" smtClean="0"/>
            <a:t>Exporters at risk of stopping</a:t>
          </a:r>
          <a:endParaRPr lang="en-GB" sz="1500" b="1" dirty="0"/>
        </a:p>
      </dgm:t>
    </dgm:pt>
    <dgm:pt modelId="{2D361538-6DD3-1E4D-B5EE-9A773F25F6EB}" type="parTrans" cxnId="{408A107C-8DCD-D248-9A55-261B9EB58F38}">
      <dgm:prSet/>
      <dgm:spPr/>
      <dgm:t>
        <a:bodyPr/>
        <a:lstStyle/>
        <a:p>
          <a:endParaRPr lang="en-GB"/>
        </a:p>
      </dgm:t>
    </dgm:pt>
    <dgm:pt modelId="{09A7C575-37F8-CE41-B4A3-AF25D74F3FFF}" type="sibTrans" cxnId="{408A107C-8DCD-D248-9A55-261B9EB58F38}">
      <dgm:prSet/>
      <dgm:spPr/>
      <dgm:t>
        <a:bodyPr/>
        <a:lstStyle/>
        <a:p>
          <a:endParaRPr lang="en-GB"/>
        </a:p>
      </dgm:t>
    </dgm:pt>
    <dgm:pt modelId="{42232F5F-4258-2043-B275-CBF7DD98AA86}">
      <dgm:prSet phldrT="[Text]" custT="1"/>
      <dgm:spPr>
        <a:solidFill>
          <a:srgbClr val="0063BE"/>
        </a:solidFill>
        <a:effectLst/>
      </dgm:spPr>
      <dgm:t>
        <a:bodyPr anchor="ctr"/>
        <a:lstStyle/>
        <a:p>
          <a:pPr algn="ctr"/>
          <a:r>
            <a:rPr lang="en-GB" sz="1500" b="1" dirty="0" smtClean="0"/>
            <a:t>Growing exporters</a:t>
          </a:r>
          <a:endParaRPr lang="en-GB" sz="1500" b="1" dirty="0"/>
        </a:p>
      </dgm:t>
    </dgm:pt>
    <dgm:pt modelId="{97E7F80E-7387-E84A-BADB-6AE7A45E825E}" type="parTrans" cxnId="{7B2A0A24-382C-DB48-A6F1-BA06E7D78FCE}">
      <dgm:prSet/>
      <dgm:spPr/>
      <dgm:t>
        <a:bodyPr/>
        <a:lstStyle/>
        <a:p>
          <a:endParaRPr lang="en-GB"/>
        </a:p>
      </dgm:t>
    </dgm:pt>
    <dgm:pt modelId="{15670F10-8B23-074D-96B1-C1C34093251D}" type="sibTrans" cxnId="{7B2A0A24-382C-DB48-A6F1-BA06E7D78FCE}">
      <dgm:prSet/>
      <dgm:spPr/>
      <dgm:t>
        <a:bodyPr/>
        <a:lstStyle/>
        <a:p>
          <a:endParaRPr lang="en-GB"/>
        </a:p>
      </dgm:t>
    </dgm:pt>
    <dgm:pt modelId="{0B0F48FC-C33B-ED45-A28B-FF3F5B476500}">
      <dgm:prSet phldrT="[Text]" custT="1"/>
      <dgm:spPr>
        <a:solidFill>
          <a:srgbClr val="0063BE"/>
        </a:solidFill>
        <a:effectLst/>
      </dgm:spPr>
      <dgm:t>
        <a:bodyPr anchor="ctr"/>
        <a:lstStyle/>
        <a:p>
          <a:pPr algn="ctr"/>
          <a:r>
            <a:rPr lang="en-US" sz="1500" dirty="0" smtClean="0"/>
            <a:t>businesses who we can help to maintain and grow their exports</a:t>
          </a:r>
          <a:endParaRPr lang="en-GB" sz="1500" dirty="0"/>
        </a:p>
      </dgm:t>
    </dgm:pt>
    <dgm:pt modelId="{A61811A4-6F55-6249-A3D3-6A882D5E4D41}" type="parTrans" cxnId="{A75DF0E7-E131-5F46-BBC6-D7B49E84B7A6}">
      <dgm:prSet/>
      <dgm:spPr/>
      <dgm:t>
        <a:bodyPr/>
        <a:lstStyle/>
        <a:p>
          <a:endParaRPr lang="en-GB"/>
        </a:p>
      </dgm:t>
    </dgm:pt>
    <dgm:pt modelId="{29F6450B-0FBD-064D-BC29-25EB21985F39}" type="sibTrans" cxnId="{A75DF0E7-E131-5F46-BBC6-D7B49E84B7A6}">
      <dgm:prSet/>
      <dgm:spPr/>
      <dgm:t>
        <a:bodyPr/>
        <a:lstStyle/>
        <a:p>
          <a:endParaRPr lang="en-GB"/>
        </a:p>
      </dgm:t>
    </dgm:pt>
    <dgm:pt modelId="{F0F6E1CB-A11B-FE43-B79B-82824977359E}">
      <dgm:prSet phldrT="[Text]" custT="1"/>
      <dgm:spPr>
        <a:solidFill>
          <a:srgbClr val="4814A0"/>
        </a:solidFill>
        <a:effectLst/>
      </dgm:spPr>
      <dgm:t>
        <a:bodyPr anchor="ctr"/>
        <a:lstStyle/>
        <a:p>
          <a:pPr algn="ctr">
            <a:spcAft>
              <a:spcPts val="1200"/>
            </a:spcAft>
          </a:pPr>
          <a:r>
            <a:rPr lang="en-US" sz="1500" dirty="0" smtClean="0"/>
            <a:t>currently exporting and exports account for less than c.10% of overall turnover</a:t>
          </a:r>
          <a:endParaRPr lang="en-GB" sz="1500" dirty="0"/>
        </a:p>
      </dgm:t>
    </dgm:pt>
    <dgm:pt modelId="{C1BFAD88-7CB7-C340-AF35-D6E4CE2DB2ED}" type="parTrans" cxnId="{843D3604-E54D-6440-919F-B960F589417C}">
      <dgm:prSet/>
      <dgm:spPr/>
      <dgm:t>
        <a:bodyPr/>
        <a:lstStyle/>
        <a:p>
          <a:endParaRPr lang="en-GB"/>
        </a:p>
      </dgm:t>
    </dgm:pt>
    <dgm:pt modelId="{5FB2A73E-1978-274F-BB7C-922514B23402}" type="sibTrans" cxnId="{843D3604-E54D-6440-919F-B960F589417C}">
      <dgm:prSet/>
      <dgm:spPr/>
      <dgm:t>
        <a:bodyPr/>
        <a:lstStyle/>
        <a:p>
          <a:endParaRPr lang="en-GB"/>
        </a:p>
      </dgm:t>
    </dgm:pt>
    <dgm:pt modelId="{8CB4C4CF-CBB2-4A0E-B9B7-CF68F5AE9CF1}">
      <dgm:prSet phldrT="[Text]" custT="1"/>
      <dgm:spPr>
        <a:solidFill>
          <a:srgbClr val="4814A0"/>
        </a:solidFill>
        <a:effectLst/>
      </dgm:spPr>
      <dgm:t>
        <a:bodyPr anchor="ctr"/>
        <a:lstStyle/>
        <a:p>
          <a:pPr algn="ctr">
            <a:spcAft>
              <a:spcPts val="1200"/>
            </a:spcAft>
          </a:pPr>
          <a:r>
            <a:rPr lang="en-US" sz="1500" dirty="0" smtClean="0"/>
            <a:t>currently exporting and have won export orders in three countries or less</a:t>
          </a:r>
          <a:endParaRPr lang="en-GB" sz="1500" dirty="0"/>
        </a:p>
      </dgm:t>
    </dgm:pt>
    <dgm:pt modelId="{E30CE534-F8A0-46FD-8D64-C7D7B34EE51D}" type="parTrans" cxnId="{C5558104-C0C8-492A-9AE9-9DDDF78E934A}">
      <dgm:prSet/>
      <dgm:spPr/>
      <dgm:t>
        <a:bodyPr/>
        <a:lstStyle/>
        <a:p>
          <a:endParaRPr lang="en-GB"/>
        </a:p>
      </dgm:t>
    </dgm:pt>
    <dgm:pt modelId="{D4FA9345-9350-4949-AC01-EBC064E2CC37}" type="sibTrans" cxnId="{C5558104-C0C8-492A-9AE9-9DDDF78E934A}">
      <dgm:prSet/>
      <dgm:spPr/>
      <dgm:t>
        <a:bodyPr/>
        <a:lstStyle/>
        <a:p>
          <a:endParaRPr lang="en-GB"/>
        </a:p>
      </dgm:t>
    </dgm:pt>
    <dgm:pt modelId="{9AA61045-9DC3-FA4D-A829-94EB55E939F5}">
      <dgm:prSet custT="1"/>
      <dgm:spPr>
        <a:solidFill>
          <a:srgbClr val="00285F"/>
        </a:solidFill>
        <a:effectLst/>
      </dgm:spPr>
      <dgm:t>
        <a:bodyPr anchor="ctr"/>
        <a:lstStyle/>
        <a:p>
          <a:pPr algn="ctr">
            <a:spcAft>
              <a:spcPts val="1200"/>
            </a:spcAft>
          </a:pPr>
          <a:r>
            <a:rPr lang="en-US" sz="1500" dirty="0" smtClean="0"/>
            <a:t>have exported before but not won an export order in the past twelve months</a:t>
          </a:r>
          <a:endParaRPr lang="en-US" sz="1500" dirty="0"/>
        </a:p>
      </dgm:t>
    </dgm:pt>
    <dgm:pt modelId="{CE701EA5-052F-A046-90AA-6C476F77A2AC}" type="sibTrans" cxnId="{629359AD-E9FA-3C49-BF18-111DFD9ECC3C}">
      <dgm:prSet/>
      <dgm:spPr/>
      <dgm:t>
        <a:bodyPr/>
        <a:lstStyle/>
        <a:p>
          <a:endParaRPr lang="en-GB"/>
        </a:p>
      </dgm:t>
    </dgm:pt>
    <dgm:pt modelId="{9CF341A2-CD4B-DA4D-9F45-349804D3006E}" type="parTrans" cxnId="{629359AD-E9FA-3C49-BF18-111DFD9ECC3C}">
      <dgm:prSet/>
      <dgm:spPr/>
      <dgm:t>
        <a:bodyPr/>
        <a:lstStyle/>
        <a:p>
          <a:endParaRPr lang="en-GB"/>
        </a:p>
      </dgm:t>
    </dgm:pt>
    <dgm:pt modelId="{1811A16E-7B14-1F46-8509-6055ECC42B6C}">
      <dgm:prSet phldrT="[Text]" custT="1"/>
      <dgm:spPr>
        <a:solidFill>
          <a:srgbClr val="00285F"/>
        </a:solidFill>
        <a:effectLst/>
      </dgm:spPr>
      <dgm:t>
        <a:bodyPr anchor="ctr"/>
        <a:lstStyle/>
        <a:p>
          <a:pPr algn="ctr">
            <a:spcAft>
              <a:spcPts val="1200"/>
            </a:spcAft>
          </a:pPr>
          <a:r>
            <a:rPr lang="en-US" sz="1500" dirty="0" smtClean="0"/>
            <a:t>never exported before</a:t>
          </a:r>
          <a:endParaRPr lang="en-GB" sz="1500" b="1" dirty="0"/>
        </a:p>
      </dgm:t>
    </dgm:pt>
    <dgm:pt modelId="{98D7A821-2840-F64E-8F15-8EB95EB8692C}" type="sibTrans" cxnId="{EA8CF2E2-557E-AD43-938A-EE9A41CA3E63}">
      <dgm:prSet/>
      <dgm:spPr/>
      <dgm:t>
        <a:bodyPr/>
        <a:lstStyle/>
        <a:p>
          <a:endParaRPr lang="en-GB"/>
        </a:p>
      </dgm:t>
    </dgm:pt>
    <dgm:pt modelId="{1F776890-4DBE-8B46-99A0-4C5D0C6EDE98}" type="parTrans" cxnId="{EA8CF2E2-557E-AD43-938A-EE9A41CA3E63}">
      <dgm:prSet/>
      <dgm:spPr/>
      <dgm:t>
        <a:bodyPr/>
        <a:lstStyle/>
        <a:p>
          <a:endParaRPr lang="en-GB"/>
        </a:p>
      </dgm:t>
    </dgm:pt>
    <dgm:pt modelId="{330DCECC-E0DE-F749-88CD-7DA27C1DE6C2}" type="pres">
      <dgm:prSet presAssocID="{6D08108F-6BE6-FB49-8384-9443EE7BA8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ECB4456-7341-2246-A4D0-7F7DEDF28515}" type="pres">
      <dgm:prSet presAssocID="{56F5D246-ADC5-E54D-A173-F93583E00DA1}" presName="node" presStyleLbl="node1" presStyleIdx="0" presStyleCnt="3" custScaleY="77084" custLinFactNeighborX="-513" custLinFactNeighborY="-37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096D06-7E05-D84C-A09C-C744946A733B}" type="pres">
      <dgm:prSet presAssocID="{069872F7-AF22-E046-9500-5DBD6B1127B3}" presName="sibTrans" presStyleCnt="0"/>
      <dgm:spPr/>
    </dgm:pt>
    <dgm:pt modelId="{A4235EAA-E01D-6747-8392-566B19FB28EA}" type="pres">
      <dgm:prSet presAssocID="{2589DB6E-3DAC-A847-879B-EF5AD7ABCD78}" presName="node" presStyleLbl="node1" presStyleIdx="1" presStyleCnt="3" custScaleY="77765" custLinFactNeighborX="-9769" custLinFactNeighborY="-336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779799-75DF-EF49-9136-3B6AB3984194}" type="pres">
      <dgm:prSet presAssocID="{09A7C575-37F8-CE41-B4A3-AF25D74F3FFF}" presName="sibTrans" presStyleCnt="0"/>
      <dgm:spPr/>
    </dgm:pt>
    <dgm:pt modelId="{737FEF83-BCEA-CB4B-99CE-4313FECC561D}" type="pres">
      <dgm:prSet presAssocID="{42232F5F-4258-2043-B275-CBF7DD98AA86}" presName="node" presStyleLbl="node1" presStyleIdx="2" presStyleCnt="3" custScaleY="78410" custLinFactNeighborX="513" custLinFactNeighborY="-30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E753758-B247-4F8D-9AC6-107CA489EB26}" type="presOf" srcId="{2589DB6E-3DAC-A847-879B-EF5AD7ABCD78}" destId="{A4235EAA-E01D-6747-8392-566B19FB28EA}" srcOrd="0" destOrd="0" presId="urn:microsoft.com/office/officeart/2005/8/layout/hList6"/>
    <dgm:cxn modelId="{408A107C-8DCD-D248-9A55-261B9EB58F38}" srcId="{6D08108F-6BE6-FB49-8384-9443EE7BA8E2}" destId="{2589DB6E-3DAC-A847-879B-EF5AD7ABCD78}" srcOrd="1" destOrd="0" parTransId="{2D361538-6DD3-1E4D-B5EE-9A773F25F6EB}" sibTransId="{09A7C575-37F8-CE41-B4A3-AF25D74F3FFF}"/>
    <dgm:cxn modelId="{AF0FB5F8-A9C0-456F-A41E-B64725FF95C6}" type="presOf" srcId="{8CB4C4CF-CBB2-4A0E-B9B7-CF68F5AE9CF1}" destId="{A4235EAA-E01D-6747-8392-566B19FB28EA}" srcOrd="0" destOrd="2" presId="urn:microsoft.com/office/officeart/2005/8/layout/hList6"/>
    <dgm:cxn modelId="{44298C9A-FA44-4F42-9F6C-601E0C2FB596}" type="presOf" srcId="{42232F5F-4258-2043-B275-CBF7DD98AA86}" destId="{737FEF83-BCEA-CB4B-99CE-4313FECC561D}" srcOrd="0" destOrd="0" presId="urn:microsoft.com/office/officeart/2005/8/layout/hList6"/>
    <dgm:cxn modelId="{629359AD-E9FA-3C49-BF18-111DFD9ECC3C}" srcId="{56F5D246-ADC5-E54D-A173-F93583E00DA1}" destId="{9AA61045-9DC3-FA4D-A829-94EB55E939F5}" srcOrd="1" destOrd="0" parTransId="{9CF341A2-CD4B-DA4D-9F45-349804D3006E}" sibTransId="{CE701EA5-052F-A046-90AA-6C476F77A2AC}"/>
    <dgm:cxn modelId="{C5558104-C0C8-492A-9AE9-9DDDF78E934A}" srcId="{2589DB6E-3DAC-A847-879B-EF5AD7ABCD78}" destId="{8CB4C4CF-CBB2-4A0E-B9B7-CF68F5AE9CF1}" srcOrd="1" destOrd="0" parTransId="{E30CE534-F8A0-46FD-8D64-C7D7B34EE51D}" sibTransId="{D4FA9345-9350-4949-AC01-EBC064E2CC37}"/>
    <dgm:cxn modelId="{8614DFFA-F0AE-4424-BA0F-611B573C4FDF}" type="presOf" srcId="{6D08108F-6BE6-FB49-8384-9443EE7BA8E2}" destId="{330DCECC-E0DE-F749-88CD-7DA27C1DE6C2}" srcOrd="0" destOrd="0" presId="urn:microsoft.com/office/officeart/2005/8/layout/hList6"/>
    <dgm:cxn modelId="{7B2A0A24-382C-DB48-A6F1-BA06E7D78FCE}" srcId="{6D08108F-6BE6-FB49-8384-9443EE7BA8E2}" destId="{42232F5F-4258-2043-B275-CBF7DD98AA86}" srcOrd="2" destOrd="0" parTransId="{97E7F80E-7387-E84A-BADB-6AE7A45E825E}" sibTransId="{15670F10-8B23-074D-96B1-C1C34093251D}"/>
    <dgm:cxn modelId="{EF7D6A5E-3A5D-4A5A-889F-35B757BCCF60}" type="presOf" srcId="{F0F6E1CB-A11B-FE43-B79B-82824977359E}" destId="{A4235EAA-E01D-6747-8392-566B19FB28EA}" srcOrd="0" destOrd="1" presId="urn:microsoft.com/office/officeart/2005/8/layout/hList6"/>
    <dgm:cxn modelId="{96AA9514-FDA0-41F6-BDF2-8A761305B22E}" type="presOf" srcId="{56F5D246-ADC5-E54D-A173-F93583E00DA1}" destId="{3ECB4456-7341-2246-A4D0-7F7DEDF28515}" srcOrd="0" destOrd="0" presId="urn:microsoft.com/office/officeart/2005/8/layout/hList6"/>
    <dgm:cxn modelId="{EA8CF2E2-557E-AD43-938A-EE9A41CA3E63}" srcId="{56F5D246-ADC5-E54D-A173-F93583E00DA1}" destId="{1811A16E-7B14-1F46-8509-6055ECC42B6C}" srcOrd="0" destOrd="0" parTransId="{1F776890-4DBE-8B46-99A0-4C5D0C6EDE98}" sibTransId="{98D7A821-2840-F64E-8F15-8EB95EB8692C}"/>
    <dgm:cxn modelId="{843D3604-E54D-6440-919F-B960F589417C}" srcId="{2589DB6E-3DAC-A847-879B-EF5AD7ABCD78}" destId="{F0F6E1CB-A11B-FE43-B79B-82824977359E}" srcOrd="0" destOrd="0" parTransId="{C1BFAD88-7CB7-C340-AF35-D6E4CE2DB2ED}" sibTransId="{5FB2A73E-1978-274F-BB7C-922514B23402}"/>
    <dgm:cxn modelId="{A75DF0E7-E131-5F46-BBC6-D7B49E84B7A6}" srcId="{42232F5F-4258-2043-B275-CBF7DD98AA86}" destId="{0B0F48FC-C33B-ED45-A28B-FF3F5B476500}" srcOrd="0" destOrd="0" parTransId="{A61811A4-6F55-6249-A3D3-6A882D5E4D41}" sibTransId="{29F6450B-0FBD-064D-BC29-25EB21985F39}"/>
    <dgm:cxn modelId="{BFE0839C-BEB8-4D6F-84E7-B951ADE881B4}" type="presOf" srcId="{9AA61045-9DC3-FA4D-A829-94EB55E939F5}" destId="{3ECB4456-7341-2246-A4D0-7F7DEDF28515}" srcOrd="0" destOrd="2" presId="urn:microsoft.com/office/officeart/2005/8/layout/hList6"/>
    <dgm:cxn modelId="{2113731D-0100-E34E-BE52-4202B0A3A2EE}" srcId="{6D08108F-6BE6-FB49-8384-9443EE7BA8E2}" destId="{56F5D246-ADC5-E54D-A173-F93583E00DA1}" srcOrd="0" destOrd="0" parTransId="{1EB73FFF-2E3C-1745-94B9-0D2EF45B57CC}" sibTransId="{069872F7-AF22-E046-9500-5DBD6B1127B3}"/>
    <dgm:cxn modelId="{B9BDBC98-4D81-4625-ACAB-377AFFA1602C}" type="presOf" srcId="{1811A16E-7B14-1F46-8509-6055ECC42B6C}" destId="{3ECB4456-7341-2246-A4D0-7F7DEDF28515}" srcOrd="0" destOrd="1" presId="urn:microsoft.com/office/officeart/2005/8/layout/hList6"/>
    <dgm:cxn modelId="{17836A55-36AA-45B7-A7C0-C5DF86041333}" type="presOf" srcId="{0B0F48FC-C33B-ED45-A28B-FF3F5B476500}" destId="{737FEF83-BCEA-CB4B-99CE-4313FECC561D}" srcOrd="0" destOrd="1" presId="urn:microsoft.com/office/officeart/2005/8/layout/hList6"/>
    <dgm:cxn modelId="{77AA0DF3-A22C-4D4C-BC3C-0C228438D6F8}" type="presParOf" srcId="{330DCECC-E0DE-F749-88CD-7DA27C1DE6C2}" destId="{3ECB4456-7341-2246-A4D0-7F7DEDF28515}" srcOrd="0" destOrd="0" presId="urn:microsoft.com/office/officeart/2005/8/layout/hList6"/>
    <dgm:cxn modelId="{A77AD497-0994-408D-BDDA-34C4A4CD9B38}" type="presParOf" srcId="{330DCECC-E0DE-F749-88CD-7DA27C1DE6C2}" destId="{FE096D06-7E05-D84C-A09C-C744946A733B}" srcOrd="1" destOrd="0" presId="urn:microsoft.com/office/officeart/2005/8/layout/hList6"/>
    <dgm:cxn modelId="{8383F5B3-BC58-4E6A-B030-C4F10336F036}" type="presParOf" srcId="{330DCECC-E0DE-F749-88CD-7DA27C1DE6C2}" destId="{A4235EAA-E01D-6747-8392-566B19FB28EA}" srcOrd="2" destOrd="0" presId="urn:microsoft.com/office/officeart/2005/8/layout/hList6"/>
    <dgm:cxn modelId="{73C60D06-1098-42D5-A381-4659141480C6}" type="presParOf" srcId="{330DCECC-E0DE-F749-88CD-7DA27C1DE6C2}" destId="{22779799-75DF-EF49-9136-3B6AB3984194}" srcOrd="3" destOrd="0" presId="urn:microsoft.com/office/officeart/2005/8/layout/hList6"/>
    <dgm:cxn modelId="{C2688177-3022-4F33-B7CC-2114D721B914}" type="presParOf" srcId="{330DCECC-E0DE-F749-88CD-7DA27C1DE6C2}" destId="{737FEF83-BCEA-CB4B-99CE-4313FECC561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CB4456-7341-2246-A4D0-7F7DEDF28515}">
      <dsp:nvSpPr>
        <dsp:cNvPr id="0" name=""/>
        <dsp:cNvSpPr/>
      </dsp:nvSpPr>
      <dsp:spPr>
        <a:xfrm rot="16200000">
          <a:off x="-478604" y="846307"/>
          <a:ext cx="3653993" cy="2696783"/>
        </a:xfrm>
        <a:prstGeom prst="flowChartManualOperation">
          <a:avLst/>
        </a:prstGeom>
        <a:solidFill>
          <a:srgbClr val="00285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n-GB" sz="1500" b="1" kern="1200" dirty="0" smtClean="0"/>
            <a:t>New and returning exporters</a:t>
          </a:r>
          <a:endParaRPr lang="en-GB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500" kern="1200" dirty="0" smtClean="0"/>
            <a:t>never exported before</a:t>
          </a:r>
          <a:endParaRPr lang="en-GB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500" kern="1200" dirty="0" smtClean="0"/>
            <a:t>have exported before but not won an export order in the past twelve months</a:t>
          </a:r>
          <a:endParaRPr lang="en-US" sz="1500" kern="1200" dirty="0"/>
        </a:p>
      </dsp:txBody>
      <dsp:txXfrm rot="5400000">
        <a:off x="1" y="1098501"/>
        <a:ext cx="2696783" cy="2192395"/>
      </dsp:txXfrm>
    </dsp:sp>
    <dsp:sp modelId="{A4235EAA-E01D-6747-8392-566B19FB28EA}">
      <dsp:nvSpPr>
        <dsp:cNvPr id="0" name=""/>
        <dsp:cNvSpPr/>
      </dsp:nvSpPr>
      <dsp:spPr>
        <a:xfrm rot="16200000">
          <a:off x="2385575" y="862424"/>
          <a:ext cx="3686274" cy="2696783"/>
        </a:xfrm>
        <a:prstGeom prst="flowChartManualOperation">
          <a:avLst/>
        </a:prstGeom>
        <a:solidFill>
          <a:srgbClr val="4814A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n-GB" sz="1500" b="1" kern="1200" dirty="0" smtClean="0"/>
            <a:t>Exporters at risk of stopping</a:t>
          </a:r>
          <a:endParaRPr lang="en-GB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500" kern="1200" dirty="0" smtClean="0"/>
            <a:t>currently exporting and exports account for less than c.10% of overall turnover</a:t>
          </a:r>
          <a:endParaRPr lang="en-GB" sz="1500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500" kern="1200" dirty="0" smtClean="0"/>
            <a:t>currently exporting and have won export orders in three countries or less</a:t>
          </a:r>
          <a:endParaRPr lang="en-GB" sz="1500" kern="1200" dirty="0"/>
        </a:p>
      </dsp:txBody>
      <dsp:txXfrm rot="5400000">
        <a:off x="2880321" y="1104933"/>
        <a:ext cx="2696783" cy="2211764"/>
      </dsp:txXfrm>
    </dsp:sp>
    <dsp:sp modelId="{737FEF83-BCEA-CB4B-99CE-4313FECC561D}">
      <dsp:nvSpPr>
        <dsp:cNvPr id="0" name=""/>
        <dsp:cNvSpPr/>
      </dsp:nvSpPr>
      <dsp:spPr>
        <a:xfrm rot="16200000">
          <a:off x="5290127" y="877735"/>
          <a:ext cx="3716849" cy="2696783"/>
        </a:xfrm>
        <a:prstGeom prst="flowChartManualOperation">
          <a:avLst/>
        </a:prstGeom>
        <a:solidFill>
          <a:srgbClr val="0063B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Growing exporters</a:t>
          </a:r>
          <a:endParaRPr lang="en-GB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businesses who we can help to maintain and grow their exports</a:t>
          </a:r>
          <a:endParaRPr lang="en-GB" sz="1500" kern="1200" dirty="0"/>
        </a:p>
      </dsp:txBody>
      <dsp:txXfrm rot="5400000">
        <a:off x="5800160" y="1111072"/>
        <a:ext cx="2696783" cy="2230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72D2567-A6D4-43E8-9C85-95CC4934C82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F78723F-3AFC-4DD9-AC3D-EB11A8B81B8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ea typeface="ＭＳ Ｐゴシック" charset="-128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6B0DCDD-55F7-2D4E-B509-00B227E1D4CC}" type="slidenum">
              <a:rPr lang="en-US" altLang="en-US" sz="1200">
                <a:latin typeface="Calibri" charset="0"/>
              </a:rPr>
              <a:pPr/>
              <a:t>2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536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F8A46AA-EF5C-5D48-98B4-9B0A2E577259}" type="slidenum">
              <a:rPr lang="en-GB" altLang="en-US" sz="1200">
                <a:latin typeface="Calibri" charset="0"/>
              </a:rPr>
              <a:pPr/>
              <a:t>8</a:t>
            </a:fld>
            <a:endParaRPr lang="en-GB" altLang="en-US" sz="1200">
              <a:latin typeface="Calibri" charset="0"/>
            </a:endParaRPr>
          </a:p>
        </p:txBody>
      </p:sp>
      <p:sp>
        <p:nvSpPr>
          <p:cNvPr id="90115" name="Rectangle 7"/>
          <p:cNvSpPr txBox="1">
            <a:spLocks noGrp="1" noChangeArrowheads="1"/>
          </p:cNvSpPr>
          <p:nvPr/>
        </p:nvSpPr>
        <p:spPr bwMode="auto">
          <a:xfrm>
            <a:off x="3818971" y="9377317"/>
            <a:ext cx="2921582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8C6A219B-7082-A047-BF2C-4678F6A276C7}" type="slidenum">
              <a:rPr lang="en-GB" altLang="en-US" sz="1200"/>
              <a:pPr algn="r" eaLnBrk="1" hangingPunct="1"/>
              <a:t>8</a:t>
            </a:fld>
            <a:endParaRPr lang="en-GB" altLang="en-US" sz="1200"/>
          </a:p>
        </p:txBody>
      </p:sp>
      <p:sp>
        <p:nvSpPr>
          <p:cNvPr id="9011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011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buFontTx/>
              <a:buAutoNum type="arabicPeriod" startAt="4"/>
            </a:pPr>
            <a:endParaRPr lang="en-GB" altLang="en-US" sz="1000" dirty="0">
              <a:latin typeface="Tahoma" charset="0"/>
              <a:ea typeface="ＭＳ Ｐゴシック" charset="-128"/>
            </a:endParaRPr>
          </a:p>
          <a:p>
            <a:pPr marL="228600" indent="-228600" eaLnBrk="1" hangingPunct="1">
              <a:spcBef>
                <a:spcPct val="0"/>
              </a:spcBef>
            </a:pPr>
            <a:endParaRPr lang="en-GB" altLang="en-US" sz="1000" dirty="0">
              <a:latin typeface="Tahoma" charset="0"/>
              <a:ea typeface="ＭＳ Ｐゴシック" charset="-128"/>
            </a:endParaRPr>
          </a:p>
        </p:txBody>
      </p:sp>
      <p:sp>
        <p:nvSpPr>
          <p:cNvPr id="90118" name="Slide Number Placeholder 3"/>
          <p:cNvSpPr txBox="1">
            <a:spLocks noGrp="1"/>
          </p:cNvSpPr>
          <p:nvPr/>
        </p:nvSpPr>
        <p:spPr bwMode="auto">
          <a:xfrm>
            <a:off x="3818971" y="9377317"/>
            <a:ext cx="2921582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82AA06DD-8DC4-AB47-BE39-9FDB1588A9E6}" type="slidenum">
              <a:rPr lang="en-GB" altLang="en-US" sz="1200"/>
              <a:pPr algn="r" eaLnBrk="1" hangingPunct="1"/>
              <a:t>8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174070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4500" y="4797425"/>
            <a:ext cx="4959350" cy="946150"/>
          </a:xfrm>
        </p:spPr>
        <p:txBody>
          <a:bodyPr tIns="0" bIns="0" anchor="b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4500" y="5778500"/>
            <a:ext cx="4956175" cy="312738"/>
          </a:xfrm>
        </p:spPr>
        <p:txBody>
          <a:bodyPr tIns="0" bIns="0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44500" y="6092825"/>
            <a:ext cx="2133600" cy="266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5E560348-FC27-479A-89CA-B4F9F7C37EE3}" type="datetime1">
              <a:rPr lang="en-US" altLang="en-US"/>
              <a:pPr>
                <a:defRPr/>
              </a:pPr>
              <a:t>6/18/2019</a:t>
            </a:fld>
            <a:endParaRPr lang="en-GB" alt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91513" y="6453188"/>
            <a:ext cx="430212" cy="215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94BE368-E550-47DD-9F3E-AD72643987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337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91513" y="6453188"/>
            <a:ext cx="430212" cy="215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CCFF18B-F524-4D04-A9FA-69AA60828FF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885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91513" y="6453188"/>
            <a:ext cx="430212" cy="215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32DBE69-5C2C-495F-8A82-A635812988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7765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3525" y="349250"/>
            <a:ext cx="2057400" cy="5422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325" y="349250"/>
            <a:ext cx="6019800" cy="5422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91513" y="6453188"/>
            <a:ext cx="430212" cy="215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E3DBFCD-7C80-43E6-A6E2-BD06BEFDAB9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7878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ukti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360363" y="6289675"/>
            <a:ext cx="7921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6F58965-7555-C740-87FD-D74AD668252B}" type="slidenum">
              <a:rPr lang="en-US" altLang="en-US" sz="1200">
                <a:solidFill>
                  <a:schemeClr val="bg1"/>
                </a:solidFill>
              </a:rPr>
              <a:pPr eaLnBrk="1" hangingPunct="1"/>
              <a:t>‹#›</a:t>
            </a:fld>
            <a:r>
              <a:rPr lang="en-US" altLang="en-US" sz="180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15900" y="1196975"/>
            <a:ext cx="8712200" cy="0"/>
          </a:xfrm>
          <a:prstGeom prst="line">
            <a:avLst/>
          </a:prstGeom>
          <a:ln w="19050">
            <a:solidFill>
              <a:srgbClr val="CF0F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2575"/>
            <a:ext cx="13208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412781"/>
            <a:ext cx="8244448" cy="4739679"/>
          </a:xfrm>
        </p:spPr>
        <p:txBody>
          <a:bodyPr spcCol="180000"/>
          <a:lstStyle>
            <a:lvl1pPr marL="0">
              <a:spcBef>
                <a:spcPts val="1200"/>
              </a:spcBef>
              <a:defRPr sz="2000" b="0">
                <a:solidFill>
                  <a:srgbClr val="B60432"/>
                </a:solidFill>
              </a:defRPr>
            </a:lvl1pPr>
            <a:lvl2pPr marL="0" indent="0">
              <a:spcBef>
                <a:spcPts val="600"/>
              </a:spcBef>
              <a:defRPr sz="1400"/>
            </a:lvl2pPr>
            <a:lvl3pPr>
              <a:defRPr sz="1400"/>
            </a:lvl3pPr>
            <a:lvl4pPr indent="0">
              <a:buNone/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39756" y="116632"/>
            <a:ext cx="6553423" cy="864096"/>
          </a:xfrm>
        </p:spPr>
        <p:txBody>
          <a:bodyPr anchor="b"/>
          <a:lstStyle>
            <a:lvl1pPr>
              <a:defRPr sz="2800" baseline="0">
                <a:solidFill>
                  <a:srgbClr val="CF0A2C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2CF86C-9258-FB4C-A847-FA004ABBBF8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635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CA294-AE5D-49C7-A63A-EB21D225CD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6285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533400" y="955675"/>
            <a:ext cx="8078788" cy="61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249238"/>
            <a:ext cx="392113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3CBCC-0599-4D4D-AE7A-3B509D16FCC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4442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B482B-F0B9-4662-94E3-2B94590D91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8512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C28F2-F38B-4E82-B0A9-428F7883BA5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7912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EE0F-B50C-4BC2-B221-E632FD731FF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9637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3A128-C2E7-425A-82A4-F71B0E0169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2013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91513" y="6453188"/>
            <a:ext cx="430212" cy="215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75668C9-5ED3-4749-A299-28BFE19495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4650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C380D-5949-4B86-BBAD-3BFEE51723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3860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0671E-E1D7-4C9A-82FF-FCCD3BD2127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6333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519D1-C2A9-4D0E-81CE-1D7C9FEC4EA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1893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D64EB-190A-40DE-8EA0-08F624B3AC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5163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F2CB1-8938-4F7E-8D6B-846167ADFE4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5096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050FE-4D83-4379-9896-45136D8F86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7396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25" y="1341438"/>
            <a:ext cx="2733675" cy="4430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9108D-4509-4CB9-A7C0-28DEAA53DE1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69285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5219700" y="188913"/>
            <a:ext cx="3016250" cy="2159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GB" altLang="en-US"/>
              <a:t>To edit click View&gt;Header and Footer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91513" y="188913"/>
            <a:ext cx="430212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CA01D-1635-44AB-84E2-2DB27BA325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61543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325" y="1341438"/>
            <a:ext cx="1290638" cy="44307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4363" y="1341438"/>
            <a:ext cx="1290637" cy="44307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846C0-413A-4E0C-91A3-5985E1C65A5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7665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AB437-13E9-4262-98F0-DCA2DFB2D6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36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1E13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25" y="349250"/>
            <a:ext cx="8159750" cy="6477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269875" indent="-268288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541338" indent="-26987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04863" indent="-261938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74863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91513" y="6453188"/>
            <a:ext cx="430212" cy="215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BFF1F30-149B-42DD-B1C0-B04DE498FF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53110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BAD28-025C-4C9F-9082-EA24C588C22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7655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93276-B5E7-4510-AD59-E03E178868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9528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A382E-662A-4B90-9811-1553196384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42578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47714-77CF-43AE-BCB7-B073C86C00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28378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325" y="1341438"/>
            <a:ext cx="2733675" cy="4430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F79F2-CB17-469D-AF16-E44306AE0A3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89969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3525" y="349250"/>
            <a:ext cx="2057400" cy="5422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325" y="349250"/>
            <a:ext cx="6019800" cy="5422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C1CB5-711C-4660-AE8F-A7E887DA9E7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19630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7464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2188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7147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99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91513" y="6453188"/>
            <a:ext cx="430212" cy="215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8491B23-23DA-4024-8C2E-B01D576BA1F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783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5849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1193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D8712-5369-4585-B645-7D8B627F8B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07292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ABDD8-C5AE-4981-9F87-2C79C621AE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1206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A8291-3119-4D42-9AA3-6B87E6C055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84057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8909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5631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4500" y="4797425"/>
            <a:ext cx="4959350" cy="946150"/>
          </a:xfrm>
        </p:spPr>
        <p:txBody>
          <a:bodyPr tIns="0" bIns="0" anchor="b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4500" y="5778500"/>
            <a:ext cx="4956175" cy="312738"/>
          </a:xfrm>
        </p:spPr>
        <p:txBody>
          <a:bodyPr tIns="0" bIns="0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44500" y="6092825"/>
            <a:ext cx="2133600" cy="266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656BE5C2-79EF-41D2-B9DA-5DC03B13127B}" type="datetime1">
              <a:rPr lang="en-US" altLang="en-US"/>
              <a:pPr>
                <a:defRPr/>
              </a:pPr>
              <a:t>6/18/2019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91212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E81D6-6F2C-4A46-A342-E0A0CA3BAAB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1708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9CD88-E5E1-4C3A-A4F8-8402B0718B0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954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325" y="1341438"/>
            <a:ext cx="4038600" cy="4430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1341438"/>
            <a:ext cx="4038600" cy="4430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91513" y="6453188"/>
            <a:ext cx="430212" cy="215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A03C9BF-D3C7-4A14-A55F-3506DE6BA7C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70779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325" y="1341438"/>
            <a:ext cx="4038600" cy="4430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1341438"/>
            <a:ext cx="4038600" cy="4430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AA648-3C47-4B80-90F3-586F9F6A75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0341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A5C51-12AD-4B9C-9525-52D2960B9D9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26893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20528-4D94-4BFA-B0D0-108CF4CFBC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90676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6805F-6B7B-4990-8E1C-A804134199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58716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02F5A-CA84-4B7F-A571-6EDA0CC8C03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81680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BA774-0359-4F7E-B9C2-02C8CE9B64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0295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E19DE-57BD-465A-903E-FE2F1024D4D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42200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3525" y="349250"/>
            <a:ext cx="2057400" cy="5422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325" y="349250"/>
            <a:ext cx="6019800" cy="5422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68C78-EE77-461B-9BFC-C138905F2D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3769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ukti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360363" y="6289675"/>
            <a:ext cx="7921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6F58965-7555-C740-87FD-D74AD668252B}" type="slidenum">
              <a:rPr lang="en-US" altLang="en-US" sz="1200">
                <a:solidFill>
                  <a:schemeClr val="bg1"/>
                </a:solidFill>
              </a:rPr>
              <a:pPr eaLnBrk="1" hangingPunct="1"/>
              <a:t>‹#›</a:t>
            </a:fld>
            <a:r>
              <a:rPr lang="en-US" altLang="en-US" sz="180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15900" y="1196975"/>
            <a:ext cx="8712200" cy="0"/>
          </a:xfrm>
          <a:prstGeom prst="line">
            <a:avLst/>
          </a:prstGeom>
          <a:ln w="19050">
            <a:solidFill>
              <a:srgbClr val="CF0F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2575"/>
            <a:ext cx="13208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412781"/>
            <a:ext cx="8244448" cy="4739679"/>
          </a:xfrm>
        </p:spPr>
        <p:txBody>
          <a:bodyPr spcCol="180000"/>
          <a:lstStyle>
            <a:lvl1pPr marL="0">
              <a:spcBef>
                <a:spcPts val="1200"/>
              </a:spcBef>
              <a:defRPr sz="2000" b="0">
                <a:solidFill>
                  <a:srgbClr val="B60432"/>
                </a:solidFill>
              </a:defRPr>
            </a:lvl1pPr>
            <a:lvl2pPr marL="0" indent="0">
              <a:spcBef>
                <a:spcPts val="600"/>
              </a:spcBef>
              <a:defRPr sz="1400"/>
            </a:lvl2pPr>
            <a:lvl3pPr>
              <a:defRPr sz="1400"/>
            </a:lvl3pPr>
            <a:lvl4pPr indent="0">
              <a:buNone/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39756" y="116632"/>
            <a:ext cx="6553423" cy="864096"/>
          </a:xfrm>
        </p:spPr>
        <p:txBody>
          <a:bodyPr anchor="b"/>
          <a:lstStyle>
            <a:lvl1pPr>
              <a:defRPr sz="2800" baseline="0">
                <a:solidFill>
                  <a:srgbClr val="CF0A2C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2CF86C-9258-FB4C-A847-FA004ABBBF8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58516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4500" y="4797425"/>
            <a:ext cx="4959350" cy="946150"/>
          </a:xfrm>
        </p:spPr>
        <p:txBody>
          <a:bodyPr tIns="0" bIns="0" anchor="b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4500" y="5778500"/>
            <a:ext cx="4956175" cy="312738"/>
          </a:xfrm>
        </p:spPr>
        <p:txBody>
          <a:bodyPr tIns="0" bIns="0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44500" y="6092825"/>
            <a:ext cx="2133600" cy="266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1F43DFA6-9AFD-4158-8473-A1DC82814A37}" type="datetime1">
              <a:rPr lang="en-US" altLang="en-US"/>
              <a:pPr>
                <a:defRPr/>
              </a:pPr>
              <a:t>6/18/2019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957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91513" y="6453188"/>
            <a:ext cx="430212" cy="215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B09F38D-C103-47C4-86B8-76A2E47A9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1587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4500" y="4797425"/>
            <a:ext cx="4959350" cy="946150"/>
          </a:xfrm>
        </p:spPr>
        <p:txBody>
          <a:bodyPr tIns="0" bIns="0" anchor="b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4500" y="5778500"/>
            <a:ext cx="4956175" cy="312738"/>
          </a:xfrm>
        </p:spPr>
        <p:txBody>
          <a:bodyPr tIns="0" bIns="0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44500" y="6092825"/>
            <a:ext cx="2133600" cy="266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DCDCBBFC-67D7-4694-ACA4-458287F54904}" type="datetime1">
              <a:rPr lang="en-US" altLang="en-US"/>
              <a:pPr>
                <a:defRPr/>
              </a:pPr>
              <a:t>6/18/2019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03149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4500" y="4797425"/>
            <a:ext cx="4959350" cy="946150"/>
          </a:xfrm>
        </p:spPr>
        <p:txBody>
          <a:bodyPr tIns="0" bIns="0" anchor="b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4500" y="5778500"/>
            <a:ext cx="4956175" cy="312738"/>
          </a:xfrm>
        </p:spPr>
        <p:txBody>
          <a:bodyPr tIns="0" bIns="0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44500" y="6092825"/>
            <a:ext cx="2133600" cy="266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A73DB399-594B-441D-93B9-31CFE9B72D43}" type="datetime1">
              <a:rPr lang="en-US" altLang="en-US"/>
              <a:pPr>
                <a:defRPr/>
              </a:pPr>
              <a:t>6/18/2019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39809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4500" y="4797425"/>
            <a:ext cx="4959350" cy="946150"/>
          </a:xfrm>
        </p:spPr>
        <p:txBody>
          <a:bodyPr tIns="0" bIns="0" anchor="b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4500" y="5778500"/>
            <a:ext cx="4956175" cy="312738"/>
          </a:xfrm>
        </p:spPr>
        <p:txBody>
          <a:bodyPr tIns="0" bIns="0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44500" y="6092825"/>
            <a:ext cx="2133600" cy="266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053337A8-F7E9-4F24-A907-31A04DC2E807}" type="datetime1">
              <a:rPr lang="en-US" altLang="en-US"/>
              <a:pPr>
                <a:defRPr/>
              </a:pPr>
              <a:t>6/18/2019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80848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4500" y="4797425"/>
            <a:ext cx="4959350" cy="946150"/>
          </a:xfrm>
        </p:spPr>
        <p:txBody>
          <a:bodyPr tIns="0" bIns="0" anchor="b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4500" y="5778500"/>
            <a:ext cx="4956175" cy="312738"/>
          </a:xfrm>
        </p:spPr>
        <p:txBody>
          <a:bodyPr tIns="0" bIns="0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44500" y="6092825"/>
            <a:ext cx="2133600" cy="266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CA41F630-EA01-4286-8D6E-8CBC6105488F}" type="datetime1">
              <a:rPr lang="en-US" altLang="en-US"/>
              <a:pPr>
                <a:defRPr/>
              </a:pPr>
              <a:t>6/18/2019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5072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FABE2-56F8-4477-B592-A6A8724DA2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91974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27754-9653-4D12-9B3B-78C7E9DA612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75047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325" y="1341438"/>
            <a:ext cx="4038600" cy="4430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1341438"/>
            <a:ext cx="4038600" cy="4430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BC6BB-BB30-42B5-AA67-71D2F8A2446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51940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1DD37-78FA-4388-BBF4-4F21F279845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64491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820D2-2FCF-4E7B-AF05-AE51733BE46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56663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28868-50F4-40DE-8E31-3E8B68FFD31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915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91513" y="6453188"/>
            <a:ext cx="430212" cy="215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FD7C574-3B12-45B7-9194-EEFD60C9CCA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74609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81B63-1CA8-4CB0-9CF0-C9C983EAB32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32700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448B9-3EF6-4BAE-9681-CD569E7573C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65464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24FF9-BD66-4D20-9F50-77022E94C3C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41116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3525" y="349250"/>
            <a:ext cx="2057400" cy="5422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325" y="349250"/>
            <a:ext cx="6019800" cy="5422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660A7-A3BD-40A4-AF8E-88F2BF8163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97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91513" y="6453188"/>
            <a:ext cx="430212" cy="215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1087951-902B-4975-A22F-D713D86865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026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91513" y="6453188"/>
            <a:ext cx="430212" cy="215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A6F8760-30A5-4131-983C-59E3293285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243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60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1325" y="349250"/>
            <a:ext cx="822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1325" y="1341438"/>
            <a:ext cx="8229600" cy="443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 </a:t>
            </a: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533400" y="955675"/>
            <a:ext cx="8078788" cy="619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pic>
        <p:nvPicPr>
          <p:cNvPr id="1029" name="Picture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249238"/>
            <a:ext cx="392113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059" r:id="rId1"/>
    <p:sldLayoutId id="2147487060" r:id="rId2"/>
    <p:sldLayoutId id="2147487061" r:id="rId3"/>
    <p:sldLayoutId id="2147487062" r:id="rId4"/>
    <p:sldLayoutId id="2147487063" r:id="rId5"/>
    <p:sldLayoutId id="2147487064" r:id="rId6"/>
    <p:sldLayoutId id="2147487065" r:id="rId7"/>
    <p:sldLayoutId id="2147487066" r:id="rId8"/>
    <p:sldLayoutId id="2147487067" r:id="rId9"/>
    <p:sldLayoutId id="2147487068" r:id="rId10"/>
    <p:sldLayoutId id="2147487069" r:id="rId11"/>
    <p:sldLayoutId id="2147487070" r:id="rId12"/>
    <p:sldLayoutId id="2147487087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269875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Arial" charset="0"/>
          <a:cs typeface="+mn-cs"/>
        </a:defRPr>
      </a:lvl2pPr>
      <a:lvl3pPr marL="541338" indent="-269875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804863" indent="-261938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Arial" charset="0"/>
          <a:cs typeface="+mn-cs"/>
        </a:defRPr>
      </a:lvl4pPr>
      <a:lvl5pPr marL="20748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320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92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64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36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13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291513" y="6453188"/>
            <a:ext cx="430212" cy="2159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B1CB0BF-CFFC-4692-9487-2074C82181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16" r:id="rId1"/>
    <p:sldLayoutId id="2147487071" r:id="rId2"/>
    <p:sldLayoutId id="2147487017" r:id="rId3"/>
    <p:sldLayoutId id="2147487018" r:id="rId4"/>
    <p:sldLayoutId id="2147487019" r:id="rId5"/>
    <p:sldLayoutId id="2147487020" r:id="rId6"/>
    <p:sldLayoutId id="2147487021" r:id="rId7"/>
    <p:sldLayoutId id="2147487022" r:id="rId8"/>
    <p:sldLayoutId id="2147487023" r:id="rId9"/>
    <p:sldLayoutId id="2147487024" r:id="rId10"/>
    <p:sldLayoutId id="214748702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1325" y="349250"/>
            <a:ext cx="822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533400" y="955675"/>
            <a:ext cx="8078788" cy="619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1513" y="6453188"/>
            <a:ext cx="43021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AABD1898-CE1A-40B8-AEDE-E3C819A611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3077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249238"/>
            <a:ext cx="392113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026" r:id="rId1"/>
    <p:sldLayoutId id="2147487027" r:id="rId2"/>
    <p:sldLayoutId id="2147487072" r:id="rId3"/>
    <p:sldLayoutId id="2147487028" r:id="rId4"/>
    <p:sldLayoutId id="2147487029" r:id="rId5"/>
    <p:sldLayoutId id="2147487030" r:id="rId6"/>
    <p:sldLayoutId id="2147487031" r:id="rId7"/>
    <p:sldLayoutId id="2147487032" r:id="rId8"/>
    <p:sldLayoutId id="2147487033" r:id="rId9"/>
    <p:sldLayoutId id="2147487034" r:id="rId10"/>
    <p:sldLayoutId id="214748703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269875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Arial" charset="0"/>
          <a:cs typeface="+mn-cs"/>
        </a:defRPr>
      </a:lvl2pPr>
      <a:lvl3pPr marL="541338" indent="-269875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804863" indent="-261938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Arial" charset="0"/>
          <a:cs typeface="+mn-cs"/>
        </a:defRPr>
      </a:lvl4pPr>
      <a:lvl5pPr marL="20748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320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92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64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36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1513" y="188913"/>
            <a:ext cx="43021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FB7147EF-C83A-4E55-A739-10272D1226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grpSp>
        <p:nvGrpSpPr>
          <p:cNvPr id="4099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100" name="Rectangle 9"/>
            <p:cNvSpPr>
              <a:spLocks noChangeArrowheads="1"/>
            </p:cNvSpPr>
            <p:nvPr userDrawn="1"/>
          </p:nvSpPr>
          <p:spPr bwMode="auto">
            <a:xfrm>
              <a:off x="4784" y="164"/>
              <a:ext cx="844" cy="3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ea typeface="+mn-ea"/>
              </a:endParaRPr>
            </a:p>
          </p:txBody>
        </p:sp>
        <p:pic>
          <p:nvPicPr>
            <p:cNvPr id="3077" name="Picture 10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73" r:id="rId1"/>
    <p:sldLayoutId id="2147487074" r:id="rId2"/>
    <p:sldLayoutId id="2147487075" r:id="rId3"/>
    <p:sldLayoutId id="2147487076" r:id="rId4"/>
    <p:sldLayoutId id="2147487077" r:id="rId5"/>
    <p:sldLayoutId id="2147487078" r:id="rId6"/>
    <p:sldLayoutId id="2147487036" r:id="rId7"/>
    <p:sldLayoutId id="2147487037" r:id="rId8"/>
    <p:sldLayoutId id="2147487038" r:id="rId9"/>
    <p:sldLayoutId id="2147487079" r:id="rId10"/>
    <p:sldLayoutId id="214748708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269875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Arial" charset="0"/>
          <a:cs typeface="+mn-cs"/>
        </a:defRPr>
      </a:lvl2pPr>
      <a:lvl3pPr marL="541338" indent="-269875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804863" indent="-261938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Arial" charset="0"/>
          <a:cs typeface="+mn-cs"/>
        </a:defRPr>
      </a:lvl4pPr>
      <a:lvl5pPr marL="20748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320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92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64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36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1325" y="349250"/>
            <a:ext cx="822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1325" y="1341438"/>
            <a:ext cx="8229600" cy="443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1513" y="6453188"/>
            <a:ext cx="43021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1E1348"/>
                </a:solidFill>
              </a:defRPr>
            </a:lvl1pPr>
          </a:lstStyle>
          <a:p>
            <a:pPr>
              <a:defRPr/>
            </a:pPr>
            <a:fld id="{7A8815B1-C7E3-4C00-8E89-98165E1918C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533400" y="955675"/>
            <a:ext cx="8078788" cy="619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1E1348"/>
              </a:solidFill>
              <a:ea typeface="+mn-ea"/>
            </a:endParaRPr>
          </a:p>
        </p:txBody>
      </p:sp>
      <p:pic>
        <p:nvPicPr>
          <p:cNvPr id="5126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249238"/>
            <a:ext cx="392113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081" r:id="rId1"/>
    <p:sldLayoutId id="2147487039" r:id="rId2"/>
    <p:sldLayoutId id="2147487040" r:id="rId3"/>
    <p:sldLayoutId id="2147487041" r:id="rId4"/>
    <p:sldLayoutId id="2147487042" r:id="rId5"/>
    <p:sldLayoutId id="2147487043" r:id="rId6"/>
    <p:sldLayoutId id="2147487044" r:id="rId7"/>
    <p:sldLayoutId id="2147487045" r:id="rId8"/>
    <p:sldLayoutId id="2147487046" r:id="rId9"/>
    <p:sldLayoutId id="2147487047" r:id="rId10"/>
    <p:sldLayoutId id="2147487048" r:id="rId11"/>
    <p:sldLayoutId id="214748708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269875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Arial" charset="0"/>
          <a:cs typeface="+mn-cs"/>
        </a:defRPr>
      </a:lvl2pPr>
      <a:lvl3pPr marL="541338" indent="-269875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804863" indent="-261938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Arial" charset="0"/>
          <a:cs typeface="+mn-cs"/>
        </a:defRPr>
      </a:lvl4pPr>
      <a:lvl5pPr marL="20748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320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92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64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36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1325" y="349250"/>
            <a:ext cx="822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1325" y="1341438"/>
            <a:ext cx="8229600" cy="443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1513" y="6453188"/>
            <a:ext cx="43021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1E1348"/>
                </a:solidFill>
              </a:defRPr>
            </a:lvl1pPr>
          </a:lstStyle>
          <a:p>
            <a:pPr>
              <a:defRPr/>
            </a:pPr>
            <a:fld id="{C0077C34-0ECE-4895-84F2-F76FF839F3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533400" y="955675"/>
            <a:ext cx="8078788" cy="619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1E1348"/>
              </a:solidFill>
              <a:ea typeface="+mn-ea"/>
            </a:endParaRPr>
          </a:p>
        </p:txBody>
      </p:sp>
      <p:pic>
        <p:nvPicPr>
          <p:cNvPr id="6150" name="Picture 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249238"/>
            <a:ext cx="392113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082" r:id="rId1"/>
    <p:sldLayoutId id="2147487083" r:id="rId2"/>
    <p:sldLayoutId id="2147487084" r:id="rId3"/>
    <p:sldLayoutId id="2147487085" r:id="rId4"/>
    <p:sldLayoutId id="2147487086" r:id="rId5"/>
    <p:sldLayoutId id="2147487049" r:id="rId6"/>
    <p:sldLayoutId id="2147487050" r:id="rId7"/>
    <p:sldLayoutId id="2147487051" r:id="rId8"/>
    <p:sldLayoutId id="2147487052" r:id="rId9"/>
    <p:sldLayoutId id="2147487053" r:id="rId10"/>
    <p:sldLayoutId id="2147487054" r:id="rId11"/>
    <p:sldLayoutId id="2147487055" r:id="rId12"/>
    <p:sldLayoutId id="2147487056" r:id="rId13"/>
    <p:sldLayoutId id="2147487057" r:id="rId14"/>
    <p:sldLayoutId id="2147487058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541338" indent="-269875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804863" indent="-261938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748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20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92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64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36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tactus.trade.gov.uk/office-finder" TargetMode="External"/><Relationship Id="rId2" Type="http://schemas.openxmlformats.org/officeDocument/2006/relationships/hyperlink" Target="http://www.gov.uk/dit" TargetMode="External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opentoexport.com/" TargetMode="External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413375"/>
            <a:ext cx="18224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5" descr="C:\Users\webbek\AppData\Local\Microsoft\Windows\Temporary Internet Files\Content.IE5\N9DCNSF6\DfIT_WHITE_A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661025"/>
            <a:ext cx="1522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79388" y="65088"/>
            <a:ext cx="5329237" cy="1995487"/>
          </a:xfrm>
        </p:spPr>
        <p:txBody>
          <a:bodyPr anchor="t"/>
          <a:lstStyle/>
          <a:p>
            <a:pPr eaLnBrk="1" hangingPunct="1">
              <a:defRPr/>
            </a:pPr>
            <a:r>
              <a:rPr lang="en-GB" altLang="en-US" sz="3600" dirty="0" smtClean="0">
                <a:ea typeface="ＭＳ Ｐゴシック" pitchFamily="34" charset="-128"/>
              </a:rPr>
              <a:t>Going Global – What support is available for UK companies?</a:t>
            </a:r>
            <a:endParaRPr lang="en-GB" altLang="en-US" sz="3600" b="0" dirty="0" smtClean="0">
              <a:ea typeface="ＭＳ Ｐゴシック" pitchFamily="34" charset="-12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9750" y="1773238"/>
            <a:ext cx="33115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51275" y="1773238"/>
            <a:ext cx="576263" cy="4318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5" name="TextBox 2"/>
          <p:cNvSpPr txBox="1">
            <a:spLocks noChangeArrowheads="1"/>
          </p:cNvSpPr>
          <p:nvPr/>
        </p:nvSpPr>
        <p:spPr bwMode="auto">
          <a:xfrm>
            <a:off x="220663" y="3095625"/>
            <a:ext cx="3887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dirty="0" smtClean="0">
                <a:solidFill>
                  <a:schemeClr val="bg1"/>
                </a:solidFill>
              </a:rPr>
              <a:t>David Roadway</a:t>
            </a:r>
          </a:p>
          <a:p>
            <a:r>
              <a:rPr lang="en-GB" altLang="en-US" dirty="0" smtClean="0">
                <a:solidFill>
                  <a:schemeClr val="bg1"/>
                </a:solidFill>
              </a:rPr>
              <a:t>International </a:t>
            </a:r>
            <a:r>
              <a:rPr lang="en-GB" altLang="en-US" dirty="0">
                <a:solidFill>
                  <a:schemeClr val="bg1"/>
                </a:solidFill>
              </a:rPr>
              <a:t>Trade Adviser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19"/>
    </mc:Choice>
    <mc:Fallback>
      <p:transition spd="slow" advTm="681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dirty="0" smtClean="0"/>
              <a:t>Contact</a:t>
            </a:r>
          </a:p>
        </p:txBody>
      </p:sp>
      <p:sp>
        <p:nvSpPr>
          <p:cNvPr id="48132" name="Content Placeholder 2"/>
          <p:cNvSpPr txBox="1">
            <a:spLocks/>
          </p:cNvSpPr>
          <p:nvPr/>
        </p:nvSpPr>
        <p:spPr bwMode="auto">
          <a:xfrm>
            <a:off x="468313" y="1484312"/>
            <a:ext cx="8280400" cy="468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269875" indent="-268288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271463"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04863" indent="-261938"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74863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320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892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464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9036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GB" altLang="en-US" b="1" dirty="0" smtClean="0">
                <a:solidFill>
                  <a:srgbClr val="B00D23"/>
                </a:solidFill>
              </a:rPr>
              <a:t>David Roadway</a:t>
            </a:r>
            <a:endParaRPr lang="en-GB" altLang="en-US" b="1" dirty="0">
              <a:solidFill>
                <a:srgbClr val="B00D23"/>
              </a:solidFill>
            </a:endParaRPr>
          </a:p>
          <a:p>
            <a:pPr lvl="1" eaLnBrk="1" hangingPunct="1"/>
            <a:r>
              <a:rPr lang="en-GB" altLang="en-US" dirty="0"/>
              <a:t>Department for International Trade – </a:t>
            </a:r>
            <a:r>
              <a:rPr lang="en-GB" altLang="en-US" dirty="0" smtClean="0"/>
              <a:t>South East </a:t>
            </a:r>
            <a:r>
              <a:rPr lang="en-GB" altLang="en-US" dirty="0"/>
              <a:t>Region </a:t>
            </a:r>
          </a:p>
          <a:p>
            <a:pPr lvl="1" eaLnBrk="1" hangingPunct="1"/>
            <a:r>
              <a:rPr lang="en-GB" altLang="en-US" dirty="0" smtClean="0"/>
              <a:t>M: 07977 422 872</a:t>
            </a:r>
            <a:endParaRPr lang="en-GB" altLang="en-US" dirty="0"/>
          </a:p>
          <a:p>
            <a:pPr lvl="1" eaLnBrk="1" hangingPunct="1"/>
            <a:r>
              <a:rPr lang="en-GB" altLang="en-US" dirty="0"/>
              <a:t>E: </a:t>
            </a:r>
            <a:r>
              <a:rPr lang="en-GB" altLang="en-US" dirty="0" smtClean="0"/>
              <a:t>david.roadway@tradesoutheast.com</a:t>
            </a:r>
            <a:r>
              <a:rPr lang="en-GB" altLang="en-US" dirty="0"/>
              <a:t/>
            </a:r>
            <a:br>
              <a:rPr lang="en-GB" altLang="en-US" dirty="0"/>
            </a:br>
            <a:endParaRPr lang="en-GB" altLang="en-US" dirty="0"/>
          </a:p>
          <a:p>
            <a:pPr lvl="2" eaLnBrk="1" hangingPunct="1">
              <a:buFont typeface="Arial" panose="020B0604020202020204" pitchFamily="34" charset="0"/>
              <a:buNone/>
            </a:pPr>
            <a:r>
              <a:rPr lang="en-GB" altLang="en-US" sz="2200" dirty="0" smtClean="0">
                <a:solidFill>
                  <a:srgbClr val="B00D23"/>
                </a:solidFill>
                <a:hlinkClick r:id="rId2"/>
              </a:rPr>
              <a:t>GREAT.gov.uk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r>
              <a:rPr lang="en-GB" altLang="en-US" sz="2200" dirty="0" smtClean="0">
                <a:solidFill>
                  <a:srgbClr val="B00D23"/>
                </a:solidFill>
                <a:hlinkClick r:id="rId2"/>
              </a:rPr>
              <a:t>www.gov.uk/dit</a:t>
            </a:r>
            <a:endParaRPr lang="en-GB" altLang="en-US" sz="2200" dirty="0" smtClean="0">
              <a:solidFill>
                <a:srgbClr val="B00D23"/>
              </a:solidFill>
            </a:endParaRPr>
          </a:p>
          <a:p>
            <a:pPr lvl="2" eaLnBrk="1" hangingPunct="1">
              <a:buNone/>
            </a:pPr>
            <a:r>
              <a:rPr lang="en-US" altLang="en-US" sz="2200" dirty="0" smtClean="0">
                <a:solidFill>
                  <a:srgbClr val="B00D23"/>
                </a:solidFill>
                <a:hlinkClick r:id="rId3"/>
              </a:rPr>
              <a:t>https://www.contactus.trade.gov.uk/office-finder</a:t>
            </a:r>
            <a:endParaRPr lang="en-US" altLang="en-US" sz="2200" dirty="0" smtClean="0">
              <a:solidFill>
                <a:srgbClr val="B00D23"/>
              </a:solidFill>
            </a:endParaRPr>
          </a:p>
          <a:p>
            <a:pPr lvl="1" eaLnBrk="1" hangingPunct="1">
              <a:buFontTx/>
              <a:buNone/>
            </a:pPr>
            <a:endParaRPr lang="en-US" altLang="en-US" sz="1800" dirty="0"/>
          </a:p>
          <a:p>
            <a:pPr lvl="1" eaLnBrk="1" hangingPunct="1">
              <a:buFontTx/>
              <a:buNone/>
            </a:pPr>
            <a:r>
              <a:rPr lang="en-US" altLang="en-US" sz="1800" b="1" dirty="0">
                <a:solidFill>
                  <a:srgbClr val="B00D23"/>
                </a:solidFill>
              </a:rPr>
              <a:t>Follow us online:</a:t>
            </a:r>
          </a:p>
          <a:p>
            <a:pPr lvl="1" eaLnBrk="1" hangingPunct="1"/>
            <a:r>
              <a:rPr lang="en-US" altLang="en-US" sz="1800" b="1" dirty="0"/>
              <a:t>LinkedIn</a:t>
            </a:r>
            <a:r>
              <a:rPr lang="en-US" altLang="en-US" sz="1800" dirty="0"/>
              <a:t>: International Trade with the UK – London</a:t>
            </a:r>
          </a:p>
          <a:p>
            <a:pPr lvl="1" eaLnBrk="1" hangingPunct="1"/>
            <a:r>
              <a:rPr lang="en-US" altLang="en-US" sz="1800" b="1" dirty="0"/>
              <a:t>Twitter</a:t>
            </a:r>
            <a:r>
              <a:rPr lang="en-US" altLang="en-US" sz="1800" dirty="0"/>
              <a:t>: @</a:t>
            </a:r>
            <a:r>
              <a:rPr lang="en-US" altLang="en-US" sz="1800" dirty="0" err="1"/>
              <a:t>tradegovuk_LSE</a:t>
            </a:r>
            <a:r>
              <a:rPr lang="en-US" altLang="en-US" sz="1800" dirty="0"/>
              <a:t>                             </a:t>
            </a:r>
            <a:r>
              <a:rPr lang="en-US" altLang="en-US" dirty="0" smtClean="0"/>
              <a:t>  </a:t>
            </a:r>
            <a:endParaRPr lang="en-US" altLang="en-US" dirty="0"/>
          </a:p>
          <a:p>
            <a:pPr lvl="1" eaLnBrk="1" hangingPunct="1">
              <a:buFontTx/>
              <a:buNone/>
            </a:pPr>
            <a:r>
              <a:rPr lang="en-US" altLang="en-US" b="1" dirty="0"/>
              <a:t>	</a:t>
            </a:r>
            <a:endParaRPr lang="en-GB" alt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91513" y="6453188"/>
            <a:ext cx="430212" cy="215900"/>
          </a:xfrm>
          <a:noFill/>
        </p:spPr>
        <p:txBody>
          <a:bodyPr/>
          <a:lstStyle>
            <a:lvl1pPr>
              <a:spcBef>
                <a:spcPct val="20000"/>
              </a:spcBef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00A67D-8CAB-4CC4-9B70-76C9915F4D74}" type="slidenum">
              <a:rPr lang="en-GB" altLang="en-US" sz="1000" b="0" smtClean="0">
                <a:solidFill>
                  <a:srgbClr val="1E1348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GB" altLang="en-US" sz="1000" b="0" dirty="0" smtClean="0">
              <a:solidFill>
                <a:srgbClr val="1E134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638"/>
    </mc:Choice>
    <mc:Fallback>
      <p:transition spd="slow" advTm="1563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3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81300"/>
            <a:ext cx="26844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 descr="C:\Users\webbek\AppData\Local\Microsoft\Windows\Temporary Internet Files\Content.IE5\N9DCNSF6\DfIT_WHITE_A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15208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29"/>
    </mc:Choice>
    <mc:Fallback>
      <p:transition spd="slow" advTm="272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6"/>
          <p:cNvSpPr>
            <a:spLocks noGrp="1"/>
          </p:cNvSpPr>
          <p:nvPr>
            <p:ph idx="1"/>
          </p:nvPr>
        </p:nvSpPr>
        <p:spPr>
          <a:xfrm>
            <a:off x="254586" y="3501008"/>
            <a:ext cx="8243888" cy="2735262"/>
          </a:xfrm>
        </p:spPr>
        <p:txBody>
          <a:bodyPr/>
          <a:lstStyle/>
          <a:p>
            <a:pPr indent="0">
              <a:buFont typeface="Arial" pitchFamily="34" charset="0"/>
              <a:buNone/>
              <a:defRPr/>
            </a:pPr>
            <a:r>
              <a:rPr lang="en-GB" b="1" dirty="0" smtClean="0">
                <a:solidFill>
                  <a:schemeClr val="tx1"/>
                </a:solidFill>
              </a:rPr>
              <a:t>DIT </a:t>
            </a:r>
            <a:r>
              <a:rPr lang="en-GB" b="1" dirty="0">
                <a:solidFill>
                  <a:schemeClr val="tx1"/>
                </a:solidFill>
              </a:rPr>
              <a:t>objectives are: </a:t>
            </a:r>
            <a:endParaRPr lang="en-GB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1"/>
                </a:solidFill>
              </a:rPr>
              <a:t>to promote </a:t>
            </a:r>
            <a:r>
              <a:rPr lang="en-GB" dirty="0">
                <a:solidFill>
                  <a:schemeClr val="tx1"/>
                </a:solidFill>
              </a:rPr>
              <a:t>UK exports of goods and </a:t>
            </a:r>
            <a:r>
              <a:rPr lang="en-GB" dirty="0" smtClean="0">
                <a:solidFill>
                  <a:schemeClr val="tx1"/>
                </a:solidFill>
              </a:rPr>
              <a:t>services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1"/>
                </a:solidFill>
              </a:rPr>
              <a:t>to </a:t>
            </a:r>
            <a:r>
              <a:rPr lang="en-GB" dirty="0">
                <a:solidFill>
                  <a:schemeClr val="tx1"/>
                </a:solidFill>
              </a:rPr>
              <a:t>deliver the best international trading framework for the UK outside the </a:t>
            </a:r>
            <a:r>
              <a:rPr lang="en-GB" dirty="0" smtClean="0">
                <a:solidFill>
                  <a:schemeClr val="tx1"/>
                </a:solidFill>
              </a:rPr>
              <a:t>EU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1"/>
                </a:solidFill>
              </a:rPr>
              <a:t>to support Foreign </a:t>
            </a:r>
            <a:r>
              <a:rPr lang="en-GB" dirty="0">
                <a:solidFill>
                  <a:schemeClr val="tx1"/>
                </a:solidFill>
              </a:rPr>
              <a:t>Direct </a:t>
            </a:r>
            <a:r>
              <a:rPr lang="en-GB" dirty="0" smtClean="0">
                <a:solidFill>
                  <a:schemeClr val="tx1"/>
                </a:solidFill>
              </a:rPr>
              <a:t>Investment</a:t>
            </a: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to </a:t>
            </a:r>
            <a:r>
              <a:rPr lang="en-GB" dirty="0" smtClean="0">
                <a:solidFill>
                  <a:schemeClr val="tx1"/>
                </a:solidFill>
              </a:rPr>
              <a:t>ensure </a:t>
            </a:r>
            <a:r>
              <a:rPr lang="en-GB" dirty="0">
                <a:solidFill>
                  <a:schemeClr val="tx1"/>
                </a:solidFill>
              </a:rPr>
              <a:t>that no viable UK export fails for lack of finance or </a:t>
            </a:r>
            <a:r>
              <a:rPr lang="en-GB" dirty="0" smtClean="0">
                <a:solidFill>
                  <a:schemeClr val="tx1"/>
                </a:solidFill>
              </a:rPr>
              <a:t>insurance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22488" y="115888"/>
            <a:ext cx="6553200" cy="865187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1E1348"/>
                </a:solidFill>
              </a:rPr>
              <a:t>The Challenge</a:t>
            </a:r>
            <a:endParaRPr lang="en-GB" dirty="0">
              <a:solidFill>
                <a:srgbClr val="1E1348"/>
              </a:solidFill>
            </a:endParaRPr>
          </a:p>
        </p:txBody>
      </p:sp>
      <p:sp>
        <p:nvSpPr>
          <p:cNvPr id="5530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GB" altLang="en-US" sz="1200" dirty="0">
              <a:solidFill>
                <a:srgbClr val="898989"/>
              </a:solidFill>
            </a:endParaRP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206375" y="2179638"/>
            <a:ext cx="2058988" cy="0"/>
          </a:xfrm>
          <a:prstGeom prst="line">
            <a:avLst/>
          </a:prstGeom>
          <a:noFill/>
          <a:ln w="101600">
            <a:solidFill>
              <a:srgbClr val="CF102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2435225" y="2287588"/>
            <a:ext cx="19716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175" lvl="2" algn="ctr">
              <a:lnSpc>
                <a:spcPts val="2000"/>
              </a:lnSpc>
              <a:spcAft>
                <a:spcPct val="30000"/>
              </a:spcAft>
              <a:buClr>
                <a:schemeClr val="tx2"/>
              </a:buClr>
              <a:defRPr/>
            </a:pPr>
            <a:r>
              <a:rPr lang="en-US" sz="1500" dirty="0">
                <a:solidFill>
                  <a:srgbClr val="000000"/>
                </a:solidFill>
                <a:ea typeface="Arial" charset="0"/>
              </a:rPr>
              <a:t>have exported, but not in the last 12 months</a:t>
            </a:r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2435225" y="2179638"/>
            <a:ext cx="2057400" cy="0"/>
          </a:xfrm>
          <a:prstGeom prst="line">
            <a:avLst/>
          </a:prstGeom>
          <a:noFill/>
          <a:ln w="101600">
            <a:solidFill>
              <a:srgbClr val="CF102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4670425" y="2287588"/>
            <a:ext cx="19716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175" lvl="2" algn="ctr">
              <a:lnSpc>
                <a:spcPts val="2000"/>
              </a:lnSpc>
              <a:spcAft>
                <a:spcPct val="30000"/>
              </a:spcAft>
              <a:buClr>
                <a:schemeClr val="tx2"/>
              </a:buClr>
              <a:defRPr/>
            </a:pPr>
            <a:r>
              <a:rPr lang="en-US" sz="1500" dirty="0">
                <a:solidFill>
                  <a:srgbClr val="000000"/>
                </a:solidFill>
                <a:ea typeface="Arial" charset="0"/>
              </a:rPr>
              <a:t>have an exportable product or service but are not exporting</a:t>
            </a:r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4672013" y="2179638"/>
            <a:ext cx="2057400" cy="0"/>
          </a:xfrm>
          <a:prstGeom prst="line">
            <a:avLst/>
          </a:prstGeom>
          <a:noFill/>
          <a:ln w="101600">
            <a:solidFill>
              <a:srgbClr val="CF102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6899275" y="1484313"/>
            <a:ext cx="19939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175" lvl="2">
              <a:lnSpc>
                <a:spcPts val="2000"/>
              </a:lnSpc>
              <a:spcAft>
                <a:spcPct val="30000"/>
              </a:spcAft>
              <a:buClr>
                <a:schemeClr val="tx2"/>
              </a:buClr>
              <a:defRPr/>
            </a:pPr>
            <a:endParaRPr lang="en-US" b="1" dirty="0" smtClean="0">
              <a:solidFill>
                <a:srgbClr val="CF102D"/>
              </a:solidFill>
              <a:ea typeface="Arial" charset="0"/>
            </a:endParaRPr>
          </a:p>
          <a:p>
            <a:pPr marL="3175" lvl="2" algn="ctr">
              <a:lnSpc>
                <a:spcPts val="2000"/>
              </a:lnSpc>
              <a:spcAft>
                <a:spcPct val="30000"/>
              </a:spcAft>
              <a:buClr>
                <a:schemeClr val="tx2"/>
              </a:buClr>
              <a:defRPr/>
            </a:pPr>
            <a:r>
              <a:rPr lang="en-US" b="1" dirty="0" smtClean="0">
                <a:solidFill>
                  <a:srgbClr val="CF102D"/>
                </a:solidFill>
                <a:ea typeface="Arial" charset="0"/>
              </a:rPr>
              <a:t>&lt;11%</a:t>
            </a:r>
            <a:endParaRPr lang="en-US" b="1" dirty="0">
              <a:solidFill>
                <a:srgbClr val="CF102D"/>
              </a:solidFill>
              <a:ea typeface="Arial" charset="0"/>
            </a:endParaRP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200294" y="2313404"/>
            <a:ext cx="19716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175" lvl="2" algn="ctr">
              <a:lnSpc>
                <a:spcPts val="2000"/>
              </a:lnSpc>
              <a:spcAft>
                <a:spcPct val="30000"/>
              </a:spcAft>
              <a:buClr>
                <a:schemeClr val="tx2"/>
              </a:buClr>
              <a:defRPr/>
            </a:pPr>
            <a:r>
              <a:rPr lang="en-US" sz="1500" dirty="0" smtClean="0">
                <a:solidFill>
                  <a:srgbClr val="000000"/>
                </a:solidFill>
                <a:ea typeface="Arial" charset="0"/>
              </a:rPr>
              <a:t>UK businesses of which </a:t>
            </a:r>
            <a:r>
              <a:rPr lang="en-US" sz="1500" b="1" dirty="0" smtClean="0">
                <a:solidFill>
                  <a:srgbClr val="CF102D"/>
                </a:solidFill>
                <a:ea typeface="Arial" charset="0"/>
              </a:rPr>
              <a:t>2.5</a:t>
            </a:r>
            <a:r>
              <a:rPr lang="en-US" sz="1500" b="1" dirty="0" smtClean="0">
                <a:solidFill>
                  <a:srgbClr val="C00000"/>
                </a:solidFill>
                <a:ea typeface="Arial" charset="0"/>
              </a:rPr>
              <a:t> </a:t>
            </a:r>
            <a:r>
              <a:rPr lang="en-US" sz="1500" b="1" dirty="0" smtClean="0">
                <a:solidFill>
                  <a:srgbClr val="CF102D"/>
                </a:solidFill>
                <a:ea typeface="Arial" charset="0"/>
              </a:rPr>
              <a:t>million</a:t>
            </a:r>
            <a:r>
              <a:rPr lang="en-US" sz="1500" b="1" dirty="0" smtClean="0">
                <a:solidFill>
                  <a:srgbClr val="C00000"/>
                </a:solidFill>
                <a:ea typeface="Arial" charset="0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ea typeface="Arial" charset="0"/>
              </a:rPr>
              <a:t>are VAT / PAYE registered in </a:t>
            </a:r>
            <a:r>
              <a:rPr lang="en-US" sz="1500" dirty="0">
                <a:solidFill>
                  <a:srgbClr val="000000"/>
                </a:solidFill>
                <a:ea typeface="Arial" charset="0"/>
              </a:rPr>
              <a:t>the UK</a:t>
            </a: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223838" y="1676400"/>
            <a:ext cx="19716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marL="3175" lvl="2" algn="ctr">
              <a:lnSpc>
                <a:spcPts val="2000"/>
              </a:lnSpc>
              <a:spcAft>
                <a:spcPct val="30000"/>
              </a:spcAft>
              <a:buClr>
                <a:schemeClr val="tx2"/>
              </a:buClr>
              <a:defRPr/>
            </a:pPr>
            <a:r>
              <a:rPr lang="en-US" b="1" dirty="0" smtClean="0">
                <a:solidFill>
                  <a:srgbClr val="CF102D"/>
                </a:solidFill>
                <a:ea typeface="Arial" charset="0"/>
              </a:rPr>
              <a:t>5.5 </a:t>
            </a:r>
            <a:r>
              <a:rPr lang="en-US" b="1" dirty="0">
                <a:solidFill>
                  <a:srgbClr val="CF102D"/>
                </a:solidFill>
                <a:ea typeface="Arial" charset="0"/>
              </a:rPr>
              <a:t>million</a:t>
            </a: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2455863" y="1676400"/>
            <a:ext cx="19716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marL="3175" lvl="2" algn="ctr">
              <a:lnSpc>
                <a:spcPts val="2000"/>
              </a:lnSpc>
              <a:spcAft>
                <a:spcPct val="30000"/>
              </a:spcAft>
              <a:buClr>
                <a:schemeClr val="tx2"/>
              </a:buClr>
              <a:defRPr/>
            </a:pPr>
            <a:r>
              <a:rPr lang="en-US" b="1" dirty="0">
                <a:solidFill>
                  <a:srgbClr val="CF102D"/>
                </a:solidFill>
                <a:ea typeface="Arial" charset="0"/>
              </a:rPr>
              <a:t>220,000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4689475" y="1676400"/>
            <a:ext cx="1970088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marL="3175" lvl="2" algn="ctr">
              <a:lnSpc>
                <a:spcPts val="2000"/>
              </a:lnSpc>
              <a:spcAft>
                <a:spcPct val="30000"/>
              </a:spcAft>
              <a:buClr>
                <a:schemeClr val="tx2"/>
              </a:buClr>
              <a:defRPr/>
            </a:pPr>
            <a:r>
              <a:rPr lang="en-US" b="1" dirty="0">
                <a:solidFill>
                  <a:srgbClr val="CF102D"/>
                </a:solidFill>
                <a:ea typeface="Arial" charset="0"/>
              </a:rPr>
              <a:t>365,000</a:t>
            </a:r>
          </a:p>
        </p:txBody>
      </p:sp>
      <p:sp>
        <p:nvSpPr>
          <p:cNvPr id="28" name="Line 22"/>
          <p:cNvSpPr>
            <a:spLocks noChangeShapeType="1"/>
          </p:cNvSpPr>
          <p:nvPr/>
        </p:nvSpPr>
        <p:spPr bwMode="auto">
          <a:xfrm>
            <a:off x="6875463" y="2179638"/>
            <a:ext cx="2058987" cy="0"/>
          </a:xfrm>
          <a:prstGeom prst="line">
            <a:avLst/>
          </a:prstGeom>
          <a:noFill/>
          <a:ln w="101600">
            <a:solidFill>
              <a:srgbClr val="CF102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948264" y="2276872"/>
            <a:ext cx="179243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175" lvl="2" algn="ctr">
              <a:lnSpc>
                <a:spcPts val="2000"/>
              </a:lnSpc>
              <a:spcAft>
                <a:spcPct val="30000"/>
              </a:spcAft>
              <a:buClr>
                <a:schemeClr val="tx2"/>
              </a:buClr>
              <a:defRPr/>
            </a:pPr>
            <a:r>
              <a:rPr lang="en-US" sz="1500" dirty="0" smtClean="0">
                <a:solidFill>
                  <a:srgbClr val="000000"/>
                </a:solidFill>
                <a:ea typeface="Arial" charset="0"/>
              </a:rPr>
              <a:t>of UK businesses export</a:t>
            </a:r>
            <a:endParaRPr lang="en-US" sz="1500" dirty="0">
              <a:solidFill>
                <a:srgbClr val="000000"/>
              </a:solidFill>
              <a:ea typeface="Arial" charset="0"/>
            </a:endParaRPr>
          </a:p>
        </p:txBody>
      </p:sp>
      <p:sp>
        <p:nvSpPr>
          <p:cNvPr id="23" name="Slide Number Placeholder 2"/>
          <p:cNvSpPr txBox="1">
            <a:spLocks/>
          </p:cNvSpPr>
          <p:nvPr/>
        </p:nvSpPr>
        <p:spPr>
          <a:xfrm>
            <a:off x="8291513" y="6453188"/>
            <a:ext cx="430212" cy="215900"/>
          </a:xfrm>
          <a:noFill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00A67D-8CAB-4CC4-9B70-76C9915F4D74}" type="slidenum">
              <a:rPr lang="en-GB" altLang="en-US" sz="1000" b="0" smtClean="0">
                <a:solidFill>
                  <a:srgbClr val="1E1348"/>
                </a:solidFill>
              </a:rPr>
              <a:pPr>
                <a:spcBef>
                  <a:spcPct val="0"/>
                </a:spcBef>
              </a:pPr>
              <a:t>2</a:t>
            </a:fld>
            <a:endParaRPr lang="en-GB" altLang="en-US" sz="1000" b="0" dirty="0" smtClean="0">
              <a:solidFill>
                <a:srgbClr val="1E13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43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52"/>
    </mc:Choice>
    <mc:Fallback>
      <p:transition spd="slow" advTm="1315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9C7158-81BF-41BD-AB2A-89908E5D99CB}" type="slidenum">
              <a:rPr lang="en-GB" altLang="en-US" sz="1000" b="0" smtClean="0">
                <a:solidFill>
                  <a:srgbClr val="1E1348"/>
                </a:solidFill>
              </a:rPr>
              <a:pPr>
                <a:spcBef>
                  <a:spcPct val="0"/>
                </a:spcBef>
              </a:pPr>
              <a:t>3</a:t>
            </a:fld>
            <a:endParaRPr lang="en-GB" altLang="en-US" sz="1000" b="0" smtClean="0">
              <a:solidFill>
                <a:srgbClr val="1E134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dirty="0" smtClean="0"/>
              <a:t>Department for International Trade – Overview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1325" y="1316039"/>
            <a:ext cx="5210795" cy="36971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269875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541338" indent="-26987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804863" indent="-261938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748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320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92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64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36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 eaLnBrk="1" hangingPunct="1">
              <a:defRPr/>
            </a:pPr>
            <a:r>
              <a:rPr lang="en-GB" altLang="en-US" sz="2000" b="1" kern="0" dirty="0" smtClean="0"/>
              <a:t>Ministerial Department </a:t>
            </a:r>
            <a:r>
              <a:rPr lang="en-GB" altLang="en-US" sz="2000" kern="0" dirty="0" smtClean="0"/>
              <a:t>responsible for promoting British trade across the world and ensuring the UK takes advantage of the huge opportunities open to us.</a:t>
            </a:r>
          </a:p>
          <a:p>
            <a:pPr lvl="1" eaLnBrk="1" hangingPunct="1">
              <a:defRPr/>
            </a:pPr>
            <a:r>
              <a:rPr lang="en-GB" altLang="en-US" sz="2000" kern="0" dirty="0" smtClean="0"/>
              <a:t>Represented in over </a:t>
            </a:r>
            <a:r>
              <a:rPr lang="en-GB" altLang="en-US" sz="2000" b="1" kern="0" dirty="0" smtClean="0"/>
              <a:t>107 markets overseas</a:t>
            </a:r>
            <a:r>
              <a:rPr lang="en-GB" altLang="en-US" sz="2000" kern="0" dirty="0" smtClean="0"/>
              <a:t>. </a:t>
            </a:r>
          </a:p>
          <a:p>
            <a:pPr lvl="1" eaLnBrk="1" hangingPunct="1">
              <a:defRPr/>
            </a:pPr>
            <a:r>
              <a:rPr lang="en-GB" altLang="en-US" sz="2000" b="1" kern="0" dirty="0" smtClean="0"/>
              <a:t>One-to-one help and advice</a:t>
            </a:r>
            <a:r>
              <a:rPr lang="en-GB" altLang="en-US" sz="2000" kern="0" dirty="0" smtClean="0"/>
              <a:t> by International Trade Advisers who all have commercial international business experience.</a:t>
            </a:r>
          </a:p>
          <a:p>
            <a:pPr lvl="1" eaLnBrk="1" hangingPunct="1">
              <a:defRPr/>
            </a:pPr>
            <a:r>
              <a:rPr lang="en-GB" sz="2000" b="1" dirty="0"/>
              <a:t>9 English regional teams</a:t>
            </a:r>
            <a:r>
              <a:rPr lang="en-GB" sz="2000" dirty="0"/>
              <a:t> plus working with </a:t>
            </a:r>
            <a:r>
              <a:rPr lang="en-GB" sz="2000" dirty="0" smtClean="0"/>
              <a:t>Devolved regions of Scotland</a:t>
            </a:r>
            <a:r>
              <a:rPr lang="en-GB" sz="2000" dirty="0"/>
              <a:t>, Northern Ireland and </a:t>
            </a:r>
            <a:r>
              <a:rPr lang="en-GB" sz="2000" dirty="0" smtClean="0"/>
              <a:t>Wales. </a:t>
            </a:r>
            <a:endParaRPr lang="en-GB" sz="2000" dirty="0"/>
          </a:p>
          <a:p>
            <a:pPr lvl="1" eaLnBrk="1" hangingPunct="1">
              <a:defRPr/>
            </a:pPr>
            <a:endParaRPr lang="en-GB" altLang="en-US" kern="0" dirty="0" smtClean="0"/>
          </a:p>
          <a:p>
            <a:pPr eaLnBrk="1" hangingPunct="1">
              <a:defRPr/>
            </a:pPr>
            <a:endParaRPr lang="en-GB" altLang="en-US" kern="0" dirty="0" smtClean="0"/>
          </a:p>
        </p:txBody>
      </p:sp>
      <p:pic>
        <p:nvPicPr>
          <p:cNvPr id="39941" name="Picture 5" descr="C:\Users\giacomog\Desktop\Graphic design\Logos\DfIT_186_SML_A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949" y="2708920"/>
            <a:ext cx="282892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03"/>
    </mc:Choice>
    <mc:Fallback>
      <p:transition spd="slow" advTm="810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548" y="1412875"/>
            <a:ext cx="7805517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E1348"/>
                </a:solidFill>
              </a:rPr>
              <a:t>Tips for Exporting </a:t>
            </a:r>
            <a:endParaRPr lang="en-GB" dirty="0">
              <a:solidFill>
                <a:srgbClr val="1E134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291513" y="6453188"/>
            <a:ext cx="430212" cy="215900"/>
          </a:xfrm>
          <a:noFill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00A67D-8CAB-4CC4-9B70-76C9915F4D74}" type="slidenum">
              <a:rPr lang="en-GB" altLang="en-US" sz="1000" b="0" smtClean="0">
                <a:solidFill>
                  <a:srgbClr val="1E1348"/>
                </a:solidFill>
              </a:rPr>
              <a:pPr>
                <a:spcBef>
                  <a:spcPct val="0"/>
                </a:spcBef>
              </a:pPr>
              <a:t>4</a:t>
            </a:fld>
            <a:endParaRPr lang="en-GB" altLang="en-US" sz="1000" b="0" dirty="0" smtClean="0">
              <a:solidFill>
                <a:srgbClr val="1E13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767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593"/>
    </mc:Choice>
    <mc:Fallback>
      <p:transition spd="slow" advTm="1659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261124"/>
          <a:ext cx="8496944" cy="4740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39975" y="476672"/>
            <a:ext cx="4392265" cy="504403"/>
          </a:xfrm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srgbClr val="1E1348"/>
                </a:solidFill>
              </a:rPr>
              <a:t>Who we help in the </a:t>
            </a:r>
            <a:r>
              <a:rPr lang="en-US" dirty="0">
                <a:solidFill>
                  <a:srgbClr val="1E1348"/>
                </a:solidFill>
              </a:rPr>
              <a:t>UK</a:t>
            </a:r>
            <a:endParaRPr lang="en-GB" dirty="0">
              <a:solidFill>
                <a:srgbClr val="1E1348"/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91513" y="6453188"/>
            <a:ext cx="430212" cy="215900"/>
          </a:xfrm>
          <a:noFill/>
        </p:spPr>
        <p:txBody>
          <a:bodyPr/>
          <a:lstStyle>
            <a:lvl1pPr>
              <a:spcBef>
                <a:spcPct val="20000"/>
              </a:spcBef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00A67D-8CAB-4CC4-9B70-76C9915F4D74}" type="slidenum">
              <a:rPr lang="en-GB" altLang="en-US" sz="1000" b="0" smtClean="0">
                <a:solidFill>
                  <a:srgbClr val="1E1348"/>
                </a:solidFill>
              </a:rPr>
              <a:pPr>
                <a:spcBef>
                  <a:spcPct val="0"/>
                </a:spcBef>
              </a:pPr>
              <a:t>5</a:t>
            </a:fld>
            <a:endParaRPr lang="en-GB" altLang="en-US" sz="1000" b="0" dirty="0" smtClean="0">
              <a:solidFill>
                <a:srgbClr val="1E13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78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80"/>
    </mc:Choice>
    <mc:Fallback>
      <p:transition spd="slow" advTm="1058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539552" y="84470"/>
            <a:ext cx="8496944" cy="804228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ITAs </a:t>
            </a:r>
            <a:r>
              <a:rPr lang="en-GB" altLang="en-US" dirty="0" smtClean="0"/>
              <a:t>- The Clients Export </a:t>
            </a:r>
            <a:r>
              <a:rPr lang="en-GB" altLang="en-US" dirty="0"/>
              <a:t>Journey  Partner</a:t>
            </a:r>
            <a:endParaRPr lang="en-US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331715" y="1484784"/>
            <a:ext cx="6497240" cy="4302009"/>
            <a:chOff x="1268612" y="1754815"/>
            <a:chExt cx="6497240" cy="4302009"/>
          </a:xfrm>
        </p:grpSpPr>
        <p:sp>
          <p:nvSpPr>
            <p:cNvPr id="139" name="Right Arrow 138"/>
            <p:cNvSpPr/>
            <p:nvPr/>
          </p:nvSpPr>
          <p:spPr bwMode="auto">
            <a:xfrm>
              <a:off x="1268612" y="2939486"/>
              <a:ext cx="6497240" cy="708422"/>
            </a:xfrm>
            <a:prstGeom prst="rightArrow">
              <a:avLst/>
            </a:prstGeom>
            <a:solidFill>
              <a:srgbClr val="1816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9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50" name="Rounded Rectangle 149"/>
            <p:cNvSpPr/>
            <p:nvPr/>
          </p:nvSpPr>
          <p:spPr bwMode="auto">
            <a:xfrm>
              <a:off x="2950965" y="2976396"/>
              <a:ext cx="1196578" cy="686990"/>
            </a:xfrm>
            <a:prstGeom prst="roundRect">
              <a:avLst/>
            </a:prstGeom>
            <a:solidFill>
              <a:srgbClr val="B00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9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06530" name="TextBox 150"/>
            <p:cNvSpPr txBox="1">
              <a:spLocks noChangeArrowheads="1"/>
            </p:cNvSpPr>
            <p:nvPr/>
          </p:nvSpPr>
          <p:spPr bwMode="auto">
            <a:xfrm>
              <a:off x="3005920" y="3131534"/>
              <a:ext cx="1086669" cy="415498"/>
            </a:xfrm>
            <a:prstGeom prst="rect">
              <a:avLst/>
            </a:prstGeom>
            <a:solidFill>
              <a:srgbClr val="B00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en-US" sz="1050" b="1">
                  <a:solidFill>
                    <a:srgbClr val="FFFFFF"/>
                  </a:solidFill>
                  <a:cs typeface="Arial"/>
                </a:rPr>
                <a:t>Route to Market</a:t>
              </a:r>
              <a:endParaRPr lang="en-US" altLang="en-US" sz="105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8" name="Rounded Rectangle 147"/>
            <p:cNvSpPr/>
            <p:nvPr/>
          </p:nvSpPr>
          <p:spPr bwMode="auto">
            <a:xfrm>
              <a:off x="1438871" y="2976396"/>
              <a:ext cx="1196578" cy="686990"/>
            </a:xfrm>
            <a:prstGeom prst="roundRect">
              <a:avLst/>
            </a:prstGeom>
            <a:solidFill>
              <a:srgbClr val="B00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9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06528" name="TextBox 148"/>
            <p:cNvSpPr txBox="1">
              <a:spLocks noChangeArrowheads="1"/>
            </p:cNvSpPr>
            <p:nvPr/>
          </p:nvSpPr>
          <p:spPr bwMode="auto">
            <a:xfrm>
              <a:off x="1516357" y="3023407"/>
              <a:ext cx="1086870" cy="577081"/>
            </a:xfrm>
            <a:prstGeom prst="rect">
              <a:avLst/>
            </a:prstGeom>
            <a:solidFill>
              <a:srgbClr val="B00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en-US" sz="1050" b="1">
                  <a:solidFill>
                    <a:srgbClr val="FFFFFF"/>
                  </a:solidFill>
                  <a:cs typeface="Arial"/>
                </a:rPr>
                <a:t>Market Research and Selection </a:t>
              </a:r>
              <a:endParaRPr lang="en-US" altLang="en-US" sz="105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6" name="Rounded Rectangle 145"/>
            <p:cNvSpPr/>
            <p:nvPr/>
          </p:nvSpPr>
          <p:spPr bwMode="auto">
            <a:xfrm>
              <a:off x="4516637" y="2976396"/>
              <a:ext cx="1197769" cy="686990"/>
            </a:xfrm>
            <a:prstGeom prst="roundRect">
              <a:avLst/>
            </a:prstGeom>
            <a:solidFill>
              <a:srgbClr val="B00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9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06526" name="TextBox 146"/>
            <p:cNvSpPr txBox="1">
              <a:spLocks noChangeArrowheads="1"/>
            </p:cNvSpPr>
            <p:nvPr/>
          </p:nvSpPr>
          <p:spPr bwMode="auto">
            <a:xfrm>
              <a:off x="4571647" y="3192369"/>
              <a:ext cx="1087750" cy="253916"/>
            </a:xfrm>
            <a:prstGeom prst="rect">
              <a:avLst/>
            </a:prstGeom>
            <a:solidFill>
              <a:srgbClr val="B00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en-US" sz="1050" b="1">
                  <a:solidFill>
                    <a:srgbClr val="FFFFFF"/>
                  </a:solidFill>
                  <a:cs typeface="Arial"/>
                </a:rPr>
                <a:t>Win Business</a:t>
              </a:r>
              <a:endParaRPr lang="en-US" altLang="en-US" sz="105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4" name="Rounded Rectangle 143"/>
            <p:cNvSpPr/>
            <p:nvPr/>
          </p:nvSpPr>
          <p:spPr bwMode="auto">
            <a:xfrm>
              <a:off x="6028731" y="2976396"/>
              <a:ext cx="1197769" cy="686990"/>
            </a:xfrm>
            <a:prstGeom prst="roundRect">
              <a:avLst/>
            </a:prstGeom>
            <a:solidFill>
              <a:srgbClr val="B00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9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06524" name="TextBox 144"/>
            <p:cNvSpPr txBox="1">
              <a:spLocks noChangeArrowheads="1"/>
            </p:cNvSpPr>
            <p:nvPr/>
          </p:nvSpPr>
          <p:spPr bwMode="auto">
            <a:xfrm>
              <a:off x="6083741" y="3131534"/>
              <a:ext cx="1087750" cy="415498"/>
            </a:xfrm>
            <a:prstGeom prst="rect">
              <a:avLst/>
            </a:prstGeom>
            <a:solidFill>
              <a:srgbClr val="B00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en-US" sz="1050" b="1">
                  <a:solidFill>
                    <a:srgbClr val="FFFFFF"/>
                  </a:solidFill>
                  <a:cs typeface="Arial"/>
                </a:rPr>
                <a:t>Logistics and Fulfilment</a:t>
              </a:r>
              <a:endParaRPr lang="en-US" altLang="en-US" sz="105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7" name="Right Arrow 136"/>
            <p:cNvSpPr/>
            <p:nvPr/>
          </p:nvSpPr>
          <p:spPr bwMode="auto">
            <a:xfrm>
              <a:off x="1287662" y="1754815"/>
              <a:ext cx="6399609" cy="528637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06522" name="TextBox 15"/>
            <p:cNvSpPr txBox="1">
              <a:spLocks noChangeArrowheads="1"/>
            </p:cNvSpPr>
            <p:nvPr/>
          </p:nvSpPr>
          <p:spPr bwMode="auto">
            <a:xfrm>
              <a:off x="2651574" y="1831742"/>
              <a:ext cx="34741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b="1" dirty="0">
                  <a:solidFill>
                    <a:srgbClr val="1E1348"/>
                  </a:solidFill>
                  <a:cs typeface="Arial"/>
                </a:rPr>
                <a:t>Strategic Advice</a:t>
              </a:r>
            </a:p>
          </p:txBody>
        </p:sp>
        <p:sp>
          <p:nvSpPr>
            <p:cNvPr id="117" name="TextBox 116"/>
            <p:cNvSpPr txBox="1"/>
            <p:nvPr/>
          </p:nvSpPr>
          <p:spPr bwMode="auto">
            <a:xfrm>
              <a:off x="1516260" y="5048223"/>
              <a:ext cx="5744765" cy="25391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ctr">
                <a:defRPr sz="1050"/>
              </a:lvl1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b="1" dirty="0">
                  <a:solidFill>
                    <a:srgbClr val="1E1348"/>
                  </a:solidFill>
                  <a:cs typeface="Arial"/>
                </a:rPr>
                <a:t>Trade Missions, Trade Shows, MTB Events </a:t>
              </a:r>
            </a:p>
          </p:txBody>
        </p:sp>
        <p:sp>
          <p:nvSpPr>
            <p:cNvPr id="118" name="TextBox 117"/>
            <p:cNvSpPr txBox="1"/>
            <p:nvPr/>
          </p:nvSpPr>
          <p:spPr bwMode="auto">
            <a:xfrm>
              <a:off x="1516260" y="5416126"/>
              <a:ext cx="5744765" cy="25391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txBody>
            <a:bodyPr>
              <a:spAutoFit/>
            </a:bodyPr>
            <a:lstStyle>
              <a:defPPr>
                <a:defRPr lang="en-GB"/>
              </a:defPPr>
              <a:lvl1pPr algn="ctr">
                <a:defRPr sz="1400" b="1"/>
              </a:lvl1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50" dirty="0">
                  <a:solidFill>
                    <a:srgbClr val="1E1348"/>
                  </a:solidFill>
                  <a:cs typeface="Arial"/>
                </a:rPr>
                <a:t>Grants, Funding, UKEF</a:t>
              </a:r>
            </a:p>
          </p:txBody>
        </p:sp>
        <p:sp>
          <p:nvSpPr>
            <p:cNvPr id="153" name="Right Arrow 152"/>
            <p:cNvSpPr/>
            <p:nvPr/>
          </p:nvSpPr>
          <p:spPr bwMode="auto">
            <a:xfrm>
              <a:off x="1268612" y="2352509"/>
              <a:ext cx="6399609" cy="528637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06520" name="TextBox 15"/>
            <p:cNvSpPr txBox="1">
              <a:spLocks noChangeArrowheads="1"/>
            </p:cNvSpPr>
            <p:nvPr/>
          </p:nvSpPr>
          <p:spPr bwMode="auto">
            <a:xfrm>
              <a:off x="2639907" y="2427960"/>
              <a:ext cx="34741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b="1" dirty="0">
                  <a:solidFill>
                    <a:srgbClr val="1E1348"/>
                  </a:solidFill>
                  <a:cs typeface="Arial"/>
                </a:rPr>
                <a:t>Tactical Support</a:t>
              </a:r>
            </a:p>
          </p:txBody>
        </p:sp>
        <p:sp>
          <p:nvSpPr>
            <p:cNvPr id="106509" name="TextBox 52224"/>
            <p:cNvSpPr txBox="1">
              <a:spLocks noChangeArrowheads="1"/>
            </p:cNvSpPr>
            <p:nvPr/>
          </p:nvSpPr>
          <p:spPr bwMode="auto">
            <a:xfrm>
              <a:off x="1357908" y="3759827"/>
              <a:ext cx="1358503" cy="9233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171450" indent="-1714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GB" altLang="en-US" sz="900" b="1" dirty="0">
                  <a:solidFill>
                    <a:srgbClr val="1E1348"/>
                  </a:solidFill>
                  <a:cs typeface="Arial"/>
                </a:rPr>
                <a:t>Desktop research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GB" altLang="en-US" sz="900" b="1" dirty="0">
                  <a:solidFill>
                    <a:srgbClr val="1E1348"/>
                  </a:solidFill>
                  <a:cs typeface="Arial"/>
                </a:rPr>
                <a:t>Personal networks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GB" altLang="en-US" sz="900" b="1" dirty="0">
                  <a:solidFill>
                    <a:srgbClr val="1E1348"/>
                  </a:solidFill>
                  <a:cs typeface="Arial"/>
                </a:rPr>
                <a:t>Posts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GB" altLang="en-US" sz="900" b="1" dirty="0">
                  <a:solidFill>
                    <a:srgbClr val="1E1348"/>
                  </a:solidFill>
                  <a:cs typeface="Arial"/>
                </a:rPr>
                <a:t>Risk / rewards analysis</a:t>
              </a:r>
            </a:p>
          </p:txBody>
        </p:sp>
        <p:cxnSp>
          <p:nvCxnSpPr>
            <p:cNvPr id="52229" name="Straight Connector 52228"/>
            <p:cNvCxnSpPr>
              <a:stCxn id="148" idx="2"/>
              <a:endCxn id="106509" idx="0"/>
            </p:cNvCxnSpPr>
            <p:nvPr/>
          </p:nvCxnSpPr>
          <p:spPr bwMode="auto">
            <a:xfrm>
              <a:off x="2037160" y="3663386"/>
              <a:ext cx="0" cy="964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511" name="TextBox 157"/>
            <p:cNvSpPr txBox="1">
              <a:spLocks noChangeArrowheads="1"/>
            </p:cNvSpPr>
            <p:nvPr/>
          </p:nvSpPr>
          <p:spPr bwMode="auto">
            <a:xfrm>
              <a:off x="2897387" y="3762209"/>
              <a:ext cx="1358503" cy="10618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171450" indent="-1714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GB" altLang="en-US" sz="900" b="1" dirty="0">
                  <a:solidFill>
                    <a:srgbClr val="1E1348"/>
                  </a:solidFill>
                  <a:cs typeface="Arial"/>
                </a:rPr>
                <a:t>Strategic advisory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GB" altLang="en-US" sz="900" b="1" dirty="0">
                  <a:solidFill>
                    <a:srgbClr val="1E1348"/>
                  </a:solidFill>
                  <a:cs typeface="Arial"/>
                </a:rPr>
                <a:t>Personal networks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GB" altLang="en-US" sz="900" b="1" dirty="0">
                  <a:solidFill>
                    <a:srgbClr val="1E1348"/>
                  </a:solidFill>
                  <a:cs typeface="Arial"/>
                </a:rPr>
                <a:t>Posts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GB" altLang="en-US" sz="900" b="1" dirty="0">
                  <a:solidFill>
                    <a:srgbClr val="1E1348"/>
                  </a:solidFill>
                  <a:cs typeface="Arial"/>
                </a:rPr>
                <a:t>Other bodies (e.g. CBBC)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GB" altLang="en-US" sz="900" b="1" dirty="0">
                  <a:solidFill>
                    <a:srgbClr val="1E1348"/>
                  </a:solidFill>
                  <a:cs typeface="Arial"/>
                </a:rPr>
                <a:t>EEN</a:t>
              </a:r>
            </a:p>
          </p:txBody>
        </p:sp>
        <p:cxnSp>
          <p:nvCxnSpPr>
            <p:cNvPr id="52237" name="Straight Connector 52236"/>
            <p:cNvCxnSpPr>
              <a:stCxn id="106511" idx="0"/>
              <a:endCxn id="106511" idx="0"/>
            </p:cNvCxnSpPr>
            <p:nvPr/>
          </p:nvCxnSpPr>
          <p:spPr bwMode="auto">
            <a:xfrm>
              <a:off x="3577233" y="3762209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39" name="Straight Connector 52238"/>
            <p:cNvCxnSpPr>
              <a:endCxn id="106511" idx="0"/>
            </p:cNvCxnSpPr>
            <p:nvPr/>
          </p:nvCxnSpPr>
          <p:spPr bwMode="auto">
            <a:xfrm flipH="1">
              <a:off x="3577233" y="3616952"/>
              <a:ext cx="0" cy="1452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514" name="TextBox 169"/>
            <p:cNvSpPr txBox="1">
              <a:spLocks noChangeArrowheads="1"/>
            </p:cNvSpPr>
            <p:nvPr/>
          </p:nvSpPr>
          <p:spPr bwMode="auto">
            <a:xfrm>
              <a:off x="4417815" y="3765780"/>
              <a:ext cx="1358503" cy="12003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171450" indent="-1714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GB" altLang="en-US" sz="900" b="1">
                  <a:solidFill>
                    <a:srgbClr val="1E1348"/>
                  </a:solidFill>
                  <a:cs typeface="Arial"/>
                </a:rPr>
                <a:t>Research prospects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GB" altLang="en-US" sz="900" b="1">
                  <a:solidFill>
                    <a:srgbClr val="1E1348"/>
                  </a:solidFill>
                  <a:cs typeface="Arial"/>
                </a:rPr>
                <a:t>Warm intros (posts)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GB" altLang="en-US" sz="900" b="1">
                  <a:solidFill>
                    <a:srgbClr val="1E1348"/>
                  </a:solidFill>
                  <a:cs typeface="Arial"/>
                </a:rPr>
                <a:t>Roadshows / events (posts)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GB" altLang="en-US" sz="900" b="1">
                  <a:solidFill>
                    <a:srgbClr val="1E1348"/>
                  </a:solidFill>
                  <a:cs typeface="Arial"/>
                </a:rPr>
                <a:t>Profile raising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GB" altLang="en-US" sz="900" b="1">
                  <a:solidFill>
                    <a:srgbClr val="1E1348"/>
                  </a:solidFill>
                  <a:cs typeface="Arial"/>
                </a:rPr>
                <a:t>Contracts / IP</a:t>
              </a:r>
            </a:p>
          </p:txBody>
        </p:sp>
        <p:cxnSp>
          <p:nvCxnSpPr>
            <p:cNvPr id="52242" name="Straight Connector 52241"/>
            <p:cNvCxnSpPr/>
            <p:nvPr/>
          </p:nvCxnSpPr>
          <p:spPr bwMode="auto">
            <a:xfrm>
              <a:off x="5115521" y="3675293"/>
              <a:ext cx="0" cy="1047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516" name="TextBox 174"/>
            <p:cNvSpPr txBox="1">
              <a:spLocks noChangeArrowheads="1"/>
            </p:cNvSpPr>
            <p:nvPr/>
          </p:nvSpPr>
          <p:spPr bwMode="auto">
            <a:xfrm>
              <a:off x="5948958" y="3771734"/>
              <a:ext cx="1357312" cy="9233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171450" indent="-1714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GB" altLang="en-US" sz="900" b="1" dirty="0">
                  <a:solidFill>
                    <a:srgbClr val="1E1348"/>
                  </a:solidFill>
                  <a:cs typeface="Arial"/>
                </a:rPr>
                <a:t>Set up local office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GB" altLang="en-US" sz="900" b="1" dirty="0">
                  <a:solidFill>
                    <a:srgbClr val="1E1348"/>
                  </a:solidFill>
                  <a:cs typeface="Arial"/>
                </a:rPr>
                <a:t>Regulatory compliance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GB" altLang="en-US" sz="900" b="1" dirty="0">
                  <a:solidFill>
                    <a:srgbClr val="1E1348"/>
                  </a:solidFill>
                  <a:cs typeface="Arial"/>
                </a:rPr>
                <a:t>Logistics partners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GB" altLang="en-US" sz="900" b="1" dirty="0">
                  <a:solidFill>
                    <a:srgbClr val="1E1348"/>
                  </a:solidFill>
                  <a:cs typeface="Arial"/>
                </a:rPr>
                <a:t>Sticky situations…</a:t>
              </a:r>
            </a:p>
          </p:txBody>
        </p:sp>
        <p:cxnSp>
          <p:nvCxnSpPr>
            <p:cNvPr id="52244" name="Straight Connector 52243"/>
            <p:cNvCxnSpPr/>
            <p:nvPr/>
          </p:nvCxnSpPr>
          <p:spPr bwMode="auto">
            <a:xfrm>
              <a:off x="6604993" y="3671721"/>
              <a:ext cx="0" cy="1083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TextBox 177"/>
            <p:cNvSpPr txBox="1"/>
            <p:nvPr/>
          </p:nvSpPr>
          <p:spPr bwMode="auto">
            <a:xfrm>
              <a:off x="1516259" y="5802908"/>
              <a:ext cx="5744765" cy="25391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txBody>
            <a:bodyPr>
              <a:spAutoFit/>
            </a:bodyPr>
            <a:lstStyle>
              <a:defPPr>
                <a:defRPr lang="en-GB"/>
              </a:defPPr>
              <a:lvl1pPr algn="ctr">
                <a:defRPr sz="1400" b="1"/>
              </a:lvl1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50" dirty="0">
                  <a:solidFill>
                    <a:srgbClr val="1E1348"/>
                  </a:solidFill>
                  <a:cs typeface="Arial"/>
                </a:rPr>
                <a:t>Leveraging the HMG Ecosystem</a:t>
              </a:r>
            </a:p>
          </p:txBody>
        </p:sp>
      </p:grpSp>
      <p:sp>
        <p:nvSpPr>
          <p:cNvPr id="3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91513" y="6453188"/>
            <a:ext cx="430212" cy="215900"/>
          </a:xfrm>
          <a:noFill/>
        </p:spPr>
        <p:txBody>
          <a:bodyPr/>
          <a:lstStyle>
            <a:lvl1pPr>
              <a:spcBef>
                <a:spcPct val="20000"/>
              </a:spcBef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00A67D-8CAB-4CC4-9B70-76C9915F4D74}" type="slidenum">
              <a:rPr lang="en-GB" altLang="en-US" sz="1000" b="0" smtClean="0">
                <a:solidFill>
                  <a:srgbClr val="1E1348"/>
                </a:solidFill>
              </a:rPr>
              <a:pPr>
                <a:spcBef>
                  <a:spcPct val="0"/>
                </a:spcBef>
              </a:pPr>
              <a:t>6</a:t>
            </a:fld>
            <a:endParaRPr lang="en-GB" altLang="en-US" sz="1000" b="0" dirty="0" smtClean="0">
              <a:solidFill>
                <a:srgbClr val="1E13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91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32"/>
    </mc:Choice>
    <mc:Fallback>
      <p:transition spd="slow" advTm="1233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8216DF-5365-42F0-9048-84971D1F5AF9}" type="slidenum">
              <a:rPr lang="en-GB" altLang="en-US" sz="1000" b="0" smtClean="0">
                <a:solidFill>
                  <a:srgbClr val="1E1348"/>
                </a:solidFill>
              </a:rPr>
              <a:pPr>
                <a:spcBef>
                  <a:spcPct val="0"/>
                </a:spcBef>
              </a:pPr>
              <a:t>7</a:t>
            </a:fld>
            <a:endParaRPr lang="en-GB" altLang="en-US" sz="1000" b="0" smtClean="0">
              <a:solidFill>
                <a:srgbClr val="1E1348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dirty="0" smtClean="0"/>
              <a:t>DIT – Strategic advice and practical support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1325" y="1484783"/>
            <a:ext cx="5354811" cy="421592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269875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541338" indent="-26987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804863" indent="-261938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748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320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92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64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36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 eaLnBrk="1" hangingPunct="1">
              <a:defRPr/>
            </a:pPr>
            <a:r>
              <a:rPr lang="en-GB" altLang="en-US" kern="0" dirty="0" smtClean="0"/>
              <a:t>Export opportunities</a:t>
            </a:r>
          </a:p>
          <a:p>
            <a:pPr lvl="1" eaLnBrk="1" hangingPunct="1">
              <a:defRPr/>
            </a:pPr>
            <a:r>
              <a:rPr lang="en-GB" altLang="en-US" kern="0" dirty="0" smtClean="0"/>
              <a:t>Overseas Market Introduction Service</a:t>
            </a:r>
          </a:p>
          <a:p>
            <a:pPr lvl="1" eaLnBrk="1" hangingPunct="1">
              <a:defRPr/>
            </a:pPr>
            <a:r>
              <a:rPr lang="en-GB" altLang="en-US" kern="0" dirty="0" smtClean="0"/>
              <a:t>Trade missions</a:t>
            </a:r>
          </a:p>
          <a:p>
            <a:pPr lvl="1" eaLnBrk="1" hangingPunct="1">
              <a:defRPr/>
            </a:pPr>
            <a:r>
              <a:rPr lang="en-GB" altLang="en-US" kern="0" dirty="0" smtClean="0"/>
              <a:t>Tradeshow Access Programme grants</a:t>
            </a:r>
          </a:p>
          <a:p>
            <a:pPr lvl="1" eaLnBrk="1" hangingPunct="1">
              <a:defRPr/>
            </a:pPr>
            <a:r>
              <a:rPr lang="en-GB" altLang="en-US" kern="0" dirty="0" smtClean="0"/>
              <a:t>Trade Development Grants</a:t>
            </a:r>
          </a:p>
          <a:p>
            <a:pPr lvl="1" eaLnBrk="1" hangingPunct="1">
              <a:defRPr/>
            </a:pPr>
            <a:r>
              <a:rPr lang="en-GB" altLang="en-US" kern="0" dirty="0" smtClean="0"/>
              <a:t>Master classes and Webinars</a:t>
            </a:r>
          </a:p>
          <a:p>
            <a:pPr lvl="1" eaLnBrk="1" hangingPunct="1">
              <a:defRPr/>
            </a:pPr>
            <a:r>
              <a:rPr lang="en-GB" altLang="en-US" kern="0" dirty="0" smtClean="0"/>
              <a:t>Open to </a:t>
            </a:r>
            <a:r>
              <a:rPr lang="en-GB" altLang="en-US" kern="0" dirty="0"/>
              <a:t>Export </a:t>
            </a:r>
            <a:r>
              <a:rPr lang="en-GB" altLang="en-US" kern="0" dirty="0" smtClean="0"/>
              <a:t>website - </a:t>
            </a:r>
            <a:r>
              <a:rPr lang="en-GB" altLang="en-US" kern="0" dirty="0">
                <a:hlinkClick r:id="rId2"/>
              </a:rPr>
              <a:t>https://opentoexport.com</a:t>
            </a:r>
            <a:r>
              <a:rPr lang="en-GB" altLang="en-US" kern="0" dirty="0" smtClean="0">
                <a:hlinkClick r:id="rId2"/>
              </a:rPr>
              <a:t>/</a:t>
            </a:r>
            <a:endParaRPr lang="en-GB" altLang="en-US" kern="0" dirty="0" smtClean="0"/>
          </a:p>
          <a:p>
            <a:pPr lvl="1" eaLnBrk="1" hangingPunct="1">
              <a:defRPr/>
            </a:pPr>
            <a:r>
              <a:rPr lang="en-GB" altLang="en-US" kern="0" dirty="0" smtClean="0"/>
              <a:t>Global Growth Programme</a:t>
            </a:r>
          </a:p>
          <a:p>
            <a:pPr lvl="1" eaLnBrk="1" hangingPunct="1">
              <a:defRPr/>
            </a:pPr>
            <a:endParaRPr lang="en-GB" altLang="en-US" kern="0" dirty="0" smtClean="0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72816"/>
            <a:ext cx="283033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58"/>
    </mc:Choice>
    <mc:Fallback>
      <p:transition spd="slow" advTm="965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115888"/>
            <a:ext cx="6553200" cy="865187"/>
          </a:xfrm>
          <a:extLst/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srgbClr val="1E1348"/>
                </a:solidFill>
              </a:rPr>
              <a:t>How </a:t>
            </a:r>
            <a:r>
              <a:rPr lang="en-GB" dirty="0" err="1">
                <a:solidFill>
                  <a:srgbClr val="1E1348"/>
                </a:solidFill>
              </a:rPr>
              <a:t>great.gov.uk</a:t>
            </a:r>
            <a:r>
              <a:rPr lang="en-GB" dirty="0">
                <a:solidFill>
                  <a:srgbClr val="1E1348"/>
                </a:solidFill>
              </a:rPr>
              <a:t> helps </a:t>
            </a:r>
            <a:r>
              <a:rPr lang="en-GB" dirty="0" smtClean="0">
                <a:solidFill>
                  <a:srgbClr val="1E1348"/>
                </a:solidFill>
              </a:rPr>
              <a:t>businesses</a:t>
            </a:r>
            <a:endParaRPr lang="en-GB" dirty="0">
              <a:solidFill>
                <a:srgbClr val="1E1348"/>
              </a:solidFill>
            </a:endParaRPr>
          </a:p>
        </p:txBody>
      </p:sp>
      <p:grpSp>
        <p:nvGrpSpPr>
          <p:cNvPr id="68612" name="Agrupar 18"/>
          <p:cNvGrpSpPr>
            <a:grpSpLocks/>
          </p:cNvGrpSpPr>
          <p:nvPr/>
        </p:nvGrpSpPr>
        <p:grpSpPr bwMode="auto">
          <a:xfrm>
            <a:off x="250825" y="1773238"/>
            <a:ext cx="2665413" cy="1943100"/>
            <a:chOff x="251520" y="1412776"/>
            <a:chExt cx="2664296" cy="1944216"/>
          </a:xfrm>
        </p:grpSpPr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251520" y="2024314"/>
              <a:ext cx="2664296" cy="1332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 lvl="2" algn="ctr">
                <a:spcAft>
                  <a:spcPts val="0"/>
                </a:spcAft>
                <a:buClr>
                  <a:schemeClr val="tx2"/>
                </a:buClr>
                <a:defRPr/>
              </a:pPr>
              <a:r>
                <a:rPr lang="en-US" sz="1400" dirty="0">
                  <a:solidFill>
                    <a:srgbClr val="000000"/>
                  </a:solidFill>
                  <a:ea typeface="Arial" charset="0"/>
                </a:rPr>
                <a:t>UK businesses can create their international </a:t>
              </a:r>
              <a:r>
                <a:rPr lang="en-US" sz="1400" dirty="0" smtClean="0">
                  <a:solidFill>
                    <a:srgbClr val="000000"/>
                  </a:solidFill>
                  <a:ea typeface="Arial" charset="0"/>
                </a:rPr>
                <a:t>profile on </a:t>
              </a:r>
              <a:r>
                <a:rPr lang="en-US" sz="1400" b="1" dirty="0" smtClean="0">
                  <a:solidFill>
                    <a:srgbClr val="000000"/>
                  </a:solidFill>
                  <a:ea typeface="Arial" charset="0"/>
                </a:rPr>
                <a:t>great.gov.uk</a:t>
              </a:r>
              <a:r>
                <a:rPr lang="en-US" sz="1400" dirty="0" smtClean="0">
                  <a:solidFill>
                    <a:srgbClr val="000000"/>
                  </a:solidFill>
                  <a:ea typeface="Arial" charset="0"/>
                </a:rPr>
                <a:t>. </a:t>
              </a:r>
              <a:r>
                <a:rPr lang="en-US" sz="1400" dirty="0">
                  <a:solidFill>
                    <a:srgbClr val="000000"/>
                  </a:solidFill>
                  <a:ea typeface="Arial" charset="0"/>
                </a:rPr>
                <a:t>International buyers view these profiles through the Find </a:t>
              </a:r>
              <a:r>
                <a:rPr lang="en-US" sz="1400" dirty="0" smtClean="0">
                  <a:solidFill>
                    <a:srgbClr val="000000"/>
                  </a:solidFill>
                  <a:ea typeface="Arial" charset="0"/>
                </a:rPr>
                <a:t>a UK Supplier </a:t>
              </a:r>
              <a:r>
                <a:rPr lang="en-US" sz="1400" dirty="0">
                  <a:solidFill>
                    <a:srgbClr val="000000"/>
                  </a:solidFill>
                  <a:ea typeface="Arial" charset="0"/>
                </a:rPr>
                <a:t>service on the same site.</a:t>
              </a:r>
            </a:p>
          </p:txBody>
        </p:sp>
        <p:sp>
          <p:nvSpPr>
            <p:cNvPr id="10" name="Line 20"/>
            <p:cNvSpPr>
              <a:spLocks noChangeShapeType="1"/>
            </p:cNvSpPr>
            <p:nvPr/>
          </p:nvSpPr>
          <p:spPr bwMode="auto">
            <a:xfrm>
              <a:off x="251520" y="1916302"/>
              <a:ext cx="2664296" cy="0"/>
            </a:xfrm>
            <a:prstGeom prst="line">
              <a:avLst/>
            </a:prstGeom>
            <a:noFill/>
            <a:ln w="101600">
              <a:solidFill>
                <a:srgbClr val="CF102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GB"/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251520" y="1412776"/>
              <a:ext cx="2645254" cy="4209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pPr marL="3175" lvl="2" algn="ctr">
                <a:lnSpc>
                  <a:spcPts val="2000"/>
                </a:lnSpc>
                <a:spcAft>
                  <a:spcPct val="30000"/>
                </a:spcAft>
                <a:buClr>
                  <a:schemeClr val="tx2"/>
                </a:buClr>
                <a:defRPr/>
              </a:pPr>
              <a:r>
                <a:rPr lang="en-US" sz="1600" b="1" dirty="0" smtClean="0">
                  <a:solidFill>
                    <a:srgbClr val="CF102D"/>
                  </a:solidFill>
                  <a:ea typeface="Arial" charset="0"/>
                </a:rPr>
                <a:t>Create a Trade Profile</a:t>
              </a:r>
              <a:endParaRPr lang="en-US" sz="1600" b="1" dirty="0">
                <a:solidFill>
                  <a:srgbClr val="CF102D"/>
                </a:solidFill>
                <a:ea typeface="Arial" charset="0"/>
              </a:endParaRPr>
            </a:p>
          </p:txBody>
        </p:sp>
      </p:grp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3276600" y="2384425"/>
            <a:ext cx="2663825" cy="133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lvl="2" algn="ctr">
              <a:spcAft>
                <a:spcPts val="0"/>
              </a:spcAft>
              <a:buClr>
                <a:schemeClr val="tx2"/>
              </a:buClr>
              <a:defRPr/>
            </a:pPr>
            <a:r>
              <a:rPr lang="en-US" sz="1400" dirty="0">
                <a:solidFill>
                  <a:srgbClr val="000000"/>
                </a:solidFill>
                <a:ea typeface="Arial" charset="0"/>
              </a:rPr>
              <a:t>Selling online overseas helps businesses find the best online marketplaces to sell their products an take advantage of preferential deals.</a:t>
            </a:r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>
            <a:off x="3276600" y="2276475"/>
            <a:ext cx="2663825" cy="0"/>
          </a:xfrm>
          <a:prstGeom prst="line">
            <a:avLst/>
          </a:prstGeom>
          <a:noFill/>
          <a:ln w="101600">
            <a:solidFill>
              <a:srgbClr val="00285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/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3276600" y="1773238"/>
            <a:ext cx="26447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marL="3175" lvl="2" algn="ctr">
              <a:lnSpc>
                <a:spcPts val="2000"/>
              </a:lnSpc>
              <a:spcAft>
                <a:spcPct val="30000"/>
              </a:spcAft>
              <a:buClr>
                <a:schemeClr val="tx2"/>
              </a:buClr>
              <a:defRPr/>
            </a:pPr>
            <a:r>
              <a:rPr lang="en-US" sz="1600" b="1" dirty="0">
                <a:solidFill>
                  <a:srgbClr val="00285F"/>
                </a:solidFill>
                <a:ea typeface="Arial" charset="0"/>
              </a:rPr>
              <a:t>Find the right online marketplace</a:t>
            </a: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6300788" y="2384425"/>
            <a:ext cx="2663825" cy="133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lvl="2" algn="ctr">
              <a:spcAft>
                <a:spcPts val="0"/>
              </a:spcAft>
              <a:buClr>
                <a:schemeClr val="tx2"/>
              </a:buClr>
              <a:defRPr/>
            </a:pPr>
            <a:r>
              <a:rPr lang="en-US" sz="1400" dirty="0" smtClean="0">
                <a:solidFill>
                  <a:srgbClr val="000000"/>
                </a:solidFill>
                <a:ea typeface="Arial" charset="0"/>
              </a:rPr>
              <a:t>Access to a wide variety of events to help exporters across the UK including webinars</a:t>
            </a:r>
            <a:endParaRPr lang="en-US" sz="1400" dirty="0">
              <a:solidFill>
                <a:srgbClr val="000000"/>
              </a:solidFill>
              <a:ea typeface="Arial" charset="0"/>
            </a:endParaRP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6300788" y="2276475"/>
            <a:ext cx="2663825" cy="0"/>
          </a:xfrm>
          <a:prstGeom prst="line">
            <a:avLst/>
          </a:prstGeom>
          <a:noFill/>
          <a:ln w="101600">
            <a:solidFill>
              <a:srgbClr val="CF102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6300788" y="1773238"/>
            <a:ext cx="26447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marL="3175" lvl="2" algn="ctr">
              <a:lnSpc>
                <a:spcPts val="2000"/>
              </a:lnSpc>
              <a:spcAft>
                <a:spcPct val="30000"/>
              </a:spcAft>
              <a:buClr>
                <a:schemeClr val="tx2"/>
              </a:buClr>
              <a:defRPr/>
            </a:pPr>
            <a:r>
              <a:rPr lang="en-US" sz="1600" b="1" dirty="0" smtClean="0">
                <a:solidFill>
                  <a:srgbClr val="CF102D"/>
                </a:solidFill>
                <a:ea typeface="Arial" charset="0"/>
              </a:rPr>
              <a:t>Events</a:t>
            </a:r>
            <a:endParaRPr lang="en-US" sz="1600" b="1" dirty="0">
              <a:solidFill>
                <a:srgbClr val="CF102D"/>
              </a:solidFill>
              <a:ea typeface="Arial" charset="0"/>
            </a:endParaRPr>
          </a:p>
        </p:txBody>
      </p:sp>
      <p:grpSp>
        <p:nvGrpSpPr>
          <p:cNvPr id="68619" name="Agrupar 23"/>
          <p:cNvGrpSpPr>
            <a:grpSpLocks/>
          </p:cNvGrpSpPr>
          <p:nvPr/>
        </p:nvGrpSpPr>
        <p:grpSpPr bwMode="auto">
          <a:xfrm>
            <a:off x="250825" y="4076700"/>
            <a:ext cx="2665413" cy="1944688"/>
            <a:chOff x="251520" y="1412776"/>
            <a:chExt cx="2664296" cy="1944216"/>
          </a:xfrm>
        </p:grpSpPr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251520" y="2023816"/>
              <a:ext cx="2664296" cy="1333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 lvl="2" algn="ctr">
                <a:spcAft>
                  <a:spcPts val="0"/>
                </a:spcAft>
                <a:buClr>
                  <a:schemeClr val="tx2"/>
                </a:buClr>
                <a:defRPr/>
              </a:pPr>
              <a:r>
                <a:rPr lang="en-US" sz="1400" dirty="0">
                  <a:solidFill>
                    <a:srgbClr val="000000"/>
                  </a:solidFill>
                  <a:ea typeface="Arial" charset="0"/>
                </a:rPr>
                <a:t>Allowing UK businesses to search thousands of export opportunities and receive new announcements based on their interests.</a:t>
              </a:r>
            </a:p>
          </p:txBody>
        </p:sp>
        <p:sp>
          <p:nvSpPr>
            <p:cNvPr id="26" name="Line 20"/>
            <p:cNvSpPr>
              <a:spLocks noChangeShapeType="1"/>
            </p:cNvSpPr>
            <p:nvPr/>
          </p:nvSpPr>
          <p:spPr bwMode="auto">
            <a:xfrm>
              <a:off x="251520" y="1917478"/>
              <a:ext cx="2664296" cy="0"/>
            </a:xfrm>
            <a:prstGeom prst="line">
              <a:avLst/>
            </a:prstGeom>
            <a:noFill/>
            <a:ln w="101600">
              <a:solidFill>
                <a:srgbClr val="00285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GB"/>
            </a:p>
          </p:txBody>
        </p:sp>
        <p:sp>
          <p:nvSpPr>
            <p:cNvPr id="27" name="Rectangle 19"/>
            <p:cNvSpPr>
              <a:spLocks noChangeArrowheads="1"/>
            </p:cNvSpPr>
            <p:nvPr/>
          </p:nvSpPr>
          <p:spPr bwMode="auto">
            <a:xfrm>
              <a:off x="251520" y="1412776"/>
              <a:ext cx="2645254" cy="420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pPr marL="3175" lvl="2" algn="ctr">
                <a:lnSpc>
                  <a:spcPts val="2000"/>
                </a:lnSpc>
                <a:spcAft>
                  <a:spcPct val="30000"/>
                </a:spcAft>
                <a:buClr>
                  <a:schemeClr val="tx2"/>
                </a:buClr>
                <a:defRPr/>
              </a:pPr>
              <a:r>
                <a:rPr lang="en-US" sz="1600" b="1" dirty="0">
                  <a:solidFill>
                    <a:srgbClr val="00285F"/>
                  </a:solidFill>
                  <a:ea typeface="Arial" charset="0"/>
                </a:rPr>
                <a:t>Find an export opportunity</a:t>
              </a:r>
            </a:p>
          </p:txBody>
        </p:sp>
      </p:grp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3276600" y="4687888"/>
            <a:ext cx="26638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2" algn="ctr">
              <a:buClr>
                <a:schemeClr val="tx2"/>
              </a:buClr>
              <a:defRPr/>
            </a:pPr>
            <a:r>
              <a:rPr lang="en-US" altLang="en-US" sz="1400" smtClean="0">
                <a:solidFill>
                  <a:srgbClr val="000000"/>
                </a:solidFill>
                <a:cs typeface="Arial" pitchFamily="34" charset="0"/>
              </a:rPr>
              <a:t>Guides, including country information, for new, occasional and existing exporters – helping businesses to be an exporting success.</a:t>
            </a:r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>
            <a:off x="3276600" y="4581525"/>
            <a:ext cx="2663825" cy="0"/>
          </a:xfrm>
          <a:prstGeom prst="line">
            <a:avLst/>
          </a:prstGeom>
          <a:noFill/>
          <a:ln w="101600">
            <a:solidFill>
              <a:srgbClr val="CF102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/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3276600" y="4076700"/>
            <a:ext cx="26447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marL="3175" lvl="2" algn="ctr">
              <a:lnSpc>
                <a:spcPts val="2000"/>
              </a:lnSpc>
              <a:spcAft>
                <a:spcPct val="30000"/>
              </a:spcAft>
              <a:buClr>
                <a:schemeClr val="tx2"/>
              </a:buClr>
              <a:defRPr/>
            </a:pPr>
            <a:r>
              <a:rPr lang="en-US" sz="1600" b="1" dirty="0">
                <a:solidFill>
                  <a:srgbClr val="CF102D"/>
                </a:solidFill>
                <a:ea typeface="Arial" charset="0"/>
              </a:rPr>
              <a:t>Guides to exporting</a:t>
            </a:r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6300788" y="4687888"/>
            <a:ext cx="26638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>
                <a:solidFill>
                  <a:srgbClr val="000000"/>
                </a:solidFill>
                <a:ea typeface="Arial" charset="0"/>
                <a:cs typeface="ＭＳ Ｐゴシック" charset="-128"/>
              </a:rPr>
              <a:t>Benefits of investing in the UK</a:t>
            </a:r>
            <a:r>
              <a:rPr lang="en-GB" altLang="x-none" sz="1400">
                <a:solidFill>
                  <a:srgbClr val="000000"/>
                </a:solidFill>
                <a:ea typeface="Arial" charset="0"/>
                <a:cs typeface="ＭＳ Ｐゴシック" charset="-128"/>
              </a:rPr>
              <a:t>, </a:t>
            </a:r>
            <a:r>
              <a:rPr lang="en-US" altLang="x-none" sz="1400">
                <a:solidFill>
                  <a:srgbClr val="000000"/>
                </a:solidFill>
                <a:ea typeface="Arial" charset="0"/>
                <a:cs typeface="ＭＳ Ｐゴシック" charset="-128"/>
              </a:rPr>
              <a:t>sector information, translated information, signposts to more advice and support.</a:t>
            </a:r>
            <a:endParaRPr lang="en-GB" altLang="x-none" sz="1400">
              <a:solidFill>
                <a:srgbClr val="000000"/>
              </a:solidFill>
              <a:ea typeface="Arial" charset="0"/>
              <a:cs typeface="ＭＳ Ｐゴシック" charset="-128"/>
            </a:endParaRPr>
          </a:p>
          <a:p>
            <a:pPr algn="ctr"/>
            <a:endParaRPr lang="en-GB" altLang="x-none" sz="1400">
              <a:solidFill>
                <a:srgbClr val="000000"/>
              </a:solidFill>
              <a:ea typeface="Arial" charset="0"/>
              <a:cs typeface="ＭＳ Ｐゴシック" charset="-128"/>
            </a:endParaRPr>
          </a:p>
        </p:txBody>
      </p:sp>
      <p:sp>
        <p:nvSpPr>
          <p:cNvPr id="32" name="Line 20"/>
          <p:cNvSpPr>
            <a:spLocks noChangeShapeType="1"/>
          </p:cNvSpPr>
          <p:nvPr/>
        </p:nvSpPr>
        <p:spPr bwMode="auto">
          <a:xfrm>
            <a:off x="6300788" y="4581525"/>
            <a:ext cx="2663825" cy="0"/>
          </a:xfrm>
          <a:prstGeom prst="line">
            <a:avLst/>
          </a:prstGeom>
          <a:noFill/>
          <a:ln w="101600">
            <a:solidFill>
              <a:srgbClr val="00285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/>
          </a:p>
        </p:txBody>
      </p:sp>
      <p:sp>
        <p:nvSpPr>
          <p:cNvPr id="33" name="Rectangle 19"/>
          <p:cNvSpPr>
            <a:spLocks noChangeArrowheads="1"/>
          </p:cNvSpPr>
          <p:nvPr/>
        </p:nvSpPr>
        <p:spPr bwMode="auto">
          <a:xfrm>
            <a:off x="6300788" y="4076700"/>
            <a:ext cx="26447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marL="3175" lvl="2" algn="ctr">
              <a:lnSpc>
                <a:spcPts val="2000"/>
              </a:lnSpc>
              <a:spcAft>
                <a:spcPct val="30000"/>
              </a:spcAft>
              <a:buClr>
                <a:schemeClr val="tx2"/>
              </a:buClr>
              <a:defRPr/>
            </a:pPr>
            <a:r>
              <a:rPr lang="en-US" sz="1600" b="1" dirty="0">
                <a:solidFill>
                  <a:srgbClr val="00285F"/>
                </a:solidFill>
                <a:ea typeface="Arial" charset="0"/>
              </a:rPr>
              <a:t>Invest in GREAT Britain</a:t>
            </a:r>
          </a:p>
        </p:txBody>
      </p:sp>
      <p:sp>
        <p:nvSpPr>
          <p:cNvPr id="24" name="Slide Number Placeholder 2"/>
          <p:cNvSpPr txBox="1">
            <a:spLocks/>
          </p:cNvSpPr>
          <p:nvPr/>
        </p:nvSpPr>
        <p:spPr bwMode="auto">
          <a:xfrm>
            <a:off x="8290800" y="6454800"/>
            <a:ext cx="43021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00A67D-8CAB-4CC4-9B70-76C9915F4D74}" type="slidenum">
              <a:rPr lang="en-GB" altLang="en-US" sz="1000" b="0" smtClean="0">
                <a:solidFill>
                  <a:srgbClr val="1E1348"/>
                </a:solidFill>
              </a:rPr>
              <a:pPr>
                <a:spcBef>
                  <a:spcPct val="0"/>
                </a:spcBef>
              </a:pPr>
              <a:t>8</a:t>
            </a:fld>
            <a:endParaRPr lang="en-GB" altLang="en-US" sz="1000" b="0" dirty="0" smtClean="0">
              <a:solidFill>
                <a:srgbClr val="1E13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00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850"/>
    </mc:Choice>
    <mc:Fallback>
      <p:transition spd="slow" advTm="2085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00A67D-8CAB-4CC4-9B70-76C9915F4D74}" type="slidenum">
              <a:rPr lang="en-GB" altLang="en-US" sz="1000" b="0" smtClean="0">
                <a:solidFill>
                  <a:srgbClr val="1E1348"/>
                </a:solidFill>
              </a:rPr>
              <a:pPr>
                <a:spcBef>
                  <a:spcPct val="0"/>
                </a:spcBef>
              </a:pPr>
              <a:t>9</a:t>
            </a:fld>
            <a:endParaRPr lang="en-GB" altLang="en-US" sz="1000" b="0" dirty="0" smtClean="0">
              <a:solidFill>
                <a:srgbClr val="1E1348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41325" y="549275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mtClean="0"/>
              <a:t>UK Export Finance support</a:t>
            </a:r>
            <a:br>
              <a:rPr lang="en-GB" altLang="en-US" smtClean="0"/>
            </a:br>
            <a:endParaRPr lang="en-GB" altLang="en-US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388" y="1808163"/>
            <a:ext cx="5184775" cy="44291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269875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541338" indent="-26987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804863" indent="-261938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748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320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92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64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36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2" eaLnBrk="1" hangingPunct="1">
              <a:spcAft>
                <a:spcPts val="1000"/>
              </a:spcAft>
              <a:buFont typeface="Arial" charset="0"/>
              <a:buChar char="–"/>
              <a:defRPr/>
            </a:pPr>
            <a:r>
              <a:rPr lang="en-GB" altLang="en-US" b="1" kern="0" dirty="0" smtClean="0">
                <a:solidFill>
                  <a:srgbClr val="B00D23"/>
                </a:solidFill>
              </a:rPr>
              <a:t>Help</a:t>
            </a:r>
            <a:r>
              <a:rPr lang="en-GB" altLang="en-US" kern="0" dirty="0" smtClean="0">
                <a:solidFill>
                  <a:srgbClr val="1E1348"/>
                </a:solidFill>
              </a:rPr>
              <a:t> UK exporters by providing insurance to exporters and guarantees to banks to share the risks of providing export finance.</a:t>
            </a:r>
          </a:p>
          <a:p>
            <a:pPr lvl="2" eaLnBrk="1" hangingPunct="1">
              <a:spcAft>
                <a:spcPts val="1000"/>
              </a:spcAft>
              <a:buFont typeface="Arial" charset="0"/>
              <a:buChar char="–"/>
              <a:defRPr/>
            </a:pPr>
            <a:r>
              <a:rPr lang="en-GB" altLang="en-US" b="1" kern="0" dirty="0" smtClean="0">
                <a:solidFill>
                  <a:srgbClr val="B00D23"/>
                </a:solidFill>
              </a:rPr>
              <a:t>Make loans </a:t>
            </a:r>
            <a:r>
              <a:rPr lang="en-GB" altLang="en-US" kern="0" dirty="0" smtClean="0">
                <a:solidFill>
                  <a:srgbClr val="1E1348"/>
                </a:solidFill>
              </a:rPr>
              <a:t>to overseas buyers of goods and services from the UK.</a:t>
            </a:r>
          </a:p>
          <a:p>
            <a:pPr lvl="2" eaLnBrk="1" hangingPunct="1">
              <a:spcAft>
                <a:spcPts val="1000"/>
              </a:spcAft>
              <a:buFont typeface="Arial" charset="0"/>
              <a:buChar char="–"/>
              <a:defRPr/>
            </a:pPr>
            <a:r>
              <a:rPr lang="en-GB" altLang="en-US" b="1" kern="0" dirty="0" smtClean="0">
                <a:solidFill>
                  <a:srgbClr val="B00D23"/>
                </a:solidFill>
              </a:rPr>
              <a:t>Insure</a:t>
            </a:r>
            <a:r>
              <a:rPr lang="en-GB" altLang="en-US" kern="0" dirty="0" smtClean="0">
                <a:solidFill>
                  <a:srgbClr val="1E1348"/>
                </a:solidFill>
              </a:rPr>
              <a:t> UK exporters against non-payment by their overseas buyers.</a:t>
            </a:r>
          </a:p>
          <a:p>
            <a:pPr lvl="2" eaLnBrk="1" hangingPunct="1">
              <a:spcAft>
                <a:spcPts val="1000"/>
              </a:spcAft>
              <a:buFont typeface="Arial" charset="0"/>
              <a:buChar char="–"/>
              <a:defRPr/>
            </a:pPr>
            <a:r>
              <a:rPr lang="en-GB" altLang="en-US" b="1" kern="0" dirty="0" smtClean="0">
                <a:solidFill>
                  <a:srgbClr val="B00D23"/>
                </a:solidFill>
              </a:rPr>
              <a:t>Help</a:t>
            </a:r>
            <a:r>
              <a:rPr lang="en-GB" altLang="en-US" kern="0" dirty="0" smtClean="0">
                <a:solidFill>
                  <a:srgbClr val="1E1348"/>
                </a:solidFill>
              </a:rPr>
              <a:t> overseas buyers to purchase goods and services from UK exporters by guaranteeing or funding bank loans to finance the purchases.</a:t>
            </a:r>
          </a:p>
        </p:txBody>
      </p:sp>
      <p:pic>
        <p:nvPicPr>
          <p:cNvPr id="47109" name="Picture 2" descr="C:\Users\giacomog\Desktop\Corporate Presentation\ukef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2527300"/>
            <a:ext cx="28749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9875" y="1257300"/>
            <a:ext cx="8405813" cy="4782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6213" lvl="1" eaLnBrk="1" hangingPunct="1">
              <a:lnSpc>
                <a:spcPct val="114000"/>
              </a:lnSpc>
              <a:spcBef>
                <a:spcPct val="44000"/>
              </a:spcBef>
              <a:buClr>
                <a:srgbClr val="B00D23"/>
              </a:buClr>
              <a:defRPr/>
            </a:pPr>
            <a:r>
              <a:rPr lang="en-GB" altLang="en-US" sz="2200" kern="0" dirty="0">
                <a:solidFill>
                  <a:srgbClr val="B00D23"/>
                </a:solidFill>
                <a:latin typeface="Arial"/>
              </a:rPr>
              <a:t>UK Export Finance is the UK’s </a:t>
            </a:r>
            <a:r>
              <a:rPr lang="en-GB" altLang="en-US" sz="2200" kern="0" dirty="0" smtClean="0">
                <a:solidFill>
                  <a:srgbClr val="B00D23"/>
                </a:solidFill>
                <a:latin typeface="Arial"/>
              </a:rPr>
              <a:t>Export </a:t>
            </a:r>
            <a:r>
              <a:rPr lang="en-GB" altLang="en-US" sz="2200" kern="0" dirty="0">
                <a:solidFill>
                  <a:srgbClr val="B00D23"/>
                </a:solidFill>
                <a:latin typeface="Arial"/>
              </a:rPr>
              <a:t>C</a:t>
            </a:r>
            <a:r>
              <a:rPr lang="en-GB" altLang="en-US" sz="2200" kern="0" dirty="0" smtClean="0">
                <a:solidFill>
                  <a:srgbClr val="B00D23"/>
                </a:solidFill>
                <a:latin typeface="Arial"/>
              </a:rPr>
              <a:t>redit </a:t>
            </a:r>
            <a:r>
              <a:rPr lang="en-GB" altLang="en-US" sz="2200" kern="0" dirty="0">
                <a:solidFill>
                  <a:srgbClr val="B00D23"/>
                </a:solidFill>
                <a:latin typeface="Arial"/>
              </a:rPr>
              <a:t>A</a:t>
            </a:r>
            <a:r>
              <a:rPr lang="en-GB" altLang="en-US" sz="2200" kern="0" dirty="0" smtClean="0">
                <a:solidFill>
                  <a:srgbClr val="B00D23"/>
                </a:solidFill>
                <a:latin typeface="Arial"/>
              </a:rPr>
              <a:t>gency</a:t>
            </a:r>
            <a:r>
              <a:rPr lang="en-GB" altLang="en-US" sz="2200" kern="0" dirty="0">
                <a:solidFill>
                  <a:srgbClr val="B00D23"/>
                </a:solidFill>
                <a:latin typeface="Arial"/>
              </a:rPr>
              <a:t>. It can: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195"/>
    </mc:Choice>
    <mc:Fallback>
      <p:transition spd="slow" advTm="14195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8b48487fd875371da4fea8abd7d111894ebab7"/>
</p:tagLst>
</file>

<file path=ppt/theme/theme1.xml><?xml version="1.0" encoding="utf-8"?>
<a:theme xmlns:a="http://schemas.openxmlformats.org/drawingml/2006/main" name="GREAT-Template_v6">
  <a:themeElements>
    <a:clrScheme name="GREAT-Template_v6 1">
      <a:dk1>
        <a:srgbClr val="1E1348"/>
      </a:dk1>
      <a:lt1>
        <a:srgbClr val="FFFFFF"/>
      </a:lt1>
      <a:dk2>
        <a:srgbClr val="E41F13"/>
      </a:dk2>
      <a:lt2>
        <a:srgbClr val="DFD5C5"/>
      </a:lt2>
      <a:accent1>
        <a:srgbClr val="B00D23"/>
      </a:accent1>
      <a:accent2>
        <a:srgbClr val="4F0B7B"/>
      </a:accent2>
      <a:accent3>
        <a:srgbClr val="FFFFFF"/>
      </a:accent3>
      <a:accent4>
        <a:srgbClr val="180E3C"/>
      </a:accent4>
      <a:accent5>
        <a:srgbClr val="D4AAAC"/>
      </a:accent5>
      <a:accent6>
        <a:srgbClr val="47096F"/>
      </a:accent6>
      <a:hlink>
        <a:srgbClr val="00549F"/>
      </a:hlink>
      <a:folHlink>
        <a:srgbClr val="007EA3"/>
      </a:folHlink>
    </a:clrScheme>
    <a:fontScheme name="GREAT-Template_v6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REAT-Template_v6 1">
        <a:dk1>
          <a:srgbClr val="1E1348"/>
        </a:dk1>
        <a:lt1>
          <a:srgbClr val="FFFFFF"/>
        </a:lt1>
        <a:dk2>
          <a:srgbClr val="E41F13"/>
        </a:dk2>
        <a:lt2>
          <a:srgbClr val="DFD5C5"/>
        </a:lt2>
        <a:accent1>
          <a:srgbClr val="B00D23"/>
        </a:accent1>
        <a:accent2>
          <a:srgbClr val="4F0B7B"/>
        </a:accent2>
        <a:accent3>
          <a:srgbClr val="FFFFFF"/>
        </a:accent3>
        <a:accent4>
          <a:srgbClr val="180E3C"/>
        </a:accent4>
        <a:accent5>
          <a:srgbClr val="D4AAAC"/>
        </a:accent5>
        <a:accent6>
          <a:srgbClr val="47096F"/>
        </a:accent6>
        <a:hlink>
          <a:srgbClr val="00549F"/>
        </a:hlink>
        <a:folHlink>
          <a:srgbClr val="007EA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1E1348"/>
      </a:dk1>
      <a:lt1>
        <a:srgbClr val="FFFFFF"/>
      </a:lt1>
      <a:dk2>
        <a:srgbClr val="E41F13"/>
      </a:dk2>
      <a:lt2>
        <a:srgbClr val="DFD5C5"/>
      </a:lt2>
      <a:accent1>
        <a:srgbClr val="B00D23"/>
      </a:accent1>
      <a:accent2>
        <a:srgbClr val="4F0B7B"/>
      </a:accent2>
      <a:accent3>
        <a:srgbClr val="FFFFFF"/>
      </a:accent3>
      <a:accent4>
        <a:srgbClr val="180E3C"/>
      </a:accent4>
      <a:accent5>
        <a:srgbClr val="D4AAAC"/>
      </a:accent5>
      <a:accent6>
        <a:srgbClr val="47096F"/>
      </a:accent6>
      <a:hlink>
        <a:srgbClr val="00549F"/>
      </a:hlink>
      <a:folHlink>
        <a:srgbClr val="007EA3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1E1348"/>
        </a:dk1>
        <a:lt1>
          <a:srgbClr val="FFFFFF"/>
        </a:lt1>
        <a:dk2>
          <a:srgbClr val="E41F13"/>
        </a:dk2>
        <a:lt2>
          <a:srgbClr val="DFD5C5"/>
        </a:lt2>
        <a:accent1>
          <a:srgbClr val="B00D23"/>
        </a:accent1>
        <a:accent2>
          <a:srgbClr val="4F0B7B"/>
        </a:accent2>
        <a:accent3>
          <a:srgbClr val="FFFFFF"/>
        </a:accent3>
        <a:accent4>
          <a:srgbClr val="180E3C"/>
        </a:accent4>
        <a:accent5>
          <a:srgbClr val="D4AAAC"/>
        </a:accent5>
        <a:accent6>
          <a:srgbClr val="47096F"/>
        </a:accent6>
        <a:hlink>
          <a:srgbClr val="00549F"/>
        </a:hlink>
        <a:folHlink>
          <a:srgbClr val="007EA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1E1348"/>
      </a:dk1>
      <a:lt1>
        <a:srgbClr val="FFFFFF"/>
      </a:lt1>
      <a:dk2>
        <a:srgbClr val="E41F13"/>
      </a:dk2>
      <a:lt2>
        <a:srgbClr val="DFD5C5"/>
      </a:lt2>
      <a:accent1>
        <a:srgbClr val="B00D23"/>
      </a:accent1>
      <a:accent2>
        <a:srgbClr val="4F0B7B"/>
      </a:accent2>
      <a:accent3>
        <a:srgbClr val="FFFFFF"/>
      </a:accent3>
      <a:accent4>
        <a:srgbClr val="180E3C"/>
      </a:accent4>
      <a:accent5>
        <a:srgbClr val="D4AAAC"/>
      </a:accent5>
      <a:accent6>
        <a:srgbClr val="47096F"/>
      </a:accent6>
      <a:hlink>
        <a:srgbClr val="00549F"/>
      </a:hlink>
      <a:folHlink>
        <a:srgbClr val="007EA3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1E1348"/>
        </a:dk1>
        <a:lt1>
          <a:srgbClr val="FFFFFF"/>
        </a:lt1>
        <a:dk2>
          <a:srgbClr val="E41F13"/>
        </a:dk2>
        <a:lt2>
          <a:srgbClr val="DFD5C5"/>
        </a:lt2>
        <a:accent1>
          <a:srgbClr val="B00D23"/>
        </a:accent1>
        <a:accent2>
          <a:srgbClr val="4F0B7B"/>
        </a:accent2>
        <a:accent3>
          <a:srgbClr val="FFFFFF"/>
        </a:accent3>
        <a:accent4>
          <a:srgbClr val="180E3C"/>
        </a:accent4>
        <a:accent5>
          <a:srgbClr val="D4AAAC"/>
        </a:accent5>
        <a:accent6>
          <a:srgbClr val="47096F"/>
        </a:accent6>
        <a:hlink>
          <a:srgbClr val="00549F"/>
        </a:hlink>
        <a:folHlink>
          <a:srgbClr val="007EA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2_Default Design 1">
      <a:dk1>
        <a:srgbClr val="1E1348"/>
      </a:dk1>
      <a:lt1>
        <a:srgbClr val="FFFFFF"/>
      </a:lt1>
      <a:dk2>
        <a:srgbClr val="E41F13"/>
      </a:dk2>
      <a:lt2>
        <a:srgbClr val="DFD5C5"/>
      </a:lt2>
      <a:accent1>
        <a:srgbClr val="B00D23"/>
      </a:accent1>
      <a:accent2>
        <a:srgbClr val="4F0B7B"/>
      </a:accent2>
      <a:accent3>
        <a:srgbClr val="FFFFFF"/>
      </a:accent3>
      <a:accent4>
        <a:srgbClr val="180E3C"/>
      </a:accent4>
      <a:accent5>
        <a:srgbClr val="D4AAAC"/>
      </a:accent5>
      <a:accent6>
        <a:srgbClr val="47096F"/>
      </a:accent6>
      <a:hlink>
        <a:srgbClr val="00549F"/>
      </a:hlink>
      <a:folHlink>
        <a:srgbClr val="007EA3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1E1348"/>
        </a:dk1>
        <a:lt1>
          <a:srgbClr val="FFFFFF"/>
        </a:lt1>
        <a:dk2>
          <a:srgbClr val="E41F13"/>
        </a:dk2>
        <a:lt2>
          <a:srgbClr val="DFD5C5"/>
        </a:lt2>
        <a:accent1>
          <a:srgbClr val="B00D23"/>
        </a:accent1>
        <a:accent2>
          <a:srgbClr val="4F0B7B"/>
        </a:accent2>
        <a:accent3>
          <a:srgbClr val="FFFFFF"/>
        </a:accent3>
        <a:accent4>
          <a:srgbClr val="180E3C"/>
        </a:accent4>
        <a:accent5>
          <a:srgbClr val="D4AAAC"/>
        </a:accent5>
        <a:accent6>
          <a:srgbClr val="47096F"/>
        </a:accent6>
        <a:hlink>
          <a:srgbClr val="00549F"/>
        </a:hlink>
        <a:folHlink>
          <a:srgbClr val="007EA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GREAT-Template_v6">
  <a:themeElements>
    <a:clrScheme name="GREAT-Template_v6 1">
      <a:dk1>
        <a:srgbClr val="1E1348"/>
      </a:dk1>
      <a:lt1>
        <a:srgbClr val="FFFFFF"/>
      </a:lt1>
      <a:dk2>
        <a:srgbClr val="E41F13"/>
      </a:dk2>
      <a:lt2>
        <a:srgbClr val="DFD5C5"/>
      </a:lt2>
      <a:accent1>
        <a:srgbClr val="B00D23"/>
      </a:accent1>
      <a:accent2>
        <a:srgbClr val="4F0B7B"/>
      </a:accent2>
      <a:accent3>
        <a:srgbClr val="FFFFFF"/>
      </a:accent3>
      <a:accent4>
        <a:srgbClr val="180E3C"/>
      </a:accent4>
      <a:accent5>
        <a:srgbClr val="D4AAAC"/>
      </a:accent5>
      <a:accent6>
        <a:srgbClr val="47096F"/>
      </a:accent6>
      <a:hlink>
        <a:srgbClr val="00549F"/>
      </a:hlink>
      <a:folHlink>
        <a:srgbClr val="007EA3"/>
      </a:folHlink>
    </a:clrScheme>
    <a:fontScheme name="GREAT-Template_v6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REAT-Template_v6 1">
        <a:dk1>
          <a:srgbClr val="1E1348"/>
        </a:dk1>
        <a:lt1>
          <a:srgbClr val="FFFFFF"/>
        </a:lt1>
        <a:dk2>
          <a:srgbClr val="E41F13"/>
        </a:dk2>
        <a:lt2>
          <a:srgbClr val="DFD5C5"/>
        </a:lt2>
        <a:accent1>
          <a:srgbClr val="B00D23"/>
        </a:accent1>
        <a:accent2>
          <a:srgbClr val="4F0B7B"/>
        </a:accent2>
        <a:accent3>
          <a:srgbClr val="FFFFFF"/>
        </a:accent3>
        <a:accent4>
          <a:srgbClr val="180E3C"/>
        </a:accent4>
        <a:accent5>
          <a:srgbClr val="D4AAAC"/>
        </a:accent5>
        <a:accent6>
          <a:srgbClr val="47096F"/>
        </a:accent6>
        <a:hlink>
          <a:srgbClr val="00549F"/>
        </a:hlink>
        <a:folHlink>
          <a:srgbClr val="007EA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GREAT-Template_v6">
  <a:themeElements>
    <a:clrScheme name="GREAT-Template_v6 1">
      <a:dk1>
        <a:srgbClr val="1E1348"/>
      </a:dk1>
      <a:lt1>
        <a:srgbClr val="FFFFFF"/>
      </a:lt1>
      <a:dk2>
        <a:srgbClr val="E41F13"/>
      </a:dk2>
      <a:lt2>
        <a:srgbClr val="DFD5C5"/>
      </a:lt2>
      <a:accent1>
        <a:srgbClr val="B00D23"/>
      </a:accent1>
      <a:accent2>
        <a:srgbClr val="4F0B7B"/>
      </a:accent2>
      <a:accent3>
        <a:srgbClr val="FFFFFF"/>
      </a:accent3>
      <a:accent4>
        <a:srgbClr val="180E3C"/>
      </a:accent4>
      <a:accent5>
        <a:srgbClr val="D4AAAC"/>
      </a:accent5>
      <a:accent6>
        <a:srgbClr val="47096F"/>
      </a:accent6>
      <a:hlink>
        <a:srgbClr val="00549F"/>
      </a:hlink>
      <a:folHlink>
        <a:srgbClr val="007EA3"/>
      </a:folHlink>
    </a:clrScheme>
    <a:fontScheme name="GREAT-Template_v6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REAT-Template_v6 1">
        <a:dk1>
          <a:srgbClr val="1E1348"/>
        </a:dk1>
        <a:lt1>
          <a:srgbClr val="FFFFFF"/>
        </a:lt1>
        <a:dk2>
          <a:srgbClr val="E41F13"/>
        </a:dk2>
        <a:lt2>
          <a:srgbClr val="DFD5C5"/>
        </a:lt2>
        <a:accent1>
          <a:srgbClr val="B00D23"/>
        </a:accent1>
        <a:accent2>
          <a:srgbClr val="4F0B7B"/>
        </a:accent2>
        <a:accent3>
          <a:srgbClr val="FFFFFF"/>
        </a:accent3>
        <a:accent4>
          <a:srgbClr val="180E3C"/>
        </a:accent4>
        <a:accent5>
          <a:srgbClr val="D4AAAC"/>
        </a:accent5>
        <a:accent6>
          <a:srgbClr val="47096F"/>
        </a:accent6>
        <a:hlink>
          <a:srgbClr val="00549F"/>
        </a:hlink>
        <a:folHlink>
          <a:srgbClr val="007EA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GREAT-Template_v6</Template>
  <TotalTime>3492</TotalTime>
  <Words>642</Words>
  <Application>Microsoft Office PowerPoint</Application>
  <PresentationFormat>On-screen Show (4:3)</PresentationFormat>
  <Paragraphs>115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ＭＳ Ｐゴシック</vt:lpstr>
      <vt:lpstr>ＭＳ Ｐゴシック</vt:lpstr>
      <vt:lpstr>Arial</vt:lpstr>
      <vt:lpstr>Calibri</vt:lpstr>
      <vt:lpstr>Tahoma</vt:lpstr>
      <vt:lpstr>GREAT-Template_v6</vt:lpstr>
      <vt:lpstr>Custom Design</vt:lpstr>
      <vt:lpstr>1_Default Design</vt:lpstr>
      <vt:lpstr>2_Default Design</vt:lpstr>
      <vt:lpstr>1_GREAT-Template_v6</vt:lpstr>
      <vt:lpstr>2_GREAT-Template_v6</vt:lpstr>
      <vt:lpstr>Going Global – What support is available for UK companies?</vt:lpstr>
      <vt:lpstr>The Challenge</vt:lpstr>
      <vt:lpstr>Department for International Trade – Overview</vt:lpstr>
      <vt:lpstr>Tips for Exporting </vt:lpstr>
      <vt:lpstr>Who we help in the UK</vt:lpstr>
      <vt:lpstr>ITAs - The Clients Export Journey  Partner</vt:lpstr>
      <vt:lpstr>DIT – Strategic advice and practical support</vt:lpstr>
      <vt:lpstr>How great.gov.uk helps businesses</vt:lpstr>
      <vt:lpstr>UK Export Finance support </vt:lpstr>
      <vt:lpstr>Contact</vt:lpstr>
      <vt:lpstr>PowerPoint Presentation</vt:lpstr>
    </vt:vector>
  </TitlesOfParts>
  <Company>BIS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Guide</dc:title>
  <dc:creator>mmckay</dc:creator>
  <cp:lastModifiedBy>David Roadway</cp:lastModifiedBy>
  <cp:revision>183</cp:revision>
  <dcterms:created xsi:type="dcterms:W3CDTF">2013-06-18T16:38:19Z</dcterms:created>
  <dcterms:modified xsi:type="dcterms:W3CDTF">2019-06-18T16:56:05Z</dcterms:modified>
</cp:coreProperties>
</file>